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mp4" ContentType="video/unknown"/>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76" r:id="rId2"/>
    <p:sldId id="263" r:id="rId3"/>
    <p:sldId id="280" r:id="rId4"/>
    <p:sldId id="281" r:id="rId5"/>
    <p:sldId id="256" r:id="rId6"/>
    <p:sldId id="259" r:id="rId7"/>
    <p:sldId id="287" r:id="rId8"/>
    <p:sldId id="288" r:id="rId9"/>
    <p:sldId id="265" r:id="rId10"/>
    <p:sldId id="262" r:id="rId11"/>
    <p:sldId id="269" r:id="rId12"/>
    <p:sldId id="270" r:id="rId13"/>
    <p:sldId id="272" r:id="rId14"/>
    <p:sldId id="266" r:id="rId15"/>
    <p:sldId id="289" r:id="rId16"/>
    <p:sldId id="282" r:id="rId17"/>
    <p:sldId id="257" r:id="rId18"/>
    <p:sldId id="267" r:id="rId19"/>
    <p:sldId id="271" r:id="rId20"/>
    <p:sldId id="279" r:id="rId21"/>
    <p:sldId id="277" r:id="rId22"/>
    <p:sldId id="291" r:id="rId23"/>
    <p:sldId id="260" r:id="rId24"/>
    <p:sldId id="290" r:id="rId25"/>
    <p:sldId id="261" r:id="rId26"/>
    <p:sldId id="283" r:id="rId27"/>
    <p:sldId id="284" r:id="rId28"/>
    <p:sldId id="285" r:id="rId29"/>
    <p:sldId id="286"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9" d="100"/>
          <a:sy n="69" d="100"/>
        </p:scale>
        <p:origin x="-140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0C8B1C0-53AD-8B40-82F6-EE38738CE176}" type="datetimeFigureOut">
              <a:rPr lang="en-US" smtClean="0"/>
              <a:t>11/10/2014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FF8B0C9-9872-6047-B7AE-2750B73A0975}" type="slidenum">
              <a:rPr lang="en-US" smtClean="0"/>
              <a:t>‹#›</a:t>
            </a:fld>
            <a:endParaRPr lang="en-US"/>
          </a:p>
        </p:txBody>
      </p:sp>
    </p:spTree>
    <p:extLst>
      <p:ext uri="{BB962C8B-B14F-4D97-AF65-F5344CB8AC3E}">
        <p14:creationId xmlns:p14="http://schemas.microsoft.com/office/powerpoint/2010/main" val="352538446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38BA875-2A34-0242-A735-8FEFFA9572EB}" type="datetimeFigureOut">
              <a:rPr lang="en-US" smtClean="0"/>
              <a:t>11/10/2014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C3F950-DB40-2D4B-A51A-6925D974F087}" type="slidenum">
              <a:rPr lang="en-US" smtClean="0"/>
              <a:t>‹#›</a:t>
            </a:fld>
            <a:endParaRPr lang="en-US"/>
          </a:p>
        </p:txBody>
      </p:sp>
    </p:spTree>
    <p:extLst>
      <p:ext uri="{BB962C8B-B14F-4D97-AF65-F5344CB8AC3E}">
        <p14:creationId xmlns:p14="http://schemas.microsoft.com/office/powerpoint/2010/main" val="1772870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38BA875-2A34-0242-A735-8FEFFA9572EB}" type="datetimeFigureOut">
              <a:rPr lang="en-US" smtClean="0"/>
              <a:t>11/10/2014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C3F950-DB40-2D4B-A51A-6925D974F087}" type="slidenum">
              <a:rPr lang="en-US" smtClean="0"/>
              <a:t>‹#›</a:t>
            </a:fld>
            <a:endParaRPr lang="en-US"/>
          </a:p>
        </p:txBody>
      </p:sp>
    </p:spTree>
    <p:extLst>
      <p:ext uri="{BB962C8B-B14F-4D97-AF65-F5344CB8AC3E}">
        <p14:creationId xmlns:p14="http://schemas.microsoft.com/office/powerpoint/2010/main" val="3166244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38BA875-2A34-0242-A735-8FEFFA9572EB}" type="datetimeFigureOut">
              <a:rPr lang="en-US" smtClean="0"/>
              <a:t>11/10/2014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C3F950-DB40-2D4B-A51A-6925D974F087}" type="slidenum">
              <a:rPr lang="en-US" smtClean="0"/>
              <a:t>‹#›</a:t>
            </a:fld>
            <a:endParaRPr lang="en-US"/>
          </a:p>
        </p:txBody>
      </p:sp>
    </p:spTree>
    <p:extLst>
      <p:ext uri="{BB962C8B-B14F-4D97-AF65-F5344CB8AC3E}">
        <p14:creationId xmlns:p14="http://schemas.microsoft.com/office/powerpoint/2010/main" val="1978662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38BA875-2A34-0242-A735-8FEFFA9572EB}" type="datetimeFigureOut">
              <a:rPr lang="en-US" smtClean="0"/>
              <a:t>11/10/2014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C3F950-DB40-2D4B-A51A-6925D974F087}" type="slidenum">
              <a:rPr lang="en-US" smtClean="0"/>
              <a:t>‹#›</a:t>
            </a:fld>
            <a:endParaRPr lang="en-US"/>
          </a:p>
        </p:txBody>
      </p:sp>
    </p:spTree>
    <p:extLst>
      <p:ext uri="{BB962C8B-B14F-4D97-AF65-F5344CB8AC3E}">
        <p14:creationId xmlns:p14="http://schemas.microsoft.com/office/powerpoint/2010/main" val="2730443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38BA875-2A34-0242-A735-8FEFFA9572EB}" type="datetimeFigureOut">
              <a:rPr lang="en-US" smtClean="0"/>
              <a:t>11/10/2014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AC3F950-DB40-2D4B-A51A-6925D974F087}" type="slidenum">
              <a:rPr lang="en-US" smtClean="0"/>
              <a:t>‹#›</a:t>
            </a:fld>
            <a:endParaRPr lang="en-US"/>
          </a:p>
        </p:txBody>
      </p:sp>
    </p:spTree>
    <p:extLst>
      <p:ext uri="{BB962C8B-B14F-4D97-AF65-F5344CB8AC3E}">
        <p14:creationId xmlns:p14="http://schemas.microsoft.com/office/powerpoint/2010/main" val="2161015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38BA875-2A34-0242-A735-8FEFFA9572EB}" type="datetimeFigureOut">
              <a:rPr lang="en-US" smtClean="0"/>
              <a:t>11/10/2014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AC3F950-DB40-2D4B-A51A-6925D974F087}" type="slidenum">
              <a:rPr lang="en-US" smtClean="0"/>
              <a:t>‹#›</a:t>
            </a:fld>
            <a:endParaRPr lang="en-US"/>
          </a:p>
        </p:txBody>
      </p:sp>
    </p:spTree>
    <p:extLst>
      <p:ext uri="{BB962C8B-B14F-4D97-AF65-F5344CB8AC3E}">
        <p14:creationId xmlns:p14="http://schemas.microsoft.com/office/powerpoint/2010/main" val="265428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8BA875-2A34-0242-A735-8FEFFA9572EB}" type="datetimeFigureOut">
              <a:rPr lang="en-US" smtClean="0"/>
              <a:t>11/10/2014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AC3F950-DB40-2D4B-A51A-6925D974F087}" type="slidenum">
              <a:rPr lang="en-US" smtClean="0"/>
              <a:t>‹#›</a:t>
            </a:fld>
            <a:endParaRPr lang="en-US"/>
          </a:p>
        </p:txBody>
      </p:sp>
    </p:spTree>
    <p:extLst>
      <p:ext uri="{BB962C8B-B14F-4D97-AF65-F5344CB8AC3E}">
        <p14:creationId xmlns:p14="http://schemas.microsoft.com/office/powerpoint/2010/main" val="4242259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8BA875-2A34-0242-A735-8FEFFA9572EB}" type="datetimeFigureOut">
              <a:rPr lang="en-US" smtClean="0"/>
              <a:t>11/10/2014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C3F950-DB40-2D4B-A51A-6925D974F087}" type="slidenum">
              <a:rPr lang="en-US" smtClean="0"/>
              <a:t>‹#›</a:t>
            </a:fld>
            <a:endParaRPr lang="en-US"/>
          </a:p>
        </p:txBody>
      </p:sp>
    </p:spTree>
    <p:extLst>
      <p:ext uri="{BB962C8B-B14F-4D97-AF65-F5344CB8AC3E}">
        <p14:creationId xmlns:p14="http://schemas.microsoft.com/office/powerpoint/2010/main" val="1477928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8BA875-2A34-0242-A735-8FEFFA9572EB}" type="datetimeFigureOut">
              <a:rPr lang="en-US" smtClean="0"/>
              <a:t>11/10/2014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C3F950-DB40-2D4B-A51A-6925D974F087}" type="slidenum">
              <a:rPr lang="en-US" smtClean="0"/>
              <a:t>‹#›</a:t>
            </a:fld>
            <a:endParaRPr lang="en-US"/>
          </a:p>
        </p:txBody>
      </p:sp>
    </p:spTree>
    <p:extLst>
      <p:ext uri="{BB962C8B-B14F-4D97-AF65-F5344CB8AC3E}">
        <p14:creationId xmlns:p14="http://schemas.microsoft.com/office/powerpoint/2010/main" val="1510451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38BA875-2A34-0242-A735-8FEFFA9572EB}" type="datetimeFigureOut">
              <a:rPr lang="en-US" smtClean="0"/>
              <a:t>11/10/2014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C3F950-DB40-2D4B-A51A-6925D974F087}" type="slidenum">
              <a:rPr lang="en-US" smtClean="0"/>
              <a:t>‹#›</a:t>
            </a:fld>
            <a:endParaRPr lang="en-US"/>
          </a:p>
        </p:txBody>
      </p:sp>
    </p:spTree>
    <p:extLst>
      <p:ext uri="{BB962C8B-B14F-4D97-AF65-F5344CB8AC3E}">
        <p14:creationId xmlns:p14="http://schemas.microsoft.com/office/powerpoint/2010/main" val="2659992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38BA875-2A34-0242-A735-8FEFFA9572EB}" type="datetimeFigureOut">
              <a:rPr lang="en-US" smtClean="0"/>
              <a:t>11/10/2014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C3F950-DB40-2D4B-A51A-6925D974F087}" type="slidenum">
              <a:rPr lang="en-US" smtClean="0"/>
              <a:t>‹#›</a:t>
            </a:fld>
            <a:endParaRPr lang="en-US"/>
          </a:p>
        </p:txBody>
      </p:sp>
    </p:spTree>
    <p:extLst>
      <p:ext uri="{BB962C8B-B14F-4D97-AF65-F5344CB8AC3E}">
        <p14:creationId xmlns:p14="http://schemas.microsoft.com/office/powerpoint/2010/main" val="1209393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8BA875-2A34-0242-A735-8FEFFA9572EB}" type="datetimeFigureOut">
              <a:rPr lang="en-US" smtClean="0"/>
              <a:t>11/10/2014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C3F950-DB40-2D4B-A51A-6925D974F087}" type="slidenum">
              <a:rPr lang="en-US" smtClean="0"/>
              <a:t>‹#›</a:t>
            </a:fld>
            <a:endParaRPr lang="en-US"/>
          </a:p>
        </p:txBody>
      </p:sp>
      <p:sp>
        <p:nvSpPr>
          <p:cNvPr id="7" name="Text Box 22"/>
          <p:cNvSpPr txBox="1">
            <a:spLocks noChangeArrowheads="1"/>
          </p:cNvSpPr>
          <p:nvPr userDrawn="1"/>
        </p:nvSpPr>
        <p:spPr bwMode="auto">
          <a:xfrm>
            <a:off x="152400" y="798513"/>
            <a:ext cx="8839200" cy="214312"/>
          </a:xfrm>
          <a:prstGeom prst="rect">
            <a:avLst/>
          </a:prstGeom>
          <a:gradFill rotWithShape="0">
            <a:gsLst>
              <a:gs pos="0">
                <a:srgbClr val="8488C4"/>
              </a:gs>
              <a:gs pos="53000">
                <a:srgbClr val="D4DEFF"/>
              </a:gs>
              <a:gs pos="83000">
                <a:srgbClr val="D4DEFF"/>
              </a:gs>
              <a:gs pos="100000">
                <a:srgbClr val="96AB94"/>
              </a:gs>
            </a:gsLst>
            <a:lin ang="0" scaled="1"/>
          </a:gradFill>
          <a:ln w="9525">
            <a:noFill/>
            <a:miter lim="800000"/>
            <a:headEnd/>
            <a:tailEnd/>
          </a:ln>
          <a:effectLst/>
        </p:spPr>
        <p:txBody>
          <a:bodyPr>
            <a:spAutoFit/>
          </a:bodyPr>
          <a:lstStyle/>
          <a:p>
            <a:pPr eaLnBrk="0" fontAlgn="auto" hangingPunct="0">
              <a:spcBef>
                <a:spcPts val="0"/>
              </a:spcBef>
              <a:spcAft>
                <a:spcPts val="0"/>
              </a:spcAft>
              <a:defRPr/>
            </a:pPr>
            <a:endParaRPr lang="en-US" sz="800" b="1">
              <a:solidFill>
                <a:schemeClr val="bg1"/>
              </a:solidFill>
              <a:latin typeface="+mn-lt"/>
            </a:endParaRPr>
          </a:p>
        </p:txBody>
      </p:sp>
      <p:pic>
        <p:nvPicPr>
          <p:cNvPr id="8" name="Picture 20"/>
          <p:cNvPicPr>
            <a:picLocks noChangeAspect="1" noChangeArrowheads="1"/>
          </p:cNvPicPr>
          <p:nvPr userDrawn="1"/>
        </p:nvPicPr>
        <p:blipFill>
          <a:blip r:embed="rId13" cstate="print">
            <a:clrChange>
              <a:clrFrom>
                <a:srgbClr val="FFFFFF"/>
              </a:clrFrom>
              <a:clrTo>
                <a:srgbClr val="FFFFFF">
                  <a:alpha val="0"/>
                </a:srgbClr>
              </a:clrTo>
            </a:clrChange>
          </a:blip>
          <a:srcRect/>
          <a:stretch>
            <a:fillRect/>
          </a:stretch>
        </p:blipFill>
        <p:spPr bwMode="auto">
          <a:xfrm>
            <a:off x="120650" y="76200"/>
            <a:ext cx="769938" cy="681038"/>
          </a:xfrm>
          <a:prstGeom prst="rect">
            <a:avLst/>
          </a:prstGeom>
          <a:noFill/>
          <a:ln w="9525">
            <a:noFill/>
            <a:miter lim="800000"/>
            <a:headEnd/>
            <a:tailEnd/>
          </a:ln>
        </p:spPr>
      </p:pic>
      <p:sp>
        <p:nvSpPr>
          <p:cNvPr id="9" name="Rectangle 21"/>
          <p:cNvSpPr>
            <a:spLocks noChangeArrowheads="1"/>
          </p:cNvSpPr>
          <p:nvPr userDrawn="1"/>
        </p:nvSpPr>
        <p:spPr bwMode="auto">
          <a:xfrm>
            <a:off x="854075" y="0"/>
            <a:ext cx="1479550" cy="765175"/>
          </a:xfrm>
          <a:prstGeom prst="rect">
            <a:avLst/>
          </a:prstGeom>
          <a:noFill/>
          <a:ln w="9525">
            <a:noFill/>
            <a:miter lim="800000"/>
            <a:headEnd/>
            <a:tailEnd/>
          </a:ln>
          <a:effectLst/>
        </p:spPr>
        <p:txBody>
          <a:bodyPr>
            <a:spAutoFit/>
          </a:bodyPr>
          <a:lstStyle/>
          <a:p>
            <a:pPr eaLnBrk="0" fontAlgn="auto" hangingPunct="0">
              <a:spcBef>
                <a:spcPts val="0"/>
              </a:spcBef>
              <a:spcAft>
                <a:spcPts val="0"/>
              </a:spcAft>
              <a:defRPr/>
            </a:pPr>
            <a:r>
              <a:rPr lang="en-US" sz="700" dirty="0">
                <a:latin typeface="+mn-lt"/>
              </a:rPr>
              <a:t>National Aeronautics and </a:t>
            </a:r>
            <a:br>
              <a:rPr lang="en-US" sz="700" dirty="0">
                <a:latin typeface="+mn-lt"/>
              </a:rPr>
            </a:br>
            <a:r>
              <a:rPr lang="en-US" sz="700" dirty="0">
                <a:latin typeface="+mn-lt"/>
              </a:rPr>
              <a:t>Space Administration</a:t>
            </a:r>
          </a:p>
          <a:p>
            <a:pPr eaLnBrk="0" fontAlgn="auto" hangingPunct="0">
              <a:spcBef>
                <a:spcPts val="0"/>
              </a:spcBef>
              <a:spcAft>
                <a:spcPts val="0"/>
              </a:spcAft>
              <a:defRPr/>
            </a:pPr>
            <a:endParaRPr lang="en-US" sz="700" dirty="0">
              <a:latin typeface="+mn-lt"/>
            </a:endParaRPr>
          </a:p>
          <a:p>
            <a:pPr eaLnBrk="0" fontAlgn="auto" hangingPunct="0">
              <a:spcBef>
                <a:spcPts val="0"/>
              </a:spcBef>
              <a:spcAft>
                <a:spcPts val="0"/>
              </a:spcAft>
              <a:defRPr/>
            </a:pPr>
            <a:r>
              <a:rPr lang="en-US" sz="700" b="1" dirty="0">
                <a:latin typeface="+mn-lt"/>
              </a:rPr>
              <a:t>Jet Propulsion Laboratory</a:t>
            </a:r>
          </a:p>
          <a:p>
            <a:pPr eaLnBrk="0" fontAlgn="auto" hangingPunct="0">
              <a:spcBef>
                <a:spcPts val="0"/>
              </a:spcBef>
              <a:spcAft>
                <a:spcPts val="0"/>
              </a:spcAft>
              <a:defRPr/>
            </a:pPr>
            <a:r>
              <a:rPr lang="en-US" sz="700" dirty="0">
                <a:latin typeface="+mn-lt"/>
              </a:rPr>
              <a:t>California Institute of Technology</a:t>
            </a:r>
          </a:p>
          <a:p>
            <a:pPr eaLnBrk="0" fontAlgn="auto" hangingPunct="0">
              <a:spcBef>
                <a:spcPts val="0"/>
              </a:spcBef>
              <a:spcAft>
                <a:spcPts val="0"/>
              </a:spcAft>
              <a:defRPr/>
            </a:pPr>
            <a:r>
              <a:rPr lang="en-US" sz="700" dirty="0">
                <a:latin typeface="+mn-lt"/>
              </a:rPr>
              <a:t>Pasadena, California</a:t>
            </a:r>
          </a:p>
        </p:txBody>
      </p:sp>
    </p:spTree>
    <p:extLst>
      <p:ext uri="{BB962C8B-B14F-4D97-AF65-F5344CB8AC3E}">
        <p14:creationId xmlns:p14="http://schemas.microsoft.com/office/powerpoint/2010/main" val="4297383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9" Type="http://schemas.openxmlformats.org/officeDocument/2006/relationships/image" Target="../media/image33.png"/></Relationships>
</file>

<file path=ppt/slides/_rels/slide1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wmv"/><Relationship Id="rId1" Type="http://schemas.microsoft.com/office/2007/relationships/media" Target="../media/media2.wmv"/><Relationship Id="rId4" Type="http://schemas.openxmlformats.org/officeDocument/2006/relationships/image" Target="../media/image35.png"/></Relationships>
</file>

<file path=ppt/slides/_rels/slide1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6.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47.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48.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4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290245"/>
            <a:ext cx="9143999" cy="1283980"/>
          </a:xfrm>
        </p:spPr>
        <p:txBody>
          <a:bodyPr/>
          <a:lstStyle/>
          <a:p>
            <a:r>
              <a:rPr lang="en-US" sz="3600" b="1" dirty="0" smtClean="0"/>
              <a:t>Soil Moisture: It's </a:t>
            </a:r>
            <a:r>
              <a:rPr lang="en-US" sz="3600" b="1" dirty="0"/>
              <a:t>importance, </a:t>
            </a:r>
            <a:r>
              <a:rPr lang="en-US" sz="3600" b="1" dirty="0" smtClean="0"/>
              <a:t>and</a:t>
            </a:r>
            <a:br>
              <a:rPr lang="en-US" sz="3600" b="1" dirty="0" smtClean="0"/>
            </a:br>
            <a:r>
              <a:rPr lang="en-US" sz="3600" b="1" dirty="0" smtClean="0"/>
              <a:t> </a:t>
            </a:r>
            <a:r>
              <a:rPr lang="en-US" sz="3600" b="1" dirty="0"/>
              <a:t>how it touches our lives</a:t>
            </a:r>
          </a:p>
        </p:txBody>
      </p:sp>
      <p:sp>
        <p:nvSpPr>
          <p:cNvPr id="3" name="Subtitle 2"/>
          <p:cNvSpPr>
            <a:spLocks noGrp="1"/>
          </p:cNvSpPr>
          <p:nvPr>
            <p:ph type="subTitle" idx="1"/>
          </p:nvPr>
        </p:nvSpPr>
        <p:spPr>
          <a:xfrm>
            <a:off x="1371600" y="3098045"/>
            <a:ext cx="6400800" cy="3448057"/>
          </a:xfrm>
        </p:spPr>
        <p:txBody>
          <a:bodyPr/>
          <a:lstStyle/>
          <a:p>
            <a:pPr algn="l"/>
            <a:r>
              <a:rPr lang="en-US" sz="2400" dirty="0">
                <a:solidFill>
                  <a:schemeClr val="tx1"/>
                </a:solidFill>
              </a:rPr>
              <a:t> </a:t>
            </a:r>
            <a:r>
              <a:rPr lang="en-US" sz="2400" dirty="0" smtClean="0">
                <a:solidFill>
                  <a:schemeClr val="tx1"/>
                </a:solidFill>
              </a:rPr>
              <a:t>               </a:t>
            </a:r>
            <a:r>
              <a:rPr lang="en-US" sz="2000" b="1" dirty="0" err="1" smtClean="0">
                <a:solidFill>
                  <a:schemeClr val="tx1"/>
                </a:solidFill>
              </a:rPr>
              <a:t>Narendra</a:t>
            </a:r>
            <a:r>
              <a:rPr lang="en-US" sz="2000" b="1" dirty="0" smtClean="0">
                <a:solidFill>
                  <a:schemeClr val="tx1"/>
                </a:solidFill>
              </a:rPr>
              <a:t> N. Das     (JPL, NASA)</a:t>
            </a:r>
          </a:p>
          <a:p>
            <a:pPr algn="l"/>
            <a:r>
              <a:rPr lang="en-US" sz="2000" b="1" dirty="0" smtClean="0">
                <a:solidFill>
                  <a:schemeClr val="tx1"/>
                </a:solidFill>
              </a:rPr>
              <a:t>                   Erika </a:t>
            </a:r>
            <a:r>
              <a:rPr lang="en-US" sz="2000" b="1" dirty="0" err="1" smtClean="0">
                <a:solidFill>
                  <a:schemeClr val="tx1"/>
                </a:solidFill>
              </a:rPr>
              <a:t>Podest</a:t>
            </a:r>
            <a:r>
              <a:rPr lang="en-US" sz="2000" b="1" dirty="0" smtClean="0">
                <a:solidFill>
                  <a:schemeClr val="tx1"/>
                </a:solidFill>
              </a:rPr>
              <a:t>            (JPL, NASA)</a:t>
            </a:r>
          </a:p>
          <a:p>
            <a:pPr algn="l"/>
            <a:r>
              <a:rPr lang="en-US" sz="2000" b="1" dirty="0" smtClean="0">
                <a:solidFill>
                  <a:schemeClr val="tx1"/>
                </a:solidFill>
              </a:rPr>
              <a:t>                   </a:t>
            </a:r>
            <a:r>
              <a:rPr lang="en-US" sz="2000" b="1" dirty="0" err="1" smtClean="0">
                <a:solidFill>
                  <a:schemeClr val="tx1"/>
                </a:solidFill>
              </a:rPr>
              <a:t>Eni</a:t>
            </a:r>
            <a:r>
              <a:rPr lang="en-US" sz="2000" b="1" dirty="0" smtClean="0">
                <a:solidFill>
                  <a:schemeClr val="tx1"/>
                </a:solidFill>
              </a:rPr>
              <a:t> </a:t>
            </a:r>
            <a:r>
              <a:rPr lang="en-US" sz="2000" b="1" dirty="0" err="1" smtClean="0">
                <a:solidFill>
                  <a:schemeClr val="tx1"/>
                </a:solidFill>
              </a:rPr>
              <a:t>Njoku</a:t>
            </a:r>
            <a:r>
              <a:rPr lang="en-US" sz="2000" b="1" dirty="0" smtClean="0">
                <a:solidFill>
                  <a:schemeClr val="tx1"/>
                </a:solidFill>
              </a:rPr>
              <a:t>                 (JPL, NASA)</a:t>
            </a:r>
          </a:p>
          <a:p>
            <a:pPr algn="l"/>
            <a:r>
              <a:rPr lang="en-US" sz="2000" b="1" dirty="0" smtClean="0">
                <a:solidFill>
                  <a:schemeClr val="tx1"/>
                </a:solidFill>
              </a:rPr>
              <a:t>                   Ming Ying Wei        (NASA HQ)</a:t>
            </a:r>
          </a:p>
          <a:p>
            <a:pPr algn="l"/>
            <a:r>
              <a:rPr lang="en-US" sz="2000" b="1" dirty="0" smtClean="0">
                <a:solidFill>
                  <a:schemeClr val="tx1"/>
                </a:solidFill>
              </a:rPr>
              <a:t>                   Tony Murphy          </a:t>
            </a:r>
            <a:r>
              <a:rPr lang="en-US" sz="2000" b="1" dirty="0" smtClean="0">
                <a:solidFill>
                  <a:schemeClr val="tx1"/>
                </a:solidFill>
              </a:rPr>
              <a:t>(The GLOBE </a:t>
            </a:r>
            <a:r>
              <a:rPr lang="en-US" sz="2000" b="1" dirty="0" smtClean="0">
                <a:solidFill>
                  <a:schemeClr val="tx1"/>
                </a:solidFill>
              </a:rPr>
              <a:t>Program)</a:t>
            </a:r>
          </a:p>
          <a:p>
            <a:pPr algn="l"/>
            <a:endParaRPr lang="en-US" sz="2000" b="1" dirty="0" smtClean="0">
              <a:solidFill>
                <a:schemeClr val="tx1"/>
              </a:solidFill>
            </a:endParaRPr>
          </a:p>
          <a:p>
            <a:r>
              <a:rPr lang="en-US" sz="1800" b="1" dirty="0" smtClean="0">
                <a:solidFill>
                  <a:srgbClr val="000000"/>
                </a:solidFill>
              </a:rPr>
              <a:t>Jet </a:t>
            </a:r>
            <a:r>
              <a:rPr lang="en-US" sz="1800" b="1" dirty="0">
                <a:solidFill>
                  <a:srgbClr val="000000"/>
                </a:solidFill>
              </a:rPr>
              <a:t>Propulsion Laboratory, California Institute of Technology, Pasadena, California 91109, </a:t>
            </a:r>
            <a:r>
              <a:rPr lang="en-US" sz="1800" b="1" dirty="0" smtClean="0">
                <a:solidFill>
                  <a:srgbClr val="000000"/>
                </a:solidFill>
              </a:rPr>
              <a:t>USA</a:t>
            </a:r>
            <a:endParaRPr lang="en-US" sz="1800" b="1" dirty="0">
              <a:solidFill>
                <a:srgbClr val="000000"/>
              </a:solidFill>
            </a:endParaRPr>
          </a:p>
        </p:txBody>
      </p:sp>
      <p:sp>
        <p:nvSpPr>
          <p:cNvPr id="4" name="TextBox 3"/>
          <p:cNvSpPr txBox="1"/>
          <p:nvPr/>
        </p:nvSpPr>
        <p:spPr>
          <a:xfrm>
            <a:off x="396134" y="6407119"/>
            <a:ext cx="4193914" cy="369332"/>
          </a:xfrm>
          <a:prstGeom prst="rect">
            <a:avLst/>
          </a:prstGeom>
          <a:noFill/>
        </p:spPr>
        <p:txBody>
          <a:bodyPr wrap="none" rtlCol="0">
            <a:spAutoFit/>
          </a:bodyPr>
          <a:lstStyle/>
          <a:p>
            <a:r>
              <a:rPr lang="en-US" b="1" dirty="0" smtClean="0"/>
              <a:t>GLOBE LEARNING EXPEDITION, New Delhi</a:t>
            </a:r>
            <a:endParaRPr lang="en-US" b="1" dirty="0"/>
          </a:p>
        </p:txBody>
      </p:sp>
    </p:spTree>
    <p:extLst>
      <p:ext uri="{BB962C8B-B14F-4D97-AF65-F5344CB8AC3E}">
        <p14:creationId xmlns:p14="http://schemas.microsoft.com/office/powerpoint/2010/main" val="14703466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609600" y="1092200"/>
            <a:ext cx="7987660" cy="5309353"/>
            <a:chOff x="609600" y="1295400"/>
            <a:chExt cx="7987660" cy="5309353"/>
          </a:xfrm>
        </p:grpSpPr>
        <p:sp>
          <p:nvSpPr>
            <p:cNvPr id="5" name="TextBox 4"/>
            <p:cNvSpPr txBox="1"/>
            <p:nvPr/>
          </p:nvSpPr>
          <p:spPr>
            <a:xfrm>
              <a:off x="1166715" y="4615018"/>
              <a:ext cx="184666" cy="369332"/>
            </a:xfrm>
            <a:prstGeom prst="rect">
              <a:avLst/>
            </a:prstGeom>
            <a:noFill/>
          </p:spPr>
          <p:txBody>
            <a:bodyPr wrap="none" rtlCol="0">
              <a:spAutoFit/>
            </a:bodyPr>
            <a:lstStyle/>
            <a:p>
              <a:endParaRPr lang="en-US" dirty="0"/>
            </a:p>
          </p:txBody>
        </p:sp>
        <p:pic>
          <p:nvPicPr>
            <p:cNvPr id="6" name="Picture 2"/>
            <p:cNvPicPr>
              <a:picLocks noChangeAspect="1" noChangeArrowheads="1"/>
            </p:cNvPicPr>
            <p:nvPr/>
          </p:nvPicPr>
          <p:blipFill>
            <a:blip r:embed="rId2" cstate="print"/>
            <a:srcRect/>
            <a:stretch>
              <a:fillRect/>
            </a:stretch>
          </p:blipFill>
          <p:spPr bwMode="auto">
            <a:xfrm>
              <a:off x="609600" y="1295400"/>
              <a:ext cx="7987660" cy="5309353"/>
            </a:xfrm>
            <a:prstGeom prst="rect">
              <a:avLst/>
            </a:prstGeom>
            <a:noFill/>
            <a:ln w="9525">
              <a:noFill/>
              <a:miter lim="800000"/>
              <a:headEnd/>
              <a:tailEnd/>
            </a:ln>
          </p:spPr>
        </p:pic>
        <p:sp>
          <p:nvSpPr>
            <p:cNvPr id="7" name="TextBox 6"/>
            <p:cNvSpPr txBox="1"/>
            <p:nvPr/>
          </p:nvSpPr>
          <p:spPr>
            <a:xfrm>
              <a:off x="2699993" y="1752600"/>
              <a:ext cx="3785612" cy="584776"/>
            </a:xfrm>
            <a:prstGeom prst="rect">
              <a:avLst/>
            </a:prstGeom>
            <a:noFill/>
          </p:spPr>
          <p:txBody>
            <a:bodyPr wrap="none" rtlCol="0">
              <a:spAutoFit/>
            </a:bodyPr>
            <a:lstStyle/>
            <a:p>
              <a:r>
                <a:rPr lang="en-US" sz="3200" b="1" dirty="0" smtClean="0">
                  <a:latin typeface="+mj-lt"/>
                </a:rPr>
                <a:t>Water is Vital for Life</a:t>
              </a:r>
              <a:endParaRPr lang="en-US" sz="3200" b="1" dirty="0">
                <a:latin typeface="+mj-lt"/>
              </a:endParaRPr>
            </a:p>
          </p:txBody>
        </p:sp>
      </p:grpSp>
      <p:sp>
        <p:nvSpPr>
          <p:cNvPr id="8" name="TextBox 7"/>
          <p:cNvSpPr txBox="1"/>
          <p:nvPr/>
        </p:nvSpPr>
        <p:spPr>
          <a:xfrm>
            <a:off x="2063084" y="6396335"/>
            <a:ext cx="5764168" cy="461665"/>
          </a:xfrm>
          <a:prstGeom prst="rect">
            <a:avLst/>
          </a:prstGeom>
          <a:noFill/>
        </p:spPr>
        <p:txBody>
          <a:bodyPr wrap="none" rtlCol="0">
            <a:spAutoFit/>
          </a:bodyPr>
          <a:lstStyle/>
          <a:p>
            <a:r>
              <a:rPr lang="en-US" sz="2400" b="1" dirty="0" smtClean="0"/>
              <a:t>Water is the Life-Blood of Our Communities</a:t>
            </a:r>
            <a:endParaRPr lang="en-US" sz="2400" b="1" dirty="0"/>
          </a:p>
        </p:txBody>
      </p:sp>
    </p:spTree>
    <p:extLst>
      <p:ext uri="{BB962C8B-B14F-4D97-AF65-F5344CB8AC3E}">
        <p14:creationId xmlns:p14="http://schemas.microsoft.com/office/powerpoint/2010/main" val="32858972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8033" y="282240"/>
            <a:ext cx="7685967" cy="595837"/>
          </a:xfrm>
        </p:spPr>
        <p:txBody>
          <a:bodyPr/>
          <a:lstStyle/>
          <a:p>
            <a:r>
              <a:rPr lang="en-US" sz="2400" b="1" dirty="0" smtClean="0"/>
              <a:t>Humanity has Always Flourished near Water</a:t>
            </a:r>
            <a:endParaRPr lang="en-US" sz="2400" b="1" dirty="0"/>
          </a:p>
        </p:txBody>
      </p:sp>
      <p:pic>
        <p:nvPicPr>
          <p:cNvPr id="4" name="Picture 4" descr="ancient civilizat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101" y="1642703"/>
            <a:ext cx="7848600" cy="451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035262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abitable_zone-e"/>
          <p:cNvPicPr>
            <a:picLocks noChangeAspect="1" noChangeArrowheads="1"/>
          </p:cNvPicPr>
          <p:nvPr/>
        </p:nvPicPr>
        <p:blipFill rotWithShape="1">
          <a:blip r:embed="rId2">
            <a:extLst>
              <a:ext uri="{28A0092B-C50C-407E-A947-70E740481C1C}">
                <a14:useLocalDpi xmlns:a14="http://schemas.microsoft.com/office/drawing/2010/main" val="0"/>
              </a:ext>
            </a:extLst>
          </a:blip>
          <a:srcRect l="11138" t="39907" b="49005"/>
          <a:stretch/>
        </p:blipFill>
        <p:spPr bwMode="auto">
          <a:xfrm>
            <a:off x="59802" y="4788447"/>
            <a:ext cx="9005808" cy="66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2285999" y="1787926"/>
            <a:ext cx="6694993" cy="2400657"/>
          </a:xfrm>
          <a:prstGeom prst="rect">
            <a:avLst/>
          </a:prstGeom>
        </p:spPr>
        <p:txBody>
          <a:bodyPr wrap="square">
            <a:spAutoFit/>
          </a:bodyPr>
          <a:lstStyle/>
          <a:p>
            <a:pPr marL="285750" indent="-285750">
              <a:buFontTx/>
              <a:buChar char="•"/>
            </a:pPr>
            <a:r>
              <a:rPr lang="en-US" b="1" dirty="0" smtClean="0">
                <a:solidFill>
                  <a:schemeClr val="tx2">
                    <a:lumMod val="75000"/>
                  </a:schemeClr>
                </a:solidFill>
                <a:latin typeface="Arial" charset="0"/>
              </a:rPr>
              <a:t>LIQUID OVER </a:t>
            </a:r>
            <a:r>
              <a:rPr lang="en-US" b="1" dirty="0">
                <a:solidFill>
                  <a:schemeClr val="tx2">
                    <a:lumMod val="75000"/>
                  </a:schemeClr>
                </a:solidFill>
                <a:latin typeface="Arial" charset="0"/>
              </a:rPr>
              <a:t>LONG TEMPERATURE RANGE </a:t>
            </a:r>
            <a:r>
              <a:rPr lang="en-US" b="1" dirty="0" smtClean="0">
                <a:solidFill>
                  <a:schemeClr val="tx2">
                    <a:lumMod val="75000"/>
                  </a:schemeClr>
                </a:solidFill>
                <a:latin typeface="Arial" charset="0"/>
              </a:rPr>
              <a:t>(0°-100°C)</a:t>
            </a:r>
          </a:p>
          <a:p>
            <a:pPr marL="285750" indent="-285750">
              <a:buFontTx/>
              <a:buChar char="•"/>
            </a:pPr>
            <a:endParaRPr lang="en-US" b="1" dirty="0">
              <a:solidFill>
                <a:schemeClr val="tx2">
                  <a:lumMod val="75000"/>
                </a:schemeClr>
              </a:solidFill>
              <a:latin typeface="Arial" charset="0"/>
            </a:endParaRPr>
          </a:p>
          <a:p>
            <a:pPr marL="285750" indent="-285750">
              <a:buFontTx/>
              <a:buChar char="•"/>
            </a:pPr>
            <a:r>
              <a:rPr lang="en-US" b="1" dirty="0" smtClean="0">
                <a:solidFill>
                  <a:srgbClr val="27ACFB"/>
                </a:solidFill>
                <a:latin typeface="Arial" charset="0"/>
              </a:rPr>
              <a:t>EXPANSION </a:t>
            </a:r>
            <a:r>
              <a:rPr lang="en-US" b="1" dirty="0">
                <a:solidFill>
                  <a:srgbClr val="27ACFB"/>
                </a:solidFill>
                <a:latin typeface="Arial" charset="0"/>
              </a:rPr>
              <a:t>ON FREEZING - </a:t>
            </a:r>
            <a:r>
              <a:rPr lang="en-US" b="1" dirty="0">
                <a:solidFill>
                  <a:srgbClr val="047DC8"/>
                </a:solidFill>
                <a:latin typeface="Arial" charset="0"/>
              </a:rPr>
              <a:t>FLOATING ICE</a:t>
            </a:r>
            <a:r>
              <a:rPr lang="en-US" b="1" dirty="0">
                <a:solidFill>
                  <a:srgbClr val="27ACFB"/>
                </a:solidFill>
                <a:latin typeface="Arial" charset="0"/>
              </a:rPr>
              <a:t> </a:t>
            </a:r>
            <a:endParaRPr lang="en-US" b="1" dirty="0" smtClean="0">
              <a:solidFill>
                <a:srgbClr val="27ACFB"/>
              </a:solidFill>
              <a:latin typeface="Arial" charset="0"/>
            </a:endParaRPr>
          </a:p>
          <a:p>
            <a:pPr marL="285750" indent="-285750">
              <a:buFontTx/>
              <a:buChar char="•"/>
            </a:pPr>
            <a:endParaRPr lang="en-US" b="1" dirty="0">
              <a:solidFill>
                <a:srgbClr val="27ACFB"/>
              </a:solidFill>
              <a:latin typeface="Arial" charset="0"/>
            </a:endParaRPr>
          </a:p>
          <a:p>
            <a:pPr marL="285750" indent="-285750">
              <a:buFontTx/>
              <a:buChar char="•"/>
            </a:pPr>
            <a:r>
              <a:rPr lang="en-US" b="1" dirty="0" smtClean="0">
                <a:solidFill>
                  <a:schemeClr val="accent3">
                    <a:lumMod val="75000"/>
                  </a:schemeClr>
                </a:solidFill>
                <a:latin typeface="Arial" charset="0"/>
              </a:rPr>
              <a:t>PHENOMENAL </a:t>
            </a:r>
            <a:r>
              <a:rPr lang="en-US" b="1" dirty="0">
                <a:solidFill>
                  <a:schemeClr val="accent3">
                    <a:lumMod val="75000"/>
                  </a:schemeClr>
                </a:solidFill>
                <a:latin typeface="Arial" charset="0"/>
              </a:rPr>
              <a:t>SOLUBILITY</a:t>
            </a:r>
            <a:r>
              <a:rPr lang="en-US" sz="2000" b="1" dirty="0">
                <a:solidFill>
                  <a:schemeClr val="accent3">
                    <a:lumMod val="75000"/>
                  </a:schemeClr>
                </a:solidFill>
                <a:latin typeface="Arial" charset="0"/>
              </a:rPr>
              <a:t/>
            </a:r>
            <a:br>
              <a:rPr lang="en-US" sz="2000" b="1" dirty="0">
                <a:solidFill>
                  <a:schemeClr val="accent3">
                    <a:lumMod val="75000"/>
                  </a:schemeClr>
                </a:solidFill>
                <a:latin typeface="Arial" charset="0"/>
              </a:rPr>
            </a:br>
            <a:endParaRPr lang="en-US" sz="2000" b="1" dirty="0" smtClean="0">
              <a:solidFill>
                <a:schemeClr val="accent3">
                  <a:lumMod val="75000"/>
                </a:schemeClr>
              </a:solidFill>
              <a:latin typeface="Arial" charset="0"/>
            </a:endParaRPr>
          </a:p>
          <a:p>
            <a:pPr marL="285750" indent="-285750">
              <a:buFontTx/>
              <a:buChar char="•"/>
            </a:pPr>
            <a:r>
              <a:rPr lang="en-US" sz="2000" b="1" dirty="0">
                <a:solidFill>
                  <a:srgbClr val="FF0000"/>
                </a:solidFill>
                <a:latin typeface="Arial" charset="0"/>
              </a:rPr>
              <a:t>HIGH HEAT CAPACITY</a:t>
            </a:r>
            <a:br>
              <a:rPr lang="en-US" sz="2000" b="1" dirty="0">
                <a:solidFill>
                  <a:srgbClr val="FF0000"/>
                </a:solidFill>
                <a:latin typeface="Arial" charset="0"/>
              </a:rPr>
            </a:br>
            <a:endParaRPr lang="en-US" dirty="0">
              <a:solidFill>
                <a:srgbClr val="FF0000"/>
              </a:solidFill>
            </a:endParaRPr>
          </a:p>
        </p:txBody>
      </p:sp>
      <p:sp>
        <p:nvSpPr>
          <p:cNvPr id="7" name="TextBox 6"/>
          <p:cNvSpPr txBox="1"/>
          <p:nvPr/>
        </p:nvSpPr>
        <p:spPr>
          <a:xfrm>
            <a:off x="363134" y="4503621"/>
            <a:ext cx="541509" cy="369332"/>
          </a:xfrm>
          <a:prstGeom prst="rect">
            <a:avLst/>
          </a:prstGeom>
          <a:noFill/>
        </p:spPr>
        <p:txBody>
          <a:bodyPr wrap="none" rtlCol="0">
            <a:spAutoFit/>
          </a:bodyPr>
          <a:lstStyle/>
          <a:p>
            <a:r>
              <a:rPr lang="en-US" b="1" dirty="0" smtClean="0"/>
              <a:t>Sun</a:t>
            </a:r>
            <a:endParaRPr lang="en-US" b="1" dirty="0"/>
          </a:p>
        </p:txBody>
      </p:sp>
      <p:sp>
        <p:nvSpPr>
          <p:cNvPr id="8" name="TextBox 7"/>
          <p:cNvSpPr txBox="1"/>
          <p:nvPr/>
        </p:nvSpPr>
        <p:spPr>
          <a:xfrm>
            <a:off x="2635736" y="5672633"/>
            <a:ext cx="1664901" cy="646331"/>
          </a:xfrm>
          <a:prstGeom prst="rect">
            <a:avLst/>
          </a:prstGeom>
          <a:noFill/>
        </p:spPr>
        <p:txBody>
          <a:bodyPr wrap="none" rtlCol="0">
            <a:spAutoFit/>
          </a:bodyPr>
          <a:lstStyle/>
          <a:p>
            <a:pPr algn="ctr"/>
            <a:r>
              <a:rPr lang="en-US" dirty="0" smtClean="0"/>
              <a:t>Goldilocks Zone</a:t>
            </a:r>
          </a:p>
          <a:p>
            <a:pPr algn="ctr"/>
            <a:r>
              <a:rPr lang="en-US" dirty="0" smtClean="0"/>
              <a:t>Sweet spot</a:t>
            </a:r>
            <a:endParaRPr lang="en-US" dirty="0"/>
          </a:p>
        </p:txBody>
      </p:sp>
      <p:sp>
        <p:nvSpPr>
          <p:cNvPr id="9" name="TextBox 8"/>
          <p:cNvSpPr txBox="1"/>
          <p:nvPr/>
        </p:nvSpPr>
        <p:spPr>
          <a:xfrm>
            <a:off x="3135533" y="4500133"/>
            <a:ext cx="697164" cy="369332"/>
          </a:xfrm>
          <a:prstGeom prst="rect">
            <a:avLst/>
          </a:prstGeom>
          <a:noFill/>
        </p:spPr>
        <p:txBody>
          <a:bodyPr wrap="none" rtlCol="0">
            <a:spAutoFit/>
          </a:bodyPr>
          <a:lstStyle/>
          <a:p>
            <a:r>
              <a:rPr lang="en-US" b="1" dirty="0" smtClean="0"/>
              <a:t>Earth</a:t>
            </a:r>
            <a:endParaRPr lang="en-US" b="1" dirty="0"/>
          </a:p>
        </p:txBody>
      </p:sp>
      <p:sp>
        <p:nvSpPr>
          <p:cNvPr id="10" name="TextBox 9"/>
          <p:cNvSpPr txBox="1"/>
          <p:nvPr/>
        </p:nvSpPr>
        <p:spPr>
          <a:xfrm>
            <a:off x="2416244" y="101066"/>
            <a:ext cx="5010106" cy="584776"/>
          </a:xfrm>
          <a:prstGeom prst="rect">
            <a:avLst/>
          </a:prstGeom>
          <a:noFill/>
        </p:spPr>
        <p:txBody>
          <a:bodyPr wrap="none" rtlCol="0">
            <a:spAutoFit/>
          </a:bodyPr>
          <a:lstStyle/>
          <a:p>
            <a:r>
              <a:rPr lang="en-US" sz="3200" b="1" dirty="0" smtClean="0"/>
              <a:t>Water is a Miracle of Nature</a:t>
            </a:r>
            <a:endParaRPr lang="en-US" sz="3200" b="1" dirty="0"/>
          </a:p>
        </p:txBody>
      </p:sp>
      <p:sp>
        <p:nvSpPr>
          <p:cNvPr id="11" name="TextBox 10"/>
          <p:cNvSpPr txBox="1"/>
          <p:nvPr/>
        </p:nvSpPr>
        <p:spPr>
          <a:xfrm>
            <a:off x="138982" y="2935634"/>
            <a:ext cx="1884801" cy="369332"/>
          </a:xfrm>
          <a:prstGeom prst="rect">
            <a:avLst/>
          </a:prstGeom>
          <a:noFill/>
        </p:spPr>
        <p:txBody>
          <a:bodyPr wrap="none" rtlCol="0">
            <a:spAutoFit/>
          </a:bodyPr>
          <a:lstStyle/>
          <a:p>
            <a:r>
              <a:rPr lang="en-US" dirty="0" smtClean="0"/>
              <a:t>A Water Molecule</a:t>
            </a:r>
            <a:endParaRPr lang="en-US" dirty="0"/>
          </a:p>
        </p:txBody>
      </p:sp>
      <p:pic>
        <p:nvPicPr>
          <p:cNvPr id="12" name="Picture 8" descr="water_molecules_con_c_la_784"/>
          <p:cNvPicPr>
            <a:picLocks noChangeAspect="1" noChangeArrowheads="1"/>
          </p:cNvPicPr>
          <p:nvPr/>
        </p:nvPicPr>
        <p:blipFill rotWithShape="1">
          <a:blip r:embed="rId3">
            <a:extLst>
              <a:ext uri="{28A0092B-C50C-407E-A947-70E740481C1C}">
                <a14:useLocalDpi xmlns:a14="http://schemas.microsoft.com/office/drawing/2010/main" val="0"/>
              </a:ext>
            </a:extLst>
          </a:blip>
          <a:srcRect l="59419" t="14582" b="35456"/>
          <a:stretch/>
        </p:blipFill>
        <p:spPr bwMode="auto">
          <a:xfrm>
            <a:off x="131565" y="1511490"/>
            <a:ext cx="1546156" cy="13055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644747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NASA -  The Water Cycle .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26962" y="1039781"/>
            <a:ext cx="8333877" cy="4698199"/>
          </a:xfrm>
          <a:prstGeom prst="rect">
            <a:avLst/>
          </a:prstGeom>
        </p:spPr>
      </p:pic>
      <p:sp>
        <p:nvSpPr>
          <p:cNvPr id="2" name="TextBox 1"/>
          <p:cNvSpPr txBox="1"/>
          <p:nvPr/>
        </p:nvSpPr>
        <p:spPr>
          <a:xfrm>
            <a:off x="1" y="6180309"/>
            <a:ext cx="9144000" cy="646331"/>
          </a:xfrm>
          <a:prstGeom prst="rect">
            <a:avLst/>
          </a:prstGeom>
          <a:noFill/>
        </p:spPr>
        <p:txBody>
          <a:bodyPr wrap="square" rtlCol="0">
            <a:spAutoFit/>
          </a:bodyPr>
          <a:lstStyle/>
          <a:p>
            <a:pPr algn="ctr"/>
            <a:r>
              <a:rPr lang="en-US" dirty="0"/>
              <a:t>The total quantity of water on </a:t>
            </a:r>
            <a:r>
              <a:rPr lang="en-US" dirty="0" smtClean="0"/>
              <a:t> </a:t>
            </a:r>
            <a:r>
              <a:rPr lang="en-US" dirty="0"/>
              <a:t>E</a:t>
            </a:r>
            <a:r>
              <a:rPr lang="en-US" dirty="0" smtClean="0"/>
              <a:t>arth </a:t>
            </a:r>
            <a:r>
              <a:rPr lang="en-US" dirty="0"/>
              <a:t>remains essentially constant. </a:t>
            </a:r>
            <a:r>
              <a:rPr lang="en-US" dirty="0" smtClean="0"/>
              <a:t>Water moves </a:t>
            </a:r>
            <a:r>
              <a:rPr lang="en-US" dirty="0"/>
              <a:t>about, changing form (vapor, liquid, solid) and location as part of the hydrologic cycle.</a:t>
            </a:r>
          </a:p>
        </p:txBody>
      </p:sp>
      <p:sp>
        <p:nvSpPr>
          <p:cNvPr id="5" name="TextBox 4"/>
          <p:cNvSpPr txBox="1"/>
          <p:nvPr/>
        </p:nvSpPr>
        <p:spPr>
          <a:xfrm>
            <a:off x="3278056" y="101066"/>
            <a:ext cx="2960065" cy="584776"/>
          </a:xfrm>
          <a:prstGeom prst="rect">
            <a:avLst/>
          </a:prstGeom>
          <a:noFill/>
        </p:spPr>
        <p:txBody>
          <a:bodyPr wrap="none" rtlCol="0">
            <a:spAutoFit/>
          </a:bodyPr>
          <a:lstStyle/>
          <a:p>
            <a:r>
              <a:rPr lang="en-US" sz="3200" b="1" dirty="0" smtClean="0"/>
              <a:t>The Water Cycle</a:t>
            </a:r>
            <a:endParaRPr lang="en-US" sz="3200" b="1" dirty="0"/>
          </a:p>
        </p:txBody>
      </p:sp>
    </p:spTree>
    <p:extLst>
      <p:ext uri="{BB962C8B-B14F-4D97-AF65-F5344CB8AC3E}">
        <p14:creationId xmlns:p14="http://schemas.microsoft.com/office/powerpoint/2010/main" val="222953687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0148" y="90269"/>
            <a:ext cx="7293852" cy="725086"/>
          </a:xfrm>
        </p:spPr>
        <p:txBody>
          <a:bodyPr>
            <a:normAutofit/>
          </a:bodyPr>
          <a:lstStyle/>
          <a:p>
            <a:r>
              <a:rPr lang="en-US" sz="2800" b="1" dirty="0" smtClean="0"/>
              <a:t>Important Processes of the Water Cycle</a:t>
            </a:r>
            <a:endParaRPr lang="en-US" sz="2800" b="1" dirty="0"/>
          </a:p>
        </p:txBody>
      </p:sp>
      <p:sp>
        <p:nvSpPr>
          <p:cNvPr id="3" name="Content Placeholder 2"/>
          <p:cNvSpPr>
            <a:spLocks noGrp="1"/>
          </p:cNvSpPr>
          <p:nvPr>
            <p:ph idx="1"/>
          </p:nvPr>
        </p:nvSpPr>
        <p:spPr>
          <a:xfrm>
            <a:off x="457200" y="1600200"/>
            <a:ext cx="3579841" cy="4525963"/>
          </a:xfrm>
        </p:spPr>
        <p:txBody>
          <a:bodyPr>
            <a:normAutofit lnSpcReduction="10000"/>
          </a:bodyPr>
          <a:lstStyle/>
          <a:p>
            <a:r>
              <a:rPr lang="en-US" dirty="0" smtClean="0"/>
              <a:t>Evaporation</a:t>
            </a:r>
          </a:p>
          <a:p>
            <a:r>
              <a:rPr lang="en-US" dirty="0" smtClean="0"/>
              <a:t>Transpiration</a:t>
            </a:r>
          </a:p>
          <a:p>
            <a:r>
              <a:rPr lang="en-US" dirty="0" smtClean="0"/>
              <a:t>Condensation</a:t>
            </a:r>
          </a:p>
          <a:p>
            <a:r>
              <a:rPr lang="en-US" dirty="0" smtClean="0"/>
              <a:t>Precipitation</a:t>
            </a:r>
          </a:p>
          <a:p>
            <a:r>
              <a:rPr lang="en-US" dirty="0" smtClean="0"/>
              <a:t>Infiltration</a:t>
            </a:r>
          </a:p>
          <a:p>
            <a:r>
              <a:rPr lang="en-US" dirty="0" smtClean="0"/>
              <a:t>Runoff</a:t>
            </a:r>
          </a:p>
          <a:p>
            <a:r>
              <a:rPr lang="en-US" dirty="0" smtClean="0"/>
              <a:t>Stream flow</a:t>
            </a:r>
          </a:p>
          <a:p>
            <a:r>
              <a:rPr lang="en-US" dirty="0" smtClean="0"/>
              <a:t>Groundwater flow</a:t>
            </a:r>
          </a:p>
        </p:txBody>
      </p:sp>
      <p:pic>
        <p:nvPicPr>
          <p:cNvPr id="4" name="NASA -  The Water Cycle .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538595" y="1417638"/>
            <a:ext cx="5605405" cy="3527762"/>
          </a:xfrm>
          <a:prstGeom prst="rect">
            <a:avLst/>
          </a:prstGeom>
        </p:spPr>
      </p:pic>
    </p:spTree>
    <p:extLst>
      <p:ext uri="{BB962C8B-B14F-4D97-AF65-F5344CB8AC3E}">
        <p14:creationId xmlns:p14="http://schemas.microsoft.com/office/powerpoint/2010/main" val="154080653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34346" y="38346"/>
            <a:ext cx="7092291" cy="523220"/>
          </a:xfrm>
          <a:prstGeom prst="rect">
            <a:avLst/>
          </a:prstGeom>
        </p:spPr>
        <p:txBody>
          <a:bodyPr>
            <a:noAutofit/>
          </a:bodyPr>
          <a:lstStyle>
            <a:lvl1pPr algn="ctr">
              <a:spcBef>
                <a:spcPct val="0"/>
              </a:spcBef>
              <a:buNone/>
              <a:defRPr sz="2800">
                <a:latin typeface="+mj-lt"/>
                <a:ea typeface="+mj-ea"/>
                <a:cs typeface="+mj-cs"/>
              </a:defRPr>
            </a:lvl1pPr>
          </a:lstStyle>
          <a:p>
            <a:r>
              <a:rPr lang="en-US" sz="2400" b="1" dirty="0"/>
              <a:t>NASA’s Assets Dedicated </a:t>
            </a:r>
            <a:r>
              <a:rPr lang="en-US" sz="2400" b="1" dirty="0" smtClean="0"/>
              <a:t>to </a:t>
            </a:r>
          </a:p>
          <a:p>
            <a:r>
              <a:rPr lang="en-US" sz="2400" b="1" dirty="0" smtClean="0"/>
              <a:t>Understanding the Water Cycle </a:t>
            </a:r>
            <a:endParaRPr lang="en-US" sz="2400" b="1" dirty="0"/>
          </a:p>
        </p:txBody>
      </p:sp>
      <p:pic>
        <p:nvPicPr>
          <p:cNvPr id="7" name="Picture 6"/>
          <p:cNvPicPr>
            <a:picLocks noChangeAspect="1"/>
          </p:cNvPicPr>
          <p:nvPr/>
        </p:nvPicPr>
        <p:blipFill>
          <a:blip r:embed="rId2"/>
          <a:stretch>
            <a:fillRect/>
          </a:stretch>
        </p:blipFill>
        <p:spPr>
          <a:xfrm>
            <a:off x="3380490" y="1562485"/>
            <a:ext cx="2410680" cy="2203704"/>
          </a:xfrm>
          <a:prstGeom prst="rect">
            <a:avLst/>
          </a:prstGeom>
        </p:spPr>
      </p:pic>
      <p:pic>
        <p:nvPicPr>
          <p:cNvPr id="8" name="Picture 7"/>
          <p:cNvPicPr>
            <a:picLocks noChangeAspect="1"/>
          </p:cNvPicPr>
          <p:nvPr/>
        </p:nvPicPr>
        <p:blipFill>
          <a:blip r:embed="rId3"/>
          <a:stretch>
            <a:fillRect/>
          </a:stretch>
        </p:blipFill>
        <p:spPr>
          <a:xfrm>
            <a:off x="215608" y="4604512"/>
            <a:ext cx="2769056" cy="2203704"/>
          </a:xfrm>
          <a:prstGeom prst="rect">
            <a:avLst/>
          </a:prstGeom>
        </p:spPr>
      </p:pic>
      <p:pic>
        <p:nvPicPr>
          <p:cNvPr id="9" name="Picture 8"/>
          <p:cNvPicPr>
            <a:picLocks noChangeAspect="1"/>
          </p:cNvPicPr>
          <p:nvPr/>
        </p:nvPicPr>
        <p:blipFill>
          <a:blip r:embed="rId4"/>
          <a:stretch>
            <a:fillRect/>
          </a:stretch>
        </p:blipFill>
        <p:spPr>
          <a:xfrm>
            <a:off x="6272854" y="4607325"/>
            <a:ext cx="2495787" cy="2203704"/>
          </a:xfrm>
          <a:prstGeom prst="rect">
            <a:avLst/>
          </a:prstGeom>
        </p:spPr>
      </p:pic>
      <p:pic>
        <p:nvPicPr>
          <p:cNvPr id="10" name="Picture 9"/>
          <p:cNvPicPr>
            <a:picLocks noChangeAspect="1"/>
          </p:cNvPicPr>
          <p:nvPr/>
        </p:nvPicPr>
        <p:blipFill>
          <a:blip r:embed="rId5"/>
          <a:stretch>
            <a:fillRect/>
          </a:stretch>
        </p:blipFill>
        <p:spPr>
          <a:xfrm>
            <a:off x="6272855" y="1535319"/>
            <a:ext cx="2495786" cy="2203704"/>
          </a:xfrm>
          <a:prstGeom prst="rect">
            <a:avLst/>
          </a:prstGeom>
        </p:spPr>
      </p:pic>
      <p:pic>
        <p:nvPicPr>
          <p:cNvPr id="11" name="Picture 10"/>
          <p:cNvPicPr>
            <a:picLocks noChangeAspect="1"/>
          </p:cNvPicPr>
          <p:nvPr/>
        </p:nvPicPr>
        <p:blipFill>
          <a:blip r:embed="rId6"/>
          <a:stretch>
            <a:fillRect/>
          </a:stretch>
        </p:blipFill>
        <p:spPr>
          <a:xfrm>
            <a:off x="215608" y="1562485"/>
            <a:ext cx="2769056" cy="2207898"/>
          </a:xfrm>
          <a:prstGeom prst="rect">
            <a:avLst/>
          </a:prstGeom>
        </p:spPr>
      </p:pic>
      <p:sp>
        <p:nvSpPr>
          <p:cNvPr id="12" name="TextBox 11"/>
          <p:cNvSpPr txBox="1"/>
          <p:nvPr/>
        </p:nvSpPr>
        <p:spPr>
          <a:xfrm>
            <a:off x="215608" y="1562485"/>
            <a:ext cx="2890748" cy="369332"/>
          </a:xfrm>
          <a:prstGeom prst="rect">
            <a:avLst/>
          </a:prstGeom>
          <a:noFill/>
        </p:spPr>
        <p:txBody>
          <a:bodyPr wrap="none" rtlCol="0">
            <a:spAutoFit/>
          </a:bodyPr>
          <a:lstStyle/>
          <a:p>
            <a:r>
              <a:rPr lang="en-US" b="1" dirty="0" smtClean="0">
                <a:solidFill>
                  <a:srgbClr val="FFFFFF"/>
                </a:solidFill>
              </a:rPr>
              <a:t>Global Precipitation Mission</a:t>
            </a:r>
            <a:endParaRPr lang="en-US" b="1" dirty="0">
              <a:solidFill>
                <a:srgbClr val="FFFFFF"/>
              </a:solidFill>
            </a:endParaRPr>
          </a:p>
        </p:txBody>
      </p:sp>
      <p:sp>
        <p:nvSpPr>
          <p:cNvPr id="13" name="TextBox 12"/>
          <p:cNvSpPr txBox="1"/>
          <p:nvPr/>
        </p:nvSpPr>
        <p:spPr>
          <a:xfrm>
            <a:off x="1079590" y="1193153"/>
            <a:ext cx="909511" cy="369332"/>
          </a:xfrm>
          <a:prstGeom prst="rect">
            <a:avLst/>
          </a:prstGeom>
          <a:noFill/>
        </p:spPr>
        <p:txBody>
          <a:bodyPr wrap="none" rtlCol="0">
            <a:spAutoFit/>
          </a:bodyPr>
          <a:lstStyle/>
          <a:p>
            <a:r>
              <a:rPr lang="en-US" b="1" dirty="0" smtClean="0"/>
              <a:t>Rainfall</a:t>
            </a:r>
            <a:endParaRPr lang="en-US" b="1" dirty="0"/>
          </a:p>
        </p:txBody>
      </p:sp>
      <p:sp>
        <p:nvSpPr>
          <p:cNvPr id="14" name="TextBox 13"/>
          <p:cNvSpPr txBox="1"/>
          <p:nvPr/>
        </p:nvSpPr>
        <p:spPr>
          <a:xfrm>
            <a:off x="3868866" y="1193153"/>
            <a:ext cx="1473743" cy="369332"/>
          </a:xfrm>
          <a:prstGeom prst="rect">
            <a:avLst/>
          </a:prstGeom>
          <a:noFill/>
        </p:spPr>
        <p:txBody>
          <a:bodyPr wrap="none" rtlCol="0">
            <a:spAutoFit/>
          </a:bodyPr>
          <a:lstStyle/>
          <a:p>
            <a:r>
              <a:rPr lang="en-US" b="1" dirty="0" smtClean="0"/>
              <a:t>Groundwater</a:t>
            </a:r>
            <a:endParaRPr lang="en-US" b="1" dirty="0"/>
          </a:p>
        </p:txBody>
      </p:sp>
      <p:sp>
        <p:nvSpPr>
          <p:cNvPr id="15" name="TextBox 14"/>
          <p:cNvSpPr txBox="1"/>
          <p:nvPr/>
        </p:nvSpPr>
        <p:spPr>
          <a:xfrm>
            <a:off x="3426802" y="1566715"/>
            <a:ext cx="1635822" cy="369332"/>
          </a:xfrm>
          <a:prstGeom prst="rect">
            <a:avLst/>
          </a:prstGeom>
          <a:noFill/>
        </p:spPr>
        <p:txBody>
          <a:bodyPr wrap="none" rtlCol="0">
            <a:spAutoFit/>
          </a:bodyPr>
          <a:lstStyle/>
          <a:p>
            <a:r>
              <a:rPr lang="en-US" b="1" dirty="0" smtClean="0">
                <a:solidFill>
                  <a:schemeClr val="bg1"/>
                </a:solidFill>
              </a:rPr>
              <a:t>GRACE Mission</a:t>
            </a:r>
            <a:endParaRPr lang="en-US" b="1" dirty="0">
              <a:solidFill>
                <a:schemeClr val="bg1"/>
              </a:solidFill>
            </a:endParaRPr>
          </a:p>
        </p:txBody>
      </p:sp>
      <p:sp>
        <p:nvSpPr>
          <p:cNvPr id="16" name="TextBox 15"/>
          <p:cNvSpPr txBox="1"/>
          <p:nvPr/>
        </p:nvSpPr>
        <p:spPr>
          <a:xfrm>
            <a:off x="6855099" y="1475995"/>
            <a:ext cx="1982183" cy="369332"/>
          </a:xfrm>
          <a:prstGeom prst="rect">
            <a:avLst/>
          </a:prstGeom>
          <a:noFill/>
        </p:spPr>
        <p:txBody>
          <a:bodyPr wrap="none" rtlCol="0">
            <a:spAutoFit/>
          </a:bodyPr>
          <a:lstStyle/>
          <a:p>
            <a:r>
              <a:rPr lang="en-US" b="1" dirty="0" smtClean="0">
                <a:solidFill>
                  <a:srgbClr val="FFFFFF"/>
                </a:solidFill>
              </a:rPr>
              <a:t>MODIS Instrument</a:t>
            </a:r>
            <a:endParaRPr lang="en-US" b="1" dirty="0">
              <a:solidFill>
                <a:srgbClr val="FFFFFF"/>
              </a:solidFill>
            </a:endParaRPr>
          </a:p>
        </p:txBody>
      </p:sp>
      <p:sp>
        <p:nvSpPr>
          <p:cNvPr id="17" name="TextBox 16"/>
          <p:cNvSpPr txBox="1"/>
          <p:nvPr/>
        </p:nvSpPr>
        <p:spPr>
          <a:xfrm>
            <a:off x="3508008" y="4629650"/>
            <a:ext cx="1557713" cy="369332"/>
          </a:xfrm>
          <a:prstGeom prst="rect">
            <a:avLst/>
          </a:prstGeom>
          <a:noFill/>
        </p:spPr>
        <p:txBody>
          <a:bodyPr wrap="none" rtlCol="0">
            <a:spAutoFit/>
          </a:bodyPr>
          <a:lstStyle/>
          <a:p>
            <a:r>
              <a:rPr lang="en-US" b="1" dirty="0" smtClean="0">
                <a:solidFill>
                  <a:srgbClr val="FFFFFF"/>
                </a:solidFill>
              </a:rPr>
              <a:t>SMAP Mission</a:t>
            </a:r>
            <a:endParaRPr lang="en-US" b="1" dirty="0">
              <a:solidFill>
                <a:srgbClr val="FFFFFF"/>
              </a:solidFill>
            </a:endParaRPr>
          </a:p>
        </p:txBody>
      </p:sp>
      <p:sp>
        <p:nvSpPr>
          <p:cNvPr id="18" name="TextBox 17"/>
          <p:cNvSpPr txBox="1"/>
          <p:nvPr/>
        </p:nvSpPr>
        <p:spPr>
          <a:xfrm>
            <a:off x="6835375" y="4646756"/>
            <a:ext cx="1572816" cy="369332"/>
          </a:xfrm>
          <a:prstGeom prst="rect">
            <a:avLst/>
          </a:prstGeom>
          <a:noFill/>
        </p:spPr>
        <p:txBody>
          <a:bodyPr wrap="none" rtlCol="0">
            <a:spAutoFit/>
          </a:bodyPr>
          <a:lstStyle/>
          <a:p>
            <a:r>
              <a:rPr lang="en-US" b="1" dirty="0" smtClean="0">
                <a:solidFill>
                  <a:schemeClr val="bg1"/>
                </a:solidFill>
              </a:rPr>
              <a:t>SWOT Mission</a:t>
            </a:r>
            <a:endParaRPr lang="en-US" b="1" dirty="0">
              <a:solidFill>
                <a:schemeClr val="bg1"/>
              </a:solidFill>
            </a:endParaRPr>
          </a:p>
        </p:txBody>
      </p:sp>
      <p:sp>
        <p:nvSpPr>
          <p:cNvPr id="19" name="TextBox 18"/>
          <p:cNvSpPr txBox="1"/>
          <p:nvPr/>
        </p:nvSpPr>
        <p:spPr>
          <a:xfrm>
            <a:off x="6559570" y="1165987"/>
            <a:ext cx="1868345" cy="369332"/>
          </a:xfrm>
          <a:prstGeom prst="rect">
            <a:avLst/>
          </a:prstGeom>
          <a:noFill/>
        </p:spPr>
        <p:txBody>
          <a:bodyPr wrap="none" rtlCol="0">
            <a:spAutoFit/>
          </a:bodyPr>
          <a:lstStyle/>
          <a:p>
            <a:r>
              <a:rPr lang="en-US" b="1" dirty="0" smtClean="0"/>
              <a:t>Snow/Vegetation</a:t>
            </a:r>
            <a:endParaRPr lang="en-US" b="1" dirty="0"/>
          </a:p>
        </p:txBody>
      </p:sp>
      <p:sp>
        <p:nvSpPr>
          <p:cNvPr id="20" name="TextBox 19"/>
          <p:cNvSpPr txBox="1"/>
          <p:nvPr/>
        </p:nvSpPr>
        <p:spPr>
          <a:xfrm>
            <a:off x="804237" y="4270957"/>
            <a:ext cx="1460218" cy="369332"/>
          </a:xfrm>
          <a:prstGeom prst="rect">
            <a:avLst/>
          </a:prstGeom>
          <a:noFill/>
        </p:spPr>
        <p:txBody>
          <a:bodyPr wrap="none" rtlCol="0">
            <a:spAutoFit/>
          </a:bodyPr>
          <a:lstStyle/>
          <a:p>
            <a:r>
              <a:rPr lang="en-US" b="1" dirty="0" smtClean="0"/>
              <a:t>Soil Moisture</a:t>
            </a:r>
            <a:endParaRPr lang="en-US" b="1" dirty="0"/>
          </a:p>
        </p:txBody>
      </p:sp>
      <p:sp>
        <p:nvSpPr>
          <p:cNvPr id="21" name="TextBox 20"/>
          <p:cNvSpPr txBox="1"/>
          <p:nvPr/>
        </p:nvSpPr>
        <p:spPr>
          <a:xfrm>
            <a:off x="6855099" y="4270957"/>
            <a:ext cx="1553092" cy="369332"/>
          </a:xfrm>
          <a:prstGeom prst="rect">
            <a:avLst/>
          </a:prstGeom>
          <a:noFill/>
        </p:spPr>
        <p:txBody>
          <a:bodyPr wrap="none" rtlCol="0">
            <a:spAutoFit/>
          </a:bodyPr>
          <a:lstStyle/>
          <a:p>
            <a:r>
              <a:rPr lang="en-US" b="1" dirty="0" smtClean="0"/>
              <a:t>Surface Water</a:t>
            </a:r>
            <a:endParaRPr lang="en-US" b="1" dirty="0"/>
          </a:p>
        </p:txBody>
      </p:sp>
      <p:pic>
        <p:nvPicPr>
          <p:cNvPr id="24" name="Picture 23"/>
          <p:cNvPicPr>
            <a:picLocks noChangeAspect="1"/>
          </p:cNvPicPr>
          <p:nvPr/>
        </p:nvPicPr>
        <p:blipFill>
          <a:blip r:embed="rId7"/>
          <a:stretch>
            <a:fillRect/>
          </a:stretch>
        </p:blipFill>
        <p:spPr>
          <a:xfrm>
            <a:off x="3380489" y="4607325"/>
            <a:ext cx="2410681" cy="2210867"/>
          </a:xfrm>
          <a:prstGeom prst="rect">
            <a:avLst/>
          </a:prstGeom>
        </p:spPr>
      </p:pic>
      <p:cxnSp>
        <p:nvCxnSpPr>
          <p:cNvPr id="26" name="Straight Connector 25"/>
          <p:cNvCxnSpPr/>
          <p:nvPr/>
        </p:nvCxnSpPr>
        <p:spPr>
          <a:xfrm>
            <a:off x="0" y="3851195"/>
            <a:ext cx="9144000" cy="0"/>
          </a:xfrm>
          <a:prstGeom prst="line">
            <a:avLst/>
          </a:prstGeom>
        </p:spPr>
        <p:style>
          <a:lnRef idx="2">
            <a:schemeClr val="accent1"/>
          </a:lnRef>
          <a:fillRef idx="0">
            <a:schemeClr val="accent1"/>
          </a:fillRef>
          <a:effectRef idx="1">
            <a:schemeClr val="accent1"/>
          </a:effectRef>
          <a:fontRef idx="minor">
            <a:schemeClr val="tx1"/>
          </a:fontRef>
        </p:style>
      </p:cxnSp>
      <p:sp>
        <p:nvSpPr>
          <p:cNvPr id="27" name="TextBox 26"/>
          <p:cNvSpPr txBox="1"/>
          <p:nvPr/>
        </p:nvSpPr>
        <p:spPr>
          <a:xfrm>
            <a:off x="3731284" y="3855612"/>
            <a:ext cx="1877462" cy="400110"/>
          </a:xfrm>
          <a:prstGeom prst="rect">
            <a:avLst/>
          </a:prstGeom>
          <a:noFill/>
        </p:spPr>
        <p:txBody>
          <a:bodyPr wrap="none" rtlCol="0">
            <a:spAutoFit/>
          </a:bodyPr>
          <a:lstStyle/>
          <a:p>
            <a:r>
              <a:rPr lang="en-US" sz="2000" b="1" dirty="0" smtClean="0"/>
              <a:t>Future Missions</a:t>
            </a:r>
            <a:endParaRPr lang="en-US" sz="2000" b="1" dirty="0"/>
          </a:p>
        </p:txBody>
      </p:sp>
      <p:sp>
        <p:nvSpPr>
          <p:cNvPr id="28" name="TextBox 27"/>
          <p:cNvSpPr txBox="1"/>
          <p:nvPr/>
        </p:nvSpPr>
        <p:spPr>
          <a:xfrm>
            <a:off x="4468134" y="4277424"/>
            <a:ext cx="459005" cy="369332"/>
          </a:xfrm>
          <a:prstGeom prst="rect">
            <a:avLst/>
          </a:prstGeom>
          <a:noFill/>
        </p:spPr>
        <p:txBody>
          <a:bodyPr wrap="none" rtlCol="0">
            <a:spAutoFit/>
          </a:bodyPr>
          <a:lstStyle/>
          <a:p>
            <a:r>
              <a:rPr lang="en-US" b="1" dirty="0" smtClean="0"/>
              <a:t>Ice</a:t>
            </a:r>
            <a:endParaRPr lang="en-US" b="1" dirty="0"/>
          </a:p>
        </p:txBody>
      </p:sp>
      <p:sp>
        <p:nvSpPr>
          <p:cNvPr id="29" name="TextBox 28"/>
          <p:cNvSpPr txBox="1"/>
          <p:nvPr/>
        </p:nvSpPr>
        <p:spPr>
          <a:xfrm>
            <a:off x="4058151" y="4623465"/>
            <a:ext cx="954107" cy="369332"/>
          </a:xfrm>
          <a:prstGeom prst="rect">
            <a:avLst/>
          </a:prstGeom>
          <a:noFill/>
        </p:spPr>
        <p:txBody>
          <a:bodyPr wrap="none" rtlCol="0">
            <a:spAutoFit/>
          </a:bodyPr>
          <a:lstStyle/>
          <a:p>
            <a:r>
              <a:rPr lang="en-US" b="1" dirty="0" smtClean="0">
                <a:solidFill>
                  <a:schemeClr val="bg1"/>
                </a:solidFill>
              </a:rPr>
              <a:t>IceSat-2</a:t>
            </a:r>
            <a:endParaRPr lang="en-US" b="1" dirty="0">
              <a:solidFill>
                <a:schemeClr val="bg1"/>
              </a:solidFill>
            </a:endParaRPr>
          </a:p>
        </p:txBody>
      </p:sp>
      <p:sp>
        <p:nvSpPr>
          <p:cNvPr id="23" name="TextBox 22"/>
          <p:cNvSpPr txBox="1"/>
          <p:nvPr/>
        </p:nvSpPr>
        <p:spPr>
          <a:xfrm>
            <a:off x="1507602" y="4623465"/>
            <a:ext cx="1557713" cy="369332"/>
          </a:xfrm>
          <a:prstGeom prst="rect">
            <a:avLst/>
          </a:prstGeom>
          <a:noFill/>
        </p:spPr>
        <p:txBody>
          <a:bodyPr wrap="none" rtlCol="0">
            <a:spAutoFit/>
          </a:bodyPr>
          <a:lstStyle/>
          <a:p>
            <a:r>
              <a:rPr lang="en-US" b="1" dirty="0" smtClean="0">
                <a:solidFill>
                  <a:schemeClr val="bg1"/>
                </a:solidFill>
              </a:rPr>
              <a:t>SMAP Mission</a:t>
            </a:r>
            <a:endParaRPr lang="en-US" b="1" dirty="0">
              <a:solidFill>
                <a:schemeClr val="bg1"/>
              </a:solidFill>
            </a:endParaRPr>
          </a:p>
        </p:txBody>
      </p:sp>
    </p:spTree>
    <p:extLst>
      <p:ext uri="{BB962C8B-B14F-4D97-AF65-F5344CB8AC3E}">
        <p14:creationId xmlns:p14="http://schemas.microsoft.com/office/powerpoint/2010/main" val="279995459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archarts of the distribution of water on Earth."/>
          <p:cNvPicPr/>
          <p:nvPr/>
        </p:nvPicPr>
        <p:blipFill>
          <a:blip r:embed="rId2" cstate="print"/>
          <a:srcRect t="7048"/>
          <a:stretch>
            <a:fillRect/>
          </a:stretch>
        </p:blipFill>
        <p:spPr bwMode="auto">
          <a:xfrm>
            <a:off x="917648" y="1114675"/>
            <a:ext cx="7611011" cy="4922089"/>
          </a:xfrm>
          <a:prstGeom prst="rect">
            <a:avLst/>
          </a:prstGeom>
          <a:noFill/>
          <a:ln w="9525">
            <a:noFill/>
            <a:miter lim="800000"/>
            <a:headEnd/>
            <a:tailEnd/>
          </a:ln>
        </p:spPr>
      </p:pic>
      <p:sp>
        <p:nvSpPr>
          <p:cNvPr id="6" name="TextBox 5"/>
          <p:cNvSpPr txBox="1"/>
          <p:nvPr/>
        </p:nvSpPr>
        <p:spPr>
          <a:xfrm>
            <a:off x="3258031" y="228600"/>
            <a:ext cx="3819225" cy="461665"/>
          </a:xfrm>
          <a:prstGeom prst="rect">
            <a:avLst/>
          </a:prstGeom>
          <a:noFill/>
        </p:spPr>
        <p:txBody>
          <a:bodyPr wrap="none" rtlCol="0">
            <a:spAutoFit/>
          </a:bodyPr>
          <a:lstStyle/>
          <a:p>
            <a:r>
              <a:rPr lang="en-US" sz="2400" b="1" dirty="0" smtClean="0">
                <a:latin typeface="+mj-lt"/>
              </a:rPr>
              <a:t>Distribution of Earth’s water</a:t>
            </a:r>
            <a:endParaRPr lang="en-US" sz="2400" b="1" dirty="0">
              <a:latin typeface="+mj-lt"/>
            </a:endParaRPr>
          </a:p>
        </p:txBody>
      </p:sp>
      <p:sp>
        <p:nvSpPr>
          <p:cNvPr id="3" name="TextBox 2"/>
          <p:cNvSpPr txBox="1"/>
          <p:nvPr/>
        </p:nvSpPr>
        <p:spPr>
          <a:xfrm>
            <a:off x="1079989" y="6011322"/>
            <a:ext cx="7173809" cy="830997"/>
          </a:xfrm>
          <a:prstGeom prst="rect">
            <a:avLst/>
          </a:prstGeom>
          <a:noFill/>
        </p:spPr>
        <p:txBody>
          <a:bodyPr wrap="none" rtlCol="0">
            <a:spAutoFit/>
          </a:bodyPr>
          <a:lstStyle/>
          <a:p>
            <a:pPr algn="ctr"/>
            <a:r>
              <a:rPr lang="en-US" sz="2400" b="1" dirty="0" smtClean="0"/>
              <a:t>Soil Moisture is present in such an insignificant amount </a:t>
            </a:r>
          </a:p>
          <a:p>
            <a:r>
              <a:rPr lang="en-US" sz="2400" b="1" dirty="0" smtClean="0"/>
              <a:t>that it does not find a place in above distribution.</a:t>
            </a:r>
            <a:endParaRPr lang="en-US" sz="2400" b="1" dirty="0"/>
          </a:p>
        </p:txBody>
      </p:sp>
    </p:spTree>
    <p:extLst>
      <p:ext uri="{BB962C8B-B14F-4D97-AF65-F5344CB8AC3E}">
        <p14:creationId xmlns:p14="http://schemas.microsoft.com/office/powerpoint/2010/main" val="9047536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351165" y="198014"/>
            <a:ext cx="6781800" cy="513365"/>
          </a:xfrm>
        </p:spPr>
        <p:txBody>
          <a:bodyPr/>
          <a:lstStyle/>
          <a:p>
            <a:r>
              <a:rPr lang="en-US" sz="2400" b="1" dirty="0" smtClean="0"/>
              <a:t>Importance of Soil Moisture </a:t>
            </a:r>
            <a:endParaRPr lang="en-US" sz="2400" b="1" dirty="0"/>
          </a:p>
        </p:txBody>
      </p:sp>
      <p:pic>
        <p:nvPicPr>
          <p:cNvPr id="5" name="Picture 4" descr="http://upload.wikimedia.org/wikipedia/commons/7/7c/HydrologicalCycle1.png"/>
          <p:cNvPicPr>
            <a:picLocks noChangeAspect="1" noChangeArrowheads="1"/>
          </p:cNvPicPr>
          <p:nvPr/>
        </p:nvPicPr>
        <p:blipFill>
          <a:blip r:embed="rId2" cstate="print"/>
          <a:srcRect/>
          <a:stretch>
            <a:fillRect/>
          </a:stretch>
        </p:blipFill>
        <p:spPr bwMode="auto">
          <a:xfrm>
            <a:off x="0" y="2209800"/>
            <a:ext cx="7100870" cy="4648200"/>
          </a:xfrm>
          <a:prstGeom prst="rect">
            <a:avLst/>
          </a:prstGeom>
          <a:noFill/>
        </p:spPr>
      </p:pic>
      <p:sp>
        <p:nvSpPr>
          <p:cNvPr id="6" name="TextBox 5"/>
          <p:cNvSpPr txBox="1"/>
          <p:nvPr/>
        </p:nvSpPr>
        <p:spPr>
          <a:xfrm>
            <a:off x="304800" y="1057870"/>
            <a:ext cx="8763000" cy="923330"/>
          </a:xfrm>
          <a:prstGeom prst="rect">
            <a:avLst/>
          </a:prstGeom>
          <a:noFill/>
        </p:spPr>
        <p:txBody>
          <a:bodyPr wrap="square" rtlCol="0">
            <a:spAutoFit/>
          </a:bodyPr>
          <a:lstStyle/>
          <a:p>
            <a:r>
              <a:rPr lang="en-US" dirty="0" smtClean="0"/>
              <a:t>For each kilogram of water on earth, </a:t>
            </a:r>
            <a:r>
              <a:rPr lang="en-US" u="sng" dirty="0" smtClean="0"/>
              <a:t>only one milligram </a:t>
            </a:r>
            <a:r>
              <a:rPr lang="en-US" dirty="0" smtClean="0"/>
              <a:t>is stored as soil moisture. Yet this </a:t>
            </a:r>
          </a:p>
          <a:p>
            <a:r>
              <a:rPr lang="en-US" dirty="0" smtClean="0"/>
              <a:t>miniscule amount of water exerts </a:t>
            </a:r>
            <a:r>
              <a:rPr lang="en-US" i="1" dirty="0" smtClean="0"/>
              <a:t>significant</a:t>
            </a:r>
            <a:r>
              <a:rPr lang="en-US" dirty="0" smtClean="0"/>
              <a:t> control over various hydrological, ecological</a:t>
            </a:r>
          </a:p>
          <a:p>
            <a:r>
              <a:rPr lang="en-US" dirty="0" smtClean="0"/>
              <a:t>and meteorological processes. </a:t>
            </a:r>
            <a:endParaRPr lang="en-US" dirty="0"/>
          </a:p>
        </p:txBody>
      </p:sp>
      <p:sp>
        <p:nvSpPr>
          <p:cNvPr id="7" name="TextBox 6"/>
          <p:cNvSpPr txBox="1"/>
          <p:nvPr/>
        </p:nvSpPr>
        <p:spPr>
          <a:xfrm>
            <a:off x="6858001" y="3048000"/>
            <a:ext cx="2362200" cy="2462213"/>
          </a:xfrm>
          <a:prstGeom prst="rect">
            <a:avLst/>
          </a:prstGeom>
          <a:noFill/>
        </p:spPr>
        <p:txBody>
          <a:bodyPr wrap="square" rtlCol="0">
            <a:spAutoFit/>
          </a:bodyPr>
          <a:lstStyle/>
          <a:p>
            <a:pPr algn="just"/>
            <a:r>
              <a:rPr lang="en-US" sz="1400" dirty="0" smtClean="0"/>
              <a:t>Soil moisture acts as an </a:t>
            </a:r>
          </a:p>
          <a:p>
            <a:pPr algn="just"/>
            <a:r>
              <a:rPr lang="en-US" sz="1400" dirty="0" smtClean="0"/>
              <a:t>important boundary </a:t>
            </a:r>
          </a:p>
          <a:p>
            <a:pPr algn="just"/>
            <a:r>
              <a:rPr lang="en-US" sz="1400" dirty="0" smtClean="0"/>
              <a:t>condition in water and </a:t>
            </a:r>
          </a:p>
          <a:p>
            <a:pPr algn="just"/>
            <a:r>
              <a:rPr lang="en-US" sz="1400" dirty="0" smtClean="0"/>
              <a:t>energy cycles.</a:t>
            </a:r>
          </a:p>
          <a:p>
            <a:pPr algn="just"/>
            <a:endParaRPr lang="en-US" sz="1400" dirty="0" smtClean="0"/>
          </a:p>
          <a:p>
            <a:pPr algn="just"/>
            <a:r>
              <a:rPr lang="en-US" sz="1400" dirty="0" smtClean="0"/>
              <a:t>Soil Moisture modulates </a:t>
            </a:r>
          </a:p>
          <a:p>
            <a:pPr algn="just"/>
            <a:r>
              <a:rPr lang="en-US" sz="1400" dirty="0" smtClean="0"/>
              <a:t>partitioning of incoming </a:t>
            </a:r>
          </a:p>
          <a:p>
            <a:pPr algn="just"/>
            <a:r>
              <a:rPr lang="en-US" sz="1400" dirty="0" smtClean="0"/>
              <a:t>solar energy into latent </a:t>
            </a:r>
          </a:p>
          <a:p>
            <a:pPr algn="just"/>
            <a:r>
              <a:rPr lang="en-US" sz="1400" dirty="0" smtClean="0"/>
              <a:t>heat and sensible heat fluxes, </a:t>
            </a:r>
          </a:p>
          <a:p>
            <a:pPr algn="just"/>
            <a:r>
              <a:rPr lang="en-US" sz="1400" dirty="0" smtClean="0"/>
              <a:t>and rainfall into runoff and </a:t>
            </a:r>
          </a:p>
          <a:p>
            <a:pPr algn="just"/>
            <a:r>
              <a:rPr lang="en-US" sz="1400" dirty="0" smtClean="0"/>
              <a:t>infiltration.</a:t>
            </a:r>
            <a:endParaRPr lang="en-US" sz="1400" dirty="0"/>
          </a:p>
        </p:txBody>
      </p:sp>
    </p:spTree>
    <p:extLst>
      <p:ext uri="{BB962C8B-B14F-4D97-AF65-F5344CB8AC3E}">
        <p14:creationId xmlns:p14="http://schemas.microsoft.com/office/powerpoint/2010/main" val="28523985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484871" y="2463461"/>
            <a:ext cx="1504976" cy="3628128"/>
          </a:xfrm>
          <a:prstGeom prst="rect">
            <a:avLst/>
          </a:prstGeom>
        </p:spPr>
      </p:pic>
      <p:sp>
        <p:nvSpPr>
          <p:cNvPr id="6" name="Title 1"/>
          <p:cNvSpPr>
            <a:spLocks noGrp="1"/>
          </p:cNvSpPr>
          <p:nvPr>
            <p:ph type="title"/>
          </p:nvPr>
        </p:nvSpPr>
        <p:spPr>
          <a:xfrm>
            <a:off x="1475138" y="162906"/>
            <a:ext cx="6781800" cy="1143000"/>
          </a:xfrm>
        </p:spPr>
        <p:txBody>
          <a:bodyPr/>
          <a:lstStyle/>
          <a:p>
            <a:r>
              <a:rPr lang="en-US" sz="2400" b="1" dirty="0"/>
              <a:t>Example of Soil Profile </a:t>
            </a:r>
          </a:p>
        </p:txBody>
      </p:sp>
      <p:pic>
        <p:nvPicPr>
          <p:cNvPr id="7" name="Picture 2"/>
          <p:cNvPicPr>
            <a:picLocks noChangeAspect="1" noChangeArrowheads="1"/>
          </p:cNvPicPr>
          <p:nvPr/>
        </p:nvPicPr>
        <p:blipFill rotWithShape="1">
          <a:blip r:embed="rId3" cstate="print"/>
          <a:srcRect t="3423" r="8152"/>
          <a:stretch/>
        </p:blipFill>
        <p:spPr bwMode="auto">
          <a:xfrm>
            <a:off x="22581" y="1489025"/>
            <a:ext cx="3547626" cy="4744898"/>
          </a:xfrm>
          <a:prstGeom prst="rect">
            <a:avLst/>
          </a:prstGeom>
          <a:noFill/>
          <a:ln w="9525">
            <a:noFill/>
            <a:miter lim="800000"/>
            <a:headEnd/>
            <a:tailEnd/>
          </a:ln>
        </p:spPr>
      </p:pic>
      <p:pic>
        <p:nvPicPr>
          <p:cNvPr id="8" name="Picture 2"/>
          <p:cNvPicPr>
            <a:picLocks noChangeAspect="1" noChangeArrowheads="1"/>
          </p:cNvPicPr>
          <p:nvPr/>
        </p:nvPicPr>
        <p:blipFill>
          <a:blip r:embed="rId4" cstate="print"/>
          <a:srcRect/>
          <a:stretch>
            <a:fillRect/>
          </a:stretch>
        </p:blipFill>
        <p:spPr bwMode="auto">
          <a:xfrm>
            <a:off x="5307347" y="2324136"/>
            <a:ext cx="3836653" cy="3442330"/>
          </a:xfrm>
          <a:prstGeom prst="rect">
            <a:avLst/>
          </a:prstGeom>
          <a:noFill/>
          <a:ln w="9525">
            <a:noFill/>
            <a:miter lim="800000"/>
            <a:headEnd/>
            <a:tailEnd/>
          </a:ln>
        </p:spPr>
      </p:pic>
      <p:cxnSp>
        <p:nvCxnSpPr>
          <p:cNvPr id="3" name="Straight Connector 2"/>
          <p:cNvCxnSpPr/>
          <p:nvPr/>
        </p:nvCxnSpPr>
        <p:spPr>
          <a:xfrm>
            <a:off x="5101591" y="1305906"/>
            <a:ext cx="43791" cy="5552094"/>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659664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706003" y="210541"/>
            <a:ext cx="6781800" cy="1143000"/>
          </a:xfrm>
        </p:spPr>
        <p:txBody>
          <a:bodyPr/>
          <a:lstStyle/>
          <a:p>
            <a:r>
              <a:rPr lang="en-US" sz="2400" b="1" dirty="0"/>
              <a:t>Factors Influencing Soil Moisture </a:t>
            </a:r>
          </a:p>
        </p:txBody>
      </p:sp>
      <p:sp>
        <p:nvSpPr>
          <p:cNvPr id="5" name="TextBox 4"/>
          <p:cNvSpPr txBox="1"/>
          <p:nvPr/>
        </p:nvSpPr>
        <p:spPr>
          <a:xfrm>
            <a:off x="1851829" y="990600"/>
            <a:ext cx="5667161" cy="646331"/>
          </a:xfrm>
          <a:prstGeom prst="rect">
            <a:avLst/>
          </a:prstGeom>
          <a:noFill/>
        </p:spPr>
        <p:txBody>
          <a:bodyPr wrap="none" rtlCol="0">
            <a:spAutoFit/>
          </a:bodyPr>
          <a:lstStyle/>
          <a:p>
            <a:pPr algn="ctr"/>
            <a:r>
              <a:rPr lang="en-US" dirty="0" smtClean="0"/>
              <a:t>Soil Moisture varies with space and time.</a:t>
            </a:r>
          </a:p>
          <a:p>
            <a:pPr algn="ctr"/>
            <a:r>
              <a:rPr lang="en-US" dirty="0" smtClean="0"/>
              <a:t>Primary factors that influence distribution of soil moisture:</a:t>
            </a:r>
            <a:endParaRPr lang="en-US" dirty="0"/>
          </a:p>
        </p:txBody>
      </p:sp>
      <p:pic>
        <p:nvPicPr>
          <p:cNvPr id="33795" name="Picture 3"/>
          <p:cNvPicPr>
            <a:picLocks noChangeAspect="1" noChangeArrowheads="1"/>
          </p:cNvPicPr>
          <p:nvPr/>
        </p:nvPicPr>
        <p:blipFill>
          <a:blip r:embed="rId2" cstate="print"/>
          <a:srcRect/>
          <a:stretch>
            <a:fillRect/>
          </a:stretch>
        </p:blipFill>
        <p:spPr bwMode="auto">
          <a:xfrm>
            <a:off x="5943600" y="4572000"/>
            <a:ext cx="2645287" cy="1815586"/>
          </a:xfrm>
          <a:prstGeom prst="rect">
            <a:avLst/>
          </a:prstGeom>
          <a:noFill/>
          <a:ln w="9525">
            <a:noFill/>
            <a:miter lim="800000"/>
            <a:headEnd/>
            <a:tailEnd/>
          </a:ln>
        </p:spPr>
      </p:pic>
      <p:pic>
        <p:nvPicPr>
          <p:cNvPr id="33796" name="Picture 4"/>
          <p:cNvPicPr>
            <a:picLocks noChangeAspect="1" noChangeArrowheads="1"/>
          </p:cNvPicPr>
          <p:nvPr/>
        </p:nvPicPr>
        <p:blipFill>
          <a:blip r:embed="rId3" cstate="print"/>
          <a:srcRect/>
          <a:stretch>
            <a:fillRect/>
          </a:stretch>
        </p:blipFill>
        <p:spPr bwMode="auto">
          <a:xfrm>
            <a:off x="5059136" y="1828800"/>
            <a:ext cx="3475264" cy="1946148"/>
          </a:xfrm>
          <a:prstGeom prst="rect">
            <a:avLst/>
          </a:prstGeom>
          <a:noFill/>
          <a:ln w="9525">
            <a:noFill/>
            <a:miter lim="800000"/>
            <a:headEnd/>
            <a:tailEnd/>
          </a:ln>
        </p:spPr>
      </p:pic>
      <p:pic>
        <p:nvPicPr>
          <p:cNvPr id="33798" name="Picture 6"/>
          <p:cNvPicPr>
            <a:picLocks noChangeAspect="1" noChangeArrowheads="1"/>
          </p:cNvPicPr>
          <p:nvPr/>
        </p:nvPicPr>
        <p:blipFill>
          <a:blip r:embed="rId4" cstate="print"/>
          <a:srcRect/>
          <a:stretch>
            <a:fillRect/>
          </a:stretch>
        </p:blipFill>
        <p:spPr bwMode="auto">
          <a:xfrm>
            <a:off x="1752600" y="4267200"/>
            <a:ext cx="2382440" cy="2209800"/>
          </a:xfrm>
          <a:prstGeom prst="rect">
            <a:avLst/>
          </a:prstGeom>
          <a:noFill/>
          <a:ln w="9525">
            <a:noFill/>
            <a:miter lim="800000"/>
            <a:headEnd/>
            <a:tailEnd/>
          </a:ln>
        </p:spPr>
      </p:pic>
      <p:pic>
        <p:nvPicPr>
          <p:cNvPr id="33799" name="Picture 7"/>
          <p:cNvPicPr>
            <a:picLocks noChangeAspect="1" noChangeArrowheads="1"/>
          </p:cNvPicPr>
          <p:nvPr/>
        </p:nvPicPr>
        <p:blipFill>
          <a:blip r:embed="rId5" cstate="print"/>
          <a:srcRect/>
          <a:stretch>
            <a:fillRect/>
          </a:stretch>
        </p:blipFill>
        <p:spPr bwMode="auto">
          <a:xfrm>
            <a:off x="1676400" y="1981200"/>
            <a:ext cx="2466975" cy="1847850"/>
          </a:xfrm>
          <a:prstGeom prst="rect">
            <a:avLst/>
          </a:prstGeom>
          <a:noFill/>
          <a:ln w="9525">
            <a:noFill/>
            <a:miter lim="800000"/>
            <a:headEnd/>
            <a:tailEnd/>
          </a:ln>
        </p:spPr>
      </p:pic>
      <p:sp>
        <p:nvSpPr>
          <p:cNvPr id="12" name="TextBox 11"/>
          <p:cNvSpPr txBox="1"/>
          <p:nvPr/>
        </p:nvSpPr>
        <p:spPr>
          <a:xfrm>
            <a:off x="762000" y="2743200"/>
            <a:ext cx="876137" cy="369332"/>
          </a:xfrm>
          <a:prstGeom prst="rect">
            <a:avLst/>
          </a:prstGeom>
          <a:noFill/>
        </p:spPr>
        <p:txBody>
          <a:bodyPr wrap="none" rtlCol="0">
            <a:spAutoFit/>
          </a:bodyPr>
          <a:lstStyle/>
          <a:p>
            <a:r>
              <a:rPr lang="en-US" dirty="0" smtClean="0"/>
              <a:t>Rainfall</a:t>
            </a:r>
            <a:endParaRPr lang="en-US" dirty="0"/>
          </a:p>
        </p:txBody>
      </p:sp>
      <p:sp>
        <p:nvSpPr>
          <p:cNvPr id="13" name="TextBox 12"/>
          <p:cNvSpPr txBox="1"/>
          <p:nvPr/>
        </p:nvSpPr>
        <p:spPr>
          <a:xfrm>
            <a:off x="457200" y="5181600"/>
            <a:ext cx="1248803" cy="369332"/>
          </a:xfrm>
          <a:prstGeom prst="rect">
            <a:avLst/>
          </a:prstGeom>
          <a:noFill/>
        </p:spPr>
        <p:txBody>
          <a:bodyPr wrap="none" rtlCol="0">
            <a:spAutoFit/>
          </a:bodyPr>
          <a:lstStyle/>
          <a:p>
            <a:r>
              <a:rPr lang="en-US" dirty="0" smtClean="0"/>
              <a:t>Soil texture</a:t>
            </a:r>
            <a:endParaRPr lang="en-US" dirty="0"/>
          </a:p>
        </p:txBody>
      </p:sp>
      <p:sp>
        <p:nvSpPr>
          <p:cNvPr id="14" name="TextBox 13"/>
          <p:cNvSpPr txBox="1"/>
          <p:nvPr/>
        </p:nvSpPr>
        <p:spPr>
          <a:xfrm>
            <a:off x="4724400" y="3048000"/>
            <a:ext cx="1197444" cy="369332"/>
          </a:xfrm>
          <a:prstGeom prst="rect">
            <a:avLst/>
          </a:prstGeom>
          <a:noFill/>
        </p:spPr>
        <p:txBody>
          <a:bodyPr wrap="none" rtlCol="0">
            <a:spAutoFit/>
          </a:bodyPr>
          <a:lstStyle/>
          <a:p>
            <a:r>
              <a:rPr lang="en-US" dirty="0" smtClean="0"/>
              <a:t>Vegetation</a:t>
            </a:r>
            <a:endParaRPr lang="en-US" dirty="0"/>
          </a:p>
        </p:txBody>
      </p:sp>
      <p:sp>
        <p:nvSpPr>
          <p:cNvPr id="15" name="TextBox 14"/>
          <p:cNvSpPr txBox="1"/>
          <p:nvPr/>
        </p:nvSpPr>
        <p:spPr>
          <a:xfrm>
            <a:off x="4648200" y="5257800"/>
            <a:ext cx="1280415" cy="369332"/>
          </a:xfrm>
          <a:prstGeom prst="rect">
            <a:avLst/>
          </a:prstGeom>
          <a:noFill/>
        </p:spPr>
        <p:txBody>
          <a:bodyPr wrap="none" rtlCol="0">
            <a:spAutoFit/>
          </a:bodyPr>
          <a:lstStyle/>
          <a:p>
            <a:r>
              <a:rPr lang="en-US" dirty="0" smtClean="0"/>
              <a:t>Topography</a:t>
            </a:r>
            <a:endParaRPr lang="en-US" dirty="0"/>
          </a:p>
        </p:txBody>
      </p:sp>
    </p:spTree>
    <p:extLst>
      <p:ext uri="{BB962C8B-B14F-4D97-AF65-F5344CB8AC3E}">
        <p14:creationId xmlns:p14="http://schemas.microsoft.com/office/powerpoint/2010/main" val="8637757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143001"/>
            <a:ext cx="7010400" cy="1142999"/>
          </a:xfrm>
        </p:spPr>
        <p:txBody>
          <a:bodyPr/>
          <a:lstStyle/>
          <a:p>
            <a:pPr algn="just">
              <a:buNone/>
            </a:pPr>
            <a:r>
              <a:rPr lang="en-US" sz="1800" i="1" dirty="0" smtClean="0"/>
              <a:t>In situ </a:t>
            </a:r>
            <a:r>
              <a:rPr lang="en-US" sz="1800" dirty="0" smtClean="0"/>
              <a:t>measurements (direct/point measurements)</a:t>
            </a:r>
          </a:p>
          <a:p>
            <a:pPr algn="just">
              <a:buNone/>
            </a:pPr>
            <a:r>
              <a:rPr lang="en-US" sz="1800" dirty="0" smtClean="0"/>
              <a:t>Support scale 10 – 50 cm</a:t>
            </a:r>
          </a:p>
          <a:p>
            <a:pPr algn="just">
              <a:buNone/>
            </a:pPr>
            <a:endParaRPr lang="en-US" sz="1800" dirty="0"/>
          </a:p>
        </p:txBody>
      </p:sp>
      <p:pic>
        <p:nvPicPr>
          <p:cNvPr id="34819" name="Picture 3"/>
          <p:cNvPicPr>
            <a:picLocks noChangeAspect="1" noChangeArrowheads="1"/>
          </p:cNvPicPr>
          <p:nvPr/>
        </p:nvPicPr>
        <p:blipFill>
          <a:blip r:embed="rId2" cstate="print"/>
          <a:srcRect/>
          <a:stretch>
            <a:fillRect/>
          </a:stretch>
        </p:blipFill>
        <p:spPr bwMode="auto">
          <a:xfrm>
            <a:off x="6629400" y="4038600"/>
            <a:ext cx="2143125" cy="2143125"/>
          </a:xfrm>
          <a:prstGeom prst="rect">
            <a:avLst/>
          </a:prstGeom>
          <a:noFill/>
          <a:ln w="9525">
            <a:noFill/>
            <a:miter lim="800000"/>
            <a:headEnd/>
            <a:tailEnd/>
          </a:ln>
        </p:spPr>
      </p:pic>
      <p:pic>
        <p:nvPicPr>
          <p:cNvPr id="34821" name="Picture 5"/>
          <p:cNvPicPr>
            <a:picLocks noChangeAspect="1" noChangeArrowheads="1"/>
          </p:cNvPicPr>
          <p:nvPr/>
        </p:nvPicPr>
        <p:blipFill>
          <a:blip r:embed="rId3" cstate="print"/>
          <a:srcRect/>
          <a:stretch>
            <a:fillRect/>
          </a:stretch>
        </p:blipFill>
        <p:spPr bwMode="auto">
          <a:xfrm>
            <a:off x="76200" y="2057400"/>
            <a:ext cx="6152879" cy="3581400"/>
          </a:xfrm>
          <a:prstGeom prst="rect">
            <a:avLst/>
          </a:prstGeom>
          <a:noFill/>
          <a:ln w="9525">
            <a:noFill/>
            <a:miter lim="800000"/>
            <a:headEnd/>
            <a:tailEnd/>
          </a:ln>
        </p:spPr>
      </p:pic>
      <p:sp>
        <p:nvSpPr>
          <p:cNvPr id="8" name="TextBox 7"/>
          <p:cNvSpPr txBox="1"/>
          <p:nvPr/>
        </p:nvSpPr>
        <p:spPr>
          <a:xfrm>
            <a:off x="367431" y="5715000"/>
            <a:ext cx="5880969" cy="369332"/>
          </a:xfrm>
          <a:prstGeom prst="rect">
            <a:avLst/>
          </a:prstGeom>
          <a:noFill/>
        </p:spPr>
        <p:txBody>
          <a:bodyPr wrap="none" rtlCol="0">
            <a:spAutoFit/>
          </a:bodyPr>
          <a:lstStyle/>
          <a:p>
            <a:r>
              <a:rPr lang="en-US" dirty="0" smtClean="0"/>
              <a:t>SCAN soil moisture network across Continental United States</a:t>
            </a:r>
            <a:endParaRPr lang="en-US" dirty="0"/>
          </a:p>
        </p:txBody>
      </p:sp>
      <p:sp>
        <p:nvSpPr>
          <p:cNvPr id="9" name="TextBox 8"/>
          <p:cNvSpPr txBox="1"/>
          <p:nvPr/>
        </p:nvSpPr>
        <p:spPr>
          <a:xfrm>
            <a:off x="7010400" y="3581400"/>
            <a:ext cx="1324658" cy="369332"/>
          </a:xfrm>
          <a:prstGeom prst="rect">
            <a:avLst/>
          </a:prstGeom>
          <a:noFill/>
        </p:spPr>
        <p:txBody>
          <a:bodyPr wrap="none" rtlCol="0">
            <a:spAutoFit/>
          </a:bodyPr>
          <a:lstStyle/>
          <a:p>
            <a:r>
              <a:rPr lang="en-US" dirty="0" smtClean="0"/>
              <a:t>Theta Probe</a:t>
            </a:r>
            <a:endParaRPr lang="en-US" dirty="0"/>
          </a:p>
        </p:txBody>
      </p:sp>
      <p:sp>
        <p:nvSpPr>
          <p:cNvPr id="10" name="TextBox 9"/>
          <p:cNvSpPr txBox="1"/>
          <p:nvPr/>
        </p:nvSpPr>
        <p:spPr>
          <a:xfrm>
            <a:off x="6400800" y="2133600"/>
            <a:ext cx="2574551" cy="646331"/>
          </a:xfrm>
          <a:prstGeom prst="rect">
            <a:avLst/>
          </a:prstGeom>
          <a:noFill/>
        </p:spPr>
        <p:txBody>
          <a:bodyPr wrap="none" rtlCol="0">
            <a:spAutoFit/>
          </a:bodyPr>
          <a:lstStyle/>
          <a:p>
            <a:r>
              <a:rPr lang="en-US" dirty="0" smtClean="0"/>
              <a:t>Gravimetric Soil Sampling</a:t>
            </a:r>
          </a:p>
          <a:p>
            <a:r>
              <a:rPr lang="en-US" dirty="0" smtClean="0"/>
              <a:t>using soil core</a:t>
            </a:r>
            <a:endParaRPr lang="en-US" dirty="0"/>
          </a:p>
        </p:txBody>
      </p:sp>
      <p:sp>
        <p:nvSpPr>
          <p:cNvPr id="2" name="TextBox 1"/>
          <p:cNvSpPr txBox="1"/>
          <p:nvPr/>
        </p:nvSpPr>
        <p:spPr>
          <a:xfrm>
            <a:off x="3123381" y="228600"/>
            <a:ext cx="4931759" cy="461665"/>
          </a:xfrm>
          <a:prstGeom prst="rect">
            <a:avLst/>
          </a:prstGeom>
        </p:spPr>
        <p:txBody>
          <a:bodyPr/>
          <a:lstStyle>
            <a:lvl1pPr algn="ctr">
              <a:spcBef>
                <a:spcPct val="0"/>
              </a:spcBef>
              <a:buNone/>
              <a:defRPr sz="2400" b="1">
                <a:latin typeface="+mj-lt"/>
                <a:ea typeface="+mj-ea"/>
                <a:cs typeface="+mj-cs"/>
              </a:defRPr>
            </a:lvl1pPr>
          </a:lstStyle>
          <a:p>
            <a:r>
              <a:rPr lang="en-US" dirty="0"/>
              <a:t>Direct Measurement of Soil Moisture </a:t>
            </a:r>
          </a:p>
        </p:txBody>
      </p:sp>
    </p:spTree>
    <p:extLst>
      <p:ext uri="{BB962C8B-B14F-4D97-AF65-F5344CB8AC3E}">
        <p14:creationId xmlns:p14="http://schemas.microsoft.com/office/powerpoint/2010/main" val="19357859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rotWithShape="1">
          <a:blip r:embed="rId2" cstate="print"/>
          <a:srcRect r="24740"/>
          <a:stretch/>
        </p:blipFill>
        <p:spPr bwMode="auto">
          <a:xfrm>
            <a:off x="259170" y="1622174"/>
            <a:ext cx="5418759" cy="4587070"/>
          </a:xfrm>
          <a:prstGeom prst="rect">
            <a:avLst/>
          </a:prstGeom>
          <a:noFill/>
          <a:ln w="9525">
            <a:noFill/>
            <a:miter lim="800000"/>
            <a:headEnd/>
            <a:tailEnd/>
          </a:ln>
        </p:spPr>
      </p:pic>
      <p:sp>
        <p:nvSpPr>
          <p:cNvPr id="6" name="TextBox 5"/>
          <p:cNvSpPr txBox="1"/>
          <p:nvPr/>
        </p:nvSpPr>
        <p:spPr>
          <a:xfrm>
            <a:off x="5791800" y="2860907"/>
            <a:ext cx="3352200" cy="1477328"/>
          </a:xfrm>
          <a:prstGeom prst="rect">
            <a:avLst/>
          </a:prstGeom>
          <a:noFill/>
        </p:spPr>
        <p:txBody>
          <a:bodyPr wrap="none" rtlCol="0">
            <a:spAutoFit/>
          </a:bodyPr>
          <a:lstStyle/>
          <a:p>
            <a:pPr algn="ctr"/>
            <a:r>
              <a:rPr lang="en-US" b="1" dirty="0" smtClean="0"/>
              <a:t>SMOS of European Space Agency </a:t>
            </a:r>
          </a:p>
          <a:p>
            <a:pPr algn="ctr"/>
            <a:r>
              <a:rPr lang="en-US" dirty="0" smtClean="0"/>
              <a:t>Launched: Nov, 2009</a:t>
            </a:r>
          </a:p>
          <a:p>
            <a:pPr algn="ctr"/>
            <a:r>
              <a:rPr lang="en-US" dirty="0" smtClean="0"/>
              <a:t>L-band sensor</a:t>
            </a:r>
          </a:p>
          <a:p>
            <a:pPr algn="ctr"/>
            <a:r>
              <a:rPr lang="en-US" dirty="0" smtClean="0"/>
              <a:t>Spatial resolution: 40 km</a:t>
            </a:r>
          </a:p>
          <a:p>
            <a:pPr algn="ctr"/>
            <a:r>
              <a:rPr lang="en-US" dirty="0" smtClean="0"/>
              <a:t>Sensing depth: ~5 cm</a:t>
            </a:r>
            <a:endParaRPr lang="en-US" dirty="0"/>
          </a:p>
        </p:txBody>
      </p:sp>
      <p:sp>
        <p:nvSpPr>
          <p:cNvPr id="8" name="TextBox 7"/>
          <p:cNvSpPr txBox="1"/>
          <p:nvPr/>
        </p:nvSpPr>
        <p:spPr>
          <a:xfrm>
            <a:off x="2211229" y="178605"/>
            <a:ext cx="6932771" cy="547170"/>
          </a:xfrm>
          <a:prstGeom prst="rect">
            <a:avLst/>
          </a:prstGeom>
        </p:spPr>
        <p:txBody>
          <a:bodyPr/>
          <a:lstStyle>
            <a:defPPr>
              <a:defRPr lang="en-US"/>
            </a:defPPr>
            <a:lvl1pPr algn="ctr">
              <a:spcBef>
                <a:spcPct val="0"/>
              </a:spcBef>
              <a:buNone/>
              <a:defRPr sz="2400" b="1">
                <a:latin typeface="+mj-lt"/>
                <a:ea typeface="+mj-ea"/>
                <a:cs typeface="+mj-cs"/>
              </a:defRPr>
            </a:lvl1pPr>
          </a:lstStyle>
          <a:p>
            <a:r>
              <a:rPr lang="en-US" dirty="0"/>
              <a:t>Current Remote Sensing Capability </a:t>
            </a:r>
            <a:r>
              <a:rPr lang="en-US" dirty="0" smtClean="0"/>
              <a:t>for </a:t>
            </a:r>
            <a:r>
              <a:rPr lang="en-US" dirty="0"/>
              <a:t>Soil Moisture</a:t>
            </a:r>
          </a:p>
        </p:txBody>
      </p:sp>
    </p:spTree>
    <p:extLst>
      <p:ext uri="{BB962C8B-B14F-4D97-AF65-F5344CB8AC3E}">
        <p14:creationId xmlns:p14="http://schemas.microsoft.com/office/powerpoint/2010/main" val="75307654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644437" y="2197577"/>
            <a:ext cx="4370221" cy="1143000"/>
          </a:xfrm>
        </p:spPr>
        <p:txBody>
          <a:bodyPr/>
          <a:lstStyle/>
          <a:p>
            <a:r>
              <a:rPr lang="en-US" sz="3600" dirty="0" smtClean="0"/>
              <a:t>The SMAP Mission</a:t>
            </a:r>
            <a:endParaRPr lang="en-US" sz="3600" dirty="0"/>
          </a:p>
        </p:txBody>
      </p:sp>
      <p:sp>
        <p:nvSpPr>
          <p:cNvPr id="5" name="TextBox 4"/>
          <p:cNvSpPr txBox="1"/>
          <p:nvPr/>
        </p:nvSpPr>
        <p:spPr>
          <a:xfrm>
            <a:off x="683220" y="6416643"/>
            <a:ext cx="2491067" cy="369332"/>
          </a:xfrm>
          <a:prstGeom prst="rect">
            <a:avLst/>
          </a:prstGeom>
          <a:noFill/>
        </p:spPr>
        <p:txBody>
          <a:bodyPr wrap="none" rtlCol="0">
            <a:spAutoFit/>
          </a:bodyPr>
          <a:lstStyle/>
          <a:p>
            <a:r>
              <a:rPr lang="en-US" dirty="0" smtClean="0"/>
              <a:t>http://smap.jpl.nasa.gov</a:t>
            </a:r>
            <a:endParaRPr lang="en-US" dirty="0"/>
          </a:p>
        </p:txBody>
      </p:sp>
      <p:sp>
        <p:nvSpPr>
          <p:cNvPr id="6" name="Rectangle 3"/>
          <p:cNvSpPr>
            <a:spLocks noChangeArrowheads="1"/>
          </p:cNvSpPr>
          <p:nvPr/>
        </p:nvSpPr>
        <p:spPr bwMode="auto">
          <a:xfrm>
            <a:off x="287294" y="6096000"/>
            <a:ext cx="7391400" cy="307777"/>
          </a:xfrm>
          <a:prstGeom prst="rect">
            <a:avLst/>
          </a:prstGeom>
          <a:solidFill>
            <a:srgbClr val="CCFFFF"/>
          </a:solidFill>
          <a:ln w="9525">
            <a:solidFill>
              <a:schemeClr val="tx1"/>
            </a:solidFill>
            <a:miter lim="800000"/>
            <a:headEnd/>
            <a:tailEnd/>
          </a:ln>
        </p:spPr>
        <p:txBody>
          <a:bodyPr wrap="square">
            <a:spAutoFit/>
          </a:bodyPr>
          <a:lstStyle/>
          <a:p>
            <a:pPr marL="53975" algn="ctr">
              <a:buFont typeface="Symbol" pitchFamily="30" charset="2"/>
              <a:buNone/>
            </a:pPr>
            <a:r>
              <a:rPr lang="en-US" sz="1400" dirty="0">
                <a:effectLst>
                  <a:outerShdw blurRad="38100" dist="38100" dir="2700000" algn="tl">
                    <a:srgbClr val="FFFFFF"/>
                  </a:outerShdw>
                </a:effectLst>
              </a:rPr>
              <a:t>SMAP is one of four </a:t>
            </a:r>
            <a:r>
              <a:rPr lang="en-US" sz="1400" dirty="0" smtClean="0">
                <a:effectLst>
                  <a:outerShdw blurRad="38100" dist="38100" dir="2700000" algn="tl">
                    <a:srgbClr val="FFFFFF"/>
                  </a:outerShdw>
                </a:effectLst>
              </a:rPr>
              <a:t>NASA Tier-1 </a:t>
            </a:r>
            <a:r>
              <a:rPr lang="en-US" sz="1400" dirty="0">
                <a:effectLst>
                  <a:outerShdw blurRad="38100" dist="38100" dir="2700000" algn="tl">
                    <a:srgbClr val="FFFFFF"/>
                  </a:outerShdw>
                </a:effectLst>
              </a:rPr>
              <a:t>missions recommended by the NRC Earth Science Decadal </a:t>
            </a:r>
            <a:r>
              <a:rPr lang="en-US" sz="1400" dirty="0" smtClean="0">
                <a:effectLst>
                  <a:outerShdw blurRad="38100" dist="38100" dir="2700000" algn="tl">
                    <a:srgbClr val="FFFFFF"/>
                  </a:outerShdw>
                </a:effectLst>
              </a:rPr>
              <a:t>Survey</a:t>
            </a:r>
            <a:endParaRPr lang="en-US" sz="1400" dirty="0">
              <a:effectLst>
                <a:outerShdw blurRad="38100" dist="38100" dir="2700000" algn="tl">
                  <a:srgbClr val="FFFFFF"/>
                </a:outerShdw>
              </a:effectLst>
            </a:endParaRPr>
          </a:p>
        </p:txBody>
      </p:sp>
      <p:pic>
        <p:nvPicPr>
          <p:cNvPr id="7" name="Picture 6" descr="SMAP_beautyshot4_2011.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7294" y="1066800"/>
            <a:ext cx="3730038" cy="4953000"/>
          </a:xfrm>
          <a:prstGeom prst="rect">
            <a:avLst/>
          </a:prstGeom>
        </p:spPr>
      </p:pic>
      <p:sp>
        <p:nvSpPr>
          <p:cNvPr id="8" name="TextBox 7"/>
          <p:cNvSpPr txBox="1"/>
          <p:nvPr/>
        </p:nvSpPr>
        <p:spPr>
          <a:xfrm>
            <a:off x="4754920" y="3996009"/>
            <a:ext cx="4109043" cy="1477328"/>
          </a:xfrm>
          <a:prstGeom prst="rect">
            <a:avLst/>
          </a:prstGeom>
          <a:noFill/>
        </p:spPr>
        <p:txBody>
          <a:bodyPr wrap="none" rtlCol="0">
            <a:spAutoFit/>
          </a:bodyPr>
          <a:lstStyle/>
          <a:p>
            <a:pPr algn="ctr"/>
            <a:r>
              <a:rPr lang="en-US" b="1" dirty="0" smtClean="0"/>
              <a:t>SMAP Mission of NASA</a:t>
            </a:r>
          </a:p>
          <a:p>
            <a:pPr algn="ctr"/>
            <a:r>
              <a:rPr lang="en-US" dirty="0" smtClean="0"/>
              <a:t>Launch Date: Nov 5</a:t>
            </a:r>
            <a:r>
              <a:rPr lang="en-US" baseline="30000" dirty="0" smtClean="0"/>
              <a:t>th</a:t>
            </a:r>
            <a:r>
              <a:rPr lang="en-US" dirty="0" smtClean="0"/>
              <a:t>, 2014</a:t>
            </a:r>
          </a:p>
          <a:p>
            <a:pPr algn="ctr"/>
            <a:r>
              <a:rPr lang="en-US" dirty="0" smtClean="0"/>
              <a:t>L-band sensors</a:t>
            </a:r>
          </a:p>
          <a:p>
            <a:pPr algn="ctr"/>
            <a:r>
              <a:rPr lang="en-US" dirty="0" smtClean="0"/>
              <a:t>Spatial resolution: 3 km, 9 km, and 36 km </a:t>
            </a:r>
          </a:p>
          <a:p>
            <a:pPr algn="ctr"/>
            <a:r>
              <a:rPr lang="en-US" dirty="0" smtClean="0"/>
              <a:t>Sensing depth: ~5 cm</a:t>
            </a:r>
            <a:endParaRPr lang="en-US" dirty="0"/>
          </a:p>
        </p:txBody>
      </p:sp>
      <p:sp>
        <p:nvSpPr>
          <p:cNvPr id="9" name="TextBox 8"/>
          <p:cNvSpPr txBox="1"/>
          <p:nvPr/>
        </p:nvSpPr>
        <p:spPr>
          <a:xfrm>
            <a:off x="1939078" y="212626"/>
            <a:ext cx="7204922" cy="558510"/>
          </a:xfrm>
          <a:prstGeom prst="rect">
            <a:avLst/>
          </a:prstGeom>
        </p:spPr>
        <p:txBody>
          <a:bodyPr/>
          <a:lstStyle>
            <a:defPPr>
              <a:defRPr lang="en-US"/>
            </a:defPPr>
            <a:lvl1pPr algn="ctr">
              <a:spcBef>
                <a:spcPct val="0"/>
              </a:spcBef>
              <a:buNone/>
              <a:defRPr sz="2400" b="1">
                <a:latin typeface="+mj-lt"/>
                <a:ea typeface="+mj-ea"/>
                <a:cs typeface="+mj-cs"/>
              </a:defRPr>
            </a:lvl1pPr>
          </a:lstStyle>
          <a:p>
            <a:r>
              <a:rPr lang="en-US" dirty="0"/>
              <a:t>Future Remote Sensing Capability </a:t>
            </a:r>
            <a:r>
              <a:rPr lang="en-US" dirty="0" smtClean="0"/>
              <a:t>for </a:t>
            </a:r>
            <a:r>
              <a:rPr lang="en-US" dirty="0"/>
              <a:t>Soil Moisture</a:t>
            </a:r>
          </a:p>
        </p:txBody>
      </p:sp>
    </p:spTree>
    <p:extLst>
      <p:ext uri="{BB962C8B-B14F-4D97-AF65-F5344CB8AC3E}">
        <p14:creationId xmlns:p14="http://schemas.microsoft.com/office/powerpoint/2010/main" val="27662299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rotWithShape="1">
          <a:blip r:embed="rId2"/>
          <a:srcRect b="10146"/>
          <a:stretch/>
        </p:blipFill>
        <p:spPr>
          <a:xfrm>
            <a:off x="2834232" y="5121520"/>
            <a:ext cx="1123998" cy="993645"/>
          </a:xfrm>
          <a:prstGeom prst="rect">
            <a:avLst/>
          </a:prstGeom>
        </p:spPr>
      </p:pic>
      <p:pic>
        <p:nvPicPr>
          <p:cNvPr id="20" name="Picture 19"/>
          <p:cNvPicPr>
            <a:picLocks noChangeAspect="1"/>
          </p:cNvPicPr>
          <p:nvPr/>
        </p:nvPicPr>
        <p:blipFill rotWithShape="1">
          <a:blip r:embed="rId3"/>
          <a:srcRect r="70746" b="77068"/>
          <a:stretch/>
        </p:blipFill>
        <p:spPr>
          <a:xfrm>
            <a:off x="5763411" y="5942755"/>
            <a:ext cx="393364" cy="266559"/>
          </a:xfrm>
          <a:prstGeom prst="rect">
            <a:avLst/>
          </a:prstGeom>
        </p:spPr>
      </p:pic>
      <p:pic>
        <p:nvPicPr>
          <p:cNvPr id="22" name="Picture 21"/>
          <p:cNvPicPr>
            <a:picLocks noChangeAspect="1"/>
          </p:cNvPicPr>
          <p:nvPr/>
        </p:nvPicPr>
        <p:blipFill rotWithShape="1">
          <a:blip r:embed="rId3"/>
          <a:srcRect l="31449" r="56914" b="77385"/>
          <a:stretch/>
        </p:blipFill>
        <p:spPr>
          <a:xfrm>
            <a:off x="3920240" y="5942755"/>
            <a:ext cx="130636" cy="219449"/>
          </a:xfrm>
          <a:prstGeom prst="rect">
            <a:avLst/>
          </a:prstGeom>
        </p:spPr>
      </p:pic>
      <p:pic>
        <p:nvPicPr>
          <p:cNvPr id="24" name="Picture 23"/>
          <p:cNvPicPr>
            <a:picLocks noChangeAspect="1"/>
          </p:cNvPicPr>
          <p:nvPr/>
        </p:nvPicPr>
        <p:blipFill rotWithShape="1">
          <a:blip r:embed="rId3"/>
          <a:srcRect t="66733" b="5972"/>
          <a:stretch/>
        </p:blipFill>
        <p:spPr>
          <a:xfrm>
            <a:off x="1550378" y="5843595"/>
            <a:ext cx="1283854" cy="302930"/>
          </a:xfrm>
          <a:prstGeom prst="rect">
            <a:avLst/>
          </a:prstGeom>
        </p:spPr>
      </p:pic>
      <p:pic>
        <p:nvPicPr>
          <p:cNvPr id="25" name="Picture 24"/>
          <p:cNvPicPr>
            <a:picLocks noChangeAspect="1"/>
          </p:cNvPicPr>
          <p:nvPr/>
        </p:nvPicPr>
        <p:blipFill rotWithShape="1">
          <a:blip r:embed="rId3"/>
          <a:srcRect l="31449" r="56914" b="77385"/>
          <a:stretch/>
        </p:blipFill>
        <p:spPr>
          <a:xfrm>
            <a:off x="4992144" y="5880947"/>
            <a:ext cx="186683" cy="313599"/>
          </a:xfrm>
          <a:prstGeom prst="rect">
            <a:avLst/>
          </a:prstGeom>
        </p:spPr>
      </p:pic>
      <p:pic>
        <p:nvPicPr>
          <p:cNvPr id="26" name="Picture 25"/>
          <p:cNvPicPr>
            <a:picLocks noChangeAspect="1"/>
          </p:cNvPicPr>
          <p:nvPr/>
        </p:nvPicPr>
        <p:blipFill rotWithShape="1">
          <a:blip r:embed="rId3"/>
          <a:srcRect l="31449" r="56914" b="77385"/>
          <a:stretch/>
        </p:blipFill>
        <p:spPr>
          <a:xfrm>
            <a:off x="1363695" y="5821396"/>
            <a:ext cx="186683" cy="313599"/>
          </a:xfrm>
          <a:prstGeom prst="rect">
            <a:avLst/>
          </a:prstGeom>
        </p:spPr>
      </p:pic>
      <p:pic>
        <p:nvPicPr>
          <p:cNvPr id="27" name="Picture 26"/>
          <p:cNvPicPr>
            <a:picLocks noChangeAspect="1"/>
          </p:cNvPicPr>
          <p:nvPr/>
        </p:nvPicPr>
        <p:blipFill rotWithShape="1">
          <a:blip r:embed="rId3"/>
          <a:srcRect l="31449" r="56914" b="77385"/>
          <a:stretch/>
        </p:blipFill>
        <p:spPr>
          <a:xfrm>
            <a:off x="6831321" y="5839806"/>
            <a:ext cx="186683" cy="313599"/>
          </a:xfrm>
          <a:prstGeom prst="rect">
            <a:avLst/>
          </a:prstGeom>
        </p:spPr>
      </p:pic>
      <p:pic>
        <p:nvPicPr>
          <p:cNvPr id="28" name="Picture 27"/>
          <p:cNvPicPr>
            <a:picLocks noChangeAspect="1"/>
          </p:cNvPicPr>
          <p:nvPr/>
        </p:nvPicPr>
        <p:blipFill rotWithShape="1">
          <a:blip r:embed="rId3"/>
          <a:srcRect l="31449" r="56914" b="77385"/>
          <a:stretch/>
        </p:blipFill>
        <p:spPr>
          <a:xfrm>
            <a:off x="6573342" y="5895715"/>
            <a:ext cx="186683" cy="313599"/>
          </a:xfrm>
          <a:prstGeom prst="rect">
            <a:avLst/>
          </a:prstGeom>
        </p:spPr>
      </p:pic>
      <p:pic>
        <p:nvPicPr>
          <p:cNvPr id="29" name="Picture 28"/>
          <p:cNvPicPr>
            <a:picLocks noChangeAspect="1"/>
          </p:cNvPicPr>
          <p:nvPr/>
        </p:nvPicPr>
        <p:blipFill rotWithShape="1">
          <a:blip r:embed="rId3"/>
          <a:srcRect l="31449" r="56914" b="77385"/>
          <a:stretch/>
        </p:blipFill>
        <p:spPr>
          <a:xfrm>
            <a:off x="5657817" y="5895715"/>
            <a:ext cx="186683" cy="313599"/>
          </a:xfrm>
          <a:prstGeom prst="rect">
            <a:avLst/>
          </a:prstGeom>
        </p:spPr>
      </p:pic>
      <p:pic>
        <p:nvPicPr>
          <p:cNvPr id="30" name="Picture 29"/>
          <p:cNvPicPr>
            <a:picLocks noChangeAspect="1"/>
          </p:cNvPicPr>
          <p:nvPr/>
        </p:nvPicPr>
        <p:blipFill rotWithShape="1">
          <a:blip r:embed="rId3"/>
          <a:srcRect r="70746" b="77068"/>
          <a:stretch/>
        </p:blipFill>
        <p:spPr>
          <a:xfrm>
            <a:off x="3526876" y="5844916"/>
            <a:ext cx="393364" cy="266559"/>
          </a:xfrm>
          <a:prstGeom prst="rect">
            <a:avLst/>
          </a:prstGeom>
        </p:spPr>
      </p:pic>
      <p:pic>
        <p:nvPicPr>
          <p:cNvPr id="31" name="Picture 30"/>
          <p:cNvPicPr>
            <a:picLocks noChangeAspect="1"/>
          </p:cNvPicPr>
          <p:nvPr/>
        </p:nvPicPr>
        <p:blipFill rotWithShape="1">
          <a:blip r:embed="rId3"/>
          <a:srcRect r="70746" b="77068"/>
          <a:stretch/>
        </p:blipFill>
        <p:spPr>
          <a:xfrm rot="10390925" flipV="1">
            <a:off x="2745668" y="6001007"/>
            <a:ext cx="393364" cy="152400"/>
          </a:xfrm>
          <a:prstGeom prst="rect">
            <a:avLst/>
          </a:prstGeom>
        </p:spPr>
      </p:pic>
      <p:pic>
        <p:nvPicPr>
          <p:cNvPr id="33" name="Picture 32"/>
          <p:cNvPicPr>
            <a:picLocks noChangeAspect="1"/>
          </p:cNvPicPr>
          <p:nvPr/>
        </p:nvPicPr>
        <p:blipFill rotWithShape="1">
          <a:blip r:embed="rId3"/>
          <a:srcRect t="66733" b="5972"/>
          <a:stretch/>
        </p:blipFill>
        <p:spPr>
          <a:xfrm>
            <a:off x="8058320" y="5916189"/>
            <a:ext cx="1081771" cy="255248"/>
          </a:xfrm>
          <a:prstGeom prst="rect">
            <a:avLst/>
          </a:prstGeom>
        </p:spPr>
      </p:pic>
      <p:pic>
        <p:nvPicPr>
          <p:cNvPr id="34" name="Picture 33"/>
          <p:cNvPicPr>
            <a:picLocks noChangeAspect="1"/>
          </p:cNvPicPr>
          <p:nvPr/>
        </p:nvPicPr>
        <p:blipFill rotWithShape="1">
          <a:blip r:embed="rId3"/>
          <a:srcRect t="66733" b="5972"/>
          <a:stretch/>
        </p:blipFill>
        <p:spPr>
          <a:xfrm>
            <a:off x="0" y="5895715"/>
            <a:ext cx="1283854" cy="302930"/>
          </a:xfrm>
          <a:prstGeom prst="rect">
            <a:avLst/>
          </a:prstGeom>
        </p:spPr>
      </p:pic>
      <p:pic>
        <p:nvPicPr>
          <p:cNvPr id="35" name="Picture 34"/>
          <p:cNvPicPr>
            <a:picLocks noChangeAspect="1"/>
          </p:cNvPicPr>
          <p:nvPr/>
        </p:nvPicPr>
        <p:blipFill rotWithShape="1">
          <a:blip r:embed="rId4"/>
          <a:srcRect l="19593" t="82655" r="11714" b="7293"/>
          <a:stretch/>
        </p:blipFill>
        <p:spPr>
          <a:xfrm>
            <a:off x="7018004" y="6052551"/>
            <a:ext cx="1257163" cy="109654"/>
          </a:xfrm>
          <a:prstGeom prst="rect">
            <a:avLst/>
          </a:prstGeom>
        </p:spPr>
      </p:pic>
      <p:pic>
        <p:nvPicPr>
          <p:cNvPr id="36" name="Picture 35"/>
          <p:cNvPicPr>
            <a:picLocks noChangeAspect="1"/>
          </p:cNvPicPr>
          <p:nvPr/>
        </p:nvPicPr>
        <p:blipFill rotWithShape="1">
          <a:blip r:embed="rId4"/>
          <a:srcRect l="19593" t="82655" r="46453" b="7293"/>
          <a:stretch/>
        </p:blipFill>
        <p:spPr>
          <a:xfrm>
            <a:off x="4557430" y="6111475"/>
            <a:ext cx="621397" cy="109654"/>
          </a:xfrm>
          <a:prstGeom prst="rect">
            <a:avLst/>
          </a:prstGeom>
        </p:spPr>
      </p:pic>
      <p:pic>
        <p:nvPicPr>
          <p:cNvPr id="5" name="Picture 4" descr="SMAP_logo.png"/>
          <p:cNvPicPr>
            <a:picLocks noChangeAspect="1"/>
          </p:cNvPicPr>
          <p:nvPr/>
        </p:nvPicPr>
        <p:blipFill rotWithShape="1">
          <a:blip r:embed="rId5">
            <a:extLst>
              <a:ext uri="{28A0092B-C50C-407E-A947-70E740481C1C}">
                <a14:useLocalDpi xmlns:a14="http://schemas.microsoft.com/office/drawing/2010/main" val="0"/>
              </a:ext>
            </a:extLst>
          </a:blip>
          <a:srcRect b="20845"/>
          <a:stretch/>
        </p:blipFill>
        <p:spPr>
          <a:xfrm>
            <a:off x="7120186" y="1056509"/>
            <a:ext cx="1442346" cy="1769204"/>
          </a:xfrm>
          <a:prstGeom prst="rect">
            <a:avLst/>
          </a:prstGeom>
        </p:spPr>
      </p:pic>
      <p:pic>
        <p:nvPicPr>
          <p:cNvPr id="15" name="Picture 14"/>
          <p:cNvPicPr>
            <a:picLocks noChangeAspect="1"/>
          </p:cNvPicPr>
          <p:nvPr/>
        </p:nvPicPr>
        <p:blipFill>
          <a:blip r:embed="rId6"/>
          <a:stretch>
            <a:fillRect/>
          </a:stretch>
        </p:blipFill>
        <p:spPr>
          <a:xfrm>
            <a:off x="5751159" y="5168560"/>
            <a:ext cx="915525" cy="1040754"/>
          </a:xfrm>
          <a:prstGeom prst="rect">
            <a:avLst/>
          </a:prstGeom>
        </p:spPr>
      </p:pic>
      <p:pic>
        <p:nvPicPr>
          <p:cNvPr id="16" name="Picture 15"/>
          <p:cNvPicPr>
            <a:picLocks noChangeAspect="1"/>
          </p:cNvPicPr>
          <p:nvPr/>
        </p:nvPicPr>
        <p:blipFill rotWithShape="1">
          <a:blip r:embed="rId7"/>
          <a:srcRect b="12244"/>
          <a:stretch/>
        </p:blipFill>
        <p:spPr>
          <a:xfrm>
            <a:off x="4176888" y="5199920"/>
            <a:ext cx="1001939" cy="899565"/>
          </a:xfrm>
          <a:prstGeom prst="rect">
            <a:avLst/>
          </a:prstGeom>
        </p:spPr>
      </p:pic>
      <p:sp>
        <p:nvSpPr>
          <p:cNvPr id="6" name="Freeform 5"/>
          <p:cNvSpPr/>
          <p:nvPr/>
        </p:nvSpPr>
        <p:spPr>
          <a:xfrm>
            <a:off x="0" y="6083805"/>
            <a:ext cx="9144000" cy="125509"/>
          </a:xfrm>
          <a:custGeom>
            <a:avLst/>
            <a:gdLst>
              <a:gd name="connsiteX0" fmla="*/ 0 w 7979933"/>
              <a:gd name="connsiteY0" fmla="*/ 94079 h 125509"/>
              <a:gd name="connsiteX1" fmla="*/ 219487 w 7979933"/>
              <a:gd name="connsiteY1" fmla="*/ 78399 h 125509"/>
              <a:gd name="connsiteX2" fmla="*/ 313553 w 7979933"/>
              <a:gd name="connsiteY2" fmla="*/ 15679 h 125509"/>
              <a:gd name="connsiteX3" fmla="*/ 454652 w 7979933"/>
              <a:gd name="connsiteY3" fmla="*/ 47039 h 125509"/>
              <a:gd name="connsiteX4" fmla="*/ 548718 w 7979933"/>
              <a:gd name="connsiteY4" fmla="*/ 78399 h 125509"/>
              <a:gd name="connsiteX5" fmla="*/ 830916 w 7979933"/>
              <a:gd name="connsiteY5" fmla="*/ 109759 h 125509"/>
              <a:gd name="connsiteX6" fmla="*/ 1238536 w 7979933"/>
              <a:gd name="connsiteY6" fmla="*/ 78399 h 125509"/>
              <a:gd name="connsiteX7" fmla="*/ 1285569 w 7979933"/>
              <a:gd name="connsiteY7" fmla="*/ 62719 h 125509"/>
              <a:gd name="connsiteX8" fmla="*/ 1583444 w 7979933"/>
              <a:gd name="connsiteY8" fmla="*/ 47039 h 125509"/>
              <a:gd name="connsiteX9" fmla="*/ 1755899 w 7979933"/>
              <a:gd name="connsiteY9" fmla="*/ 47039 h 125509"/>
              <a:gd name="connsiteX10" fmla="*/ 2085130 w 7979933"/>
              <a:gd name="connsiteY10" fmla="*/ 62719 h 125509"/>
              <a:gd name="connsiteX11" fmla="*/ 2555460 w 7979933"/>
              <a:gd name="connsiteY11" fmla="*/ 47039 h 125509"/>
              <a:gd name="connsiteX12" fmla="*/ 2712236 w 7979933"/>
              <a:gd name="connsiteY12" fmla="*/ 47039 h 125509"/>
              <a:gd name="connsiteX13" fmla="*/ 2759269 w 7979933"/>
              <a:gd name="connsiteY13" fmla="*/ 78399 h 125509"/>
              <a:gd name="connsiteX14" fmla="*/ 2884691 w 7979933"/>
              <a:gd name="connsiteY14" fmla="*/ 62719 h 125509"/>
              <a:gd name="connsiteX15" fmla="*/ 2931724 w 7979933"/>
              <a:gd name="connsiteY15" fmla="*/ 31359 h 125509"/>
              <a:gd name="connsiteX16" fmla="*/ 2978757 w 7979933"/>
              <a:gd name="connsiteY16" fmla="*/ 15679 h 125509"/>
              <a:gd name="connsiteX17" fmla="*/ 3198244 w 7979933"/>
              <a:gd name="connsiteY17" fmla="*/ 31359 h 125509"/>
              <a:gd name="connsiteX18" fmla="*/ 3307988 w 7979933"/>
              <a:gd name="connsiteY18" fmla="*/ 62719 h 125509"/>
              <a:gd name="connsiteX19" fmla="*/ 3386376 w 7979933"/>
              <a:gd name="connsiteY19" fmla="*/ 78399 h 125509"/>
              <a:gd name="connsiteX20" fmla="*/ 3433409 w 7979933"/>
              <a:gd name="connsiteY20" fmla="*/ 94079 h 125509"/>
              <a:gd name="connsiteX21" fmla="*/ 4107549 w 7979933"/>
              <a:gd name="connsiteY21" fmla="*/ 109759 h 125509"/>
              <a:gd name="connsiteX22" fmla="*/ 4280003 w 7979933"/>
              <a:gd name="connsiteY22" fmla="*/ 109759 h 125509"/>
              <a:gd name="connsiteX23" fmla="*/ 4530846 w 7979933"/>
              <a:gd name="connsiteY23" fmla="*/ 94079 h 125509"/>
              <a:gd name="connsiteX24" fmla="*/ 4624912 w 7979933"/>
              <a:gd name="connsiteY24" fmla="*/ 47039 h 125509"/>
              <a:gd name="connsiteX25" fmla="*/ 4718978 w 7979933"/>
              <a:gd name="connsiteY25" fmla="*/ 0 h 125509"/>
              <a:gd name="connsiteX26" fmla="*/ 4828722 w 7979933"/>
              <a:gd name="connsiteY26" fmla="*/ 47039 h 125509"/>
              <a:gd name="connsiteX27" fmla="*/ 4891432 w 7979933"/>
              <a:gd name="connsiteY27" fmla="*/ 94079 h 125509"/>
              <a:gd name="connsiteX28" fmla="*/ 5455828 w 7979933"/>
              <a:gd name="connsiteY28" fmla="*/ 109759 h 125509"/>
              <a:gd name="connsiteX29" fmla="*/ 5832092 w 7979933"/>
              <a:gd name="connsiteY29" fmla="*/ 94079 h 125509"/>
              <a:gd name="connsiteX30" fmla="*/ 5910481 w 7979933"/>
              <a:gd name="connsiteY30" fmla="*/ 15679 h 125509"/>
              <a:gd name="connsiteX31" fmla="*/ 6035902 w 7979933"/>
              <a:gd name="connsiteY31" fmla="*/ 31359 h 125509"/>
              <a:gd name="connsiteX32" fmla="*/ 6082935 w 7979933"/>
              <a:gd name="connsiteY32" fmla="*/ 47039 h 125509"/>
              <a:gd name="connsiteX33" fmla="*/ 6145646 w 7979933"/>
              <a:gd name="connsiteY33" fmla="*/ 62719 h 125509"/>
              <a:gd name="connsiteX34" fmla="*/ 6584620 w 7979933"/>
              <a:gd name="connsiteY34" fmla="*/ 47039 h 125509"/>
              <a:gd name="connsiteX35" fmla="*/ 6631653 w 7979933"/>
              <a:gd name="connsiteY35" fmla="*/ 31359 h 125509"/>
              <a:gd name="connsiteX36" fmla="*/ 6835463 w 7979933"/>
              <a:gd name="connsiteY36" fmla="*/ 47039 h 125509"/>
              <a:gd name="connsiteX37" fmla="*/ 6945207 w 7979933"/>
              <a:gd name="connsiteY37" fmla="*/ 94079 h 125509"/>
              <a:gd name="connsiteX38" fmla="*/ 7039273 w 7979933"/>
              <a:gd name="connsiteY38" fmla="*/ 78399 h 125509"/>
              <a:gd name="connsiteX39" fmla="*/ 7086306 w 7979933"/>
              <a:gd name="connsiteY39" fmla="*/ 62719 h 125509"/>
              <a:gd name="connsiteX40" fmla="*/ 7603669 w 7979933"/>
              <a:gd name="connsiteY40" fmla="*/ 47039 h 125509"/>
              <a:gd name="connsiteX41" fmla="*/ 7713413 w 7979933"/>
              <a:gd name="connsiteY41" fmla="*/ 15679 h 125509"/>
              <a:gd name="connsiteX42" fmla="*/ 7776123 w 7979933"/>
              <a:gd name="connsiteY42" fmla="*/ 31359 h 125509"/>
              <a:gd name="connsiteX43" fmla="*/ 7807479 w 7979933"/>
              <a:gd name="connsiteY43" fmla="*/ 62719 h 125509"/>
              <a:gd name="connsiteX44" fmla="*/ 7979933 w 7979933"/>
              <a:gd name="connsiteY44" fmla="*/ 78399 h 12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7979933" h="125509">
                <a:moveTo>
                  <a:pt x="0" y="94079"/>
                </a:moveTo>
                <a:cubicBezTo>
                  <a:pt x="73162" y="88852"/>
                  <a:pt x="148329" y="96191"/>
                  <a:pt x="219487" y="78399"/>
                </a:cubicBezTo>
                <a:cubicBezTo>
                  <a:pt x="256048" y="69257"/>
                  <a:pt x="313553" y="15679"/>
                  <a:pt x="313553" y="15679"/>
                </a:cubicBezTo>
                <a:cubicBezTo>
                  <a:pt x="360586" y="26132"/>
                  <a:pt x="408099" y="34623"/>
                  <a:pt x="454652" y="47039"/>
                </a:cubicBezTo>
                <a:cubicBezTo>
                  <a:pt x="486588" y="55556"/>
                  <a:pt x="515780" y="75654"/>
                  <a:pt x="548718" y="78399"/>
                </a:cubicBezTo>
                <a:cubicBezTo>
                  <a:pt x="768528" y="96719"/>
                  <a:pt x="674778" y="83732"/>
                  <a:pt x="830916" y="109759"/>
                </a:cubicBezTo>
                <a:cubicBezTo>
                  <a:pt x="908372" y="104917"/>
                  <a:pt x="1139953" y="93568"/>
                  <a:pt x="1238536" y="78399"/>
                </a:cubicBezTo>
                <a:cubicBezTo>
                  <a:pt x="1254870" y="75886"/>
                  <a:pt x="1269111" y="64215"/>
                  <a:pt x="1285569" y="62719"/>
                </a:cubicBezTo>
                <a:cubicBezTo>
                  <a:pt x="1384590" y="53716"/>
                  <a:pt x="1484152" y="52266"/>
                  <a:pt x="1583444" y="47039"/>
                </a:cubicBezTo>
                <a:cubicBezTo>
                  <a:pt x="1678195" y="15451"/>
                  <a:pt x="1594325" y="35894"/>
                  <a:pt x="1755899" y="47039"/>
                </a:cubicBezTo>
                <a:cubicBezTo>
                  <a:pt x="1865507" y="54599"/>
                  <a:pt x="1975386" y="57492"/>
                  <a:pt x="2085130" y="62719"/>
                </a:cubicBezTo>
                <a:cubicBezTo>
                  <a:pt x="2241907" y="57492"/>
                  <a:pt x="2398884" y="56530"/>
                  <a:pt x="2555460" y="47039"/>
                </a:cubicBezTo>
                <a:cubicBezTo>
                  <a:pt x="2747582" y="35394"/>
                  <a:pt x="2340096" y="-6132"/>
                  <a:pt x="2712236" y="47039"/>
                </a:cubicBezTo>
                <a:cubicBezTo>
                  <a:pt x="2727914" y="57492"/>
                  <a:pt x="2740503" y="76693"/>
                  <a:pt x="2759269" y="78399"/>
                </a:cubicBezTo>
                <a:cubicBezTo>
                  <a:pt x="2801229" y="82214"/>
                  <a:pt x="2844043" y="73806"/>
                  <a:pt x="2884691" y="62719"/>
                </a:cubicBezTo>
                <a:cubicBezTo>
                  <a:pt x="2902870" y="57760"/>
                  <a:pt x="2914871" y="39787"/>
                  <a:pt x="2931724" y="31359"/>
                </a:cubicBezTo>
                <a:cubicBezTo>
                  <a:pt x="2946505" y="23967"/>
                  <a:pt x="2963079" y="20906"/>
                  <a:pt x="2978757" y="15679"/>
                </a:cubicBezTo>
                <a:cubicBezTo>
                  <a:pt x="3051919" y="20906"/>
                  <a:pt x="3125344" y="23258"/>
                  <a:pt x="3198244" y="31359"/>
                </a:cubicBezTo>
                <a:cubicBezTo>
                  <a:pt x="3251030" y="37225"/>
                  <a:pt x="3260423" y="50826"/>
                  <a:pt x="3307988" y="62719"/>
                </a:cubicBezTo>
                <a:cubicBezTo>
                  <a:pt x="3333839" y="69183"/>
                  <a:pt x="3360525" y="71935"/>
                  <a:pt x="3386376" y="78399"/>
                </a:cubicBezTo>
                <a:cubicBezTo>
                  <a:pt x="3402408" y="82408"/>
                  <a:pt x="3416899" y="93361"/>
                  <a:pt x="3433409" y="94079"/>
                </a:cubicBezTo>
                <a:cubicBezTo>
                  <a:pt x="3657971" y="103844"/>
                  <a:pt x="3882836" y="104532"/>
                  <a:pt x="4107549" y="109759"/>
                </a:cubicBezTo>
                <a:cubicBezTo>
                  <a:pt x="4243380" y="136929"/>
                  <a:pt x="4128312" y="123551"/>
                  <a:pt x="4280003" y="109759"/>
                </a:cubicBezTo>
                <a:cubicBezTo>
                  <a:pt x="4363436" y="102173"/>
                  <a:pt x="4447232" y="99306"/>
                  <a:pt x="4530846" y="94079"/>
                </a:cubicBezTo>
                <a:cubicBezTo>
                  <a:pt x="4649063" y="54667"/>
                  <a:pt x="4503346" y="107831"/>
                  <a:pt x="4624912" y="47039"/>
                </a:cubicBezTo>
                <a:cubicBezTo>
                  <a:pt x="4754738" y="-17883"/>
                  <a:pt x="4584177" y="89878"/>
                  <a:pt x="4718978" y="0"/>
                </a:cubicBezTo>
                <a:cubicBezTo>
                  <a:pt x="4792350" y="18345"/>
                  <a:pt x="4770424" y="5391"/>
                  <a:pt x="4828722" y="47039"/>
                </a:cubicBezTo>
                <a:cubicBezTo>
                  <a:pt x="4849984" y="62229"/>
                  <a:pt x="4865431" y="91479"/>
                  <a:pt x="4891432" y="94079"/>
                </a:cubicBezTo>
                <a:cubicBezTo>
                  <a:pt x="5078702" y="112809"/>
                  <a:pt x="5267696" y="104532"/>
                  <a:pt x="5455828" y="109759"/>
                </a:cubicBezTo>
                <a:lnTo>
                  <a:pt x="5832092" y="94079"/>
                </a:lnTo>
                <a:cubicBezTo>
                  <a:pt x="5868281" y="86591"/>
                  <a:pt x="5910481" y="15679"/>
                  <a:pt x="5910481" y="15679"/>
                </a:cubicBezTo>
                <a:cubicBezTo>
                  <a:pt x="5952288" y="20906"/>
                  <a:pt x="5994449" y="23821"/>
                  <a:pt x="6035902" y="31359"/>
                </a:cubicBezTo>
                <a:cubicBezTo>
                  <a:pt x="6052161" y="34316"/>
                  <a:pt x="6067045" y="42498"/>
                  <a:pt x="6082935" y="47039"/>
                </a:cubicBezTo>
                <a:cubicBezTo>
                  <a:pt x="6103653" y="52959"/>
                  <a:pt x="6124742" y="57492"/>
                  <a:pt x="6145646" y="62719"/>
                </a:cubicBezTo>
                <a:cubicBezTo>
                  <a:pt x="6291971" y="57492"/>
                  <a:pt x="6438506" y="56467"/>
                  <a:pt x="6584620" y="47039"/>
                </a:cubicBezTo>
                <a:cubicBezTo>
                  <a:pt x="6601112" y="45975"/>
                  <a:pt x="6615127" y="31359"/>
                  <a:pt x="6631653" y="31359"/>
                </a:cubicBezTo>
                <a:cubicBezTo>
                  <a:pt x="6699790" y="31359"/>
                  <a:pt x="6767526" y="41812"/>
                  <a:pt x="6835463" y="47039"/>
                </a:cubicBezTo>
                <a:cubicBezTo>
                  <a:pt x="6873863" y="72643"/>
                  <a:pt x="6894587" y="94079"/>
                  <a:pt x="6945207" y="94079"/>
                </a:cubicBezTo>
                <a:cubicBezTo>
                  <a:pt x="6976995" y="94079"/>
                  <a:pt x="7008242" y="85296"/>
                  <a:pt x="7039273" y="78399"/>
                </a:cubicBezTo>
                <a:cubicBezTo>
                  <a:pt x="7055405" y="74814"/>
                  <a:pt x="7069805" y="63636"/>
                  <a:pt x="7086306" y="62719"/>
                </a:cubicBezTo>
                <a:cubicBezTo>
                  <a:pt x="7258574" y="53147"/>
                  <a:pt x="7431215" y="52266"/>
                  <a:pt x="7603669" y="47039"/>
                </a:cubicBezTo>
                <a:cubicBezTo>
                  <a:pt x="7625848" y="39645"/>
                  <a:pt x="7693727" y="15679"/>
                  <a:pt x="7713413" y="15679"/>
                </a:cubicBezTo>
                <a:cubicBezTo>
                  <a:pt x="7734960" y="15679"/>
                  <a:pt x="7755220" y="26132"/>
                  <a:pt x="7776123" y="31359"/>
                </a:cubicBezTo>
                <a:cubicBezTo>
                  <a:pt x="7786575" y="41812"/>
                  <a:pt x="7793892" y="56895"/>
                  <a:pt x="7807479" y="62719"/>
                </a:cubicBezTo>
                <a:cubicBezTo>
                  <a:pt x="7858409" y="84549"/>
                  <a:pt x="7927709" y="78399"/>
                  <a:pt x="7979933" y="78399"/>
                </a:cubicBezTo>
              </a:path>
            </a:pathLst>
          </a:custGeom>
        </p:spPr>
        <p:style>
          <a:lnRef idx="2">
            <a:schemeClr val="accent2"/>
          </a:lnRef>
          <a:fillRef idx="0">
            <a:schemeClr val="accent2"/>
          </a:fillRef>
          <a:effectRef idx="1">
            <a:schemeClr val="accent2"/>
          </a:effectRef>
          <a:fontRef idx="minor">
            <a:schemeClr val="tx1"/>
          </a:fontRef>
        </p:style>
        <p:txBody>
          <a:bodyPr rtlCol="0" anchor="ctr"/>
          <a:lstStyle/>
          <a:p>
            <a:pPr algn="ctr"/>
            <a:endParaRPr lang="en-US"/>
          </a:p>
        </p:txBody>
      </p:sp>
      <p:pic>
        <p:nvPicPr>
          <p:cNvPr id="19" name="Picture 18"/>
          <p:cNvPicPr>
            <a:picLocks noChangeAspect="1"/>
          </p:cNvPicPr>
          <p:nvPr/>
        </p:nvPicPr>
        <p:blipFill rotWithShape="1">
          <a:blip r:embed="rId3"/>
          <a:srcRect r="70746" b="77068"/>
          <a:stretch/>
        </p:blipFill>
        <p:spPr>
          <a:xfrm>
            <a:off x="4176888" y="5942755"/>
            <a:ext cx="393364" cy="266559"/>
          </a:xfrm>
          <a:prstGeom prst="rect">
            <a:avLst/>
          </a:prstGeom>
        </p:spPr>
      </p:pic>
      <p:pic>
        <p:nvPicPr>
          <p:cNvPr id="37" name="Picture 36"/>
          <p:cNvPicPr>
            <a:picLocks noChangeAspect="1"/>
          </p:cNvPicPr>
          <p:nvPr/>
        </p:nvPicPr>
        <p:blipFill rotWithShape="1">
          <a:blip r:embed="rId4"/>
          <a:srcRect l="54626" t="83579" r="11714" b="7293"/>
          <a:stretch/>
        </p:blipFill>
        <p:spPr>
          <a:xfrm>
            <a:off x="2794399" y="5941692"/>
            <a:ext cx="651445" cy="185357"/>
          </a:xfrm>
          <a:prstGeom prst="rect">
            <a:avLst/>
          </a:prstGeom>
        </p:spPr>
      </p:pic>
      <p:sp>
        <p:nvSpPr>
          <p:cNvPr id="38" name="Freeform 37"/>
          <p:cNvSpPr/>
          <p:nvPr/>
        </p:nvSpPr>
        <p:spPr>
          <a:xfrm rot="11036988">
            <a:off x="4137378" y="6148652"/>
            <a:ext cx="400394" cy="111983"/>
          </a:xfrm>
          <a:custGeom>
            <a:avLst/>
            <a:gdLst>
              <a:gd name="connsiteX0" fmla="*/ 991 w 400394"/>
              <a:gd name="connsiteY0" fmla="*/ 78399 h 111983"/>
              <a:gd name="connsiteX1" fmla="*/ 79379 w 400394"/>
              <a:gd name="connsiteY1" fmla="*/ 62719 h 111983"/>
              <a:gd name="connsiteX2" fmla="*/ 126412 w 400394"/>
              <a:gd name="connsiteY2" fmla="*/ 31360 h 111983"/>
              <a:gd name="connsiteX3" fmla="*/ 298867 w 400394"/>
              <a:gd name="connsiteY3" fmla="*/ 47039 h 111983"/>
              <a:gd name="connsiteX4" fmla="*/ 392933 w 400394"/>
              <a:gd name="connsiteY4" fmla="*/ 109759 h 111983"/>
              <a:gd name="connsiteX5" fmla="*/ 314544 w 400394"/>
              <a:gd name="connsiteY5" fmla="*/ 78399 h 111983"/>
              <a:gd name="connsiteX6" fmla="*/ 267511 w 400394"/>
              <a:gd name="connsiteY6" fmla="*/ 47039 h 111983"/>
              <a:gd name="connsiteX7" fmla="*/ 173445 w 400394"/>
              <a:gd name="connsiteY7" fmla="*/ 15680 h 111983"/>
              <a:gd name="connsiteX8" fmla="*/ 126412 w 400394"/>
              <a:gd name="connsiteY8" fmla="*/ 0 h 111983"/>
              <a:gd name="connsiteX9" fmla="*/ 48024 w 400394"/>
              <a:gd name="connsiteY9" fmla="*/ 15680 h 111983"/>
              <a:gd name="connsiteX10" fmla="*/ 991 w 400394"/>
              <a:gd name="connsiteY10" fmla="*/ 78399 h 111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0394" h="111983">
                <a:moveTo>
                  <a:pt x="991" y="78399"/>
                </a:moveTo>
                <a:cubicBezTo>
                  <a:pt x="6217" y="86239"/>
                  <a:pt x="54429" y="72076"/>
                  <a:pt x="79379" y="62719"/>
                </a:cubicBezTo>
                <a:cubicBezTo>
                  <a:pt x="97022" y="56102"/>
                  <a:pt x="107617" y="32703"/>
                  <a:pt x="126412" y="31360"/>
                </a:cubicBezTo>
                <a:cubicBezTo>
                  <a:pt x="183987" y="27247"/>
                  <a:pt x="241382" y="41813"/>
                  <a:pt x="298867" y="47039"/>
                </a:cubicBezTo>
                <a:cubicBezTo>
                  <a:pt x="330222" y="67946"/>
                  <a:pt x="427923" y="123757"/>
                  <a:pt x="392933" y="109759"/>
                </a:cubicBezTo>
                <a:cubicBezTo>
                  <a:pt x="366803" y="99306"/>
                  <a:pt x="339715" y="90986"/>
                  <a:pt x="314544" y="78399"/>
                </a:cubicBezTo>
                <a:cubicBezTo>
                  <a:pt x="297691" y="69971"/>
                  <a:pt x="284730" y="54693"/>
                  <a:pt x="267511" y="47039"/>
                </a:cubicBezTo>
                <a:cubicBezTo>
                  <a:pt x="237309" y="33614"/>
                  <a:pt x="204800" y="26133"/>
                  <a:pt x="173445" y="15680"/>
                </a:cubicBezTo>
                <a:lnTo>
                  <a:pt x="126412" y="0"/>
                </a:lnTo>
                <a:cubicBezTo>
                  <a:pt x="100283" y="5227"/>
                  <a:pt x="71857" y="3762"/>
                  <a:pt x="48024" y="15680"/>
                </a:cubicBezTo>
                <a:cubicBezTo>
                  <a:pt x="11160" y="34115"/>
                  <a:pt x="-4235" y="70559"/>
                  <a:pt x="991" y="78399"/>
                </a:cubicBezTo>
                <a:close/>
              </a:path>
            </a:pathLst>
          </a:custGeom>
          <a:solidFill>
            <a:schemeClr val="accent6"/>
          </a:solidFill>
          <a:ln>
            <a:solidFill>
              <a:schemeClr val="accent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0" name="Freeform 39"/>
          <p:cNvSpPr/>
          <p:nvPr/>
        </p:nvSpPr>
        <p:spPr>
          <a:xfrm>
            <a:off x="3135534" y="6130844"/>
            <a:ext cx="156776" cy="0"/>
          </a:xfrm>
          <a:custGeom>
            <a:avLst/>
            <a:gdLst>
              <a:gd name="connsiteX0" fmla="*/ 0 w 156776"/>
              <a:gd name="connsiteY0" fmla="*/ 0 h 0"/>
              <a:gd name="connsiteX1" fmla="*/ 156776 w 156776"/>
              <a:gd name="connsiteY1" fmla="*/ 0 h 0"/>
            </a:gdLst>
            <a:ahLst/>
            <a:cxnLst>
              <a:cxn ang="0">
                <a:pos x="connsiteX0" y="connsiteY0"/>
              </a:cxn>
              <a:cxn ang="0">
                <a:pos x="connsiteX1" y="connsiteY1"/>
              </a:cxn>
            </a:cxnLst>
            <a:rect l="l" t="t" r="r" b="b"/>
            <a:pathLst>
              <a:path w="156776">
                <a:moveTo>
                  <a:pt x="0" y="0"/>
                </a:moveTo>
                <a:lnTo>
                  <a:pt x="156776" y="0"/>
                </a:lnTo>
              </a:path>
            </a:pathLst>
          </a:custGeom>
          <a:ln>
            <a:solidFill>
              <a:srgbClr val="F79646"/>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pic>
        <p:nvPicPr>
          <p:cNvPr id="41" name="Picture 40"/>
          <p:cNvPicPr>
            <a:picLocks noChangeAspect="1"/>
          </p:cNvPicPr>
          <p:nvPr/>
        </p:nvPicPr>
        <p:blipFill rotWithShape="1">
          <a:blip r:embed="rId8"/>
          <a:srcRect t="15559" b="16536"/>
          <a:stretch/>
        </p:blipFill>
        <p:spPr>
          <a:xfrm>
            <a:off x="3684252" y="2825713"/>
            <a:ext cx="2100965" cy="783996"/>
          </a:xfrm>
          <a:prstGeom prst="rect">
            <a:avLst/>
          </a:prstGeom>
        </p:spPr>
      </p:pic>
      <p:sp>
        <p:nvSpPr>
          <p:cNvPr id="45" name="Freeform 44"/>
          <p:cNvSpPr/>
          <p:nvPr/>
        </p:nvSpPr>
        <p:spPr>
          <a:xfrm>
            <a:off x="5827434" y="6117482"/>
            <a:ext cx="34131" cy="79381"/>
          </a:xfrm>
          <a:custGeom>
            <a:avLst/>
            <a:gdLst>
              <a:gd name="connsiteX0" fmla="*/ 0 w 34131"/>
              <a:gd name="connsiteY0" fmla="*/ 0 h 79381"/>
              <a:gd name="connsiteX1" fmla="*/ 34019 w 34131"/>
              <a:gd name="connsiteY1" fmla="*/ 79381 h 79381"/>
            </a:gdLst>
            <a:ahLst/>
            <a:cxnLst>
              <a:cxn ang="0">
                <a:pos x="connsiteX0" y="connsiteY0"/>
              </a:cxn>
              <a:cxn ang="0">
                <a:pos x="connsiteX1" y="connsiteY1"/>
              </a:cxn>
            </a:cxnLst>
            <a:rect l="l" t="t" r="r" b="b"/>
            <a:pathLst>
              <a:path w="34131" h="79381">
                <a:moveTo>
                  <a:pt x="0" y="0"/>
                </a:moveTo>
                <a:cubicBezTo>
                  <a:pt x="37908" y="63184"/>
                  <a:pt x="34019" y="34660"/>
                  <a:pt x="34019" y="79381"/>
                </a:cubicBez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46" name="Freeform 45"/>
          <p:cNvSpPr/>
          <p:nvPr/>
        </p:nvSpPr>
        <p:spPr>
          <a:xfrm>
            <a:off x="5861565" y="6122513"/>
            <a:ext cx="34131" cy="79381"/>
          </a:xfrm>
          <a:custGeom>
            <a:avLst/>
            <a:gdLst>
              <a:gd name="connsiteX0" fmla="*/ 0 w 34131"/>
              <a:gd name="connsiteY0" fmla="*/ 0 h 79381"/>
              <a:gd name="connsiteX1" fmla="*/ 34019 w 34131"/>
              <a:gd name="connsiteY1" fmla="*/ 79381 h 79381"/>
            </a:gdLst>
            <a:ahLst/>
            <a:cxnLst>
              <a:cxn ang="0">
                <a:pos x="connsiteX0" y="connsiteY0"/>
              </a:cxn>
              <a:cxn ang="0">
                <a:pos x="connsiteX1" y="connsiteY1"/>
              </a:cxn>
            </a:cxnLst>
            <a:rect l="l" t="t" r="r" b="b"/>
            <a:pathLst>
              <a:path w="34131" h="79381">
                <a:moveTo>
                  <a:pt x="0" y="0"/>
                </a:moveTo>
                <a:cubicBezTo>
                  <a:pt x="37908" y="63184"/>
                  <a:pt x="34019" y="34660"/>
                  <a:pt x="34019" y="79381"/>
                </a:cubicBez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47" name="Freeform 46"/>
          <p:cNvSpPr/>
          <p:nvPr/>
        </p:nvSpPr>
        <p:spPr>
          <a:xfrm>
            <a:off x="6122644" y="6115165"/>
            <a:ext cx="34131" cy="79381"/>
          </a:xfrm>
          <a:custGeom>
            <a:avLst/>
            <a:gdLst>
              <a:gd name="connsiteX0" fmla="*/ 0 w 34131"/>
              <a:gd name="connsiteY0" fmla="*/ 0 h 79381"/>
              <a:gd name="connsiteX1" fmla="*/ 34019 w 34131"/>
              <a:gd name="connsiteY1" fmla="*/ 79381 h 79381"/>
            </a:gdLst>
            <a:ahLst/>
            <a:cxnLst>
              <a:cxn ang="0">
                <a:pos x="connsiteX0" y="connsiteY0"/>
              </a:cxn>
              <a:cxn ang="0">
                <a:pos x="connsiteX1" y="connsiteY1"/>
              </a:cxn>
            </a:cxnLst>
            <a:rect l="l" t="t" r="r" b="b"/>
            <a:pathLst>
              <a:path w="34131" h="79381">
                <a:moveTo>
                  <a:pt x="0" y="0"/>
                </a:moveTo>
                <a:cubicBezTo>
                  <a:pt x="37908" y="63184"/>
                  <a:pt x="34019" y="34660"/>
                  <a:pt x="34019" y="79381"/>
                </a:cubicBez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48" name="Freeform 47"/>
          <p:cNvSpPr/>
          <p:nvPr/>
        </p:nvSpPr>
        <p:spPr>
          <a:xfrm>
            <a:off x="6536471" y="6131746"/>
            <a:ext cx="34131" cy="79381"/>
          </a:xfrm>
          <a:custGeom>
            <a:avLst/>
            <a:gdLst>
              <a:gd name="connsiteX0" fmla="*/ 0 w 34131"/>
              <a:gd name="connsiteY0" fmla="*/ 0 h 79381"/>
              <a:gd name="connsiteX1" fmla="*/ 34019 w 34131"/>
              <a:gd name="connsiteY1" fmla="*/ 79381 h 79381"/>
            </a:gdLst>
            <a:ahLst/>
            <a:cxnLst>
              <a:cxn ang="0">
                <a:pos x="connsiteX0" y="connsiteY0"/>
              </a:cxn>
              <a:cxn ang="0">
                <a:pos x="connsiteX1" y="connsiteY1"/>
              </a:cxn>
            </a:cxnLst>
            <a:rect l="l" t="t" r="r" b="b"/>
            <a:pathLst>
              <a:path w="34131" h="79381">
                <a:moveTo>
                  <a:pt x="0" y="0"/>
                </a:moveTo>
                <a:cubicBezTo>
                  <a:pt x="37908" y="63184"/>
                  <a:pt x="34019" y="34660"/>
                  <a:pt x="34019" y="79381"/>
                </a:cubicBez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49" name="Freeform 48"/>
          <p:cNvSpPr/>
          <p:nvPr/>
        </p:nvSpPr>
        <p:spPr>
          <a:xfrm>
            <a:off x="6386460" y="6114520"/>
            <a:ext cx="34131" cy="79381"/>
          </a:xfrm>
          <a:custGeom>
            <a:avLst/>
            <a:gdLst>
              <a:gd name="connsiteX0" fmla="*/ 0 w 34131"/>
              <a:gd name="connsiteY0" fmla="*/ 0 h 79381"/>
              <a:gd name="connsiteX1" fmla="*/ 34019 w 34131"/>
              <a:gd name="connsiteY1" fmla="*/ 79381 h 79381"/>
            </a:gdLst>
            <a:ahLst/>
            <a:cxnLst>
              <a:cxn ang="0">
                <a:pos x="connsiteX0" y="connsiteY0"/>
              </a:cxn>
              <a:cxn ang="0">
                <a:pos x="connsiteX1" y="connsiteY1"/>
              </a:cxn>
            </a:cxnLst>
            <a:rect l="l" t="t" r="r" b="b"/>
            <a:pathLst>
              <a:path w="34131" h="79381">
                <a:moveTo>
                  <a:pt x="0" y="0"/>
                </a:moveTo>
                <a:cubicBezTo>
                  <a:pt x="37908" y="63184"/>
                  <a:pt x="34019" y="34660"/>
                  <a:pt x="34019" y="79381"/>
                </a:cubicBez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0" name="Freeform 49"/>
          <p:cNvSpPr/>
          <p:nvPr/>
        </p:nvSpPr>
        <p:spPr>
          <a:xfrm>
            <a:off x="5993682" y="6119496"/>
            <a:ext cx="34131" cy="79381"/>
          </a:xfrm>
          <a:custGeom>
            <a:avLst/>
            <a:gdLst>
              <a:gd name="connsiteX0" fmla="*/ 0 w 34131"/>
              <a:gd name="connsiteY0" fmla="*/ 0 h 79381"/>
              <a:gd name="connsiteX1" fmla="*/ 34019 w 34131"/>
              <a:gd name="connsiteY1" fmla="*/ 79381 h 79381"/>
            </a:gdLst>
            <a:ahLst/>
            <a:cxnLst>
              <a:cxn ang="0">
                <a:pos x="connsiteX0" y="connsiteY0"/>
              </a:cxn>
              <a:cxn ang="0">
                <a:pos x="connsiteX1" y="connsiteY1"/>
              </a:cxn>
            </a:cxnLst>
            <a:rect l="l" t="t" r="r" b="b"/>
            <a:pathLst>
              <a:path w="34131" h="79381">
                <a:moveTo>
                  <a:pt x="0" y="0"/>
                </a:moveTo>
                <a:cubicBezTo>
                  <a:pt x="37908" y="63184"/>
                  <a:pt x="34019" y="34660"/>
                  <a:pt x="34019" y="79381"/>
                </a:cubicBez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1" name="Freeform 50"/>
          <p:cNvSpPr/>
          <p:nvPr/>
        </p:nvSpPr>
        <p:spPr>
          <a:xfrm>
            <a:off x="5623798" y="6128134"/>
            <a:ext cx="68038" cy="57199"/>
          </a:xfrm>
          <a:custGeom>
            <a:avLst/>
            <a:gdLst>
              <a:gd name="connsiteX0" fmla="*/ 0 w 68038"/>
              <a:gd name="connsiteY0" fmla="*/ 57199 h 57199"/>
              <a:gd name="connsiteX1" fmla="*/ 68038 w 68038"/>
              <a:gd name="connsiteY1" fmla="*/ 498 h 57199"/>
            </a:gdLst>
            <a:ahLst/>
            <a:cxnLst>
              <a:cxn ang="0">
                <a:pos x="connsiteX0" y="connsiteY0"/>
              </a:cxn>
              <a:cxn ang="0">
                <a:pos x="connsiteX1" y="connsiteY1"/>
              </a:cxn>
            </a:cxnLst>
            <a:rect l="l" t="t" r="r" b="b"/>
            <a:pathLst>
              <a:path w="68038" h="57199">
                <a:moveTo>
                  <a:pt x="0" y="57199"/>
                </a:moveTo>
                <a:cubicBezTo>
                  <a:pt x="39853" y="-9226"/>
                  <a:pt x="11978" y="498"/>
                  <a:pt x="68038" y="498"/>
                </a:cubicBez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2" name="Freeform 51"/>
          <p:cNvSpPr/>
          <p:nvPr/>
        </p:nvSpPr>
        <p:spPr>
          <a:xfrm>
            <a:off x="6598646" y="6133301"/>
            <a:ext cx="68038" cy="57199"/>
          </a:xfrm>
          <a:custGeom>
            <a:avLst/>
            <a:gdLst>
              <a:gd name="connsiteX0" fmla="*/ 0 w 68038"/>
              <a:gd name="connsiteY0" fmla="*/ 57199 h 57199"/>
              <a:gd name="connsiteX1" fmla="*/ 68038 w 68038"/>
              <a:gd name="connsiteY1" fmla="*/ 498 h 57199"/>
            </a:gdLst>
            <a:ahLst/>
            <a:cxnLst>
              <a:cxn ang="0">
                <a:pos x="connsiteX0" y="connsiteY0"/>
              </a:cxn>
              <a:cxn ang="0">
                <a:pos x="connsiteX1" y="connsiteY1"/>
              </a:cxn>
            </a:cxnLst>
            <a:rect l="l" t="t" r="r" b="b"/>
            <a:pathLst>
              <a:path w="68038" h="57199">
                <a:moveTo>
                  <a:pt x="0" y="57199"/>
                </a:moveTo>
                <a:cubicBezTo>
                  <a:pt x="39853" y="-9226"/>
                  <a:pt x="11978" y="498"/>
                  <a:pt x="68038" y="498"/>
                </a:cubicBez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3" name="Freeform 52"/>
          <p:cNvSpPr/>
          <p:nvPr/>
        </p:nvSpPr>
        <p:spPr>
          <a:xfrm>
            <a:off x="6460708" y="6138278"/>
            <a:ext cx="68038" cy="57199"/>
          </a:xfrm>
          <a:custGeom>
            <a:avLst/>
            <a:gdLst>
              <a:gd name="connsiteX0" fmla="*/ 0 w 68038"/>
              <a:gd name="connsiteY0" fmla="*/ 57199 h 57199"/>
              <a:gd name="connsiteX1" fmla="*/ 68038 w 68038"/>
              <a:gd name="connsiteY1" fmla="*/ 498 h 57199"/>
            </a:gdLst>
            <a:ahLst/>
            <a:cxnLst>
              <a:cxn ang="0">
                <a:pos x="connsiteX0" y="connsiteY0"/>
              </a:cxn>
              <a:cxn ang="0">
                <a:pos x="connsiteX1" y="connsiteY1"/>
              </a:cxn>
            </a:cxnLst>
            <a:rect l="l" t="t" r="r" b="b"/>
            <a:pathLst>
              <a:path w="68038" h="57199">
                <a:moveTo>
                  <a:pt x="0" y="57199"/>
                </a:moveTo>
                <a:cubicBezTo>
                  <a:pt x="39853" y="-9226"/>
                  <a:pt x="11978" y="498"/>
                  <a:pt x="68038" y="498"/>
                </a:cubicBez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4" name="Freeform 53"/>
          <p:cNvSpPr/>
          <p:nvPr/>
        </p:nvSpPr>
        <p:spPr>
          <a:xfrm>
            <a:off x="5575699" y="6063186"/>
            <a:ext cx="68038" cy="57199"/>
          </a:xfrm>
          <a:custGeom>
            <a:avLst/>
            <a:gdLst>
              <a:gd name="connsiteX0" fmla="*/ 0 w 68038"/>
              <a:gd name="connsiteY0" fmla="*/ 57199 h 57199"/>
              <a:gd name="connsiteX1" fmla="*/ 68038 w 68038"/>
              <a:gd name="connsiteY1" fmla="*/ 498 h 57199"/>
            </a:gdLst>
            <a:ahLst/>
            <a:cxnLst>
              <a:cxn ang="0">
                <a:pos x="connsiteX0" y="connsiteY0"/>
              </a:cxn>
              <a:cxn ang="0">
                <a:pos x="connsiteX1" y="connsiteY1"/>
              </a:cxn>
            </a:cxnLst>
            <a:rect l="l" t="t" r="r" b="b"/>
            <a:pathLst>
              <a:path w="68038" h="57199">
                <a:moveTo>
                  <a:pt x="0" y="57199"/>
                </a:moveTo>
                <a:cubicBezTo>
                  <a:pt x="39853" y="-9226"/>
                  <a:pt x="11978" y="498"/>
                  <a:pt x="68038" y="498"/>
                </a:cubicBez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5" name="Freeform 54"/>
          <p:cNvSpPr/>
          <p:nvPr/>
        </p:nvSpPr>
        <p:spPr>
          <a:xfrm>
            <a:off x="6054606" y="6136702"/>
            <a:ext cx="68038" cy="57199"/>
          </a:xfrm>
          <a:custGeom>
            <a:avLst/>
            <a:gdLst>
              <a:gd name="connsiteX0" fmla="*/ 0 w 68038"/>
              <a:gd name="connsiteY0" fmla="*/ 57199 h 57199"/>
              <a:gd name="connsiteX1" fmla="*/ 68038 w 68038"/>
              <a:gd name="connsiteY1" fmla="*/ 498 h 57199"/>
            </a:gdLst>
            <a:ahLst/>
            <a:cxnLst>
              <a:cxn ang="0">
                <a:pos x="connsiteX0" y="connsiteY0"/>
              </a:cxn>
              <a:cxn ang="0">
                <a:pos x="connsiteX1" y="connsiteY1"/>
              </a:cxn>
            </a:cxnLst>
            <a:rect l="l" t="t" r="r" b="b"/>
            <a:pathLst>
              <a:path w="68038" h="57199">
                <a:moveTo>
                  <a:pt x="0" y="57199"/>
                </a:moveTo>
                <a:cubicBezTo>
                  <a:pt x="39853" y="-9226"/>
                  <a:pt x="11978" y="498"/>
                  <a:pt x="68038" y="498"/>
                </a:cubicBez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6" name="Freeform 55"/>
          <p:cNvSpPr/>
          <p:nvPr/>
        </p:nvSpPr>
        <p:spPr>
          <a:xfrm>
            <a:off x="5905906" y="6119019"/>
            <a:ext cx="68038" cy="57199"/>
          </a:xfrm>
          <a:custGeom>
            <a:avLst/>
            <a:gdLst>
              <a:gd name="connsiteX0" fmla="*/ 0 w 68038"/>
              <a:gd name="connsiteY0" fmla="*/ 57199 h 57199"/>
              <a:gd name="connsiteX1" fmla="*/ 68038 w 68038"/>
              <a:gd name="connsiteY1" fmla="*/ 498 h 57199"/>
            </a:gdLst>
            <a:ahLst/>
            <a:cxnLst>
              <a:cxn ang="0">
                <a:pos x="connsiteX0" y="connsiteY0"/>
              </a:cxn>
              <a:cxn ang="0">
                <a:pos x="connsiteX1" y="connsiteY1"/>
              </a:cxn>
            </a:cxnLst>
            <a:rect l="l" t="t" r="r" b="b"/>
            <a:pathLst>
              <a:path w="68038" h="57199">
                <a:moveTo>
                  <a:pt x="0" y="57199"/>
                </a:moveTo>
                <a:cubicBezTo>
                  <a:pt x="39853" y="-9226"/>
                  <a:pt x="11978" y="498"/>
                  <a:pt x="68038" y="498"/>
                </a:cubicBez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7" name="Freeform 56"/>
          <p:cNvSpPr/>
          <p:nvPr/>
        </p:nvSpPr>
        <p:spPr>
          <a:xfrm>
            <a:off x="6598646" y="6128821"/>
            <a:ext cx="0" cy="79382"/>
          </a:xfrm>
          <a:custGeom>
            <a:avLst/>
            <a:gdLst>
              <a:gd name="connsiteX0" fmla="*/ 0 w 0"/>
              <a:gd name="connsiteY0" fmla="*/ 79382 h 79382"/>
              <a:gd name="connsiteX1" fmla="*/ 0 w 0"/>
              <a:gd name="connsiteY1" fmla="*/ 0 h 79382"/>
            </a:gdLst>
            <a:ahLst/>
            <a:cxnLst>
              <a:cxn ang="0">
                <a:pos x="connsiteX0" y="connsiteY0"/>
              </a:cxn>
              <a:cxn ang="0">
                <a:pos x="connsiteX1" y="connsiteY1"/>
              </a:cxn>
            </a:cxnLst>
            <a:rect l="l" t="t" r="r" b="b"/>
            <a:pathLst>
              <a:path h="79382">
                <a:moveTo>
                  <a:pt x="0" y="79382"/>
                </a:moveTo>
                <a:lnTo>
                  <a:pt x="0" y="0"/>
                </a:ln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8" name="Freeform 57"/>
          <p:cNvSpPr/>
          <p:nvPr/>
        </p:nvSpPr>
        <p:spPr>
          <a:xfrm>
            <a:off x="6037782" y="6099485"/>
            <a:ext cx="0" cy="79382"/>
          </a:xfrm>
          <a:custGeom>
            <a:avLst/>
            <a:gdLst>
              <a:gd name="connsiteX0" fmla="*/ 0 w 0"/>
              <a:gd name="connsiteY0" fmla="*/ 79382 h 79382"/>
              <a:gd name="connsiteX1" fmla="*/ 0 w 0"/>
              <a:gd name="connsiteY1" fmla="*/ 0 h 79382"/>
            </a:gdLst>
            <a:ahLst/>
            <a:cxnLst>
              <a:cxn ang="0">
                <a:pos x="connsiteX0" y="connsiteY0"/>
              </a:cxn>
              <a:cxn ang="0">
                <a:pos x="connsiteX1" y="connsiteY1"/>
              </a:cxn>
            </a:cxnLst>
            <a:rect l="l" t="t" r="r" b="b"/>
            <a:pathLst>
              <a:path h="79382">
                <a:moveTo>
                  <a:pt x="0" y="79382"/>
                </a:moveTo>
                <a:lnTo>
                  <a:pt x="0" y="0"/>
                </a:ln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9" name="Freeform 58"/>
          <p:cNvSpPr/>
          <p:nvPr/>
        </p:nvSpPr>
        <p:spPr>
          <a:xfrm>
            <a:off x="5491999" y="6023495"/>
            <a:ext cx="0" cy="79382"/>
          </a:xfrm>
          <a:custGeom>
            <a:avLst/>
            <a:gdLst>
              <a:gd name="connsiteX0" fmla="*/ 0 w 0"/>
              <a:gd name="connsiteY0" fmla="*/ 79382 h 79382"/>
              <a:gd name="connsiteX1" fmla="*/ 0 w 0"/>
              <a:gd name="connsiteY1" fmla="*/ 0 h 79382"/>
            </a:gdLst>
            <a:ahLst/>
            <a:cxnLst>
              <a:cxn ang="0">
                <a:pos x="connsiteX0" y="connsiteY0"/>
              </a:cxn>
              <a:cxn ang="0">
                <a:pos x="connsiteX1" y="connsiteY1"/>
              </a:cxn>
            </a:cxnLst>
            <a:rect l="l" t="t" r="r" b="b"/>
            <a:pathLst>
              <a:path h="79382">
                <a:moveTo>
                  <a:pt x="0" y="79382"/>
                </a:moveTo>
                <a:lnTo>
                  <a:pt x="0" y="0"/>
                </a:ln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60" name="Freeform 59"/>
          <p:cNvSpPr/>
          <p:nvPr/>
        </p:nvSpPr>
        <p:spPr>
          <a:xfrm>
            <a:off x="6176714" y="6109732"/>
            <a:ext cx="0" cy="79382"/>
          </a:xfrm>
          <a:custGeom>
            <a:avLst/>
            <a:gdLst>
              <a:gd name="connsiteX0" fmla="*/ 0 w 0"/>
              <a:gd name="connsiteY0" fmla="*/ 79382 h 79382"/>
              <a:gd name="connsiteX1" fmla="*/ 0 w 0"/>
              <a:gd name="connsiteY1" fmla="*/ 0 h 79382"/>
            </a:gdLst>
            <a:ahLst/>
            <a:cxnLst>
              <a:cxn ang="0">
                <a:pos x="connsiteX0" y="connsiteY0"/>
              </a:cxn>
              <a:cxn ang="0">
                <a:pos x="connsiteX1" y="connsiteY1"/>
              </a:cxn>
            </a:cxnLst>
            <a:rect l="l" t="t" r="r" b="b"/>
            <a:pathLst>
              <a:path h="79382">
                <a:moveTo>
                  <a:pt x="0" y="79382"/>
                </a:moveTo>
                <a:lnTo>
                  <a:pt x="0" y="0"/>
                </a:ln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61" name="Freeform 60"/>
          <p:cNvSpPr/>
          <p:nvPr/>
        </p:nvSpPr>
        <p:spPr>
          <a:xfrm>
            <a:off x="5575699" y="6057320"/>
            <a:ext cx="0" cy="79382"/>
          </a:xfrm>
          <a:custGeom>
            <a:avLst/>
            <a:gdLst>
              <a:gd name="connsiteX0" fmla="*/ 0 w 0"/>
              <a:gd name="connsiteY0" fmla="*/ 79382 h 79382"/>
              <a:gd name="connsiteX1" fmla="*/ 0 w 0"/>
              <a:gd name="connsiteY1" fmla="*/ 0 h 79382"/>
            </a:gdLst>
            <a:ahLst/>
            <a:cxnLst>
              <a:cxn ang="0">
                <a:pos x="connsiteX0" y="connsiteY0"/>
              </a:cxn>
              <a:cxn ang="0">
                <a:pos x="connsiteX1" y="connsiteY1"/>
              </a:cxn>
            </a:cxnLst>
            <a:rect l="l" t="t" r="r" b="b"/>
            <a:pathLst>
              <a:path h="79382">
                <a:moveTo>
                  <a:pt x="0" y="79382"/>
                </a:moveTo>
                <a:lnTo>
                  <a:pt x="0" y="0"/>
                </a:lnTo>
              </a:path>
            </a:pathLst>
          </a:custGeom>
          <a:ln>
            <a:solidFill>
              <a:schemeClr val="accent3">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pic>
        <p:nvPicPr>
          <p:cNvPr id="62" name="Picture 61"/>
          <p:cNvPicPr>
            <a:picLocks noChangeAspect="1"/>
          </p:cNvPicPr>
          <p:nvPr/>
        </p:nvPicPr>
        <p:blipFill>
          <a:blip r:embed="rId9"/>
          <a:stretch>
            <a:fillRect/>
          </a:stretch>
        </p:blipFill>
        <p:spPr>
          <a:xfrm>
            <a:off x="5844500" y="3095880"/>
            <a:ext cx="1538313" cy="813163"/>
          </a:xfrm>
          <a:prstGeom prst="rect">
            <a:avLst/>
          </a:prstGeom>
        </p:spPr>
      </p:pic>
      <p:pic>
        <p:nvPicPr>
          <p:cNvPr id="63" name="Picture 62"/>
          <p:cNvPicPr>
            <a:picLocks noChangeAspect="1"/>
          </p:cNvPicPr>
          <p:nvPr/>
        </p:nvPicPr>
        <p:blipFill>
          <a:blip r:embed="rId9"/>
          <a:stretch>
            <a:fillRect/>
          </a:stretch>
        </p:blipFill>
        <p:spPr>
          <a:xfrm>
            <a:off x="1363695" y="3095880"/>
            <a:ext cx="1538313" cy="813163"/>
          </a:xfrm>
          <a:prstGeom prst="rect">
            <a:avLst/>
          </a:prstGeom>
        </p:spPr>
      </p:pic>
      <p:sp>
        <p:nvSpPr>
          <p:cNvPr id="64" name="Freeform 63"/>
          <p:cNvSpPr/>
          <p:nvPr/>
        </p:nvSpPr>
        <p:spPr>
          <a:xfrm>
            <a:off x="1" y="6157381"/>
            <a:ext cx="566982" cy="45719"/>
          </a:xfrm>
          <a:custGeom>
            <a:avLst/>
            <a:gdLst>
              <a:gd name="connsiteX0" fmla="*/ 0 w 272151"/>
              <a:gd name="connsiteY0" fmla="*/ 11349 h 11349"/>
              <a:gd name="connsiteX1" fmla="*/ 272151 w 272151"/>
              <a:gd name="connsiteY1" fmla="*/ 9 h 11349"/>
            </a:gdLst>
            <a:ahLst/>
            <a:cxnLst>
              <a:cxn ang="0">
                <a:pos x="connsiteX0" y="connsiteY0"/>
              </a:cxn>
              <a:cxn ang="0">
                <a:pos x="connsiteX1" y="connsiteY1"/>
              </a:cxn>
            </a:cxnLst>
            <a:rect l="l" t="t" r="r" b="b"/>
            <a:pathLst>
              <a:path w="272151" h="11349">
                <a:moveTo>
                  <a:pt x="0" y="11349"/>
                </a:moveTo>
                <a:cubicBezTo>
                  <a:pt x="241893" y="-746"/>
                  <a:pt x="151100" y="9"/>
                  <a:pt x="272151" y="9"/>
                </a:cubicBezTo>
              </a:path>
            </a:pathLst>
          </a:custGeom>
          <a:ln>
            <a:solidFill>
              <a:schemeClr val="accent6"/>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66" name="Freeform 65"/>
          <p:cNvSpPr/>
          <p:nvPr/>
        </p:nvSpPr>
        <p:spPr>
          <a:xfrm>
            <a:off x="6922163" y="1471982"/>
            <a:ext cx="816454" cy="1331845"/>
          </a:xfrm>
          <a:custGeom>
            <a:avLst/>
            <a:gdLst>
              <a:gd name="connsiteX0" fmla="*/ 816454 w 816454"/>
              <a:gd name="connsiteY0" fmla="*/ 5039 h 1331845"/>
              <a:gd name="connsiteX1" fmla="*/ 589662 w 816454"/>
              <a:gd name="connsiteY1" fmla="*/ 50400 h 1331845"/>
              <a:gd name="connsiteX2" fmla="*/ 691718 w 816454"/>
              <a:gd name="connsiteY2" fmla="*/ 367926 h 1331845"/>
              <a:gd name="connsiteX3" fmla="*/ 351529 w 816454"/>
              <a:gd name="connsiteY3" fmla="*/ 481329 h 1331845"/>
              <a:gd name="connsiteX4" fmla="*/ 464926 w 816454"/>
              <a:gd name="connsiteY4" fmla="*/ 798855 h 1331845"/>
              <a:gd name="connsiteX5" fmla="*/ 181435 w 816454"/>
              <a:gd name="connsiteY5" fmla="*/ 900917 h 1331845"/>
              <a:gd name="connsiteX6" fmla="*/ 272152 w 816454"/>
              <a:gd name="connsiteY6" fmla="*/ 1241123 h 1331845"/>
              <a:gd name="connsiteX7" fmla="*/ 11340 w 816454"/>
              <a:gd name="connsiteY7" fmla="*/ 1331845 h 1331845"/>
              <a:gd name="connsiteX8" fmla="*/ 11340 w 816454"/>
              <a:gd name="connsiteY8" fmla="*/ 1331845 h 1331845"/>
              <a:gd name="connsiteX9" fmla="*/ 0 w 816454"/>
              <a:gd name="connsiteY9" fmla="*/ 1320505 h 1331845"/>
              <a:gd name="connsiteX10" fmla="*/ 0 w 816454"/>
              <a:gd name="connsiteY10" fmla="*/ 1320505 h 1331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16454" h="1331845">
                <a:moveTo>
                  <a:pt x="816454" y="5039"/>
                </a:moveTo>
                <a:cubicBezTo>
                  <a:pt x="713452" y="-2521"/>
                  <a:pt x="610451" y="-10081"/>
                  <a:pt x="589662" y="50400"/>
                </a:cubicBezTo>
                <a:cubicBezTo>
                  <a:pt x="568873" y="110881"/>
                  <a:pt x="731407" y="296105"/>
                  <a:pt x="691718" y="367926"/>
                </a:cubicBezTo>
                <a:cubicBezTo>
                  <a:pt x="652029" y="439747"/>
                  <a:pt x="389328" y="409508"/>
                  <a:pt x="351529" y="481329"/>
                </a:cubicBezTo>
                <a:cubicBezTo>
                  <a:pt x="313730" y="553150"/>
                  <a:pt x="493275" y="728924"/>
                  <a:pt x="464926" y="798855"/>
                </a:cubicBezTo>
                <a:cubicBezTo>
                  <a:pt x="436577" y="868786"/>
                  <a:pt x="213564" y="827206"/>
                  <a:pt x="181435" y="900917"/>
                </a:cubicBezTo>
                <a:cubicBezTo>
                  <a:pt x="149306" y="974628"/>
                  <a:pt x="300501" y="1169302"/>
                  <a:pt x="272152" y="1241123"/>
                </a:cubicBezTo>
                <a:cubicBezTo>
                  <a:pt x="243803" y="1312944"/>
                  <a:pt x="11340" y="1331845"/>
                  <a:pt x="11340" y="1331845"/>
                </a:cubicBezTo>
                <a:lnTo>
                  <a:pt x="11340" y="1331845"/>
                </a:lnTo>
                <a:lnTo>
                  <a:pt x="0" y="1320505"/>
                </a:lnTo>
                <a:lnTo>
                  <a:pt x="0" y="1320505"/>
                </a:lnTo>
              </a:path>
            </a:pathLst>
          </a:cu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70" name="Freeform 69"/>
          <p:cNvSpPr/>
          <p:nvPr/>
        </p:nvSpPr>
        <p:spPr>
          <a:xfrm rot="11529612">
            <a:off x="5224452" y="5617243"/>
            <a:ext cx="340190" cy="597893"/>
          </a:xfrm>
          <a:custGeom>
            <a:avLst/>
            <a:gdLst>
              <a:gd name="connsiteX0" fmla="*/ 340190 w 340190"/>
              <a:gd name="connsiteY0" fmla="*/ 0 h 597893"/>
              <a:gd name="connsiteX1" fmla="*/ 102057 w 340190"/>
              <a:gd name="connsiteY1" fmla="*/ 79381 h 597893"/>
              <a:gd name="connsiteX2" fmla="*/ 226793 w 340190"/>
              <a:gd name="connsiteY2" fmla="*/ 272165 h 597893"/>
              <a:gd name="connsiteX3" fmla="*/ 11340 w 340190"/>
              <a:gd name="connsiteY3" fmla="*/ 374227 h 597893"/>
              <a:gd name="connsiteX4" fmla="*/ 90718 w 340190"/>
              <a:gd name="connsiteY4" fmla="*/ 578351 h 597893"/>
              <a:gd name="connsiteX5" fmla="*/ 0 w 340190"/>
              <a:gd name="connsiteY5" fmla="*/ 589691 h 597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0190" h="597893">
                <a:moveTo>
                  <a:pt x="340190" y="0"/>
                </a:moveTo>
                <a:cubicBezTo>
                  <a:pt x="230573" y="17010"/>
                  <a:pt x="120956" y="34020"/>
                  <a:pt x="102057" y="79381"/>
                </a:cubicBezTo>
                <a:cubicBezTo>
                  <a:pt x="83158" y="124742"/>
                  <a:pt x="241912" y="223024"/>
                  <a:pt x="226793" y="272165"/>
                </a:cubicBezTo>
                <a:cubicBezTo>
                  <a:pt x="211673" y="321306"/>
                  <a:pt x="34019" y="323196"/>
                  <a:pt x="11340" y="374227"/>
                </a:cubicBezTo>
                <a:cubicBezTo>
                  <a:pt x="-11339" y="425258"/>
                  <a:pt x="92608" y="542440"/>
                  <a:pt x="90718" y="578351"/>
                </a:cubicBezTo>
                <a:cubicBezTo>
                  <a:pt x="88828" y="614262"/>
                  <a:pt x="0" y="589691"/>
                  <a:pt x="0" y="589691"/>
                </a:cubicBezTo>
              </a:path>
            </a:pathLst>
          </a:cu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72" name="Freeform 71"/>
          <p:cNvSpPr/>
          <p:nvPr/>
        </p:nvSpPr>
        <p:spPr>
          <a:xfrm rot="10800000">
            <a:off x="5646379" y="4346882"/>
            <a:ext cx="816454" cy="1331845"/>
          </a:xfrm>
          <a:custGeom>
            <a:avLst/>
            <a:gdLst>
              <a:gd name="connsiteX0" fmla="*/ 816454 w 816454"/>
              <a:gd name="connsiteY0" fmla="*/ 5039 h 1331845"/>
              <a:gd name="connsiteX1" fmla="*/ 589662 w 816454"/>
              <a:gd name="connsiteY1" fmla="*/ 50400 h 1331845"/>
              <a:gd name="connsiteX2" fmla="*/ 691718 w 816454"/>
              <a:gd name="connsiteY2" fmla="*/ 367926 h 1331845"/>
              <a:gd name="connsiteX3" fmla="*/ 351529 w 816454"/>
              <a:gd name="connsiteY3" fmla="*/ 481329 h 1331845"/>
              <a:gd name="connsiteX4" fmla="*/ 464926 w 816454"/>
              <a:gd name="connsiteY4" fmla="*/ 798855 h 1331845"/>
              <a:gd name="connsiteX5" fmla="*/ 181435 w 816454"/>
              <a:gd name="connsiteY5" fmla="*/ 900917 h 1331845"/>
              <a:gd name="connsiteX6" fmla="*/ 272152 w 816454"/>
              <a:gd name="connsiteY6" fmla="*/ 1241123 h 1331845"/>
              <a:gd name="connsiteX7" fmla="*/ 11340 w 816454"/>
              <a:gd name="connsiteY7" fmla="*/ 1331845 h 1331845"/>
              <a:gd name="connsiteX8" fmla="*/ 11340 w 816454"/>
              <a:gd name="connsiteY8" fmla="*/ 1331845 h 1331845"/>
              <a:gd name="connsiteX9" fmla="*/ 0 w 816454"/>
              <a:gd name="connsiteY9" fmla="*/ 1320505 h 1331845"/>
              <a:gd name="connsiteX10" fmla="*/ 0 w 816454"/>
              <a:gd name="connsiteY10" fmla="*/ 1320505 h 1331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16454" h="1331845">
                <a:moveTo>
                  <a:pt x="816454" y="5039"/>
                </a:moveTo>
                <a:cubicBezTo>
                  <a:pt x="713452" y="-2521"/>
                  <a:pt x="610451" y="-10081"/>
                  <a:pt x="589662" y="50400"/>
                </a:cubicBezTo>
                <a:cubicBezTo>
                  <a:pt x="568873" y="110881"/>
                  <a:pt x="731407" y="296105"/>
                  <a:pt x="691718" y="367926"/>
                </a:cubicBezTo>
                <a:cubicBezTo>
                  <a:pt x="652029" y="439747"/>
                  <a:pt x="389328" y="409508"/>
                  <a:pt x="351529" y="481329"/>
                </a:cubicBezTo>
                <a:cubicBezTo>
                  <a:pt x="313730" y="553150"/>
                  <a:pt x="493275" y="728924"/>
                  <a:pt x="464926" y="798855"/>
                </a:cubicBezTo>
                <a:cubicBezTo>
                  <a:pt x="436577" y="868786"/>
                  <a:pt x="213564" y="827206"/>
                  <a:pt x="181435" y="900917"/>
                </a:cubicBezTo>
                <a:cubicBezTo>
                  <a:pt x="149306" y="974628"/>
                  <a:pt x="300501" y="1169302"/>
                  <a:pt x="272152" y="1241123"/>
                </a:cubicBezTo>
                <a:cubicBezTo>
                  <a:pt x="243803" y="1312944"/>
                  <a:pt x="11340" y="1331845"/>
                  <a:pt x="11340" y="1331845"/>
                </a:cubicBezTo>
                <a:lnTo>
                  <a:pt x="11340" y="1331845"/>
                </a:lnTo>
                <a:lnTo>
                  <a:pt x="0" y="1320505"/>
                </a:lnTo>
                <a:lnTo>
                  <a:pt x="0" y="1320505"/>
                </a:lnTo>
              </a:path>
            </a:pathLst>
          </a:cu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74" name="Freeform 73"/>
          <p:cNvSpPr/>
          <p:nvPr/>
        </p:nvSpPr>
        <p:spPr>
          <a:xfrm rot="18745266">
            <a:off x="4898490" y="5550045"/>
            <a:ext cx="340190" cy="597893"/>
          </a:xfrm>
          <a:custGeom>
            <a:avLst/>
            <a:gdLst>
              <a:gd name="connsiteX0" fmla="*/ 340190 w 340190"/>
              <a:gd name="connsiteY0" fmla="*/ 0 h 597893"/>
              <a:gd name="connsiteX1" fmla="*/ 102057 w 340190"/>
              <a:gd name="connsiteY1" fmla="*/ 79381 h 597893"/>
              <a:gd name="connsiteX2" fmla="*/ 226793 w 340190"/>
              <a:gd name="connsiteY2" fmla="*/ 272165 h 597893"/>
              <a:gd name="connsiteX3" fmla="*/ 11340 w 340190"/>
              <a:gd name="connsiteY3" fmla="*/ 374227 h 597893"/>
              <a:gd name="connsiteX4" fmla="*/ 90718 w 340190"/>
              <a:gd name="connsiteY4" fmla="*/ 578351 h 597893"/>
              <a:gd name="connsiteX5" fmla="*/ 0 w 340190"/>
              <a:gd name="connsiteY5" fmla="*/ 589691 h 597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0190" h="597893">
                <a:moveTo>
                  <a:pt x="340190" y="0"/>
                </a:moveTo>
                <a:cubicBezTo>
                  <a:pt x="230573" y="17010"/>
                  <a:pt x="120956" y="34020"/>
                  <a:pt x="102057" y="79381"/>
                </a:cubicBezTo>
                <a:cubicBezTo>
                  <a:pt x="83158" y="124742"/>
                  <a:pt x="241912" y="223024"/>
                  <a:pt x="226793" y="272165"/>
                </a:cubicBezTo>
                <a:cubicBezTo>
                  <a:pt x="211673" y="321306"/>
                  <a:pt x="34019" y="323196"/>
                  <a:pt x="11340" y="374227"/>
                </a:cubicBezTo>
                <a:cubicBezTo>
                  <a:pt x="-11339" y="425258"/>
                  <a:pt x="92608" y="542440"/>
                  <a:pt x="90718" y="578351"/>
                </a:cubicBezTo>
                <a:cubicBezTo>
                  <a:pt x="88828" y="614262"/>
                  <a:pt x="0" y="589691"/>
                  <a:pt x="0" y="589691"/>
                </a:cubicBezTo>
              </a:path>
            </a:pathLst>
          </a:cu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76" name="Freeform 75"/>
          <p:cNvSpPr/>
          <p:nvPr/>
        </p:nvSpPr>
        <p:spPr>
          <a:xfrm rot="11070931">
            <a:off x="5043304" y="4191951"/>
            <a:ext cx="816454" cy="1331845"/>
          </a:xfrm>
          <a:custGeom>
            <a:avLst/>
            <a:gdLst>
              <a:gd name="connsiteX0" fmla="*/ 816454 w 816454"/>
              <a:gd name="connsiteY0" fmla="*/ 5039 h 1331845"/>
              <a:gd name="connsiteX1" fmla="*/ 589662 w 816454"/>
              <a:gd name="connsiteY1" fmla="*/ 50400 h 1331845"/>
              <a:gd name="connsiteX2" fmla="*/ 691718 w 816454"/>
              <a:gd name="connsiteY2" fmla="*/ 367926 h 1331845"/>
              <a:gd name="connsiteX3" fmla="*/ 351529 w 816454"/>
              <a:gd name="connsiteY3" fmla="*/ 481329 h 1331845"/>
              <a:gd name="connsiteX4" fmla="*/ 464926 w 816454"/>
              <a:gd name="connsiteY4" fmla="*/ 798855 h 1331845"/>
              <a:gd name="connsiteX5" fmla="*/ 181435 w 816454"/>
              <a:gd name="connsiteY5" fmla="*/ 900917 h 1331845"/>
              <a:gd name="connsiteX6" fmla="*/ 272152 w 816454"/>
              <a:gd name="connsiteY6" fmla="*/ 1241123 h 1331845"/>
              <a:gd name="connsiteX7" fmla="*/ 11340 w 816454"/>
              <a:gd name="connsiteY7" fmla="*/ 1331845 h 1331845"/>
              <a:gd name="connsiteX8" fmla="*/ 11340 w 816454"/>
              <a:gd name="connsiteY8" fmla="*/ 1331845 h 1331845"/>
              <a:gd name="connsiteX9" fmla="*/ 0 w 816454"/>
              <a:gd name="connsiteY9" fmla="*/ 1320505 h 1331845"/>
              <a:gd name="connsiteX10" fmla="*/ 0 w 816454"/>
              <a:gd name="connsiteY10" fmla="*/ 1320505 h 1331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16454" h="1331845">
                <a:moveTo>
                  <a:pt x="816454" y="5039"/>
                </a:moveTo>
                <a:cubicBezTo>
                  <a:pt x="713452" y="-2521"/>
                  <a:pt x="610451" y="-10081"/>
                  <a:pt x="589662" y="50400"/>
                </a:cubicBezTo>
                <a:cubicBezTo>
                  <a:pt x="568873" y="110881"/>
                  <a:pt x="731407" y="296105"/>
                  <a:pt x="691718" y="367926"/>
                </a:cubicBezTo>
                <a:cubicBezTo>
                  <a:pt x="652029" y="439747"/>
                  <a:pt x="389328" y="409508"/>
                  <a:pt x="351529" y="481329"/>
                </a:cubicBezTo>
                <a:cubicBezTo>
                  <a:pt x="313730" y="553150"/>
                  <a:pt x="493275" y="728924"/>
                  <a:pt x="464926" y="798855"/>
                </a:cubicBezTo>
                <a:cubicBezTo>
                  <a:pt x="436577" y="868786"/>
                  <a:pt x="213564" y="827206"/>
                  <a:pt x="181435" y="900917"/>
                </a:cubicBezTo>
                <a:cubicBezTo>
                  <a:pt x="149306" y="974628"/>
                  <a:pt x="300501" y="1169302"/>
                  <a:pt x="272152" y="1241123"/>
                </a:cubicBezTo>
                <a:cubicBezTo>
                  <a:pt x="243803" y="1312944"/>
                  <a:pt x="11340" y="1331845"/>
                  <a:pt x="11340" y="1331845"/>
                </a:cubicBezTo>
                <a:lnTo>
                  <a:pt x="11340" y="1331845"/>
                </a:lnTo>
                <a:lnTo>
                  <a:pt x="0" y="1320505"/>
                </a:lnTo>
                <a:lnTo>
                  <a:pt x="0" y="1320505"/>
                </a:lnTo>
              </a:path>
            </a:pathLst>
          </a:cu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78" name="Freeform 77"/>
          <p:cNvSpPr/>
          <p:nvPr/>
        </p:nvSpPr>
        <p:spPr>
          <a:xfrm>
            <a:off x="7758972" y="1499974"/>
            <a:ext cx="147435" cy="589691"/>
          </a:xfrm>
          <a:custGeom>
            <a:avLst/>
            <a:gdLst>
              <a:gd name="connsiteX0" fmla="*/ 20 w 147435"/>
              <a:gd name="connsiteY0" fmla="*/ 0 h 589691"/>
              <a:gd name="connsiteX1" fmla="*/ 147435 w 147435"/>
              <a:gd name="connsiteY1" fmla="*/ 124742 h 589691"/>
              <a:gd name="connsiteX2" fmla="*/ 20 w 147435"/>
              <a:gd name="connsiteY2" fmla="*/ 272165 h 589691"/>
              <a:gd name="connsiteX3" fmla="*/ 136096 w 147435"/>
              <a:gd name="connsiteY3" fmla="*/ 430928 h 589691"/>
              <a:gd name="connsiteX4" fmla="*/ 56718 w 147435"/>
              <a:gd name="connsiteY4" fmla="*/ 589691 h 589691"/>
              <a:gd name="connsiteX5" fmla="*/ 56718 w 147435"/>
              <a:gd name="connsiteY5" fmla="*/ 589691 h 589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435" h="589691">
                <a:moveTo>
                  <a:pt x="20" y="0"/>
                </a:moveTo>
                <a:cubicBezTo>
                  <a:pt x="73727" y="39690"/>
                  <a:pt x="147435" y="79381"/>
                  <a:pt x="147435" y="124742"/>
                </a:cubicBezTo>
                <a:cubicBezTo>
                  <a:pt x="147435" y="170103"/>
                  <a:pt x="1910" y="221134"/>
                  <a:pt x="20" y="272165"/>
                </a:cubicBezTo>
                <a:cubicBezTo>
                  <a:pt x="-1870" y="323196"/>
                  <a:pt x="126646" y="378007"/>
                  <a:pt x="136096" y="430928"/>
                </a:cubicBezTo>
                <a:cubicBezTo>
                  <a:pt x="145546" y="483849"/>
                  <a:pt x="56718" y="589691"/>
                  <a:pt x="56718" y="589691"/>
                </a:cubicBezTo>
                <a:lnTo>
                  <a:pt x="56718" y="589691"/>
                </a:lnTo>
              </a:path>
            </a:pathLst>
          </a:cu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82" name="Freeform 81"/>
          <p:cNvSpPr/>
          <p:nvPr/>
        </p:nvSpPr>
        <p:spPr>
          <a:xfrm>
            <a:off x="4149203" y="1423742"/>
            <a:ext cx="816454" cy="1331845"/>
          </a:xfrm>
          <a:custGeom>
            <a:avLst/>
            <a:gdLst>
              <a:gd name="connsiteX0" fmla="*/ 816454 w 816454"/>
              <a:gd name="connsiteY0" fmla="*/ 5039 h 1331845"/>
              <a:gd name="connsiteX1" fmla="*/ 589662 w 816454"/>
              <a:gd name="connsiteY1" fmla="*/ 50400 h 1331845"/>
              <a:gd name="connsiteX2" fmla="*/ 691718 w 816454"/>
              <a:gd name="connsiteY2" fmla="*/ 367926 h 1331845"/>
              <a:gd name="connsiteX3" fmla="*/ 351529 w 816454"/>
              <a:gd name="connsiteY3" fmla="*/ 481329 h 1331845"/>
              <a:gd name="connsiteX4" fmla="*/ 464926 w 816454"/>
              <a:gd name="connsiteY4" fmla="*/ 798855 h 1331845"/>
              <a:gd name="connsiteX5" fmla="*/ 181435 w 816454"/>
              <a:gd name="connsiteY5" fmla="*/ 900917 h 1331845"/>
              <a:gd name="connsiteX6" fmla="*/ 272152 w 816454"/>
              <a:gd name="connsiteY6" fmla="*/ 1241123 h 1331845"/>
              <a:gd name="connsiteX7" fmla="*/ 11340 w 816454"/>
              <a:gd name="connsiteY7" fmla="*/ 1331845 h 1331845"/>
              <a:gd name="connsiteX8" fmla="*/ 11340 w 816454"/>
              <a:gd name="connsiteY8" fmla="*/ 1331845 h 1331845"/>
              <a:gd name="connsiteX9" fmla="*/ 0 w 816454"/>
              <a:gd name="connsiteY9" fmla="*/ 1320505 h 1331845"/>
              <a:gd name="connsiteX10" fmla="*/ 0 w 816454"/>
              <a:gd name="connsiteY10" fmla="*/ 1320505 h 1331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16454" h="1331845">
                <a:moveTo>
                  <a:pt x="816454" y="5039"/>
                </a:moveTo>
                <a:cubicBezTo>
                  <a:pt x="713452" y="-2521"/>
                  <a:pt x="610451" y="-10081"/>
                  <a:pt x="589662" y="50400"/>
                </a:cubicBezTo>
                <a:cubicBezTo>
                  <a:pt x="568873" y="110881"/>
                  <a:pt x="731407" y="296105"/>
                  <a:pt x="691718" y="367926"/>
                </a:cubicBezTo>
                <a:cubicBezTo>
                  <a:pt x="652029" y="439747"/>
                  <a:pt x="389328" y="409508"/>
                  <a:pt x="351529" y="481329"/>
                </a:cubicBezTo>
                <a:cubicBezTo>
                  <a:pt x="313730" y="553150"/>
                  <a:pt x="493275" y="728924"/>
                  <a:pt x="464926" y="798855"/>
                </a:cubicBezTo>
                <a:cubicBezTo>
                  <a:pt x="436577" y="868786"/>
                  <a:pt x="213564" y="827206"/>
                  <a:pt x="181435" y="900917"/>
                </a:cubicBezTo>
                <a:cubicBezTo>
                  <a:pt x="149306" y="974628"/>
                  <a:pt x="300501" y="1169302"/>
                  <a:pt x="272152" y="1241123"/>
                </a:cubicBezTo>
                <a:cubicBezTo>
                  <a:pt x="243803" y="1312944"/>
                  <a:pt x="11340" y="1331845"/>
                  <a:pt x="11340" y="1331845"/>
                </a:cubicBezTo>
                <a:lnTo>
                  <a:pt x="11340" y="1331845"/>
                </a:lnTo>
                <a:lnTo>
                  <a:pt x="0" y="1320505"/>
                </a:lnTo>
                <a:lnTo>
                  <a:pt x="0" y="1320505"/>
                </a:lnTo>
              </a:path>
            </a:pathLst>
          </a:cu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83" name="Freeform 82"/>
          <p:cNvSpPr/>
          <p:nvPr/>
        </p:nvSpPr>
        <p:spPr>
          <a:xfrm rot="11529612">
            <a:off x="2495540" y="5542195"/>
            <a:ext cx="340190" cy="597893"/>
          </a:xfrm>
          <a:custGeom>
            <a:avLst/>
            <a:gdLst>
              <a:gd name="connsiteX0" fmla="*/ 340190 w 340190"/>
              <a:gd name="connsiteY0" fmla="*/ 0 h 597893"/>
              <a:gd name="connsiteX1" fmla="*/ 102057 w 340190"/>
              <a:gd name="connsiteY1" fmla="*/ 79381 h 597893"/>
              <a:gd name="connsiteX2" fmla="*/ 226793 w 340190"/>
              <a:gd name="connsiteY2" fmla="*/ 272165 h 597893"/>
              <a:gd name="connsiteX3" fmla="*/ 11340 w 340190"/>
              <a:gd name="connsiteY3" fmla="*/ 374227 h 597893"/>
              <a:gd name="connsiteX4" fmla="*/ 90718 w 340190"/>
              <a:gd name="connsiteY4" fmla="*/ 578351 h 597893"/>
              <a:gd name="connsiteX5" fmla="*/ 0 w 340190"/>
              <a:gd name="connsiteY5" fmla="*/ 589691 h 597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0190" h="597893">
                <a:moveTo>
                  <a:pt x="340190" y="0"/>
                </a:moveTo>
                <a:cubicBezTo>
                  <a:pt x="230573" y="17010"/>
                  <a:pt x="120956" y="34020"/>
                  <a:pt x="102057" y="79381"/>
                </a:cubicBezTo>
                <a:cubicBezTo>
                  <a:pt x="83158" y="124742"/>
                  <a:pt x="241912" y="223024"/>
                  <a:pt x="226793" y="272165"/>
                </a:cubicBezTo>
                <a:cubicBezTo>
                  <a:pt x="211673" y="321306"/>
                  <a:pt x="34019" y="323196"/>
                  <a:pt x="11340" y="374227"/>
                </a:cubicBezTo>
                <a:cubicBezTo>
                  <a:pt x="-11339" y="425258"/>
                  <a:pt x="92608" y="542440"/>
                  <a:pt x="90718" y="578351"/>
                </a:cubicBezTo>
                <a:cubicBezTo>
                  <a:pt x="88828" y="614262"/>
                  <a:pt x="0" y="589691"/>
                  <a:pt x="0" y="589691"/>
                </a:cubicBezTo>
              </a:path>
            </a:pathLst>
          </a:cu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84" name="Freeform 83"/>
          <p:cNvSpPr/>
          <p:nvPr/>
        </p:nvSpPr>
        <p:spPr>
          <a:xfrm rot="10800000">
            <a:off x="2917467" y="4271834"/>
            <a:ext cx="816454" cy="1331845"/>
          </a:xfrm>
          <a:custGeom>
            <a:avLst/>
            <a:gdLst>
              <a:gd name="connsiteX0" fmla="*/ 816454 w 816454"/>
              <a:gd name="connsiteY0" fmla="*/ 5039 h 1331845"/>
              <a:gd name="connsiteX1" fmla="*/ 589662 w 816454"/>
              <a:gd name="connsiteY1" fmla="*/ 50400 h 1331845"/>
              <a:gd name="connsiteX2" fmla="*/ 691718 w 816454"/>
              <a:gd name="connsiteY2" fmla="*/ 367926 h 1331845"/>
              <a:gd name="connsiteX3" fmla="*/ 351529 w 816454"/>
              <a:gd name="connsiteY3" fmla="*/ 481329 h 1331845"/>
              <a:gd name="connsiteX4" fmla="*/ 464926 w 816454"/>
              <a:gd name="connsiteY4" fmla="*/ 798855 h 1331845"/>
              <a:gd name="connsiteX5" fmla="*/ 181435 w 816454"/>
              <a:gd name="connsiteY5" fmla="*/ 900917 h 1331845"/>
              <a:gd name="connsiteX6" fmla="*/ 272152 w 816454"/>
              <a:gd name="connsiteY6" fmla="*/ 1241123 h 1331845"/>
              <a:gd name="connsiteX7" fmla="*/ 11340 w 816454"/>
              <a:gd name="connsiteY7" fmla="*/ 1331845 h 1331845"/>
              <a:gd name="connsiteX8" fmla="*/ 11340 w 816454"/>
              <a:gd name="connsiteY8" fmla="*/ 1331845 h 1331845"/>
              <a:gd name="connsiteX9" fmla="*/ 0 w 816454"/>
              <a:gd name="connsiteY9" fmla="*/ 1320505 h 1331845"/>
              <a:gd name="connsiteX10" fmla="*/ 0 w 816454"/>
              <a:gd name="connsiteY10" fmla="*/ 1320505 h 1331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16454" h="1331845">
                <a:moveTo>
                  <a:pt x="816454" y="5039"/>
                </a:moveTo>
                <a:cubicBezTo>
                  <a:pt x="713452" y="-2521"/>
                  <a:pt x="610451" y="-10081"/>
                  <a:pt x="589662" y="50400"/>
                </a:cubicBezTo>
                <a:cubicBezTo>
                  <a:pt x="568873" y="110881"/>
                  <a:pt x="731407" y="296105"/>
                  <a:pt x="691718" y="367926"/>
                </a:cubicBezTo>
                <a:cubicBezTo>
                  <a:pt x="652029" y="439747"/>
                  <a:pt x="389328" y="409508"/>
                  <a:pt x="351529" y="481329"/>
                </a:cubicBezTo>
                <a:cubicBezTo>
                  <a:pt x="313730" y="553150"/>
                  <a:pt x="493275" y="728924"/>
                  <a:pt x="464926" y="798855"/>
                </a:cubicBezTo>
                <a:cubicBezTo>
                  <a:pt x="436577" y="868786"/>
                  <a:pt x="213564" y="827206"/>
                  <a:pt x="181435" y="900917"/>
                </a:cubicBezTo>
                <a:cubicBezTo>
                  <a:pt x="149306" y="974628"/>
                  <a:pt x="300501" y="1169302"/>
                  <a:pt x="272152" y="1241123"/>
                </a:cubicBezTo>
                <a:cubicBezTo>
                  <a:pt x="243803" y="1312944"/>
                  <a:pt x="11340" y="1331845"/>
                  <a:pt x="11340" y="1331845"/>
                </a:cubicBezTo>
                <a:lnTo>
                  <a:pt x="11340" y="1331845"/>
                </a:lnTo>
                <a:lnTo>
                  <a:pt x="0" y="1320505"/>
                </a:lnTo>
                <a:lnTo>
                  <a:pt x="0" y="1320505"/>
                </a:lnTo>
              </a:path>
            </a:pathLst>
          </a:cu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85" name="Freeform 84"/>
          <p:cNvSpPr/>
          <p:nvPr/>
        </p:nvSpPr>
        <p:spPr>
          <a:xfrm rot="20226281">
            <a:off x="2168575" y="5472725"/>
            <a:ext cx="544847" cy="510388"/>
          </a:xfrm>
          <a:custGeom>
            <a:avLst/>
            <a:gdLst>
              <a:gd name="connsiteX0" fmla="*/ 340190 w 340190"/>
              <a:gd name="connsiteY0" fmla="*/ 0 h 597893"/>
              <a:gd name="connsiteX1" fmla="*/ 102057 w 340190"/>
              <a:gd name="connsiteY1" fmla="*/ 79381 h 597893"/>
              <a:gd name="connsiteX2" fmla="*/ 226793 w 340190"/>
              <a:gd name="connsiteY2" fmla="*/ 272165 h 597893"/>
              <a:gd name="connsiteX3" fmla="*/ 11340 w 340190"/>
              <a:gd name="connsiteY3" fmla="*/ 374227 h 597893"/>
              <a:gd name="connsiteX4" fmla="*/ 90718 w 340190"/>
              <a:gd name="connsiteY4" fmla="*/ 578351 h 597893"/>
              <a:gd name="connsiteX5" fmla="*/ 0 w 340190"/>
              <a:gd name="connsiteY5" fmla="*/ 589691 h 597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0190" h="597893">
                <a:moveTo>
                  <a:pt x="340190" y="0"/>
                </a:moveTo>
                <a:cubicBezTo>
                  <a:pt x="230573" y="17010"/>
                  <a:pt x="120956" y="34020"/>
                  <a:pt x="102057" y="79381"/>
                </a:cubicBezTo>
                <a:cubicBezTo>
                  <a:pt x="83158" y="124742"/>
                  <a:pt x="241912" y="223024"/>
                  <a:pt x="226793" y="272165"/>
                </a:cubicBezTo>
                <a:cubicBezTo>
                  <a:pt x="211673" y="321306"/>
                  <a:pt x="34019" y="323196"/>
                  <a:pt x="11340" y="374227"/>
                </a:cubicBezTo>
                <a:cubicBezTo>
                  <a:pt x="-11339" y="425258"/>
                  <a:pt x="92608" y="542440"/>
                  <a:pt x="90718" y="578351"/>
                </a:cubicBezTo>
                <a:cubicBezTo>
                  <a:pt x="88828" y="614262"/>
                  <a:pt x="0" y="589691"/>
                  <a:pt x="0" y="589691"/>
                </a:cubicBezTo>
              </a:path>
            </a:pathLst>
          </a:cu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86" name="Freeform 85"/>
          <p:cNvSpPr/>
          <p:nvPr/>
        </p:nvSpPr>
        <p:spPr>
          <a:xfrm rot="11070931">
            <a:off x="2646044" y="4123625"/>
            <a:ext cx="648553" cy="1258523"/>
          </a:xfrm>
          <a:custGeom>
            <a:avLst/>
            <a:gdLst>
              <a:gd name="connsiteX0" fmla="*/ 816454 w 816454"/>
              <a:gd name="connsiteY0" fmla="*/ 5039 h 1331845"/>
              <a:gd name="connsiteX1" fmla="*/ 589662 w 816454"/>
              <a:gd name="connsiteY1" fmla="*/ 50400 h 1331845"/>
              <a:gd name="connsiteX2" fmla="*/ 691718 w 816454"/>
              <a:gd name="connsiteY2" fmla="*/ 367926 h 1331845"/>
              <a:gd name="connsiteX3" fmla="*/ 351529 w 816454"/>
              <a:gd name="connsiteY3" fmla="*/ 481329 h 1331845"/>
              <a:gd name="connsiteX4" fmla="*/ 464926 w 816454"/>
              <a:gd name="connsiteY4" fmla="*/ 798855 h 1331845"/>
              <a:gd name="connsiteX5" fmla="*/ 181435 w 816454"/>
              <a:gd name="connsiteY5" fmla="*/ 900917 h 1331845"/>
              <a:gd name="connsiteX6" fmla="*/ 272152 w 816454"/>
              <a:gd name="connsiteY6" fmla="*/ 1241123 h 1331845"/>
              <a:gd name="connsiteX7" fmla="*/ 11340 w 816454"/>
              <a:gd name="connsiteY7" fmla="*/ 1331845 h 1331845"/>
              <a:gd name="connsiteX8" fmla="*/ 11340 w 816454"/>
              <a:gd name="connsiteY8" fmla="*/ 1331845 h 1331845"/>
              <a:gd name="connsiteX9" fmla="*/ 0 w 816454"/>
              <a:gd name="connsiteY9" fmla="*/ 1320505 h 1331845"/>
              <a:gd name="connsiteX10" fmla="*/ 0 w 816454"/>
              <a:gd name="connsiteY10" fmla="*/ 1320505 h 1331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16454" h="1331845">
                <a:moveTo>
                  <a:pt x="816454" y="5039"/>
                </a:moveTo>
                <a:cubicBezTo>
                  <a:pt x="713452" y="-2521"/>
                  <a:pt x="610451" y="-10081"/>
                  <a:pt x="589662" y="50400"/>
                </a:cubicBezTo>
                <a:cubicBezTo>
                  <a:pt x="568873" y="110881"/>
                  <a:pt x="731407" y="296105"/>
                  <a:pt x="691718" y="367926"/>
                </a:cubicBezTo>
                <a:cubicBezTo>
                  <a:pt x="652029" y="439747"/>
                  <a:pt x="389328" y="409508"/>
                  <a:pt x="351529" y="481329"/>
                </a:cubicBezTo>
                <a:cubicBezTo>
                  <a:pt x="313730" y="553150"/>
                  <a:pt x="493275" y="728924"/>
                  <a:pt x="464926" y="798855"/>
                </a:cubicBezTo>
                <a:cubicBezTo>
                  <a:pt x="436577" y="868786"/>
                  <a:pt x="213564" y="827206"/>
                  <a:pt x="181435" y="900917"/>
                </a:cubicBezTo>
                <a:cubicBezTo>
                  <a:pt x="149306" y="974628"/>
                  <a:pt x="300501" y="1169302"/>
                  <a:pt x="272152" y="1241123"/>
                </a:cubicBezTo>
                <a:cubicBezTo>
                  <a:pt x="243803" y="1312944"/>
                  <a:pt x="11340" y="1331845"/>
                  <a:pt x="11340" y="1331845"/>
                </a:cubicBezTo>
                <a:lnTo>
                  <a:pt x="11340" y="1331845"/>
                </a:lnTo>
                <a:lnTo>
                  <a:pt x="0" y="1320505"/>
                </a:lnTo>
                <a:lnTo>
                  <a:pt x="0" y="1320505"/>
                </a:lnTo>
              </a:path>
            </a:pathLst>
          </a:cu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87" name="Freeform 86"/>
          <p:cNvSpPr/>
          <p:nvPr/>
        </p:nvSpPr>
        <p:spPr>
          <a:xfrm>
            <a:off x="5043482" y="1499974"/>
            <a:ext cx="230125" cy="589691"/>
          </a:xfrm>
          <a:custGeom>
            <a:avLst/>
            <a:gdLst>
              <a:gd name="connsiteX0" fmla="*/ 20 w 147435"/>
              <a:gd name="connsiteY0" fmla="*/ 0 h 589691"/>
              <a:gd name="connsiteX1" fmla="*/ 147435 w 147435"/>
              <a:gd name="connsiteY1" fmla="*/ 124742 h 589691"/>
              <a:gd name="connsiteX2" fmla="*/ 20 w 147435"/>
              <a:gd name="connsiteY2" fmla="*/ 272165 h 589691"/>
              <a:gd name="connsiteX3" fmla="*/ 136096 w 147435"/>
              <a:gd name="connsiteY3" fmla="*/ 430928 h 589691"/>
              <a:gd name="connsiteX4" fmla="*/ 56718 w 147435"/>
              <a:gd name="connsiteY4" fmla="*/ 589691 h 589691"/>
              <a:gd name="connsiteX5" fmla="*/ 56718 w 147435"/>
              <a:gd name="connsiteY5" fmla="*/ 589691 h 589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435" h="589691">
                <a:moveTo>
                  <a:pt x="20" y="0"/>
                </a:moveTo>
                <a:cubicBezTo>
                  <a:pt x="73727" y="39690"/>
                  <a:pt x="147435" y="79381"/>
                  <a:pt x="147435" y="124742"/>
                </a:cubicBezTo>
                <a:cubicBezTo>
                  <a:pt x="147435" y="170103"/>
                  <a:pt x="1910" y="221134"/>
                  <a:pt x="20" y="272165"/>
                </a:cubicBezTo>
                <a:cubicBezTo>
                  <a:pt x="-1870" y="323196"/>
                  <a:pt x="126646" y="378007"/>
                  <a:pt x="136096" y="430928"/>
                </a:cubicBezTo>
                <a:cubicBezTo>
                  <a:pt x="145546" y="483849"/>
                  <a:pt x="56718" y="589691"/>
                  <a:pt x="56718" y="589691"/>
                </a:cubicBezTo>
                <a:lnTo>
                  <a:pt x="56718" y="589691"/>
                </a:lnTo>
              </a:path>
            </a:pathLst>
          </a:cu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88" name="TextBox 87"/>
          <p:cNvSpPr txBox="1"/>
          <p:nvPr/>
        </p:nvSpPr>
        <p:spPr>
          <a:xfrm>
            <a:off x="1283854" y="6274293"/>
            <a:ext cx="7459547" cy="523220"/>
          </a:xfrm>
          <a:prstGeom prst="rect">
            <a:avLst/>
          </a:prstGeom>
          <a:noFill/>
        </p:spPr>
        <p:txBody>
          <a:bodyPr wrap="square" rtlCol="0">
            <a:spAutoFit/>
          </a:bodyPr>
          <a:lstStyle/>
          <a:p>
            <a:pPr algn="ctr"/>
            <a:r>
              <a:rPr lang="en-US" sz="1400" b="1" dirty="0" smtClean="0"/>
              <a:t>SMAP Antenna Detects </a:t>
            </a:r>
            <a:r>
              <a:rPr lang="en-US" sz="1400" b="1" dirty="0"/>
              <a:t>M</a:t>
            </a:r>
            <a:r>
              <a:rPr lang="en-US" sz="1400" b="1" dirty="0" smtClean="0"/>
              <a:t>icrowave Signals Emitted/</a:t>
            </a:r>
            <a:r>
              <a:rPr lang="en-US" sz="1400" b="1" dirty="0"/>
              <a:t>R</a:t>
            </a:r>
            <a:r>
              <a:rPr lang="en-US" sz="1400" b="1" dirty="0" smtClean="0"/>
              <a:t>eflected by Soil. The intensity </a:t>
            </a:r>
          </a:p>
          <a:p>
            <a:pPr algn="ctr"/>
            <a:r>
              <a:rPr lang="en-US" sz="1400" b="1" dirty="0" smtClean="0"/>
              <a:t>of the Microwave Signals Depend on the  Amount of Soil Moisture Present in the Soil.</a:t>
            </a:r>
            <a:endParaRPr lang="en-US" sz="1400" b="1" dirty="0"/>
          </a:p>
        </p:txBody>
      </p:sp>
      <p:sp>
        <p:nvSpPr>
          <p:cNvPr id="89" name="TextBox 88"/>
          <p:cNvSpPr txBox="1"/>
          <p:nvPr/>
        </p:nvSpPr>
        <p:spPr>
          <a:xfrm>
            <a:off x="2042176" y="21131"/>
            <a:ext cx="6462862" cy="795365"/>
          </a:xfrm>
          <a:prstGeom prst="rect">
            <a:avLst/>
          </a:prstGeom>
        </p:spPr>
        <p:txBody>
          <a:bodyPr/>
          <a:lstStyle>
            <a:defPPr>
              <a:defRPr lang="en-US"/>
            </a:defPPr>
            <a:lvl1pPr algn="ctr">
              <a:spcBef>
                <a:spcPct val="0"/>
              </a:spcBef>
              <a:buNone/>
              <a:defRPr sz="2400" b="1">
                <a:latin typeface="+mj-lt"/>
                <a:ea typeface="+mj-ea"/>
                <a:cs typeface="+mj-cs"/>
              </a:defRPr>
            </a:lvl1pPr>
          </a:lstStyle>
          <a:p>
            <a:r>
              <a:rPr lang="en-US" dirty="0"/>
              <a:t>Microwave Remote Sensing Technique </a:t>
            </a:r>
            <a:endParaRPr lang="en-US" dirty="0" smtClean="0"/>
          </a:p>
          <a:p>
            <a:r>
              <a:rPr lang="en-US" dirty="0" smtClean="0"/>
              <a:t>to </a:t>
            </a:r>
            <a:r>
              <a:rPr lang="en-US" dirty="0"/>
              <a:t>Measure Soil Moisture</a:t>
            </a:r>
          </a:p>
        </p:txBody>
      </p:sp>
    </p:spTree>
    <p:extLst>
      <p:ext uri="{BB962C8B-B14F-4D97-AF65-F5344CB8AC3E}">
        <p14:creationId xmlns:p14="http://schemas.microsoft.com/office/powerpoint/2010/main" val="2853938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000" fill="hold"/>
                                        <p:tgtEl>
                                          <p:spTgt spid="5"/>
                                        </p:tgtEl>
                                        <p:attrNameLst>
                                          <p:attrName>ppt_x</p:attrName>
                                        </p:attrNameLst>
                                      </p:cBhvr>
                                      <p:tavLst>
                                        <p:tav tm="0">
                                          <p:val>
                                            <p:strVal val="1+#ppt_w/2"/>
                                          </p:val>
                                        </p:tav>
                                        <p:tav tm="100000">
                                          <p:val>
                                            <p:strVal val="#ppt_x"/>
                                          </p:val>
                                        </p:tav>
                                      </p:tavLst>
                                    </p:anim>
                                    <p:anim calcmode="lin" valueType="num">
                                      <p:cBhvr additive="base">
                                        <p:cTn id="8" dur="20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2" nodeType="clickEffect">
                                  <p:stCondLst>
                                    <p:cond delay="0"/>
                                  </p:stCondLst>
                                  <p:childTnLst>
                                    <p:set>
                                      <p:cBhvr>
                                        <p:cTn id="12" dur="1" fill="hold">
                                          <p:stCondLst>
                                            <p:cond delay="999"/>
                                          </p:stCondLst>
                                        </p:cTn>
                                        <p:tgtEl>
                                          <p:spTgt spid="6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0" presetClass="path" presetSubtype="0" accel="50000" decel="50000" fill="hold" grpId="0" nodeType="clickEffect">
                                  <p:stCondLst>
                                    <p:cond delay="0"/>
                                  </p:stCondLst>
                                  <p:childTnLst>
                                    <p:animMotion origin="layout" path="M -0.03141 0.09741 L -0.18382 0.48288 " pathEditMode="relative" rAng="0" ptsTypes="AA">
                                      <p:cBhvr>
                                        <p:cTn id="16" dur="2000" fill="hold"/>
                                        <p:tgtEl>
                                          <p:spTgt spid="66"/>
                                        </p:tgtEl>
                                        <p:attrNameLst>
                                          <p:attrName>ppt_x</p:attrName>
                                          <p:attrName>ppt_y</p:attrName>
                                        </p:attrNameLst>
                                      </p:cBhvr>
                                      <p:rCtr x="-7620" y="19273"/>
                                    </p:animMotion>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1" nodeType="clickEffect">
                                  <p:stCondLst>
                                    <p:cond delay="0"/>
                                  </p:stCondLst>
                                  <p:childTnLst>
                                    <p:set>
                                      <p:cBhvr>
                                        <p:cTn id="20" dur="1" fill="hold">
                                          <p:stCondLst>
                                            <p:cond delay="499"/>
                                          </p:stCondLst>
                                        </p:cTn>
                                        <p:tgtEl>
                                          <p:spTgt spid="66"/>
                                        </p:tgtEl>
                                        <p:attrNameLst>
                                          <p:attrName>style.visibility</p:attrName>
                                        </p:attrNameLst>
                                      </p:cBhvr>
                                      <p:to>
                                        <p:strVal val="hidden"/>
                                      </p:to>
                                    </p:set>
                                  </p:childTnLst>
                                </p:cTn>
                              </p:par>
                            </p:childTnLst>
                          </p:cTn>
                        </p:par>
                        <p:par>
                          <p:cTn id="21" fill="hold">
                            <p:stCondLst>
                              <p:cond delay="500"/>
                            </p:stCondLst>
                            <p:childTnLst>
                              <p:par>
                                <p:cTn id="22" presetID="1" presetClass="entr" presetSubtype="0" fill="hold" grpId="0" nodeType="afterEffect">
                                  <p:stCondLst>
                                    <p:cond delay="0"/>
                                  </p:stCondLst>
                                  <p:childTnLst>
                                    <p:set>
                                      <p:cBhvr>
                                        <p:cTn id="23" dur="1" fill="hold">
                                          <p:stCondLst>
                                            <p:cond delay="999"/>
                                          </p:stCondLst>
                                        </p:cTn>
                                        <p:tgtEl>
                                          <p:spTgt spid="74"/>
                                        </p:tgtEl>
                                        <p:attrNameLst>
                                          <p:attrName>style.visibility</p:attrName>
                                        </p:attrNameLst>
                                      </p:cBhvr>
                                      <p:to>
                                        <p:strVal val="visible"/>
                                      </p:to>
                                    </p:set>
                                  </p:childTnLst>
                                </p:cTn>
                              </p:par>
                            </p:childTnLst>
                          </p:cTn>
                        </p:par>
                        <p:par>
                          <p:cTn id="24" fill="hold">
                            <p:stCondLst>
                              <p:cond delay="1500"/>
                            </p:stCondLst>
                            <p:childTnLst>
                              <p:par>
                                <p:cTn id="25" presetID="1" presetClass="entr" presetSubtype="0" fill="hold" grpId="0" nodeType="afterEffect">
                                  <p:stCondLst>
                                    <p:cond delay="0"/>
                                  </p:stCondLst>
                                  <p:childTnLst>
                                    <p:set>
                                      <p:cBhvr>
                                        <p:cTn id="26" dur="1" fill="hold">
                                          <p:stCondLst>
                                            <p:cond delay="999"/>
                                          </p:stCondLst>
                                        </p:cTn>
                                        <p:tgtEl>
                                          <p:spTgt spid="7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1" nodeType="clickEffect">
                                  <p:stCondLst>
                                    <p:cond delay="0"/>
                                  </p:stCondLst>
                                  <p:childTnLst>
                                    <p:set>
                                      <p:cBhvr>
                                        <p:cTn id="30" dur="1" fill="hold">
                                          <p:stCondLst>
                                            <p:cond delay="999"/>
                                          </p:stCondLst>
                                        </p:cTn>
                                        <p:tgtEl>
                                          <p:spTgt spid="70"/>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999"/>
                                          </p:stCondLst>
                                        </p:cTn>
                                        <p:tgtEl>
                                          <p:spTgt spid="74"/>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2" nodeType="clickEffect">
                                  <p:stCondLst>
                                    <p:cond delay="0"/>
                                  </p:stCondLst>
                                  <p:childTnLst>
                                    <p:set>
                                      <p:cBhvr>
                                        <p:cTn id="36" dur="1" fill="hold">
                                          <p:stCondLst>
                                            <p:cond delay="999"/>
                                          </p:stCondLst>
                                        </p:cTn>
                                        <p:tgtEl>
                                          <p:spTgt spid="76"/>
                                        </p:tgtEl>
                                        <p:attrNameLst>
                                          <p:attrName>style.visibility</p:attrName>
                                        </p:attrNameLst>
                                      </p:cBhvr>
                                      <p:to>
                                        <p:strVal val="visible"/>
                                      </p:to>
                                    </p:set>
                                  </p:childTnLst>
                                </p:cTn>
                              </p:par>
                              <p:par>
                                <p:cTn id="37" presetID="1" presetClass="entr" presetSubtype="0" fill="hold" grpId="2" nodeType="withEffect">
                                  <p:stCondLst>
                                    <p:cond delay="0"/>
                                  </p:stCondLst>
                                  <p:childTnLst>
                                    <p:set>
                                      <p:cBhvr>
                                        <p:cTn id="38" dur="1" fill="hold">
                                          <p:stCondLst>
                                            <p:cond delay="999"/>
                                          </p:stCondLst>
                                        </p:cTn>
                                        <p:tgtEl>
                                          <p:spTgt spid="7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0" presetClass="path" presetSubtype="0" accel="50000" decel="50000" fill="hold" grpId="0" nodeType="clickEffect">
                                  <p:stCondLst>
                                    <p:cond delay="0"/>
                                  </p:stCondLst>
                                  <p:childTnLst>
                                    <p:animMotion origin="layout" path="M 0 0 L 0.17618 -0.41717 " pathEditMode="relative" ptsTypes="AA">
                                      <p:cBhvr>
                                        <p:cTn id="42" dur="2000" fill="hold"/>
                                        <p:tgtEl>
                                          <p:spTgt spid="72"/>
                                        </p:tgtEl>
                                        <p:attrNameLst>
                                          <p:attrName>ppt_x</p:attrName>
                                          <p:attrName>ppt_y</p:attrName>
                                        </p:attrNameLst>
                                      </p:cBhvr>
                                    </p:animMotion>
                                  </p:childTnLst>
                                </p:cTn>
                              </p:par>
                              <p:par>
                                <p:cTn id="43" presetID="0" presetClass="path" presetSubtype="0" accel="50000" decel="50000" fill="hold" grpId="0" nodeType="withEffect">
                                  <p:stCondLst>
                                    <p:cond delay="0"/>
                                  </p:stCondLst>
                                  <p:childTnLst>
                                    <p:animMotion origin="layout" path="M 0 0 L 0.17618 -0.41717 " pathEditMode="relative" ptsTypes="AA">
                                      <p:cBhvr>
                                        <p:cTn id="44" dur="2000" fill="hold"/>
                                        <p:tgtEl>
                                          <p:spTgt spid="76"/>
                                        </p:tgtEl>
                                        <p:attrNameLst>
                                          <p:attrName>ppt_x</p:attrName>
                                          <p:attrName>ppt_y</p:attrName>
                                        </p:attrNameLst>
                                      </p:cBhvr>
                                    </p:animMotion>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grpId="1" nodeType="clickEffect">
                                  <p:stCondLst>
                                    <p:cond delay="0"/>
                                  </p:stCondLst>
                                  <p:childTnLst>
                                    <p:set>
                                      <p:cBhvr>
                                        <p:cTn id="48" dur="1" fill="hold">
                                          <p:stCondLst>
                                            <p:cond delay="999"/>
                                          </p:stCondLst>
                                        </p:cTn>
                                        <p:tgtEl>
                                          <p:spTgt spid="72"/>
                                        </p:tgtEl>
                                        <p:attrNameLst>
                                          <p:attrName>style.visibility</p:attrName>
                                        </p:attrNameLst>
                                      </p:cBhvr>
                                      <p:to>
                                        <p:strVal val="hidden"/>
                                      </p:to>
                                    </p:set>
                                  </p:childTnLst>
                                </p:cTn>
                              </p:par>
                              <p:par>
                                <p:cTn id="49" presetID="1" presetClass="exit" presetSubtype="0" fill="hold" grpId="1" nodeType="withEffect">
                                  <p:stCondLst>
                                    <p:cond delay="0"/>
                                  </p:stCondLst>
                                  <p:childTnLst>
                                    <p:set>
                                      <p:cBhvr>
                                        <p:cTn id="50" dur="1" fill="hold">
                                          <p:stCondLst>
                                            <p:cond delay="999"/>
                                          </p:stCondLst>
                                        </p:cTn>
                                        <p:tgtEl>
                                          <p:spTgt spid="76"/>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999"/>
                                          </p:stCondLst>
                                        </p:cTn>
                                        <p:tgtEl>
                                          <p:spTgt spid="7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xit" presetSubtype="0" fill="hold" grpId="1" nodeType="clickEffect">
                                  <p:stCondLst>
                                    <p:cond delay="0"/>
                                  </p:stCondLst>
                                  <p:childTnLst>
                                    <p:set>
                                      <p:cBhvr>
                                        <p:cTn id="58" dur="1" fill="hold">
                                          <p:stCondLst>
                                            <p:cond delay="499"/>
                                          </p:stCondLst>
                                        </p:cTn>
                                        <p:tgtEl>
                                          <p:spTgt spid="78"/>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0" presetClass="path" presetSubtype="0" accel="50000" decel="50000" fill="hold" nodeType="clickEffect">
                                  <p:stCondLst>
                                    <p:cond delay="0"/>
                                  </p:stCondLst>
                                  <p:childTnLst>
                                    <p:animMotion origin="layout" path="M -0.08506 0.00787 L -0.28711 0.00231 " pathEditMode="relative" ptsTypes="AA">
                                      <p:cBhvr>
                                        <p:cTn id="62" dur="2000" fill="hold"/>
                                        <p:tgtEl>
                                          <p:spTgt spid="5"/>
                                        </p:tgtEl>
                                        <p:attrNameLst>
                                          <p:attrName>ppt_x</p:attrName>
                                          <p:attrName>ppt_y</p:attrName>
                                        </p:attrNameLst>
                                      </p:cBhvr>
                                    </p:animMotion>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2" nodeType="clickEffect">
                                  <p:stCondLst>
                                    <p:cond delay="0"/>
                                  </p:stCondLst>
                                  <p:childTnLst>
                                    <p:set>
                                      <p:cBhvr>
                                        <p:cTn id="66" dur="1" fill="hold">
                                          <p:stCondLst>
                                            <p:cond delay="999"/>
                                          </p:stCondLst>
                                        </p:cTn>
                                        <p:tgtEl>
                                          <p:spTgt spid="82"/>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0" presetClass="path" presetSubtype="0" accel="50000" decel="50000" fill="hold" grpId="0" nodeType="clickEffect">
                                  <p:stCondLst>
                                    <p:cond delay="0"/>
                                  </p:stCondLst>
                                  <p:childTnLst>
                                    <p:animMotion origin="layout" path="M -0.03141 0.09741 L -0.18382 0.48288 " pathEditMode="relative" rAng="0" ptsTypes="AA">
                                      <p:cBhvr>
                                        <p:cTn id="70" dur="2000" fill="hold"/>
                                        <p:tgtEl>
                                          <p:spTgt spid="82"/>
                                        </p:tgtEl>
                                        <p:attrNameLst>
                                          <p:attrName>ppt_x</p:attrName>
                                          <p:attrName>ppt_y</p:attrName>
                                        </p:attrNameLst>
                                      </p:cBhvr>
                                      <p:rCtr x="-7620" y="19273"/>
                                    </p:animMotion>
                                  </p:childTnLst>
                                </p:cTn>
                              </p:par>
                            </p:childTnLst>
                          </p:cTn>
                        </p:par>
                      </p:childTnLst>
                    </p:cTn>
                  </p:par>
                  <p:par>
                    <p:cTn id="71" fill="hold">
                      <p:stCondLst>
                        <p:cond delay="indefinite"/>
                      </p:stCondLst>
                      <p:childTnLst>
                        <p:par>
                          <p:cTn id="72" fill="hold">
                            <p:stCondLst>
                              <p:cond delay="0"/>
                            </p:stCondLst>
                            <p:childTnLst>
                              <p:par>
                                <p:cTn id="73" presetID="1" presetClass="exit" presetSubtype="0" fill="hold" grpId="1" nodeType="clickEffect">
                                  <p:stCondLst>
                                    <p:cond delay="0"/>
                                  </p:stCondLst>
                                  <p:childTnLst>
                                    <p:set>
                                      <p:cBhvr>
                                        <p:cTn id="74" dur="1" fill="hold">
                                          <p:stCondLst>
                                            <p:cond delay="499"/>
                                          </p:stCondLst>
                                        </p:cTn>
                                        <p:tgtEl>
                                          <p:spTgt spid="82"/>
                                        </p:tgtEl>
                                        <p:attrNameLst>
                                          <p:attrName>style.visibility</p:attrName>
                                        </p:attrNameLst>
                                      </p:cBhvr>
                                      <p:to>
                                        <p:strVal val="hidden"/>
                                      </p:to>
                                    </p:set>
                                  </p:childTnLst>
                                </p:cTn>
                              </p:par>
                            </p:childTnLst>
                          </p:cTn>
                        </p:par>
                        <p:par>
                          <p:cTn id="75" fill="hold">
                            <p:stCondLst>
                              <p:cond delay="500"/>
                            </p:stCondLst>
                            <p:childTnLst>
                              <p:par>
                                <p:cTn id="76" presetID="1" presetClass="entr" presetSubtype="0" fill="hold" grpId="0" nodeType="afterEffect">
                                  <p:stCondLst>
                                    <p:cond delay="0"/>
                                  </p:stCondLst>
                                  <p:childTnLst>
                                    <p:set>
                                      <p:cBhvr>
                                        <p:cTn id="77" dur="1" fill="hold">
                                          <p:stCondLst>
                                            <p:cond delay="999"/>
                                          </p:stCondLst>
                                        </p:cTn>
                                        <p:tgtEl>
                                          <p:spTgt spid="85"/>
                                        </p:tgtEl>
                                        <p:attrNameLst>
                                          <p:attrName>style.visibility</p:attrName>
                                        </p:attrNameLst>
                                      </p:cBhvr>
                                      <p:to>
                                        <p:strVal val="visible"/>
                                      </p:to>
                                    </p:set>
                                  </p:childTnLst>
                                </p:cTn>
                              </p:par>
                            </p:childTnLst>
                          </p:cTn>
                        </p:par>
                        <p:par>
                          <p:cTn id="78" fill="hold">
                            <p:stCondLst>
                              <p:cond delay="1500"/>
                            </p:stCondLst>
                            <p:childTnLst>
                              <p:par>
                                <p:cTn id="79" presetID="1" presetClass="entr" presetSubtype="0" fill="hold" grpId="0" nodeType="afterEffect">
                                  <p:stCondLst>
                                    <p:cond delay="0"/>
                                  </p:stCondLst>
                                  <p:childTnLst>
                                    <p:set>
                                      <p:cBhvr>
                                        <p:cTn id="80" dur="1" fill="hold">
                                          <p:stCondLst>
                                            <p:cond delay="999"/>
                                          </p:stCondLst>
                                        </p:cTn>
                                        <p:tgtEl>
                                          <p:spTgt spid="83"/>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xit" presetSubtype="0" fill="hold" grpId="1" nodeType="clickEffect">
                                  <p:stCondLst>
                                    <p:cond delay="0"/>
                                  </p:stCondLst>
                                  <p:childTnLst>
                                    <p:set>
                                      <p:cBhvr>
                                        <p:cTn id="84" dur="1" fill="hold">
                                          <p:stCondLst>
                                            <p:cond delay="999"/>
                                          </p:stCondLst>
                                        </p:cTn>
                                        <p:tgtEl>
                                          <p:spTgt spid="83"/>
                                        </p:tgtEl>
                                        <p:attrNameLst>
                                          <p:attrName>style.visibility</p:attrName>
                                        </p:attrNameLst>
                                      </p:cBhvr>
                                      <p:to>
                                        <p:strVal val="hidden"/>
                                      </p:to>
                                    </p:set>
                                  </p:childTnLst>
                                </p:cTn>
                              </p:par>
                              <p:par>
                                <p:cTn id="85" presetID="1" presetClass="exit" presetSubtype="0" fill="hold" grpId="1" nodeType="withEffect">
                                  <p:stCondLst>
                                    <p:cond delay="0"/>
                                  </p:stCondLst>
                                  <p:childTnLst>
                                    <p:set>
                                      <p:cBhvr>
                                        <p:cTn id="86" dur="1" fill="hold">
                                          <p:stCondLst>
                                            <p:cond delay="999"/>
                                          </p:stCondLst>
                                        </p:cTn>
                                        <p:tgtEl>
                                          <p:spTgt spid="85"/>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2" nodeType="clickEffect">
                                  <p:stCondLst>
                                    <p:cond delay="0"/>
                                  </p:stCondLst>
                                  <p:childTnLst>
                                    <p:set>
                                      <p:cBhvr>
                                        <p:cTn id="90" dur="1" fill="hold">
                                          <p:stCondLst>
                                            <p:cond delay="999"/>
                                          </p:stCondLst>
                                        </p:cTn>
                                        <p:tgtEl>
                                          <p:spTgt spid="86"/>
                                        </p:tgtEl>
                                        <p:attrNameLst>
                                          <p:attrName>style.visibility</p:attrName>
                                        </p:attrNameLst>
                                      </p:cBhvr>
                                      <p:to>
                                        <p:strVal val="visible"/>
                                      </p:to>
                                    </p:set>
                                  </p:childTnLst>
                                </p:cTn>
                              </p:par>
                              <p:par>
                                <p:cTn id="91" presetID="1" presetClass="entr" presetSubtype="0" fill="hold" grpId="2" nodeType="withEffect">
                                  <p:stCondLst>
                                    <p:cond delay="0"/>
                                  </p:stCondLst>
                                  <p:childTnLst>
                                    <p:set>
                                      <p:cBhvr>
                                        <p:cTn id="92" dur="1" fill="hold">
                                          <p:stCondLst>
                                            <p:cond delay="999"/>
                                          </p:stCondLst>
                                        </p:cTn>
                                        <p:tgtEl>
                                          <p:spTgt spid="84"/>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0" presetClass="path" presetSubtype="0" accel="50000" decel="50000" fill="hold" grpId="0" nodeType="clickEffect">
                                  <p:stCondLst>
                                    <p:cond delay="0"/>
                                  </p:stCondLst>
                                  <p:childTnLst>
                                    <p:animMotion origin="layout" path="M 0 0 L 0.17618 -0.41717 " pathEditMode="relative" ptsTypes="AA">
                                      <p:cBhvr>
                                        <p:cTn id="96" dur="2000" fill="hold"/>
                                        <p:tgtEl>
                                          <p:spTgt spid="84"/>
                                        </p:tgtEl>
                                        <p:attrNameLst>
                                          <p:attrName>ppt_x</p:attrName>
                                          <p:attrName>ppt_y</p:attrName>
                                        </p:attrNameLst>
                                      </p:cBhvr>
                                    </p:animMotion>
                                  </p:childTnLst>
                                </p:cTn>
                              </p:par>
                              <p:par>
                                <p:cTn id="97" presetID="0" presetClass="path" presetSubtype="0" accel="50000" decel="50000" fill="hold" grpId="0" nodeType="withEffect">
                                  <p:stCondLst>
                                    <p:cond delay="0"/>
                                  </p:stCondLst>
                                  <p:childTnLst>
                                    <p:animMotion origin="layout" path="M 0 0 L 0.17618 -0.41717 " pathEditMode="relative" ptsTypes="AA">
                                      <p:cBhvr>
                                        <p:cTn id="98" dur="2000" fill="hold"/>
                                        <p:tgtEl>
                                          <p:spTgt spid="86"/>
                                        </p:tgtEl>
                                        <p:attrNameLst>
                                          <p:attrName>ppt_x</p:attrName>
                                          <p:attrName>ppt_y</p:attrName>
                                        </p:attrNameLst>
                                      </p:cBhvr>
                                    </p:animMotion>
                                  </p:childTnLst>
                                </p:cTn>
                              </p:par>
                            </p:childTnLst>
                          </p:cTn>
                        </p:par>
                      </p:childTnLst>
                    </p:cTn>
                  </p:par>
                  <p:par>
                    <p:cTn id="99" fill="hold">
                      <p:stCondLst>
                        <p:cond delay="indefinite"/>
                      </p:stCondLst>
                      <p:childTnLst>
                        <p:par>
                          <p:cTn id="100" fill="hold">
                            <p:stCondLst>
                              <p:cond delay="0"/>
                            </p:stCondLst>
                            <p:childTnLst>
                              <p:par>
                                <p:cTn id="101" presetID="1" presetClass="exit" presetSubtype="0" fill="hold" grpId="1" nodeType="clickEffect">
                                  <p:stCondLst>
                                    <p:cond delay="0"/>
                                  </p:stCondLst>
                                  <p:childTnLst>
                                    <p:set>
                                      <p:cBhvr>
                                        <p:cTn id="102" dur="1" fill="hold">
                                          <p:stCondLst>
                                            <p:cond delay="999"/>
                                          </p:stCondLst>
                                        </p:cTn>
                                        <p:tgtEl>
                                          <p:spTgt spid="84"/>
                                        </p:tgtEl>
                                        <p:attrNameLst>
                                          <p:attrName>style.visibility</p:attrName>
                                        </p:attrNameLst>
                                      </p:cBhvr>
                                      <p:to>
                                        <p:strVal val="hidden"/>
                                      </p:to>
                                    </p:set>
                                  </p:childTnLst>
                                </p:cTn>
                              </p:par>
                              <p:par>
                                <p:cTn id="103" presetID="1" presetClass="exit" presetSubtype="0" fill="hold" grpId="1" nodeType="withEffect">
                                  <p:stCondLst>
                                    <p:cond delay="0"/>
                                  </p:stCondLst>
                                  <p:childTnLst>
                                    <p:set>
                                      <p:cBhvr>
                                        <p:cTn id="104" dur="1" fill="hold">
                                          <p:stCondLst>
                                            <p:cond delay="999"/>
                                          </p:stCondLst>
                                        </p:cTn>
                                        <p:tgtEl>
                                          <p:spTgt spid="86"/>
                                        </p:tgtEl>
                                        <p:attrNameLst>
                                          <p:attrName>style.visibility</p:attrName>
                                        </p:attrNameLst>
                                      </p:cBhvr>
                                      <p:to>
                                        <p:strVal val="hidden"/>
                                      </p:to>
                                    </p:set>
                                  </p:childTnLst>
                                </p:cTn>
                              </p:par>
                            </p:childTnLst>
                          </p:cTn>
                        </p:par>
                      </p:childTnLst>
                    </p:cTn>
                  </p:par>
                  <p:par>
                    <p:cTn id="105" fill="hold">
                      <p:stCondLst>
                        <p:cond delay="indefinite"/>
                      </p:stCondLst>
                      <p:childTnLst>
                        <p:par>
                          <p:cTn id="106" fill="hold">
                            <p:stCondLst>
                              <p:cond delay="0"/>
                            </p:stCondLst>
                            <p:childTnLst>
                              <p:par>
                                <p:cTn id="107" presetID="1" presetClass="entr" presetSubtype="0" fill="hold" grpId="0" nodeType="clickEffect">
                                  <p:stCondLst>
                                    <p:cond delay="0"/>
                                  </p:stCondLst>
                                  <p:childTnLst>
                                    <p:set>
                                      <p:cBhvr>
                                        <p:cTn id="108" dur="1" fill="hold">
                                          <p:stCondLst>
                                            <p:cond delay="999"/>
                                          </p:stCondLst>
                                        </p:cTn>
                                        <p:tgtEl>
                                          <p:spTgt spid="87"/>
                                        </p:tgtEl>
                                        <p:attrNameLst>
                                          <p:attrName>style.visibility</p:attrName>
                                        </p:attrNameLst>
                                      </p:cBhvr>
                                      <p:to>
                                        <p:strVal val="visible"/>
                                      </p:to>
                                    </p:set>
                                  </p:childTnLst>
                                </p:cTn>
                              </p:par>
                            </p:childTnLst>
                          </p:cTn>
                        </p:par>
                      </p:childTnLst>
                    </p:cTn>
                  </p:par>
                  <p:par>
                    <p:cTn id="109" fill="hold">
                      <p:stCondLst>
                        <p:cond delay="indefinite"/>
                      </p:stCondLst>
                      <p:childTnLst>
                        <p:par>
                          <p:cTn id="110" fill="hold">
                            <p:stCondLst>
                              <p:cond delay="0"/>
                            </p:stCondLst>
                            <p:childTnLst>
                              <p:par>
                                <p:cTn id="111" presetID="1" presetClass="exit" presetSubtype="0" fill="hold" grpId="1" nodeType="clickEffect">
                                  <p:stCondLst>
                                    <p:cond delay="0"/>
                                  </p:stCondLst>
                                  <p:childTnLst>
                                    <p:set>
                                      <p:cBhvr>
                                        <p:cTn id="112" dur="1" fill="hold">
                                          <p:stCondLst>
                                            <p:cond delay="499"/>
                                          </p:stCondLst>
                                        </p:cTn>
                                        <p:tgtEl>
                                          <p:spTgt spid="8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6" grpId="1" animBg="1"/>
      <p:bldP spid="66" grpId="2" animBg="1"/>
      <p:bldP spid="70" grpId="0" animBg="1"/>
      <p:bldP spid="70" grpId="1" animBg="1"/>
      <p:bldP spid="72" grpId="0" animBg="1"/>
      <p:bldP spid="72" grpId="1" animBg="1"/>
      <p:bldP spid="72" grpId="2" animBg="1"/>
      <p:bldP spid="74" grpId="0" animBg="1"/>
      <p:bldP spid="74" grpId="1" animBg="1"/>
      <p:bldP spid="76" grpId="0" animBg="1"/>
      <p:bldP spid="76" grpId="1" animBg="1"/>
      <p:bldP spid="76" grpId="2" animBg="1"/>
      <p:bldP spid="78" grpId="0" animBg="1"/>
      <p:bldP spid="78" grpId="1" animBg="1"/>
      <p:bldP spid="82" grpId="0" animBg="1"/>
      <p:bldP spid="82" grpId="1" animBg="1"/>
      <p:bldP spid="82" grpId="2" animBg="1"/>
      <p:bldP spid="83" grpId="0" animBg="1"/>
      <p:bldP spid="83" grpId="1" animBg="1"/>
      <p:bldP spid="84" grpId="0" animBg="1"/>
      <p:bldP spid="84" grpId="1" animBg="1"/>
      <p:bldP spid="84" grpId="2" animBg="1"/>
      <p:bldP spid="85" grpId="0" animBg="1"/>
      <p:bldP spid="85" grpId="1" animBg="1"/>
      <p:bldP spid="86" grpId="0" animBg="1"/>
      <p:bldP spid="86" grpId="1" animBg="1"/>
      <p:bldP spid="86" grpId="2" animBg="1"/>
      <p:bldP spid="87" grpId="0" animBg="1"/>
      <p:bldP spid="87" grpId="1"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12000" y="1422289"/>
            <a:ext cx="558800" cy="4717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2416848" y="2769215"/>
            <a:ext cx="2687868" cy="1754327"/>
          </a:xfrm>
          <a:prstGeom prst="rect">
            <a:avLst/>
          </a:prstGeom>
          <a:noFill/>
        </p:spPr>
        <p:txBody>
          <a:bodyPr wrap="none">
            <a:spAutoFit/>
          </a:bodyPr>
          <a:lstStyle/>
          <a:p>
            <a:pPr algn="ctr">
              <a:defRPr/>
            </a:pPr>
            <a:r>
              <a:rPr lang="en-US" sz="5400" b="1" dirty="0" smtClean="0">
                <a:ln w="19050">
                  <a:solidFill>
                    <a:schemeClr val="tx2">
                      <a:tint val="1000"/>
                    </a:schemeClr>
                  </a:solidFill>
                  <a:prstDash val="solid"/>
                </a:ln>
                <a:solidFill>
                  <a:srgbClr val="FF0000"/>
                </a:solidFill>
                <a:effectLst>
                  <a:outerShdw blurRad="50000" dist="50800" dir="7500000" algn="tl">
                    <a:srgbClr val="000000">
                      <a:shade val="5000"/>
                      <a:alpha val="35000"/>
                    </a:srgbClr>
                  </a:outerShdw>
                </a:effectLst>
                <a:ea typeface="ＭＳ Ｐゴシック" charset="-128"/>
              </a:rPr>
              <a:t>Jan 2015</a:t>
            </a:r>
            <a:endParaRPr lang="en-US" sz="5400" b="1" dirty="0" smtClean="0">
              <a:ln w="19050">
                <a:solidFill>
                  <a:schemeClr val="tx2">
                    <a:tint val="1000"/>
                  </a:schemeClr>
                </a:solidFill>
                <a:prstDash val="solid"/>
              </a:ln>
              <a:solidFill>
                <a:srgbClr val="FF0000"/>
              </a:solidFill>
              <a:effectLst>
                <a:outerShdw blurRad="50000" dist="50800" dir="7500000" algn="tl">
                  <a:srgbClr val="000000">
                    <a:shade val="5000"/>
                    <a:alpha val="35000"/>
                  </a:srgbClr>
                </a:outerShdw>
              </a:effectLst>
              <a:latin typeface="+mn-lt"/>
              <a:ea typeface="ＭＳ Ｐゴシック" charset="-128"/>
            </a:endParaRPr>
          </a:p>
          <a:p>
            <a:pPr algn="ctr">
              <a:defRPr/>
            </a:pPr>
            <a:r>
              <a:rPr lang="en-US" sz="5400" b="1" dirty="0" smtClean="0">
                <a:ln w="19050">
                  <a:solidFill>
                    <a:schemeClr val="tx2">
                      <a:tint val="1000"/>
                    </a:schemeClr>
                  </a:solidFill>
                  <a:prstDash val="solid"/>
                </a:ln>
                <a:solidFill>
                  <a:srgbClr val="FF0000"/>
                </a:solidFill>
                <a:effectLst>
                  <a:outerShdw blurRad="50000" dist="50800" dir="7500000" algn="tl">
                    <a:srgbClr val="000000">
                      <a:shade val="5000"/>
                      <a:alpha val="35000"/>
                    </a:srgbClr>
                  </a:outerShdw>
                </a:effectLst>
                <a:latin typeface="+mn-lt"/>
                <a:ea typeface="ＭＳ Ｐゴシック" charset="-128"/>
              </a:rPr>
              <a:t>Launch </a:t>
            </a:r>
            <a:endParaRPr lang="en-US" sz="5400" b="1" dirty="0">
              <a:ln w="19050">
                <a:solidFill>
                  <a:schemeClr val="tx2">
                    <a:tint val="1000"/>
                  </a:schemeClr>
                </a:solidFill>
                <a:prstDash val="solid"/>
              </a:ln>
              <a:solidFill>
                <a:srgbClr val="FF0000"/>
              </a:solidFill>
              <a:effectLst>
                <a:outerShdw blurRad="50000" dist="50800" dir="7500000" algn="tl">
                  <a:srgbClr val="000000">
                    <a:shade val="5000"/>
                    <a:alpha val="35000"/>
                  </a:srgbClr>
                </a:outerShdw>
              </a:effectLst>
              <a:latin typeface="+mn-lt"/>
              <a:ea typeface="ＭＳ Ｐゴシック" charset="-128"/>
            </a:endParaRPr>
          </a:p>
        </p:txBody>
      </p:sp>
      <p:sp>
        <p:nvSpPr>
          <p:cNvPr id="7" name="TextBox 6"/>
          <p:cNvSpPr txBox="1"/>
          <p:nvPr/>
        </p:nvSpPr>
        <p:spPr>
          <a:xfrm>
            <a:off x="2628900" y="1612900"/>
            <a:ext cx="2351350" cy="1015663"/>
          </a:xfrm>
          <a:prstGeom prst="rect">
            <a:avLst/>
          </a:prstGeom>
          <a:noFill/>
        </p:spPr>
        <p:txBody>
          <a:bodyPr wrap="none" rtlCol="0">
            <a:spAutoFit/>
          </a:bodyPr>
          <a:lstStyle/>
          <a:p>
            <a:r>
              <a:rPr lang="en-US" sz="6000" dirty="0" smtClean="0">
                <a:ln>
                  <a:solidFill>
                    <a:srgbClr val="000000"/>
                  </a:solidFill>
                </a:ln>
                <a:solidFill>
                  <a:srgbClr val="3366FF"/>
                </a:solidFill>
                <a:effectLst>
                  <a:glow rad="63500">
                    <a:schemeClr val="accent2">
                      <a:satMod val="175000"/>
                      <a:alpha val="40000"/>
                    </a:schemeClr>
                  </a:glow>
                </a:effectLst>
              </a:rPr>
              <a:t>SMAP</a:t>
            </a:r>
            <a:endParaRPr lang="en-US" sz="6000" dirty="0">
              <a:ln>
                <a:solidFill>
                  <a:srgbClr val="000000"/>
                </a:solidFill>
              </a:ln>
              <a:solidFill>
                <a:srgbClr val="3366FF"/>
              </a:solidFill>
              <a:effectLst>
                <a:glow rad="63500">
                  <a:schemeClr val="accent2">
                    <a:satMod val="175000"/>
                    <a:alpha val="40000"/>
                  </a:schemeClr>
                </a:glow>
              </a:effectLst>
            </a:endParaRPr>
          </a:p>
        </p:txBody>
      </p:sp>
      <p:grpSp>
        <p:nvGrpSpPr>
          <p:cNvPr id="10" name="Group 9"/>
          <p:cNvGrpSpPr/>
          <p:nvPr/>
        </p:nvGrpSpPr>
        <p:grpSpPr>
          <a:xfrm>
            <a:off x="6997700" y="6045200"/>
            <a:ext cx="787400" cy="596900"/>
            <a:chOff x="6997700" y="6045200"/>
            <a:chExt cx="787400" cy="596900"/>
          </a:xfrm>
        </p:grpSpPr>
        <p:sp>
          <p:nvSpPr>
            <p:cNvPr id="8" name="Lightning Bolt 7"/>
            <p:cNvSpPr/>
            <p:nvPr/>
          </p:nvSpPr>
          <p:spPr>
            <a:xfrm>
              <a:off x="7340600" y="6045200"/>
              <a:ext cx="444500" cy="584200"/>
            </a:xfrm>
            <a:prstGeom prst="lightningBolt">
              <a:avLst/>
            </a:prstGeom>
            <a:solidFill>
              <a:srgbClr val="C0504D"/>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Lightning Bolt 8"/>
            <p:cNvSpPr/>
            <p:nvPr/>
          </p:nvSpPr>
          <p:spPr>
            <a:xfrm flipH="1">
              <a:off x="6997700" y="6057900"/>
              <a:ext cx="457200" cy="584200"/>
            </a:xfrm>
            <a:prstGeom prst="lightningBolt">
              <a:avLst/>
            </a:prstGeom>
            <a:solidFill>
              <a:srgbClr val="C0504D"/>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75406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xit" presetSubtype="1" fill="hold" nodeType="clickEffect">
                                  <p:stCondLst>
                                    <p:cond delay="0"/>
                                  </p:stCondLst>
                                  <p:childTnLst>
                                    <p:anim calcmode="lin" valueType="num">
                                      <p:cBhvr additive="base">
                                        <p:cTn id="11" dur="2000"/>
                                        <p:tgtEl>
                                          <p:spTgt spid="4"/>
                                        </p:tgtEl>
                                        <p:attrNameLst>
                                          <p:attrName>ppt_x</p:attrName>
                                        </p:attrNameLst>
                                      </p:cBhvr>
                                      <p:tavLst>
                                        <p:tav tm="0">
                                          <p:val>
                                            <p:strVal val="ppt_x"/>
                                          </p:val>
                                        </p:tav>
                                        <p:tav tm="100000">
                                          <p:val>
                                            <p:strVal val="ppt_x"/>
                                          </p:val>
                                        </p:tav>
                                      </p:tavLst>
                                    </p:anim>
                                    <p:anim calcmode="lin" valueType="num">
                                      <p:cBhvr additive="base">
                                        <p:cTn id="12" dur="2000"/>
                                        <p:tgtEl>
                                          <p:spTgt spid="4"/>
                                        </p:tgtEl>
                                        <p:attrNameLst>
                                          <p:attrName>ppt_y</p:attrName>
                                        </p:attrNameLst>
                                      </p:cBhvr>
                                      <p:tavLst>
                                        <p:tav tm="0">
                                          <p:val>
                                            <p:strVal val="ppt_y"/>
                                          </p:val>
                                        </p:tav>
                                        <p:tav tm="100000">
                                          <p:val>
                                            <p:strVal val="0-ppt_h/2"/>
                                          </p:val>
                                        </p:tav>
                                      </p:tavLst>
                                    </p:anim>
                                    <p:set>
                                      <p:cBhvr>
                                        <p:cTn id="13" dur="1" fill="hold">
                                          <p:stCondLst>
                                            <p:cond delay="1999"/>
                                          </p:stCondLst>
                                        </p:cTn>
                                        <p:tgtEl>
                                          <p:spTgt spid="4"/>
                                        </p:tgtEl>
                                        <p:attrNameLst>
                                          <p:attrName>style.visibility</p:attrName>
                                        </p:attrNameLst>
                                      </p:cBhvr>
                                      <p:to>
                                        <p:strVal val="hidden"/>
                                      </p:to>
                                    </p:set>
                                  </p:childTnLst>
                                </p:cTn>
                              </p:par>
                              <p:par>
                                <p:cTn id="14" presetID="2" presetClass="exit" presetSubtype="1" fill="hold" nodeType="withEffect">
                                  <p:stCondLst>
                                    <p:cond delay="0"/>
                                  </p:stCondLst>
                                  <p:childTnLst>
                                    <p:anim calcmode="lin" valueType="num">
                                      <p:cBhvr additive="base">
                                        <p:cTn id="15" dur="2000"/>
                                        <p:tgtEl>
                                          <p:spTgt spid="10"/>
                                        </p:tgtEl>
                                        <p:attrNameLst>
                                          <p:attrName>ppt_x</p:attrName>
                                        </p:attrNameLst>
                                      </p:cBhvr>
                                      <p:tavLst>
                                        <p:tav tm="0">
                                          <p:val>
                                            <p:strVal val="ppt_x"/>
                                          </p:val>
                                        </p:tav>
                                        <p:tav tm="100000">
                                          <p:val>
                                            <p:strVal val="ppt_x"/>
                                          </p:val>
                                        </p:tav>
                                      </p:tavLst>
                                    </p:anim>
                                    <p:anim calcmode="lin" valueType="num">
                                      <p:cBhvr additive="base">
                                        <p:cTn id="16" dur="2000"/>
                                        <p:tgtEl>
                                          <p:spTgt spid="10"/>
                                        </p:tgtEl>
                                        <p:attrNameLst>
                                          <p:attrName>ppt_y</p:attrName>
                                        </p:attrNameLst>
                                      </p:cBhvr>
                                      <p:tavLst>
                                        <p:tav tm="0">
                                          <p:val>
                                            <p:strVal val="ppt_y"/>
                                          </p:val>
                                        </p:tav>
                                        <p:tav tm="100000">
                                          <p:val>
                                            <p:strVal val="0-ppt_h/2"/>
                                          </p:val>
                                        </p:tav>
                                      </p:tavLst>
                                    </p:anim>
                                    <p:set>
                                      <p:cBhvr>
                                        <p:cTn id="17" dur="1" fill="hold">
                                          <p:stCondLst>
                                            <p:cond delay="1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MAP for SAF v03 Launch Nov 5.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48665" y="1194868"/>
            <a:ext cx="7568603" cy="5045735"/>
          </a:xfrm>
          <a:prstGeom prst="rect">
            <a:avLst/>
          </a:prstGeom>
        </p:spPr>
      </p:pic>
    </p:spTree>
    <p:extLst>
      <p:ext uri="{BB962C8B-B14F-4D97-AF65-F5344CB8AC3E}">
        <p14:creationId xmlns:p14="http://schemas.microsoft.com/office/powerpoint/2010/main" val="42535668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96226">
                <p:cTn id="7" fill="hold" display="0">
                  <p:stCondLst>
                    <p:cond delay="indefinite"/>
                  </p:stCondLst>
                </p:cTn>
                <p:tgtEl>
                  <p:spTgt spid="2"/>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138"/>
          <p:cNvSpPr>
            <a:spLocks noGrp="1"/>
          </p:cNvSpPr>
          <p:nvPr>
            <p:ph type="ftr" sz="quarter" idx="11"/>
          </p:nvPr>
        </p:nvSpPr>
        <p:spPr bwMode="auto">
          <a:xfrm>
            <a:off x="0" y="1655686"/>
            <a:ext cx="9143999" cy="485775"/>
          </a:xfrm>
          <a:ln>
            <a:miter lim="800000"/>
            <a:headEnd/>
            <a:tailEnd/>
          </a:ln>
        </p:spPr>
        <p:txBody>
          <a:bodyPr wrap="square" numCol="1" anchorCtr="0" compatLnSpc="1">
            <a:prstTxWarp prst="textNoShape">
              <a:avLst/>
            </a:prstTxWarp>
          </a:bodyPr>
          <a:lstStyle/>
          <a:p>
            <a:pPr fontAlgn="base">
              <a:spcBef>
                <a:spcPct val="0"/>
              </a:spcBef>
              <a:spcAft>
                <a:spcPct val="0"/>
              </a:spcAft>
              <a:defRPr/>
            </a:pPr>
            <a:r>
              <a:rPr lang="en-US" sz="3200" dirty="0" smtClean="0">
                <a:solidFill>
                  <a:schemeClr val="tx1"/>
                </a:solidFill>
                <a:cs typeface="Arial" pitchFamily="34" charset="0"/>
              </a:rPr>
              <a:t>Example </a:t>
            </a:r>
            <a:r>
              <a:rPr lang="en-US" sz="3200" dirty="0">
                <a:solidFill>
                  <a:schemeClr val="tx1"/>
                </a:solidFill>
                <a:cs typeface="Arial" pitchFamily="34" charset="0"/>
              </a:rPr>
              <a:t>(simulated) </a:t>
            </a:r>
            <a:r>
              <a:rPr lang="en-US" sz="3200" dirty="0" smtClean="0">
                <a:solidFill>
                  <a:schemeClr val="tx1"/>
                </a:solidFill>
                <a:cs typeface="Arial" pitchFamily="34" charset="0"/>
              </a:rPr>
              <a:t>of Soil Moisture Data from SMAP</a:t>
            </a:r>
          </a:p>
        </p:txBody>
      </p:sp>
      <p:pic>
        <p:nvPicPr>
          <p:cNvPr id="5" name="Picture 4" descr="L2_SM_AP_SM_04_02_2003.png"/>
          <p:cNvPicPr>
            <a:picLocks noChangeAspect="1"/>
          </p:cNvPicPr>
          <p:nvPr/>
        </p:nvPicPr>
        <p:blipFill>
          <a:blip r:embed="rId2" cstate="print"/>
          <a:srcRect l="10000" t="25689" r="8333" b="29979"/>
          <a:stretch>
            <a:fillRect/>
          </a:stretch>
        </p:blipFill>
        <p:spPr>
          <a:xfrm>
            <a:off x="0" y="2985662"/>
            <a:ext cx="9153832" cy="3505200"/>
          </a:xfrm>
          <a:prstGeom prst="rect">
            <a:avLst/>
          </a:prstGeom>
        </p:spPr>
      </p:pic>
      <p:sp>
        <p:nvSpPr>
          <p:cNvPr id="6" name="TextBox 5"/>
          <p:cNvSpPr txBox="1"/>
          <p:nvPr/>
        </p:nvSpPr>
        <p:spPr>
          <a:xfrm>
            <a:off x="8720700" y="2861063"/>
            <a:ext cx="433132" cy="276999"/>
          </a:xfrm>
          <a:prstGeom prst="rect">
            <a:avLst/>
          </a:prstGeom>
          <a:noFill/>
        </p:spPr>
        <p:txBody>
          <a:bodyPr wrap="none" rtlCol="0">
            <a:spAutoFit/>
          </a:bodyPr>
          <a:lstStyle/>
          <a:p>
            <a:r>
              <a:rPr lang="en-US" sz="1200" b="1" dirty="0" smtClean="0">
                <a:cs typeface="Arial" pitchFamily="34" charset="0"/>
              </a:rPr>
              <a:t>V/V</a:t>
            </a:r>
            <a:endParaRPr lang="en-US" sz="1200" b="1" dirty="0">
              <a:cs typeface="Arial" pitchFamily="34" charset="0"/>
            </a:endParaRPr>
          </a:p>
        </p:txBody>
      </p:sp>
      <p:sp>
        <p:nvSpPr>
          <p:cNvPr id="7" name="TextBox 6"/>
          <p:cNvSpPr txBox="1"/>
          <p:nvPr/>
        </p:nvSpPr>
        <p:spPr>
          <a:xfrm>
            <a:off x="1686232" y="2499887"/>
            <a:ext cx="5819670" cy="369332"/>
          </a:xfrm>
          <a:prstGeom prst="rect">
            <a:avLst/>
          </a:prstGeom>
          <a:noFill/>
        </p:spPr>
        <p:txBody>
          <a:bodyPr wrap="none" rtlCol="0">
            <a:spAutoFit/>
          </a:bodyPr>
          <a:lstStyle/>
          <a:p>
            <a:r>
              <a:rPr lang="en-US" b="1" dirty="0" smtClean="0">
                <a:cs typeface="Arial" pitchFamily="34" charset="0"/>
              </a:rPr>
              <a:t>Global Composite Map of Soil Moisture for one day in April</a:t>
            </a:r>
            <a:endParaRPr lang="en-US" b="1" dirty="0">
              <a:cs typeface="Arial" pitchFamily="34" charset="0"/>
            </a:endParaRPr>
          </a:p>
        </p:txBody>
      </p:sp>
    </p:spTree>
    <p:extLst>
      <p:ext uri="{BB962C8B-B14F-4D97-AF65-F5344CB8AC3E}">
        <p14:creationId xmlns:p14="http://schemas.microsoft.com/office/powerpoint/2010/main" val="6002258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201740" y="228600"/>
            <a:ext cx="3869719" cy="461665"/>
          </a:xfrm>
          <a:prstGeom prst="rect">
            <a:avLst/>
          </a:prstGeom>
          <a:noFill/>
        </p:spPr>
        <p:txBody>
          <a:bodyPr wrap="none" rtlCol="0">
            <a:spAutoFit/>
          </a:bodyPr>
          <a:lstStyle/>
          <a:p>
            <a:r>
              <a:rPr lang="en-US" sz="2400" b="1" dirty="0" smtClean="0">
                <a:latin typeface="+mj-lt"/>
              </a:rPr>
              <a:t>Applications of Soil Moisture</a:t>
            </a:r>
            <a:endParaRPr lang="en-US" sz="2400" b="1" dirty="0">
              <a:latin typeface="+mj-lt"/>
            </a:endParaRPr>
          </a:p>
        </p:txBody>
      </p:sp>
      <p:grpSp>
        <p:nvGrpSpPr>
          <p:cNvPr id="3" name="Group 2"/>
          <p:cNvGrpSpPr/>
          <p:nvPr/>
        </p:nvGrpSpPr>
        <p:grpSpPr>
          <a:xfrm>
            <a:off x="1735951" y="1049149"/>
            <a:ext cx="6287572" cy="1039847"/>
            <a:chOff x="1735951" y="1049149"/>
            <a:chExt cx="6287572" cy="1039847"/>
          </a:xfrm>
        </p:grpSpPr>
        <p:pic>
          <p:nvPicPr>
            <p:cNvPr id="32777" name="Picture 9"/>
            <p:cNvPicPr>
              <a:picLocks noChangeAspect="1" noChangeArrowheads="1"/>
            </p:cNvPicPr>
            <p:nvPr/>
          </p:nvPicPr>
          <p:blipFill>
            <a:blip r:embed="rId2" cstate="print"/>
            <a:srcRect/>
            <a:stretch>
              <a:fillRect/>
            </a:stretch>
          </p:blipFill>
          <p:spPr bwMode="auto">
            <a:xfrm>
              <a:off x="1735951" y="1049149"/>
              <a:ext cx="1388249" cy="1039847"/>
            </a:xfrm>
            <a:prstGeom prst="rect">
              <a:avLst/>
            </a:prstGeom>
            <a:noFill/>
            <a:ln w="9525">
              <a:noFill/>
              <a:miter lim="800000"/>
              <a:headEnd/>
              <a:tailEnd/>
            </a:ln>
          </p:spPr>
        </p:pic>
        <p:sp>
          <p:nvSpPr>
            <p:cNvPr id="16" name="TextBox 15"/>
            <p:cNvSpPr txBox="1"/>
            <p:nvPr/>
          </p:nvSpPr>
          <p:spPr>
            <a:xfrm>
              <a:off x="3336150" y="1371600"/>
              <a:ext cx="4687373" cy="369332"/>
            </a:xfrm>
            <a:prstGeom prst="rect">
              <a:avLst/>
            </a:prstGeom>
            <a:noFill/>
          </p:spPr>
          <p:txBody>
            <a:bodyPr wrap="none" rtlCol="0">
              <a:spAutoFit/>
            </a:bodyPr>
            <a:lstStyle/>
            <a:p>
              <a:r>
                <a:rPr lang="en-US" dirty="0" smtClean="0"/>
                <a:t>Better/enhanced weather &amp; climate Forecasting</a:t>
              </a:r>
              <a:endParaRPr lang="en-US" dirty="0"/>
            </a:p>
          </p:txBody>
        </p:sp>
      </p:grpSp>
      <p:grpSp>
        <p:nvGrpSpPr>
          <p:cNvPr id="4" name="Group 3"/>
          <p:cNvGrpSpPr/>
          <p:nvPr/>
        </p:nvGrpSpPr>
        <p:grpSpPr>
          <a:xfrm>
            <a:off x="1735950" y="2205409"/>
            <a:ext cx="5412590" cy="1041188"/>
            <a:chOff x="1735950" y="2235412"/>
            <a:chExt cx="5412590" cy="1041188"/>
          </a:xfrm>
        </p:grpSpPr>
        <p:pic>
          <p:nvPicPr>
            <p:cNvPr id="32776" name="Picture 8"/>
            <p:cNvPicPr>
              <a:picLocks noChangeAspect="1" noChangeArrowheads="1"/>
            </p:cNvPicPr>
            <p:nvPr/>
          </p:nvPicPr>
          <p:blipFill>
            <a:blip r:embed="rId3" cstate="print"/>
            <a:srcRect/>
            <a:stretch>
              <a:fillRect/>
            </a:stretch>
          </p:blipFill>
          <p:spPr bwMode="auto">
            <a:xfrm>
              <a:off x="1735950" y="2235412"/>
              <a:ext cx="1388250" cy="1041188"/>
            </a:xfrm>
            <a:prstGeom prst="rect">
              <a:avLst/>
            </a:prstGeom>
            <a:noFill/>
            <a:ln w="9525">
              <a:noFill/>
              <a:miter lim="800000"/>
              <a:headEnd/>
              <a:tailEnd/>
            </a:ln>
          </p:spPr>
        </p:pic>
        <p:sp>
          <p:nvSpPr>
            <p:cNvPr id="17" name="TextBox 16"/>
            <p:cNvSpPr txBox="1"/>
            <p:nvPr/>
          </p:nvSpPr>
          <p:spPr>
            <a:xfrm>
              <a:off x="3336150" y="2450068"/>
              <a:ext cx="3812390" cy="369332"/>
            </a:xfrm>
            <a:prstGeom prst="rect">
              <a:avLst/>
            </a:prstGeom>
            <a:noFill/>
          </p:spPr>
          <p:txBody>
            <a:bodyPr wrap="none" rtlCol="0">
              <a:spAutoFit/>
            </a:bodyPr>
            <a:lstStyle/>
            <a:p>
              <a:r>
                <a:rPr lang="en-US" dirty="0" smtClean="0"/>
                <a:t>More accurate agriculture productivity</a:t>
              </a:r>
              <a:endParaRPr lang="en-US" dirty="0"/>
            </a:p>
          </p:txBody>
        </p:sp>
      </p:grpSp>
      <p:grpSp>
        <p:nvGrpSpPr>
          <p:cNvPr id="6" name="Group 5"/>
          <p:cNvGrpSpPr/>
          <p:nvPr/>
        </p:nvGrpSpPr>
        <p:grpSpPr>
          <a:xfrm>
            <a:off x="1752600" y="3352800"/>
            <a:ext cx="3864559" cy="990600"/>
            <a:chOff x="1752600" y="3352800"/>
            <a:chExt cx="3864559" cy="990600"/>
          </a:xfrm>
        </p:grpSpPr>
        <p:pic>
          <p:nvPicPr>
            <p:cNvPr id="32778" name="Picture 10"/>
            <p:cNvPicPr>
              <a:picLocks noChangeAspect="1" noChangeArrowheads="1"/>
            </p:cNvPicPr>
            <p:nvPr/>
          </p:nvPicPr>
          <p:blipFill>
            <a:blip r:embed="rId4" cstate="print"/>
            <a:srcRect/>
            <a:stretch>
              <a:fillRect/>
            </a:stretch>
          </p:blipFill>
          <p:spPr bwMode="auto">
            <a:xfrm>
              <a:off x="1752600" y="3352800"/>
              <a:ext cx="1369205" cy="990600"/>
            </a:xfrm>
            <a:prstGeom prst="rect">
              <a:avLst/>
            </a:prstGeom>
            <a:noFill/>
            <a:ln w="9525">
              <a:noFill/>
              <a:miter lim="800000"/>
              <a:headEnd/>
              <a:tailEnd/>
            </a:ln>
          </p:spPr>
        </p:pic>
        <p:sp>
          <p:nvSpPr>
            <p:cNvPr id="19" name="TextBox 18"/>
            <p:cNvSpPr txBox="1"/>
            <p:nvPr/>
          </p:nvSpPr>
          <p:spPr>
            <a:xfrm>
              <a:off x="3336150" y="3657600"/>
              <a:ext cx="2281009" cy="369332"/>
            </a:xfrm>
            <a:prstGeom prst="rect">
              <a:avLst/>
            </a:prstGeom>
            <a:noFill/>
          </p:spPr>
          <p:txBody>
            <a:bodyPr wrap="none" rtlCol="0">
              <a:spAutoFit/>
            </a:bodyPr>
            <a:lstStyle/>
            <a:p>
              <a:r>
                <a:rPr lang="en-US" dirty="0" smtClean="0"/>
                <a:t>Drought early warning</a:t>
              </a:r>
              <a:endParaRPr lang="en-US" dirty="0"/>
            </a:p>
          </p:txBody>
        </p:sp>
      </p:grpSp>
      <p:grpSp>
        <p:nvGrpSpPr>
          <p:cNvPr id="7" name="Group 6"/>
          <p:cNvGrpSpPr/>
          <p:nvPr/>
        </p:nvGrpSpPr>
        <p:grpSpPr>
          <a:xfrm>
            <a:off x="1752600" y="4495800"/>
            <a:ext cx="3490739" cy="1066800"/>
            <a:chOff x="1752600" y="4495800"/>
            <a:chExt cx="3490739" cy="1066800"/>
          </a:xfrm>
        </p:grpSpPr>
        <p:pic>
          <p:nvPicPr>
            <p:cNvPr id="32779" name="Picture 11"/>
            <p:cNvPicPr>
              <a:picLocks noChangeAspect="1" noChangeArrowheads="1"/>
            </p:cNvPicPr>
            <p:nvPr/>
          </p:nvPicPr>
          <p:blipFill>
            <a:blip r:embed="rId5" cstate="print"/>
            <a:srcRect/>
            <a:stretch>
              <a:fillRect/>
            </a:stretch>
          </p:blipFill>
          <p:spPr bwMode="auto">
            <a:xfrm>
              <a:off x="1752600" y="4495800"/>
              <a:ext cx="1391671" cy="1066800"/>
            </a:xfrm>
            <a:prstGeom prst="rect">
              <a:avLst/>
            </a:prstGeom>
            <a:noFill/>
            <a:ln w="9525">
              <a:noFill/>
              <a:miter lim="800000"/>
              <a:headEnd/>
              <a:tailEnd/>
            </a:ln>
          </p:spPr>
        </p:pic>
        <p:sp>
          <p:nvSpPr>
            <p:cNvPr id="20" name="TextBox 19"/>
            <p:cNvSpPr txBox="1"/>
            <p:nvPr/>
          </p:nvSpPr>
          <p:spPr>
            <a:xfrm>
              <a:off x="3336150" y="4812268"/>
              <a:ext cx="1907189" cy="369332"/>
            </a:xfrm>
            <a:prstGeom prst="rect">
              <a:avLst/>
            </a:prstGeom>
            <a:noFill/>
          </p:spPr>
          <p:txBody>
            <a:bodyPr wrap="none" rtlCol="0">
              <a:spAutoFit/>
            </a:bodyPr>
            <a:lstStyle/>
            <a:p>
              <a:r>
                <a:rPr lang="en-US" dirty="0" smtClean="0"/>
                <a:t>Extent of flooding </a:t>
              </a:r>
              <a:endParaRPr lang="en-US" dirty="0"/>
            </a:p>
          </p:txBody>
        </p:sp>
      </p:grpSp>
      <p:grpSp>
        <p:nvGrpSpPr>
          <p:cNvPr id="8" name="Group 7"/>
          <p:cNvGrpSpPr/>
          <p:nvPr/>
        </p:nvGrpSpPr>
        <p:grpSpPr>
          <a:xfrm>
            <a:off x="1765300" y="5684999"/>
            <a:ext cx="5513080" cy="976789"/>
            <a:chOff x="1765300" y="5805011"/>
            <a:chExt cx="5513080" cy="976789"/>
          </a:xfrm>
        </p:grpSpPr>
        <p:sp>
          <p:nvSpPr>
            <p:cNvPr id="21" name="TextBox 20"/>
            <p:cNvSpPr txBox="1"/>
            <p:nvPr/>
          </p:nvSpPr>
          <p:spPr>
            <a:xfrm>
              <a:off x="3336150" y="6019800"/>
              <a:ext cx="3942230" cy="369332"/>
            </a:xfrm>
            <a:prstGeom prst="rect">
              <a:avLst/>
            </a:prstGeom>
            <a:noFill/>
          </p:spPr>
          <p:txBody>
            <a:bodyPr wrap="none" rtlCol="0">
              <a:spAutoFit/>
            </a:bodyPr>
            <a:lstStyle/>
            <a:p>
              <a:r>
                <a:rPr lang="en-US" dirty="0" smtClean="0"/>
                <a:t>Human health</a:t>
              </a:r>
              <a:r>
                <a:rPr lang="en-US" dirty="0"/>
                <a:t> </a:t>
              </a:r>
              <a:r>
                <a:rPr lang="en-US" dirty="0" smtClean="0"/>
                <a:t>and Vector borne disease</a:t>
              </a:r>
              <a:endParaRPr lang="en-US" dirty="0"/>
            </a:p>
          </p:txBody>
        </p:sp>
        <p:pic>
          <p:nvPicPr>
            <p:cNvPr id="2" name="Picture 1"/>
            <p:cNvPicPr>
              <a:picLocks noChangeAspect="1"/>
            </p:cNvPicPr>
            <p:nvPr/>
          </p:nvPicPr>
          <p:blipFill>
            <a:blip r:embed="rId6" cstate="print"/>
            <a:stretch>
              <a:fillRect/>
            </a:stretch>
          </p:blipFill>
          <p:spPr>
            <a:xfrm>
              <a:off x="1765300" y="5805011"/>
              <a:ext cx="1358900" cy="976789"/>
            </a:xfrm>
            <a:prstGeom prst="rect">
              <a:avLst/>
            </a:prstGeom>
          </p:spPr>
        </p:pic>
      </p:grpSp>
    </p:spTree>
    <p:extLst>
      <p:ext uri="{BB962C8B-B14F-4D97-AF65-F5344CB8AC3E}">
        <p14:creationId xmlns:p14="http://schemas.microsoft.com/office/powerpoint/2010/main" val="182320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2000" fill="hold"/>
                                        <p:tgtEl>
                                          <p:spTgt spid="3"/>
                                        </p:tgtEl>
                                        <p:attrNameLst>
                                          <p:attrName>ppt_x</p:attrName>
                                        </p:attrNameLst>
                                      </p:cBhvr>
                                      <p:tavLst>
                                        <p:tav tm="0">
                                          <p:val>
                                            <p:strVal val="0-#ppt_w/2"/>
                                          </p:val>
                                        </p:tav>
                                        <p:tav tm="100000">
                                          <p:val>
                                            <p:strVal val="#ppt_x"/>
                                          </p:val>
                                        </p:tav>
                                      </p:tavLst>
                                    </p:anim>
                                    <p:anim calcmode="lin" valueType="num">
                                      <p:cBhvr additive="base">
                                        <p:cTn id="8" dur="20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2000" fill="hold"/>
                                        <p:tgtEl>
                                          <p:spTgt spid="4"/>
                                        </p:tgtEl>
                                        <p:attrNameLst>
                                          <p:attrName>ppt_x</p:attrName>
                                        </p:attrNameLst>
                                      </p:cBhvr>
                                      <p:tavLst>
                                        <p:tav tm="0">
                                          <p:val>
                                            <p:strVal val="0-#ppt_w/2"/>
                                          </p:val>
                                        </p:tav>
                                        <p:tav tm="100000">
                                          <p:val>
                                            <p:strVal val="#ppt_x"/>
                                          </p:val>
                                        </p:tav>
                                      </p:tavLst>
                                    </p:anim>
                                    <p:anim calcmode="lin" valueType="num">
                                      <p:cBhvr additive="base">
                                        <p:cTn id="14" dur="20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2000" fill="hold"/>
                                        <p:tgtEl>
                                          <p:spTgt spid="6"/>
                                        </p:tgtEl>
                                        <p:attrNameLst>
                                          <p:attrName>ppt_x</p:attrName>
                                        </p:attrNameLst>
                                      </p:cBhvr>
                                      <p:tavLst>
                                        <p:tav tm="0">
                                          <p:val>
                                            <p:strVal val="0-#ppt_w/2"/>
                                          </p:val>
                                        </p:tav>
                                        <p:tav tm="100000">
                                          <p:val>
                                            <p:strVal val="#ppt_x"/>
                                          </p:val>
                                        </p:tav>
                                      </p:tavLst>
                                    </p:anim>
                                    <p:anim calcmode="lin" valueType="num">
                                      <p:cBhvr additive="base">
                                        <p:cTn id="20" dur="20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2000" fill="hold"/>
                                        <p:tgtEl>
                                          <p:spTgt spid="7"/>
                                        </p:tgtEl>
                                        <p:attrNameLst>
                                          <p:attrName>ppt_x</p:attrName>
                                        </p:attrNameLst>
                                      </p:cBhvr>
                                      <p:tavLst>
                                        <p:tav tm="0">
                                          <p:val>
                                            <p:strVal val="0-#ppt_w/2"/>
                                          </p:val>
                                        </p:tav>
                                        <p:tav tm="100000">
                                          <p:val>
                                            <p:strVal val="#ppt_x"/>
                                          </p:val>
                                        </p:tav>
                                      </p:tavLst>
                                    </p:anim>
                                    <p:anim calcmode="lin" valueType="num">
                                      <p:cBhvr additive="base">
                                        <p:cTn id="26" dur="20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2000" fill="hold"/>
                                        <p:tgtEl>
                                          <p:spTgt spid="8"/>
                                        </p:tgtEl>
                                        <p:attrNameLst>
                                          <p:attrName>ppt_x</p:attrName>
                                        </p:attrNameLst>
                                      </p:cBhvr>
                                      <p:tavLst>
                                        <p:tav tm="0">
                                          <p:val>
                                            <p:strVal val="0-#ppt_w/2"/>
                                          </p:val>
                                        </p:tav>
                                        <p:tav tm="100000">
                                          <p:val>
                                            <p:strVal val="#ppt_x"/>
                                          </p:val>
                                        </p:tav>
                                      </p:tavLst>
                                    </p:anim>
                                    <p:anim calcmode="lin" valueType="num">
                                      <p:cBhvr additive="base">
                                        <p:cTn id="32" dur="2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37080" y="1861281"/>
            <a:ext cx="7466277" cy="4154984"/>
          </a:xfrm>
          <a:prstGeom prst="rect">
            <a:avLst/>
          </a:prstGeom>
          <a:noFill/>
        </p:spPr>
        <p:txBody>
          <a:bodyPr wrap="square" rtlCol="0">
            <a:spAutoFit/>
          </a:bodyPr>
          <a:lstStyle/>
          <a:p>
            <a:r>
              <a:rPr lang="en-US" sz="2400" b="1" dirty="0" smtClean="0"/>
              <a:t>References</a:t>
            </a:r>
            <a:r>
              <a:rPr lang="en-US" dirty="0" smtClean="0"/>
              <a:t>:</a:t>
            </a:r>
          </a:p>
          <a:p>
            <a:endParaRPr lang="en-US" dirty="0"/>
          </a:p>
          <a:p>
            <a:r>
              <a:rPr lang="en-US" dirty="0"/>
              <a:t>http://earthobservatory.nasa.gov/Features/Water</a:t>
            </a:r>
            <a:r>
              <a:rPr lang="en-US" dirty="0" smtClean="0"/>
              <a:t>/</a:t>
            </a:r>
          </a:p>
          <a:p>
            <a:endParaRPr lang="en-US" dirty="0"/>
          </a:p>
          <a:p>
            <a:r>
              <a:rPr lang="en-US" dirty="0"/>
              <a:t> http://techalive.mtu.edu/meec/module01/</a:t>
            </a:r>
            <a:r>
              <a:rPr lang="en-US" dirty="0" smtClean="0"/>
              <a:t>Thehydrologiccycle.htm</a:t>
            </a:r>
          </a:p>
          <a:p>
            <a:endParaRPr lang="en-US" dirty="0"/>
          </a:p>
          <a:p>
            <a:endParaRPr lang="en-US" dirty="0" smtClean="0"/>
          </a:p>
          <a:p>
            <a:r>
              <a:rPr lang="en-US" sz="2400" b="1" dirty="0" smtClean="0"/>
              <a:t>Acknowledgements</a:t>
            </a:r>
            <a:r>
              <a:rPr lang="en-US" dirty="0" smtClean="0"/>
              <a:t>:</a:t>
            </a:r>
          </a:p>
          <a:p>
            <a:endParaRPr lang="en-US" dirty="0"/>
          </a:p>
          <a:p>
            <a:r>
              <a:rPr lang="en-US" dirty="0" smtClean="0"/>
              <a:t>NASA SMAP Project</a:t>
            </a:r>
          </a:p>
          <a:p>
            <a:r>
              <a:rPr lang="en-US" dirty="0" smtClean="0"/>
              <a:t>Jet Propulsion Lab</a:t>
            </a:r>
          </a:p>
          <a:p>
            <a:r>
              <a:rPr lang="en-US" dirty="0" smtClean="0"/>
              <a:t>California Institute of Technology</a:t>
            </a:r>
          </a:p>
          <a:p>
            <a:endParaRPr lang="en-US" dirty="0"/>
          </a:p>
          <a:p>
            <a:endParaRPr lang="en-US" dirty="0"/>
          </a:p>
        </p:txBody>
      </p:sp>
    </p:spTree>
    <p:extLst>
      <p:ext uri="{BB962C8B-B14F-4D97-AF65-F5344CB8AC3E}">
        <p14:creationId xmlns:p14="http://schemas.microsoft.com/office/powerpoint/2010/main" val="90570391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696881" y="1271834"/>
            <a:ext cx="6054583" cy="4046480"/>
          </a:xfrm>
          <a:prstGeom prst="rect">
            <a:avLst/>
          </a:prstGeom>
        </p:spPr>
      </p:pic>
      <p:sp>
        <p:nvSpPr>
          <p:cNvPr id="6" name="TextBox 5"/>
          <p:cNvSpPr txBox="1"/>
          <p:nvPr/>
        </p:nvSpPr>
        <p:spPr>
          <a:xfrm>
            <a:off x="3426604" y="5638588"/>
            <a:ext cx="3776929" cy="923330"/>
          </a:xfrm>
          <a:prstGeom prst="rect">
            <a:avLst/>
          </a:prstGeom>
          <a:noFill/>
        </p:spPr>
        <p:txBody>
          <a:bodyPr wrap="square" rtlCol="0">
            <a:spAutoFit/>
            <a:scene3d>
              <a:camera prst="orthographicFront"/>
              <a:lightRig rig="threePt" dir="t"/>
            </a:scene3d>
            <a:sp3d extrusionH="57150">
              <a:bevelT w="38100" h="38100"/>
            </a:sp3d>
          </a:bodyPr>
          <a:lstStyle/>
          <a:p>
            <a:r>
              <a:rPr lang="en-US" sz="5400" b="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63500">
                    <a:schemeClr val="accent1">
                      <a:satMod val="175000"/>
                      <a:alpha val="40000"/>
                    </a:schemeClr>
                  </a:glow>
                  <a:reflection blurRad="6350" stA="55000" endA="300" endPos="45500" dir="5400000" sy="-100000" algn="bl" rotWithShape="0"/>
                </a:effectLst>
              </a:rPr>
              <a:t>Thanks</a:t>
            </a:r>
            <a:endParaRPr lang="en-US" sz="54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63500">
                  <a:schemeClr val="accent1">
                    <a:satMod val="175000"/>
                    <a:alpha val="40000"/>
                  </a:schemeClr>
                </a:glow>
                <a:reflection blurRad="6350" stA="55000" endA="300" endPos="45500" dir="5400000" sy="-100000" algn="bl" rotWithShape="0"/>
              </a:effectLst>
            </a:endParaRPr>
          </a:p>
        </p:txBody>
      </p:sp>
    </p:spTree>
    <p:extLst>
      <p:ext uri="{BB962C8B-B14F-4D97-AF65-F5344CB8AC3E}">
        <p14:creationId xmlns:p14="http://schemas.microsoft.com/office/powerpoint/2010/main" val="492213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79798"/>
            <a:ext cx="8229600" cy="1143000"/>
          </a:xfrm>
        </p:spPr>
        <p:txBody>
          <a:bodyPr/>
          <a:lstStyle/>
          <a:p>
            <a:r>
              <a:rPr lang="en-US" dirty="0" smtClean="0"/>
              <a:t>BACKUP</a:t>
            </a:r>
            <a:endParaRPr lang="en-US" dirty="0"/>
          </a:p>
        </p:txBody>
      </p:sp>
    </p:spTree>
    <p:extLst>
      <p:ext uri="{BB962C8B-B14F-4D97-AF65-F5344CB8AC3E}">
        <p14:creationId xmlns:p14="http://schemas.microsoft.com/office/powerpoint/2010/main" val="20081759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96005" y="1729897"/>
            <a:ext cx="7107724" cy="4787434"/>
          </a:xfrm>
          <a:prstGeom prst="rect">
            <a:avLst/>
          </a:prstGeom>
        </p:spPr>
      </p:pic>
      <p:sp>
        <p:nvSpPr>
          <p:cNvPr id="3" name="Title 1"/>
          <p:cNvSpPr>
            <a:spLocks noGrp="1"/>
          </p:cNvSpPr>
          <p:nvPr>
            <p:ph type="title"/>
          </p:nvPr>
        </p:nvSpPr>
        <p:spPr>
          <a:xfrm>
            <a:off x="1532665" y="25764"/>
            <a:ext cx="5027695" cy="1143000"/>
          </a:xfrm>
        </p:spPr>
        <p:txBody>
          <a:bodyPr>
            <a:normAutofit/>
          </a:bodyPr>
          <a:lstStyle/>
          <a:p>
            <a:r>
              <a:rPr lang="en-US" sz="2400" b="1" dirty="0" smtClean="0"/>
              <a:t>             Energy Cycle</a:t>
            </a:r>
            <a:endParaRPr lang="en-US" sz="2400" b="1" dirty="0"/>
          </a:p>
        </p:txBody>
      </p:sp>
    </p:spTree>
    <p:extLst>
      <p:ext uri="{BB962C8B-B14F-4D97-AF65-F5344CB8AC3E}">
        <p14:creationId xmlns:p14="http://schemas.microsoft.com/office/powerpoint/2010/main" val="34215341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90167" y="1539907"/>
            <a:ext cx="6286767" cy="5062085"/>
          </a:xfrm>
          <a:prstGeom prst="rect">
            <a:avLst/>
          </a:prstGeom>
        </p:spPr>
      </p:pic>
      <p:sp>
        <p:nvSpPr>
          <p:cNvPr id="5" name="Title 1"/>
          <p:cNvSpPr txBox="1">
            <a:spLocks/>
          </p:cNvSpPr>
          <p:nvPr/>
        </p:nvSpPr>
        <p:spPr>
          <a:xfrm>
            <a:off x="1532665" y="241224"/>
            <a:ext cx="5027695"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2400" b="1" dirty="0" smtClean="0"/>
              <a:t>             Carbon Cycle</a:t>
            </a:r>
            <a:endParaRPr lang="en-US" sz="2400" b="1" dirty="0"/>
          </a:p>
        </p:txBody>
      </p:sp>
    </p:spTree>
    <p:extLst>
      <p:ext uri="{BB962C8B-B14F-4D97-AF65-F5344CB8AC3E}">
        <p14:creationId xmlns:p14="http://schemas.microsoft.com/office/powerpoint/2010/main" val="27085493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41300" y="1244600"/>
            <a:ext cx="8648700" cy="5613400"/>
          </a:xfrm>
          <a:prstGeom prst="rect">
            <a:avLst/>
          </a:prstGeom>
        </p:spPr>
      </p:pic>
      <p:sp>
        <p:nvSpPr>
          <p:cNvPr id="3" name="Title 1"/>
          <p:cNvSpPr>
            <a:spLocks noGrp="1"/>
          </p:cNvSpPr>
          <p:nvPr>
            <p:ph type="title"/>
          </p:nvPr>
        </p:nvSpPr>
        <p:spPr>
          <a:xfrm>
            <a:off x="2200470" y="90651"/>
            <a:ext cx="3875459" cy="1143000"/>
          </a:xfrm>
        </p:spPr>
        <p:txBody>
          <a:bodyPr>
            <a:normAutofit/>
          </a:bodyPr>
          <a:lstStyle/>
          <a:p>
            <a:r>
              <a:rPr lang="en-US" sz="3200" dirty="0" smtClean="0"/>
              <a:t>             Carbon Cycle</a:t>
            </a:r>
            <a:endParaRPr lang="en-US" sz="3200" dirty="0"/>
          </a:p>
        </p:txBody>
      </p:sp>
    </p:spTree>
    <p:extLst>
      <p:ext uri="{BB962C8B-B14F-4D97-AF65-F5344CB8AC3E}">
        <p14:creationId xmlns:p14="http://schemas.microsoft.com/office/powerpoint/2010/main" val="35274712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61961" y="2227759"/>
            <a:ext cx="3724839" cy="3320321"/>
          </a:xfrm>
        </p:spPr>
        <p:txBody>
          <a:bodyPr>
            <a:normAutofit/>
          </a:bodyPr>
          <a:lstStyle/>
          <a:p>
            <a:pPr marL="0" indent="0" algn="just">
              <a:buNone/>
            </a:pPr>
            <a:r>
              <a:rPr lang="en-US" sz="2200" b="1" dirty="0"/>
              <a:t>Evaporation</a:t>
            </a:r>
            <a:r>
              <a:rPr lang="en-US" sz="2200" dirty="0"/>
              <a:t> is the process by which water is converted from its liquid form to its vapor form and thus transferred from land and water masses to the atmosphere. Evaporation from the oceans accounts for 80% of the water delivered as </a:t>
            </a:r>
            <a:r>
              <a:rPr lang="en-US" sz="2200" dirty="0" smtClean="0"/>
              <a:t>precipitation on land.</a:t>
            </a:r>
            <a:endParaRPr lang="en-US" sz="2200" dirty="0"/>
          </a:p>
        </p:txBody>
      </p:sp>
      <p:sp>
        <p:nvSpPr>
          <p:cNvPr id="4" name="Title 1"/>
          <p:cNvSpPr>
            <a:spLocks noGrp="1"/>
          </p:cNvSpPr>
          <p:nvPr>
            <p:ph type="title"/>
          </p:nvPr>
        </p:nvSpPr>
        <p:spPr>
          <a:xfrm>
            <a:off x="914400" y="25764"/>
            <a:ext cx="8229600" cy="1143000"/>
          </a:xfrm>
        </p:spPr>
        <p:txBody>
          <a:bodyPr>
            <a:normAutofit/>
          </a:bodyPr>
          <a:lstStyle/>
          <a:p>
            <a:r>
              <a:rPr lang="en-US" sz="3200" dirty="0" smtClean="0"/>
              <a:t>             Important Process of Water Cycle</a:t>
            </a:r>
            <a:endParaRPr lang="en-US" sz="3200" dirty="0"/>
          </a:p>
        </p:txBody>
      </p:sp>
      <p:pic>
        <p:nvPicPr>
          <p:cNvPr id="5" name="evap.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84390" y="1904999"/>
            <a:ext cx="3838904" cy="3754237"/>
          </a:xfrm>
          <a:prstGeom prst="rect">
            <a:avLst/>
          </a:prstGeom>
        </p:spPr>
      </p:pic>
    </p:spTree>
    <p:extLst>
      <p:ext uri="{BB962C8B-B14F-4D97-AF65-F5344CB8AC3E}">
        <p14:creationId xmlns:p14="http://schemas.microsoft.com/office/powerpoint/2010/main" val="79524052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57124"/>
            <a:ext cx="8229600" cy="1143000"/>
          </a:xfrm>
        </p:spPr>
        <p:txBody>
          <a:bodyPr>
            <a:normAutofit/>
          </a:bodyPr>
          <a:lstStyle/>
          <a:p>
            <a:r>
              <a:rPr lang="en-US" sz="3200" dirty="0" smtClean="0"/>
              <a:t>             Important Process of Water Cycle</a:t>
            </a:r>
            <a:endParaRPr lang="en-US" sz="3200" dirty="0"/>
          </a:p>
        </p:txBody>
      </p:sp>
      <p:sp>
        <p:nvSpPr>
          <p:cNvPr id="2" name="Rectangle 1"/>
          <p:cNvSpPr/>
          <p:nvPr/>
        </p:nvSpPr>
        <p:spPr>
          <a:xfrm>
            <a:off x="5856977" y="1894092"/>
            <a:ext cx="3131019" cy="3231654"/>
          </a:xfrm>
          <a:prstGeom prst="rect">
            <a:avLst/>
          </a:prstGeom>
        </p:spPr>
        <p:txBody>
          <a:bodyPr wrap="square">
            <a:spAutoFit/>
          </a:bodyPr>
          <a:lstStyle/>
          <a:p>
            <a:r>
              <a:rPr lang="en-US" sz="2400" b="1" dirty="0" smtClean="0"/>
              <a:t>Precipitation (Rainfall)</a:t>
            </a:r>
          </a:p>
          <a:p>
            <a:endParaRPr lang="en-US" dirty="0" smtClean="0"/>
          </a:p>
          <a:p>
            <a:pPr algn="just"/>
            <a:r>
              <a:rPr lang="en-US" dirty="0" smtClean="0"/>
              <a:t>Water </a:t>
            </a:r>
            <a:r>
              <a:rPr lang="en-US" dirty="0"/>
              <a:t>vapor in the atmosphere condenses and is delivered to the earth as dew, rain and snow. Condensed water droplets or ice particles in the atmosphere are visible to us as clouds. The movement of water from the atmosphere to the earth is called precipitation. </a:t>
            </a:r>
          </a:p>
        </p:txBody>
      </p:sp>
      <p:pic>
        <p:nvPicPr>
          <p:cNvPr id="5" name="precip.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00542" y="1736506"/>
            <a:ext cx="5233791" cy="3568494"/>
          </a:xfrm>
          <a:prstGeom prst="rect">
            <a:avLst/>
          </a:prstGeom>
        </p:spPr>
      </p:pic>
    </p:spTree>
    <p:extLst>
      <p:ext uri="{BB962C8B-B14F-4D97-AF65-F5344CB8AC3E}">
        <p14:creationId xmlns:p14="http://schemas.microsoft.com/office/powerpoint/2010/main" val="37235848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fil.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10039"/>
          <a:stretch/>
        </p:blipFill>
        <p:spPr>
          <a:xfrm>
            <a:off x="4910560" y="1576444"/>
            <a:ext cx="4071098" cy="3907652"/>
          </a:xfrm>
          <a:prstGeom prst="rect">
            <a:avLst/>
          </a:prstGeom>
        </p:spPr>
      </p:pic>
      <p:sp>
        <p:nvSpPr>
          <p:cNvPr id="5" name="Title 1"/>
          <p:cNvSpPr>
            <a:spLocks noGrp="1"/>
          </p:cNvSpPr>
          <p:nvPr>
            <p:ph type="title"/>
          </p:nvPr>
        </p:nvSpPr>
        <p:spPr>
          <a:xfrm>
            <a:off x="914400" y="25764"/>
            <a:ext cx="8229600" cy="1143000"/>
          </a:xfrm>
        </p:spPr>
        <p:txBody>
          <a:bodyPr>
            <a:normAutofit/>
          </a:bodyPr>
          <a:lstStyle/>
          <a:p>
            <a:r>
              <a:rPr lang="en-US" sz="3200" dirty="0" smtClean="0"/>
              <a:t>             Important Process of Water Cycle</a:t>
            </a:r>
            <a:endParaRPr lang="en-US" sz="3200" dirty="0"/>
          </a:p>
        </p:txBody>
      </p:sp>
      <p:sp>
        <p:nvSpPr>
          <p:cNvPr id="2" name="Rectangle 1"/>
          <p:cNvSpPr/>
          <p:nvPr/>
        </p:nvSpPr>
        <p:spPr>
          <a:xfrm>
            <a:off x="151214" y="2121761"/>
            <a:ext cx="4572000" cy="2954655"/>
          </a:xfrm>
          <a:prstGeom prst="rect">
            <a:avLst/>
          </a:prstGeom>
        </p:spPr>
        <p:txBody>
          <a:bodyPr>
            <a:spAutoFit/>
          </a:bodyPr>
          <a:lstStyle/>
          <a:p>
            <a:pPr algn="just"/>
            <a:r>
              <a:rPr lang="en-US" sz="2400" b="1" dirty="0" smtClean="0"/>
              <a:t>Infiltration</a:t>
            </a:r>
          </a:p>
          <a:p>
            <a:pPr algn="just"/>
            <a:endParaRPr lang="en-US" dirty="0" smtClean="0"/>
          </a:p>
          <a:p>
            <a:pPr algn="just"/>
            <a:r>
              <a:rPr lang="en-US" dirty="0" smtClean="0"/>
              <a:t>Some </a:t>
            </a:r>
            <a:r>
              <a:rPr lang="en-US" dirty="0"/>
              <a:t>of the precipitation that falls on land seeps into the ground where it is stored in aquifers and is transported to streams and lakes by subsurface flow. The amount of infiltration is influenced by the permeability and moisture content of the soil, the presence of vegetation and the volume and intensity of precipitation. </a:t>
            </a:r>
          </a:p>
        </p:txBody>
      </p:sp>
    </p:spTree>
    <p:extLst>
      <p:ext uri="{BB962C8B-B14F-4D97-AF65-F5344CB8AC3E}">
        <p14:creationId xmlns:p14="http://schemas.microsoft.com/office/powerpoint/2010/main" val="93826491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ranspiration.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b="26904"/>
          <a:stretch/>
        </p:blipFill>
        <p:spPr>
          <a:xfrm>
            <a:off x="4606920" y="1888718"/>
            <a:ext cx="4325153" cy="2783895"/>
          </a:xfrm>
          <a:prstGeom prst="rect">
            <a:avLst/>
          </a:prstGeom>
        </p:spPr>
      </p:pic>
      <p:sp>
        <p:nvSpPr>
          <p:cNvPr id="3" name="Title 1"/>
          <p:cNvSpPr>
            <a:spLocks noGrp="1"/>
          </p:cNvSpPr>
          <p:nvPr>
            <p:ph type="title"/>
          </p:nvPr>
        </p:nvSpPr>
        <p:spPr>
          <a:xfrm>
            <a:off x="914400" y="25764"/>
            <a:ext cx="8229600" cy="1143000"/>
          </a:xfrm>
        </p:spPr>
        <p:txBody>
          <a:bodyPr>
            <a:normAutofit/>
          </a:bodyPr>
          <a:lstStyle/>
          <a:p>
            <a:r>
              <a:rPr lang="en-US" sz="3200" dirty="0" smtClean="0"/>
              <a:t>             Important Process of Water Cycle</a:t>
            </a:r>
            <a:endParaRPr lang="en-US" sz="3200" dirty="0"/>
          </a:p>
        </p:txBody>
      </p:sp>
      <p:sp>
        <p:nvSpPr>
          <p:cNvPr id="2" name="Rectangle 1"/>
          <p:cNvSpPr/>
          <p:nvPr/>
        </p:nvSpPr>
        <p:spPr>
          <a:xfrm>
            <a:off x="0" y="2108236"/>
            <a:ext cx="4210178" cy="2677656"/>
          </a:xfrm>
          <a:prstGeom prst="rect">
            <a:avLst/>
          </a:prstGeom>
        </p:spPr>
        <p:txBody>
          <a:bodyPr wrap="square">
            <a:spAutoFit/>
          </a:bodyPr>
          <a:lstStyle/>
          <a:p>
            <a:pPr algn="just"/>
            <a:r>
              <a:rPr lang="en-US" sz="2400" b="1" dirty="0"/>
              <a:t>Transpiration</a:t>
            </a:r>
            <a:r>
              <a:rPr lang="en-US" dirty="0"/>
              <a:t> is the process where water contained in liquid form in plants is converted to vapor and released to the atmosphere. Much of the water taken up by plants is released through transpiration. It is difficult to separate the processes of evaporation and transpiration, so this transfer of water is sometimes simply </a:t>
            </a:r>
            <a:r>
              <a:rPr lang="en-US" dirty="0" smtClean="0"/>
              <a:t>called evapotranspiration</a:t>
            </a:r>
            <a:r>
              <a:rPr lang="en-US" dirty="0"/>
              <a:t>. </a:t>
            </a:r>
          </a:p>
        </p:txBody>
      </p:sp>
    </p:spTree>
    <p:extLst>
      <p:ext uri="{BB962C8B-B14F-4D97-AF65-F5344CB8AC3E}">
        <p14:creationId xmlns:p14="http://schemas.microsoft.com/office/powerpoint/2010/main" val="289933033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1166</TotalTime>
  <Words>817</Words>
  <Application>Microsoft Office PowerPoint</Application>
  <PresentationFormat>On-screen Show (4:3)</PresentationFormat>
  <Paragraphs>144</Paragraphs>
  <Slides>29</Slides>
  <Notes>0</Notes>
  <HiddenSlides>0</HiddenSlides>
  <MMClips>7</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Soil Moisture: It's importance, and  how it touches our lives</vt:lpstr>
      <vt:lpstr>PowerPoint Presentation</vt:lpstr>
      <vt:lpstr>Humanity has Always Flourished near Water</vt:lpstr>
      <vt:lpstr>PowerPoint Presentation</vt:lpstr>
      <vt:lpstr>PowerPoint Presentation</vt:lpstr>
      <vt:lpstr>Important Processes of the Water Cycle</vt:lpstr>
      <vt:lpstr>PowerPoint Presentation</vt:lpstr>
      <vt:lpstr>PowerPoint Presentation</vt:lpstr>
      <vt:lpstr>Importance of Soil Moisture </vt:lpstr>
      <vt:lpstr>Example of Soil Profile </vt:lpstr>
      <vt:lpstr>Factors Influencing Soil Moisture </vt:lpstr>
      <vt:lpstr>PowerPoint Presentation</vt:lpstr>
      <vt:lpstr>PowerPoint Presentation</vt:lpstr>
      <vt:lpstr>The SMAP Mission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BACKUP</vt:lpstr>
      <vt:lpstr>             Energy Cycle</vt:lpstr>
      <vt:lpstr>PowerPoint Presentation</vt:lpstr>
      <vt:lpstr>             Carbon Cycle</vt:lpstr>
      <vt:lpstr>             Important Process of Water Cycle</vt:lpstr>
      <vt:lpstr>             Important Process of Water Cycle</vt:lpstr>
      <vt:lpstr>             Important Process of Water Cycle</vt:lpstr>
      <vt:lpstr>             Important Process of Water Cycle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JPL</dc:creator>
  <cp:lastModifiedBy>Gary Randolph</cp:lastModifiedBy>
  <cp:revision>118</cp:revision>
  <dcterms:created xsi:type="dcterms:W3CDTF">2012-02-09T22:17:00Z</dcterms:created>
  <dcterms:modified xsi:type="dcterms:W3CDTF">2014-11-10T19:17:30Z</dcterms:modified>
</cp:coreProperties>
</file>