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50401538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46D2"/>
    <a:srgbClr val="FF0000"/>
    <a:srgbClr val="698ED9"/>
    <a:srgbClr val="A7C4FF"/>
    <a:srgbClr val="003064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58" autoAdjust="0"/>
  </p:normalViewPr>
  <p:slideViewPr>
    <p:cSldViewPr snapToGrid="0" showGuides="1">
      <p:cViewPr varScale="1">
        <p:scale>
          <a:sx n="20" d="100"/>
          <a:sy n="20" d="100"/>
        </p:scale>
        <p:origin x="-856" y="-104"/>
      </p:cViewPr>
      <p:guideLst>
        <p:guide orient="horz" pos="5289"/>
        <p:guide orient="horz" pos="22425"/>
        <p:guide orient="horz" pos="2349"/>
        <p:guide pos="15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692150"/>
            <a:ext cx="48529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8F64AA5-5A0D-456F-8AB4-ECE920899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076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2DCC4E-AF26-4184-ACB8-3F61D0E86D2A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2DCC4E-AF26-4184-ACB8-3F61D0E86D2A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838" y="11183938"/>
            <a:ext cx="42841862" cy="7715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9675" y="20399375"/>
            <a:ext cx="35282188" cy="92011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6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42663" y="1441450"/>
            <a:ext cx="11339512" cy="307165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1441450"/>
            <a:ext cx="33870900" cy="307165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7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1450" y="23133050"/>
            <a:ext cx="42841863" cy="7150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1450" y="15257463"/>
            <a:ext cx="42841863" cy="78755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99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363" y="8399463"/>
            <a:ext cx="22604412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76175" y="8399463"/>
            <a:ext cx="22606000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66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3" y="8058150"/>
            <a:ext cx="22269450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3" y="11417300"/>
            <a:ext cx="22269450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03200" y="8058150"/>
            <a:ext cx="22278975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03200" y="11417300"/>
            <a:ext cx="22278975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78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33513"/>
            <a:ext cx="16583025" cy="60991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5638" y="1433513"/>
            <a:ext cx="28176537" cy="307244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3" y="7532688"/>
            <a:ext cx="16583025" cy="2462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408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9013" y="25199975"/>
            <a:ext cx="30240287" cy="2974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79013" y="3216275"/>
            <a:ext cx="30240287" cy="21599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79013" y="28174950"/>
            <a:ext cx="302402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3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vmlDrawing" Target="../drawings/vmlDrawing1.vml"/><Relationship Id="rId14" Type="http://schemas.openxmlformats.org/officeDocument/2006/relationships/hyperlink" Target="http://www.megaprint.com/" TargetMode="External"/><Relationship Id="rId15" Type="http://schemas.openxmlformats.org/officeDocument/2006/relationships/oleObject" Target="../embeddings/oleObject1.bin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5">
            <a:hlinkClick r:id="rId14"/>
          </p:cNvPr>
          <p:cNvGraphicFramePr>
            <a:graphicFrameLocks noChangeAspect="1"/>
          </p:cNvGraphicFramePr>
          <p:nvPr userDrawn="1"/>
        </p:nvGraphicFramePr>
        <p:xfrm>
          <a:off x="40236775" y="35375850"/>
          <a:ext cx="55911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orelDRAW" r:id="rId15" imgW="8833104" imgH="310896" progId="CorelDRAW.Graphic.13">
                  <p:embed/>
                </p:oleObj>
              </mc:Choice>
              <mc:Fallback>
                <p:oleObj name="CorelDRAW" r:id="rId15" imgW="8833104" imgH="310896" progId="CorelDRAW.Graphic.1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8562"/>
                      <a:stretch>
                        <a:fillRect/>
                      </a:stretch>
                    </p:blipFill>
                    <p:spPr bwMode="auto">
                      <a:xfrm>
                        <a:off x="40236775" y="35375850"/>
                        <a:ext cx="55911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45912088" y="35352038"/>
            <a:ext cx="2373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defTabSz="4938713">
              <a:defRPr>
                <a:solidFill>
                  <a:schemeClr val="tx1"/>
                </a:solidFill>
                <a:latin typeface="Arial" charset="0"/>
              </a:defRPr>
            </a:lvl1pPr>
            <a:lvl2pPr algn="l" defTabSz="4938713">
              <a:defRPr>
                <a:solidFill>
                  <a:schemeClr val="tx1"/>
                </a:solidFill>
                <a:latin typeface="Arial" charset="0"/>
              </a:defRPr>
            </a:lvl2pPr>
            <a:lvl3pPr algn="l" defTabSz="4938713">
              <a:defRPr>
                <a:solidFill>
                  <a:schemeClr val="tx1"/>
                </a:solidFill>
                <a:latin typeface="Arial" charset="0"/>
              </a:defRPr>
            </a:lvl3pPr>
            <a:lvl4pPr algn="l" defTabSz="4938713">
              <a:defRPr>
                <a:solidFill>
                  <a:schemeClr val="tx1"/>
                </a:solidFill>
                <a:latin typeface="Arial" charset="0"/>
              </a:defRPr>
            </a:lvl4pPr>
            <a:lvl5pPr algn="l" defTabSz="4938713">
              <a:defRPr>
                <a:solidFill>
                  <a:schemeClr val="tx1"/>
                </a:solidFill>
                <a:latin typeface="Arial" charset="0"/>
              </a:defRPr>
            </a:lvl5pPr>
            <a:lvl6pPr defTabSz="4938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938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938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938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 sz="1600" smtClean="0">
                <a:solidFill>
                  <a:schemeClr val="bg1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2pPr>
      <a:lvl3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3pPr>
      <a:lvl4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4pPr>
      <a:lvl5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5pPr>
      <a:lvl6pPr marL="4572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6pPr>
      <a:lvl7pPr marL="9144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7pPr>
      <a:lvl8pPr marL="13716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8pPr>
      <a:lvl9pPr marL="18288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9pPr>
    </p:titleStyle>
    <p:bodyStyle>
      <a:lvl1pPr marL="1852613" indent="-1852613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7200">
          <a:solidFill>
            <a:schemeClr val="tx1"/>
          </a:solidFill>
          <a:latin typeface="+mn-lt"/>
          <a:ea typeface="+mn-ea"/>
          <a:cs typeface="+mn-cs"/>
        </a:defRPr>
      </a:lvl1pPr>
      <a:lvl2pPr marL="4011613" indent="-1544638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5000">
          <a:solidFill>
            <a:schemeClr val="tx1"/>
          </a:solidFill>
          <a:latin typeface="+mn-lt"/>
        </a:defRPr>
      </a:lvl2pPr>
      <a:lvl3pPr marL="6170613" indent="-1231900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</a:defRPr>
      </a:lvl3pPr>
      <a:lvl4pPr marL="8637588" indent="-1231900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4pPr>
      <a:lvl5pPr marL="11109325" indent="-1235075" algn="l" defTabSz="4938713" rtl="0" eaLnBrk="0" fontAlgn="base" hangingPunct="0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5pPr>
      <a:lvl6pPr marL="115665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6pPr>
      <a:lvl7pPr marL="120237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7pPr>
      <a:lvl8pPr marL="124809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8pPr>
      <a:lvl9pPr marL="129381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chemeClr val="bg1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0"/>
          <p:cNvSpPr>
            <a:spLocks noChangeArrowheads="1"/>
          </p:cNvSpPr>
          <p:nvPr/>
        </p:nvSpPr>
        <p:spPr bwMode="auto">
          <a:xfrm>
            <a:off x="37679436" y="21841111"/>
            <a:ext cx="11934702" cy="13242639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AutoShape 29"/>
          <p:cNvSpPr>
            <a:spLocks noChangeArrowheads="1"/>
          </p:cNvSpPr>
          <p:nvPr/>
        </p:nvSpPr>
        <p:spPr bwMode="auto">
          <a:xfrm>
            <a:off x="13038138" y="6665913"/>
            <a:ext cx="11899900" cy="2841783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AutoShape 31"/>
          <p:cNvSpPr>
            <a:spLocks noChangeArrowheads="1"/>
          </p:cNvSpPr>
          <p:nvPr/>
        </p:nvSpPr>
        <p:spPr bwMode="auto">
          <a:xfrm>
            <a:off x="25376188" y="6665913"/>
            <a:ext cx="11899900" cy="2841783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615415" y="19978689"/>
            <a:ext cx="12085518" cy="491001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13300075" y="7165975"/>
            <a:ext cx="11288713" cy="158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latin typeface="Cambria"/>
                <a:cs typeface="Cambria"/>
              </a:rPr>
              <a:t>Research Methods</a:t>
            </a:r>
            <a:endParaRPr lang="en-US" altLang="en-US" b="1" dirty="0">
              <a:latin typeface="Cambria"/>
              <a:cs typeface="Cambria"/>
            </a:endParaRPr>
          </a:p>
        </p:txBody>
      </p:sp>
      <p:sp>
        <p:nvSpPr>
          <p:cNvPr id="2057" name="AutoShape 13"/>
          <p:cNvSpPr>
            <a:spLocks noChangeArrowheads="1"/>
          </p:cNvSpPr>
          <p:nvPr/>
        </p:nvSpPr>
        <p:spPr bwMode="auto">
          <a:xfrm>
            <a:off x="787400" y="415925"/>
            <a:ext cx="48826738" cy="5749925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49" tIns="51425" rIns="102849" bIns="51425" anchor="ctr"/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1400175" y="1082675"/>
            <a:ext cx="46988413" cy="4582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100" b="1" dirty="0"/>
              <a:t>Title of the </a:t>
            </a:r>
            <a:r>
              <a:rPr lang="en-US" altLang="en-US" sz="14100" b="1" dirty="0" smtClean="0"/>
              <a:t>GLOBE Research </a:t>
            </a:r>
            <a:r>
              <a:rPr lang="en-US" altLang="en-US" sz="14100" b="1" dirty="0"/>
              <a:t>Study</a:t>
            </a:r>
          </a:p>
          <a:p>
            <a:pPr eaLnBrk="1" hangingPunct="1"/>
            <a:r>
              <a:rPr lang="en-US" altLang="en-US" b="1" dirty="0" smtClean="0"/>
              <a:t>Collaboration Team Names</a:t>
            </a:r>
            <a:endParaRPr lang="en-US" altLang="en-US" b="1" dirty="0"/>
          </a:p>
          <a:p>
            <a:pPr eaLnBrk="1" hangingPunct="1"/>
            <a:r>
              <a:rPr lang="en-US" altLang="en-US" sz="5400" b="1" i="1" dirty="0" smtClean="0"/>
              <a:t>School Name</a:t>
            </a:r>
            <a:endParaRPr lang="en-US" altLang="en-US" dirty="0"/>
          </a:p>
        </p:txBody>
      </p:sp>
      <p:sp>
        <p:nvSpPr>
          <p:cNvPr id="2059" name="Text Box 16"/>
          <p:cNvSpPr txBox="1">
            <a:spLocks noChangeArrowheads="1"/>
          </p:cNvSpPr>
          <p:nvPr/>
        </p:nvSpPr>
        <p:spPr bwMode="auto">
          <a:xfrm>
            <a:off x="787400" y="2416175"/>
            <a:ext cx="4716338" cy="3774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/>
              <a:t>School Logo</a:t>
            </a:r>
            <a:endParaRPr lang="en-US" altLang="en-US" b="1" dirty="0"/>
          </a:p>
          <a:p>
            <a:pPr eaLnBrk="1" hangingPunct="1">
              <a:spcBef>
                <a:spcPct val="50000"/>
              </a:spcBef>
            </a:pPr>
            <a:endParaRPr lang="en-US" altLang="en-US" sz="3100" dirty="0">
              <a:solidFill>
                <a:srgbClr val="FF0000"/>
              </a:solidFill>
            </a:endParaRPr>
          </a:p>
        </p:txBody>
      </p:sp>
      <p:sp>
        <p:nvSpPr>
          <p:cNvPr id="2060" name="Text Box 25"/>
          <p:cNvSpPr txBox="1">
            <a:spLocks noChangeArrowheads="1"/>
          </p:cNvSpPr>
          <p:nvPr/>
        </p:nvSpPr>
        <p:spPr bwMode="auto">
          <a:xfrm>
            <a:off x="26696988" y="22666325"/>
            <a:ext cx="9537700" cy="121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 b="1" i="1" dirty="0">
                <a:latin typeface="Cambria"/>
                <a:cs typeface="Cambria"/>
              </a:rPr>
              <a:t>Figure </a:t>
            </a:r>
            <a:r>
              <a:rPr lang="en-US" altLang="en-US" sz="7200" b="1" i="1" dirty="0" smtClean="0">
                <a:latin typeface="Cambria"/>
                <a:cs typeface="Cambria"/>
              </a:rPr>
              <a:t>#1</a:t>
            </a:r>
            <a:endParaRPr lang="en-US" altLang="en-US" sz="7200" b="1" i="1" dirty="0">
              <a:latin typeface="Cambria"/>
              <a:cs typeface="Cambria"/>
            </a:endParaRPr>
          </a:p>
        </p:txBody>
      </p:sp>
      <p:sp>
        <p:nvSpPr>
          <p:cNvPr id="2061" name="AutoShape 26"/>
          <p:cNvSpPr>
            <a:spLocks noChangeArrowheads="1"/>
          </p:cNvSpPr>
          <p:nvPr/>
        </p:nvSpPr>
        <p:spPr bwMode="auto">
          <a:xfrm>
            <a:off x="26474738" y="24833263"/>
            <a:ext cx="9626600" cy="9499600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2" name="Text Box 27"/>
          <p:cNvSpPr txBox="1">
            <a:spLocks noChangeArrowheads="1"/>
          </p:cNvSpPr>
          <p:nvPr/>
        </p:nvSpPr>
        <p:spPr bwMode="auto">
          <a:xfrm>
            <a:off x="38665150" y="28685433"/>
            <a:ext cx="9537700" cy="121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 dirty="0">
                <a:latin typeface="Cambria"/>
                <a:cs typeface="Cambria"/>
              </a:rPr>
              <a:t>Bibliography</a:t>
            </a:r>
          </a:p>
        </p:txBody>
      </p:sp>
      <p:sp>
        <p:nvSpPr>
          <p:cNvPr id="2063" name="Text Box 36"/>
          <p:cNvSpPr txBox="1">
            <a:spLocks noChangeArrowheads="1"/>
          </p:cNvSpPr>
          <p:nvPr/>
        </p:nvSpPr>
        <p:spPr bwMode="auto">
          <a:xfrm>
            <a:off x="13417550" y="9666288"/>
            <a:ext cx="10820400" cy="385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mbria"/>
                <a:cs typeface="Cambria"/>
              </a:rPr>
              <a:t>Full advantage is taken of a combination of GLOBE protocols, and: </a:t>
            </a:r>
            <a:r>
              <a:rPr lang="en-US" sz="3200" dirty="0" smtClean="0">
                <a:latin typeface="Cambria"/>
                <a:cs typeface="Cambria"/>
              </a:rPr>
              <a:t> 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there </a:t>
            </a:r>
            <a:r>
              <a:rPr lang="en-US" sz="3200" dirty="0">
                <a:latin typeface="Cambria"/>
                <a:cs typeface="Cambria"/>
              </a:rPr>
              <a:t>is a direct link provided between the datasets and research question(s), and </a:t>
            </a:r>
            <a:endParaRPr lang="en-US" sz="3200" dirty="0" smtClean="0">
              <a:latin typeface="Cambria"/>
              <a:cs typeface="Cambria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the </a:t>
            </a:r>
            <a:r>
              <a:rPr lang="en-US" sz="3200" dirty="0">
                <a:latin typeface="Cambria"/>
                <a:cs typeface="Cambria"/>
              </a:rPr>
              <a:t>scope of research is fully detailed, including how the data were analyzed (e.g. time period, geographic area, or specific sites involved). </a:t>
            </a:r>
          </a:p>
          <a:p>
            <a:pPr algn="l"/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2064" name="Text Box 38"/>
          <p:cNvSpPr txBox="1">
            <a:spLocks noChangeArrowheads="1"/>
          </p:cNvSpPr>
          <p:nvPr/>
        </p:nvSpPr>
        <p:spPr bwMode="auto">
          <a:xfrm>
            <a:off x="38363525" y="30482509"/>
            <a:ext cx="10550525" cy="150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marL="385763" indent="-385763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28663" indent="-384175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073150" indent="-384175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414463" indent="-385763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1762125" indent="-388938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2193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6765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1337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5909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endParaRPr lang="en-US" altLang="en-US" sz="3100" b="1" dirty="0">
              <a:latin typeface="Times New Roman" pitchFamily="18" charset="0"/>
            </a:endParaRPr>
          </a:p>
          <a:p>
            <a:r>
              <a:rPr lang="en-US" sz="3200" dirty="0">
                <a:latin typeface="Cambria"/>
                <a:cs typeface="Cambria"/>
              </a:rPr>
              <a:t>Materials used are cited completely and correctly, including any graphics, tables, or figures not created by students. </a:t>
            </a:r>
          </a:p>
        </p:txBody>
      </p:sp>
      <p:sp>
        <p:nvSpPr>
          <p:cNvPr id="2065" name="Text Box 39"/>
          <p:cNvSpPr txBox="1">
            <a:spLocks noChangeArrowheads="1"/>
          </p:cNvSpPr>
          <p:nvPr/>
        </p:nvSpPr>
        <p:spPr bwMode="auto">
          <a:xfrm>
            <a:off x="25711150" y="9750425"/>
            <a:ext cx="11215688" cy="7741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latin typeface="Cambria"/>
                <a:cs typeface="Cambria"/>
              </a:rPr>
              <a:t>GLOBE data use includes all GLOBE data </a:t>
            </a:r>
            <a:r>
              <a:rPr lang="en-US" sz="3200" dirty="0" smtClean="0">
                <a:latin typeface="Cambria"/>
                <a:cs typeface="Cambria"/>
              </a:rPr>
              <a:t>that were </a:t>
            </a:r>
            <a:r>
              <a:rPr lang="en-US" sz="3200" dirty="0">
                <a:latin typeface="Cambria"/>
                <a:cs typeface="Cambria"/>
              </a:rPr>
              <a:t>collected, and:</a:t>
            </a:r>
            <a:br>
              <a:rPr lang="en-US" sz="3200" dirty="0">
                <a:latin typeface="Cambria"/>
                <a:cs typeface="Cambria"/>
              </a:rPr>
            </a:br>
            <a:r>
              <a:rPr lang="en-US" sz="3200" dirty="0">
                <a:latin typeface="Cambria"/>
                <a:cs typeface="Cambria"/>
              </a:rPr>
              <a:t>GLOBE data are entered into the GLOBE database. </a:t>
            </a:r>
          </a:p>
          <a:p>
            <a:r>
              <a:rPr lang="en-US" sz="3200" dirty="0" smtClean="0">
                <a:latin typeface="Cambria"/>
                <a:cs typeface="Cambria"/>
              </a:rPr>
              <a:t>Data </a:t>
            </a:r>
            <a:r>
              <a:rPr lang="en-US" sz="3200" dirty="0">
                <a:latin typeface="Cambria"/>
                <a:cs typeface="Cambria"/>
              </a:rPr>
              <a:t>from other GLOBE school(s) are included in the project. </a:t>
            </a:r>
          </a:p>
          <a:p>
            <a:r>
              <a:rPr lang="en-US" sz="3200" dirty="0" smtClean="0">
                <a:latin typeface="Cambria"/>
                <a:cs typeface="Cambria"/>
              </a:rPr>
              <a:t>and</a:t>
            </a:r>
            <a:r>
              <a:rPr lang="en-US" sz="3200" dirty="0">
                <a:latin typeface="Cambria"/>
                <a:cs typeface="Cambria"/>
              </a:rPr>
              <a:t>:</a:t>
            </a:r>
            <a:br>
              <a:rPr lang="en-US" sz="3200" dirty="0">
                <a:latin typeface="Cambria"/>
                <a:cs typeface="Cambria"/>
              </a:rPr>
            </a:br>
            <a:r>
              <a:rPr lang="en-US" sz="3200" dirty="0">
                <a:latin typeface="Cambria"/>
                <a:cs typeface="Cambria"/>
              </a:rPr>
              <a:t>All sources of data not collected by submitting group are cited. </a:t>
            </a:r>
          </a:p>
          <a:p>
            <a:pPr algn="l">
              <a:lnSpc>
                <a:spcPct val="95000"/>
              </a:lnSpc>
            </a:pPr>
            <a:endParaRPr lang="en-US" altLang="en-US" sz="3100" dirty="0">
              <a:latin typeface="Cambria"/>
              <a:cs typeface="Cambria"/>
            </a:endParaRPr>
          </a:p>
          <a:p>
            <a:pPr algn="l"/>
            <a:r>
              <a:rPr lang="en-US" sz="3200" dirty="0">
                <a:latin typeface="Cambria"/>
                <a:cs typeface="Cambria"/>
              </a:rPr>
              <a:t>Tables and/or graphical representations of data are present, including: </a:t>
            </a:r>
            <a:r>
              <a:rPr lang="en-US" sz="3200" dirty="0" smtClean="0">
                <a:latin typeface="Cambria"/>
                <a:cs typeface="Cambria"/>
              </a:rPr>
              <a:t>Maps</a:t>
            </a:r>
            <a:r>
              <a:rPr lang="en-US" sz="3200" dirty="0">
                <a:latin typeface="Cambria"/>
                <a:cs typeface="Cambria"/>
              </a:rPr>
              <a:t>, </a:t>
            </a:r>
            <a:r>
              <a:rPr lang="en-US" sz="3200" dirty="0" smtClean="0">
                <a:latin typeface="Cambria"/>
                <a:cs typeface="Cambria"/>
              </a:rPr>
              <a:t>Time </a:t>
            </a:r>
            <a:r>
              <a:rPr lang="en-US" sz="3200" dirty="0">
                <a:latin typeface="Cambria"/>
                <a:cs typeface="Cambria"/>
              </a:rPr>
              <a:t>series plots, or </a:t>
            </a:r>
            <a:r>
              <a:rPr lang="en-US" sz="3200" dirty="0" smtClean="0">
                <a:latin typeface="Cambria"/>
                <a:cs typeface="Cambria"/>
              </a:rPr>
              <a:t>Other </a:t>
            </a:r>
            <a:r>
              <a:rPr lang="en-US" sz="3200" dirty="0">
                <a:latin typeface="Cambria"/>
                <a:cs typeface="Cambria"/>
              </a:rPr>
              <a:t>visualizations of the </a:t>
            </a:r>
            <a:r>
              <a:rPr lang="en-US" sz="3200" dirty="0" smtClean="0">
                <a:latin typeface="Cambria"/>
                <a:cs typeface="Cambria"/>
              </a:rPr>
              <a:t>data that 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>
                <a:latin typeface="Cambria"/>
                <a:cs typeface="Cambria"/>
              </a:rPr>
              <a:t>D</a:t>
            </a:r>
            <a:r>
              <a:rPr lang="en-US" sz="3200" dirty="0" smtClean="0">
                <a:latin typeface="Cambria"/>
                <a:cs typeface="Cambria"/>
              </a:rPr>
              <a:t>isplay </a:t>
            </a:r>
            <a:r>
              <a:rPr lang="en-US" sz="3200" dirty="0">
                <a:latin typeface="Cambria"/>
                <a:cs typeface="Cambria"/>
              </a:rPr>
              <a:t>enough of the data to support the conclusion</a:t>
            </a:r>
            <a:r>
              <a:rPr lang="en-US" sz="3200" dirty="0" smtClean="0">
                <a:latin typeface="Cambria"/>
                <a:cs typeface="Cambria"/>
              </a:rPr>
              <a:t>,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>
                <a:latin typeface="Cambria"/>
                <a:cs typeface="Cambria"/>
              </a:rPr>
              <a:t>P</a:t>
            </a:r>
            <a:r>
              <a:rPr lang="en-US" sz="3200" dirty="0" smtClean="0">
                <a:latin typeface="Cambria"/>
                <a:cs typeface="Cambria"/>
              </a:rPr>
              <a:t>rovide </a:t>
            </a:r>
            <a:r>
              <a:rPr lang="en-US" sz="3200" dirty="0">
                <a:latin typeface="Cambria"/>
                <a:cs typeface="Cambria"/>
              </a:rPr>
              <a:t>comparisons between </a:t>
            </a:r>
            <a:r>
              <a:rPr lang="en-US" sz="3200" dirty="0" smtClean="0">
                <a:latin typeface="Cambria"/>
                <a:cs typeface="Cambria"/>
              </a:rPr>
              <a:t>data.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Data are </a:t>
            </a:r>
            <a:r>
              <a:rPr lang="en-US" sz="3200" dirty="0">
                <a:latin typeface="Cambria"/>
                <a:cs typeface="Cambria"/>
              </a:rPr>
              <a:t>orderly, well labeled, and easy to interpret. </a:t>
            </a:r>
            <a:endParaRPr lang="en-US" sz="3200" dirty="0" smtClean="0">
              <a:latin typeface="Cambria"/>
              <a:cs typeface="Cambria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Data are </a:t>
            </a:r>
            <a:r>
              <a:rPr lang="en-US" sz="3200" dirty="0">
                <a:latin typeface="Cambria"/>
                <a:cs typeface="Cambria"/>
              </a:rPr>
              <a:t>of high quality, </a:t>
            </a:r>
            <a:r>
              <a:rPr lang="en-US" sz="3200" dirty="0" smtClean="0">
                <a:latin typeface="Cambria"/>
                <a:cs typeface="Cambria"/>
              </a:rPr>
              <a:t>well </a:t>
            </a:r>
            <a:r>
              <a:rPr lang="en-US" sz="3200" dirty="0">
                <a:latin typeface="Cambria"/>
                <a:cs typeface="Cambria"/>
              </a:rPr>
              <a:t>presented, and </a:t>
            </a:r>
            <a:r>
              <a:rPr lang="en-US" sz="3200" dirty="0" smtClean="0">
                <a:latin typeface="Cambria"/>
                <a:cs typeface="Cambria"/>
              </a:rPr>
              <a:t>enable </a:t>
            </a:r>
            <a:r>
              <a:rPr lang="en-US" sz="3200" dirty="0">
                <a:latin typeface="Cambria"/>
                <a:cs typeface="Cambria"/>
              </a:rPr>
              <a:t>the reader to easily grasp the key points of the paper. </a:t>
            </a:r>
          </a:p>
          <a:p>
            <a:pPr algn="l">
              <a:lnSpc>
                <a:spcPct val="95000"/>
              </a:lnSpc>
            </a:pPr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2067" name="Text Box 42"/>
          <p:cNvSpPr txBox="1">
            <a:spLocks noChangeArrowheads="1"/>
          </p:cNvSpPr>
          <p:nvPr/>
        </p:nvSpPr>
        <p:spPr bwMode="auto">
          <a:xfrm>
            <a:off x="1004376" y="20118263"/>
            <a:ext cx="11288713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 smtClean="0">
                <a:latin typeface="Cambria"/>
                <a:cs typeface="Cambria"/>
              </a:rPr>
              <a:t>Hypothesis</a:t>
            </a:r>
            <a:endParaRPr lang="en-US" altLang="en-US" sz="8000" b="1" dirty="0">
              <a:latin typeface="Cambria"/>
              <a:cs typeface="Cambria"/>
            </a:endParaRPr>
          </a:p>
        </p:txBody>
      </p:sp>
      <p:sp>
        <p:nvSpPr>
          <p:cNvPr id="2068" name="Text Box 43"/>
          <p:cNvSpPr txBox="1">
            <a:spLocks noChangeArrowheads="1"/>
          </p:cNvSpPr>
          <p:nvPr/>
        </p:nvSpPr>
        <p:spPr bwMode="auto">
          <a:xfrm>
            <a:off x="25638125" y="7178675"/>
            <a:ext cx="11288713" cy="158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latin typeface="Cambria"/>
                <a:cs typeface="Cambria"/>
              </a:rPr>
              <a:t>GLOBE Data</a:t>
            </a:r>
            <a:endParaRPr lang="en-US" altLang="en-US" b="1" dirty="0">
              <a:latin typeface="Cambria"/>
              <a:cs typeface="Cambria"/>
            </a:endParaRPr>
          </a:p>
        </p:txBody>
      </p:sp>
      <p:sp>
        <p:nvSpPr>
          <p:cNvPr id="2070" name="Text Box 19"/>
          <p:cNvSpPr txBox="1">
            <a:spLocks noChangeArrowheads="1"/>
          </p:cNvSpPr>
          <p:nvPr/>
        </p:nvSpPr>
        <p:spPr bwMode="auto">
          <a:xfrm>
            <a:off x="14485929" y="25488264"/>
            <a:ext cx="9350375" cy="925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6000" b="1" i="1" dirty="0" smtClean="0">
                <a:solidFill>
                  <a:srgbClr val="008000"/>
                </a:solidFill>
                <a:latin typeface="Cambria"/>
                <a:cs typeface="Cambria"/>
              </a:rPr>
              <a:t>GLOBE BADGES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Collaboration</a:t>
            </a:r>
            <a:r>
              <a:rPr lang="en-US" altLang="en-US" sz="2400" b="1" dirty="0" smtClean="0">
                <a:solidFill>
                  <a:srgbClr val="FC8004"/>
                </a:solidFill>
                <a:latin typeface="Cambria"/>
                <a:cs typeface="Cambria"/>
              </a:rPr>
              <a:t> </a:t>
            </a:r>
            <a:r>
              <a:rPr lang="en-US" sz="2400" dirty="0" smtClean="0">
                <a:latin typeface="Cambria"/>
                <a:cs typeface="Cambria"/>
              </a:rPr>
              <a:t>All </a:t>
            </a:r>
            <a:r>
              <a:rPr lang="en-US" sz="2400" dirty="0">
                <a:latin typeface="Cambria"/>
                <a:cs typeface="Cambria"/>
              </a:rPr>
              <a:t>team members are listed, along with clearly defined roles, how these roles support one another, and descriptions of each student’s contribution. The descriptions clearly indicate the advantages of the collaboration. </a:t>
            </a:r>
            <a:endParaRPr lang="en-US" altLang="en-US" sz="4000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Community Impact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clearly describes how a local issue led to the research questions and makes connections between local and global impacts. </a:t>
            </a:r>
            <a:endParaRPr lang="en-US" altLang="en-US" sz="4000" b="1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Connection to Scientist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clearly describes collaboration with a scientist that enhanced the research methods, contributed to improved precision, and supported more sophisticated analyses and interpretations of results. </a:t>
            </a:r>
            <a:endParaRPr lang="en-US" sz="4000" b="1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Interscholastic Connection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describes a </a:t>
            </a:r>
            <a:r>
              <a:rPr lang="en-US" sz="2400" dirty="0" smtClean="0">
                <a:latin typeface="Cambria"/>
                <a:cs typeface="Cambria"/>
              </a:rPr>
              <a:t>carefully </a:t>
            </a:r>
            <a:r>
              <a:rPr lang="en-US" sz="2400" dirty="0">
                <a:latin typeface="Cambria"/>
                <a:cs typeface="Cambria"/>
              </a:rPr>
              <a:t>planned </a:t>
            </a:r>
            <a:r>
              <a:rPr lang="en-US" sz="2400" dirty="0" smtClean="0">
                <a:latin typeface="Cambria"/>
                <a:cs typeface="Cambria"/>
              </a:rPr>
              <a:t>interscholastic </a:t>
            </a:r>
            <a:r>
              <a:rPr lang="en-US" sz="2400" dirty="0">
                <a:latin typeface="Cambria"/>
                <a:cs typeface="Cambria"/>
              </a:rPr>
              <a:t>or international collaboration that describes rationales for data collection in different regions and the advantages of comparing </a:t>
            </a:r>
            <a:r>
              <a:rPr lang="en-US" sz="2400" dirty="0" smtClean="0">
                <a:latin typeface="Cambria"/>
                <a:cs typeface="Cambria"/>
              </a:rPr>
              <a:t>results.</a:t>
            </a:r>
          </a:p>
          <a:p>
            <a:pPr marL="0" indent="0" algn="l" eaLnBrk="1" hangingPunct="1">
              <a:lnSpc>
                <a:spcPct val="90000"/>
              </a:lnSpc>
              <a:spcBef>
                <a:spcPct val="50000"/>
              </a:spcBef>
            </a:pPr>
            <a:endParaRPr lang="en-US" altLang="en-US" sz="1200" b="1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Engineering Solution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includes all of the components for level 3, and: </a:t>
            </a:r>
            <a:r>
              <a:rPr lang="en-US" sz="2400" dirty="0" smtClean="0">
                <a:latin typeface="Cambria"/>
                <a:cs typeface="Cambria"/>
              </a:rPr>
              <a:t>Describes </a:t>
            </a:r>
            <a:r>
              <a:rPr lang="en-US" sz="2400" dirty="0">
                <a:latin typeface="Cambria"/>
                <a:cs typeface="Cambria"/>
              </a:rPr>
              <a:t>the relative </a:t>
            </a:r>
            <a:r>
              <a:rPr lang="en-US" sz="2400" dirty="0" smtClean="0">
                <a:latin typeface="Cambria"/>
                <a:cs typeface="Cambria"/>
              </a:rPr>
              <a:t>priority </a:t>
            </a:r>
            <a:r>
              <a:rPr lang="en-US" sz="2400" dirty="0">
                <a:latin typeface="Cambria"/>
                <a:cs typeface="Cambria"/>
              </a:rPr>
              <a:t>of the criteria for </a:t>
            </a:r>
            <a:r>
              <a:rPr lang="en-US" sz="2400" dirty="0" smtClean="0">
                <a:latin typeface="Cambria"/>
                <a:cs typeface="Cambria"/>
              </a:rPr>
              <a:t>solving </a:t>
            </a:r>
            <a:r>
              <a:rPr lang="en-US" sz="2400" dirty="0">
                <a:latin typeface="Cambria"/>
                <a:cs typeface="Cambria"/>
              </a:rPr>
              <a:t>the problem, and </a:t>
            </a:r>
            <a:r>
              <a:rPr lang="en-US" sz="2400" dirty="0" smtClean="0">
                <a:latin typeface="Cambria"/>
                <a:cs typeface="Cambria"/>
              </a:rPr>
              <a:t>Describes </a:t>
            </a:r>
            <a:r>
              <a:rPr lang="en-US" sz="2400" dirty="0">
                <a:latin typeface="Cambria"/>
                <a:cs typeface="Cambria"/>
              </a:rPr>
              <a:t>tradeoffs considered in designing the solution. 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endParaRPr lang="en-US" altLang="en-US" sz="4000" b="1" dirty="0">
              <a:latin typeface="Cambria"/>
              <a:cs typeface="Cambria"/>
            </a:endParaRP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14206538" y="17921241"/>
            <a:ext cx="100314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>
            <a:spAutoFit/>
          </a:bodyPr>
          <a:lstStyle/>
          <a:p>
            <a:pPr algn="l" defTabSz="4389438">
              <a:spcBef>
                <a:spcPct val="50000"/>
              </a:spcBef>
              <a:defRPr/>
            </a:pPr>
            <a:r>
              <a:rPr lang="en-US" sz="6000" b="1" i="1" dirty="0" smtClean="0">
                <a:solidFill>
                  <a:srgbClr val="002164"/>
                </a:solidFill>
                <a:latin typeface="Cambria"/>
                <a:cs typeface="Cambria"/>
              </a:rPr>
              <a:t>Field Photos </a:t>
            </a:r>
            <a:r>
              <a:rPr lang="en-US" sz="1200" b="1" i="1" dirty="0" smtClean="0">
                <a:solidFill>
                  <a:srgbClr val="002164"/>
                </a:solidFill>
                <a:latin typeface="Cambria"/>
                <a:cs typeface="Cambria"/>
              </a:rPr>
              <a:t>(</a:t>
            </a:r>
            <a:r>
              <a:rPr lang="en-US" sz="3200" b="1" i="1" dirty="0" smtClean="0">
                <a:solidFill>
                  <a:srgbClr val="002164"/>
                </a:solidFill>
                <a:latin typeface="Cambria"/>
                <a:cs typeface="Cambria"/>
              </a:rPr>
              <a:t>(requires release forms)</a:t>
            </a:r>
            <a:endParaRPr lang="en-US" sz="7200" b="1" i="1" dirty="0">
              <a:solidFill>
                <a:srgbClr val="002164"/>
              </a:solidFill>
              <a:latin typeface="Cambria"/>
              <a:cs typeface="Cambria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683142" y="6755525"/>
            <a:ext cx="12102464" cy="704331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185421" y="6941752"/>
            <a:ext cx="111768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mbria"/>
                <a:cs typeface="Cambria"/>
              </a:rPr>
              <a:t>Abstract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677383" y="14137489"/>
            <a:ext cx="12023551" cy="531638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253148" y="14247512"/>
            <a:ext cx="11176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Cambria"/>
                <a:cs typeface="Cambria"/>
              </a:rPr>
              <a:t>Research Question</a:t>
            </a:r>
            <a:endParaRPr lang="en-US" sz="8000" b="1" dirty="0">
              <a:latin typeface="Cambria"/>
              <a:cs typeface="Cambria"/>
            </a:endParaRPr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496850" y="25447475"/>
            <a:ext cx="12102464" cy="993851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Text Box 42"/>
          <p:cNvSpPr txBox="1">
            <a:spLocks noChangeArrowheads="1"/>
          </p:cNvSpPr>
          <p:nvPr/>
        </p:nvSpPr>
        <p:spPr bwMode="auto">
          <a:xfrm>
            <a:off x="1114425" y="25603928"/>
            <a:ext cx="11288713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 smtClean="0">
                <a:latin typeface="Cambria"/>
                <a:cs typeface="Cambria"/>
              </a:rPr>
              <a:t>Investigation Plan</a:t>
            </a:r>
            <a:endParaRPr lang="en-US" altLang="en-US" sz="8000" b="1" dirty="0">
              <a:latin typeface="Cambria"/>
              <a:cs typeface="Cambr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079250" y="20401968"/>
            <a:ext cx="104147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mbria"/>
                <a:cs typeface="Cambria"/>
              </a:rPr>
              <a:t>Data Summary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37498903" y="6569366"/>
            <a:ext cx="12102464" cy="765281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7814890" y="6738642"/>
            <a:ext cx="11176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Cambria"/>
                <a:cs typeface="Cambria"/>
              </a:rPr>
              <a:t>Data Analysis</a:t>
            </a:r>
            <a:endParaRPr lang="en-US" sz="8000" b="1" dirty="0">
              <a:latin typeface="Cambria"/>
              <a:cs typeface="Cambria"/>
            </a:endParaRPr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>
            <a:off x="37583577" y="14442239"/>
            <a:ext cx="12102464" cy="704331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37896782" y="14537330"/>
            <a:ext cx="11288713" cy="158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Cambria"/>
                <a:cs typeface="Cambria"/>
              </a:rPr>
              <a:t>Conclusions</a:t>
            </a:r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38817550" y="21811468"/>
            <a:ext cx="9537700" cy="2412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7200" dirty="0" smtClean="0">
                <a:latin typeface="Cambria"/>
                <a:cs typeface="Cambria"/>
              </a:rPr>
              <a:t>Limitations/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7200" dirty="0" smtClean="0">
                <a:latin typeface="Cambria"/>
                <a:cs typeface="Cambria"/>
              </a:rPr>
              <a:t>Sources of Error</a:t>
            </a:r>
            <a:endParaRPr lang="en-US" altLang="en-US" sz="7200" dirty="0">
              <a:latin typeface="Cambria"/>
              <a:cs typeface="Cambr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18875" y="24126812"/>
            <a:ext cx="956803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A clear, complete and insightful discussion of the limitations of the methods used is present and a description is provided explaining the significance of these analyses.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73401" y="16660262"/>
            <a:ext cx="111248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"/>
                <a:cs typeface="Cambria"/>
              </a:rPr>
              <a:t>The conclusion is supported by the data.</a:t>
            </a:r>
          </a:p>
          <a:p>
            <a:r>
              <a:rPr lang="en-US" sz="3200" dirty="0" smtClean="0">
                <a:latin typeface="Cambria"/>
                <a:cs typeface="Cambria"/>
              </a:rPr>
              <a:t>A </a:t>
            </a:r>
            <a:r>
              <a:rPr lang="en-US" sz="3200" dirty="0">
                <a:latin typeface="Cambria"/>
                <a:cs typeface="Cambria"/>
              </a:rPr>
              <a:t>thoughtful</a:t>
            </a:r>
            <a:r>
              <a:rPr lang="en-US" sz="3200" b="1" dirty="0">
                <a:latin typeface="Cambria"/>
                <a:cs typeface="Cambria"/>
              </a:rPr>
              <a:t> </a:t>
            </a:r>
            <a:r>
              <a:rPr lang="en-US" sz="3200" dirty="0">
                <a:latin typeface="Cambria"/>
                <a:cs typeface="Cambria"/>
              </a:rPr>
              <a:t>conclusion is </a:t>
            </a:r>
            <a:r>
              <a:rPr lang="en-US" sz="3200" dirty="0" smtClean="0">
                <a:latin typeface="Cambria"/>
                <a:cs typeface="Cambria"/>
              </a:rPr>
              <a:t>present gives </a:t>
            </a:r>
            <a:r>
              <a:rPr lang="en-US" sz="3200" dirty="0">
                <a:latin typeface="Cambria"/>
                <a:cs typeface="Cambria"/>
              </a:rPr>
              <a:t>a thorough and insightful explanation as to how the conclusion was reached, and </a:t>
            </a:r>
            <a:r>
              <a:rPr lang="en-US" sz="3200" dirty="0" smtClean="0">
                <a:latin typeface="Cambria"/>
                <a:cs typeface="Cambria"/>
              </a:rPr>
              <a:t>recommends </a:t>
            </a:r>
            <a:r>
              <a:rPr lang="en-US" sz="3200" dirty="0">
                <a:latin typeface="Cambria"/>
                <a:cs typeface="Cambria"/>
              </a:rPr>
              <a:t>future research.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819409" y="8321656"/>
            <a:ext cx="1130264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"/>
                <a:cs typeface="Cambria"/>
              </a:rPr>
              <a:t>A complete</a:t>
            </a:r>
            <a:r>
              <a:rPr lang="en-US" sz="3200" b="1" dirty="0">
                <a:latin typeface="Cambria"/>
                <a:cs typeface="Cambria"/>
              </a:rPr>
              <a:t> </a:t>
            </a:r>
            <a:r>
              <a:rPr lang="en-US" sz="3200" dirty="0">
                <a:latin typeface="Cambria"/>
                <a:cs typeface="Cambria"/>
              </a:rPr>
              <a:t>analysis of the data is performed, that: </a:t>
            </a:r>
          </a:p>
          <a:p>
            <a:r>
              <a:rPr lang="en-US" sz="3200" dirty="0">
                <a:latin typeface="Cambria"/>
                <a:cs typeface="Cambria"/>
              </a:rPr>
              <a:t>Is clearly explained, i</a:t>
            </a:r>
            <a:r>
              <a:rPr lang="en-US" sz="3200" dirty="0" smtClean="0">
                <a:latin typeface="Cambria"/>
                <a:cs typeface="Cambria"/>
              </a:rPr>
              <a:t>s </a:t>
            </a:r>
            <a:r>
              <a:rPr lang="en-US" sz="3200" dirty="0">
                <a:latin typeface="Cambria"/>
                <a:cs typeface="Cambria"/>
              </a:rPr>
              <a:t>relevant to the research question(s)</a:t>
            </a:r>
            <a:r>
              <a:rPr lang="en-US" sz="3200" dirty="0" smtClean="0">
                <a:latin typeface="Cambria"/>
                <a:cs typeface="Cambria"/>
              </a:rPr>
              <a:t>, presents </a:t>
            </a:r>
            <a:r>
              <a:rPr lang="en-US" sz="3200" dirty="0">
                <a:latin typeface="Cambria"/>
                <a:cs typeface="Cambria"/>
              </a:rPr>
              <a:t>sufficient mathematics and equations to clearly define the analysis, and </a:t>
            </a:r>
            <a:r>
              <a:rPr lang="en-US" sz="3200" dirty="0" smtClean="0">
                <a:latin typeface="Cambria"/>
                <a:cs typeface="Cambria"/>
              </a:rPr>
              <a:t>briefly </a:t>
            </a:r>
            <a:r>
              <a:rPr lang="en-US" sz="3200" dirty="0">
                <a:latin typeface="Cambria"/>
                <a:cs typeface="Cambria"/>
              </a:rPr>
              <a:t>mentions any uncertainties or limitations present in the dataset. </a:t>
            </a:r>
            <a:endParaRPr lang="en-US" sz="3200" dirty="0" smtClean="0">
              <a:latin typeface="Cambria"/>
              <a:cs typeface="Cambria"/>
            </a:endParaRPr>
          </a:p>
          <a:p>
            <a:r>
              <a:rPr lang="en-US" sz="3200" dirty="0">
                <a:latin typeface="Cambria"/>
                <a:cs typeface="Cambria"/>
              </a:rPr>
              <a:t>An insightful and meticulous analysis of the data is performed, that </a:t>
            </a:r>
            <a:r>
              <a:rPr lang="en-US" sz="3200" dirty="0" smtClean="0">
                <a:latin typeface="Cambria"/>
                <a:cs typeface="Cambria"/>
              </a:rPr>
              <a:t>Is </a:t>
            </a:r>
            <a:r>
              <a:rPr lang="en-US" sz="3200" dirty="0">
                <a:latin typeface="Cambria"/>
                <a:cs typeface="Cambria"/>
              </a:rPr>
              <a:t>scientifically valid, Completely addresses the question(s) posed to the extent possible for the grade level, and </a:t>
            </a:r>
          </a:p>
          <a:p>
            <a:r>
              <a:rPr lang="en-US" sz="3200" dirty="0">
                <a:latin typeface="Cambria"/>
                <a:cs typeface="Cambria"/>
              </a:rPr>
              <a:t>Clearly discusses any uncertainties or limitations present in the dataset. </a:t>
            </a:r>
          </a:p>
          <a:p>
            <a:endParaRPr lang="en-US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2015204" y="9210535"/>
            <a:ext cx="95680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The problem, </a:t>
            </a:r>
          </a:p>
          <a:p>
            <a:r>
              <a:rPr lang="en-US" sz="4000" dirty="0">
                <a:latin typeface="Cambria"/>
                <a:cs typeface="Cambria"/>
              </a:rPr>
              <a:t>Questions asked, </a:t>
            </a:r>
          </a:p>
          <a:p>
            <a:r>
              <a:rPr lang="en-US" sz="4000" dirty="0">
                <a:latin typeface="Cambria"/>
                <a:cs typeface="Cambria"/>
              </a:rPr>
              <a:t>Objectives set, </a:t>
            </a:r>
          </a:p>
          <a:p>
            <a:r>
              <a:rPr lang="en-US" sz="4000" dirty="0">
                <a:latin typeface="Cambria"/>
                <a:cs typeface="Cambria"/>
              </a:rPr>
              <a:t>Conclusions made, and </a:t>
            </a:r>
          </a:p>
          <a:p>
            <a:r>
              <a:rPr lang="en-US" sz="4000" dirty="0">
                <a:latin typeface="Cambria"/>
                <a:cs typeface="Cambria"/>
              </a:rPr>
              <a:t>Recommendations for a way </a:t>
            </a:r>
          </a:p>
          <a:p>
            <a:r>
              <a:rPr lang="en-US" sz="4000" dirty="0">
                <a:latin typeface="Cambria"/>
                <a:cs typeface="Cambria"/>
              </a:rPr>
              <a:t>forward.</a:t>
            </a:r>
            <a:br>
              <a:rPr lang="en-US" sz="4000" dirty="0">
                <a:latin typeface="Cambria"/>
                <a:cs typeface="Cambria"/>
              </a:rPr>
            </a:b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74750" y="15518715"/>
            <a:ext cx="102358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"/>
                <a:cs typeface="Cambria"/>
              </a:rPr>
              <a:t>Include why </a:t>
            </a:r>
            <a:r>
              <a:rPr lang="en-US" sz="2800" dirty="0" smtClean="0">
                <a:latin typeface="Cambria"/>
                <a:cs typeface="Cambria"/>
              </a:rPr>
              <a:t>important</a:t>
            </a:r>
            <a:r>
              <a:rPr lang="en-US" sz="2800" dirty="0">
                <a:latin typeface="Cambria"/>
                <a:cs typeface="Cambria"/>
              </a:rPr>
              <a:t>, </a:t>
            </a:r>
          </a:p>
          <a:p>
            <a:r>
              <a:rPr lang="en-US" sz="2800" dirty="0">
                <a:latin typeface="Cambria"/>
                <a:cs typeface="Cambria"/>
              </a:rPr>
              <a:t>Require a thoughtful research plan, and </a:t>
            </a:r>
          </a:p>
          <a:p>
            <a:r>
              <a:rPr lang="en-US" sz="2800" dirty="0" smtClean="0">
                <a:latin typeface="Cambria"/>
                <a:cs typeface="Cambria"/>
              </a:rPr>
              <a:t>Area </a:t>
            </a:r>
            <a:r>
              <a:rPr lang="en-US" sz="2800" dirty="0">
                <a:latin typeface="Cambria"/>
                <a:cs typeface="Cambria"/>
              </a:rPr>
              <a:t>of scientific interest. Include a well-written description of background information, </a:t>
            </a:r>
          </a:p>
          <a:p>
            <a:r>
              <a:rPr lang="en-US" sz="2800" dirty="0">
                <a:latin typeface="Cambria"/>
                <a:cs typeface="Cambria"/>
              </a:rPr>
              <a:t>Provide significant insight into both the topic of investigation and the research process, and </a:t>
            </a:r>
          </a:p>
          <a:p>
            <a:r>
              <a:rPr lang="en-US" sz="2800" dirty="0">
                <a:latin typeface="Cambria"/>
                <a:cs typeface="Cambria"/>
              </a:rPr>
              <a:t>Answering them requires an advanced understanding of the subject matter. </a:t>
            </a:r>
          </a:p>
          <a:p>
            <a:endParaRPr lang="en-US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1981364" y="21874973"/>
            <a:ext cx="95680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Proposes a possible explanation to a phenomenon or problem, and </a:t>
            </a:r>
          </a:p>
          <a:p>
            <a:r>
              <a:rPr lang="en-US" sz="4000" dirty="0">
                <a:latin typeface="Cambria"/>
                <a:cs typeface="Cambria"/>
              </a:rPr>
              <a:t>Defines how it is </a:t>
            </a:r>
            <a:r>
              <a:rPr lang="en-US" sz="4000" dirty="0" smtClean="0">
                <a:latin typeface="Cambria"/>
                <a:cs typeface="Cambria"/>
              </a:rPr>
              <a:t>testable and Measureable. 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90221" y="27377519"/>
            <a:ext cx="956803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A clear and complete investigation plan is present that includes </a:t>
            </a:r>
            <a:endParaRPr lang="en-US" sz="4000" dirty="0" smtClean="0">
              <a:latin typeface="Cambria"/>
              <a:cs typeface="Cambria"/>
            </a:endParaRPr>
          </a:p>
          <a:p>
            <a:r>
              <a:rPr lang="en-US" sz="4000" dirty="0" smtClean="0">
                <a:latin typeface="Cambria"/>
                <a:cs typeface="Cambria"/>
              </a:rPr>
              <a:t>A description of </a:t>
            </a:r>
            <a:r>
              <a:rPr lang="en-US" sz="4000" dirty="0">
                <a:latin typeface="Cambria"/>
                <a:cs typeface="Cambria"/>
              </a:rPr>
              <a:t>a student-led research process, and </a:t>
            </a:r>
          </a:p>
          <a:p>
            <a:r>
              <a:rPr lang="en-US" sz="4000" dirty="0">
                <a:latin typeface="Cambria"/>
                <a:cs typeface="Cambria"/>
              </a:rPr>
              <a:t>Lists the steps to complete project. </a:t>
            </a:r>
          </a:p>
          <a:p>
            <a:pPr algn="l"/>
            <a:endParaRPr lang="en-US" altLang="en-US" sz="4000" dirty="0" smtClean="0">
              <a:latin typeface="Cambria"/>
              <a:cs typeface="Cambria"/>
            </a:endParaRPr>
          </a:p>
          <a:p>
            <a:pPr algn="l"/>
            <a:endParaRPr lang="en-US" altLang="en-US" sz="4000" dirty="0">
              <a:latin typeface="Cambria"/>
              <a:cs typeface="Cambria"/>
            </a:endParaRPr>
          </a:p>
          <a:p>
            <a:r>
              <a:rPr lang="en-US" sz="4000" dirty="0">
                <a:latin typeface="Cambria"/>
                <a:cs typeface="Cambria"/>
              </a:rPr>
              <a:t>Clearly outlines the steps to complete project, and </a:t>
            </a:r>
          </a:p>
          <a:p>
            <a:r>
              <a:rPr lang="en-US" sz="4000" dirty="0" smtClean="0">
                <a:latin typeface="Cambria"/>
                <a:cs typeface="Cambria"/>
              </a:rPr>
              <a:t>Describes </a:t>
            </a:r>
            <a:r>
              <a:rPr lang="en-US" sz="4000" dirty="0">
                <a:latin typeface="Cambria"/>
                <a:cs typeface="Cambria"/>
              </a:rPr>
              <a:t>the collaboration process. </a:t>
            </a:r>
          </a:p>
          <a:p>
            <a:pPr algn="l"/>
            <a:endParaRPr lang="en-US" altLang="en-US" sz="4000" dirty="0" smtClean="0">
              <a:latin typeface="Times New Roman" pitchFamily="18" charset="0"/>
            </a:endParaRPr>
          </a:p>
          <a:p>
            <a:pPr marL="742950" indent="-742950" algn="l">
              <a:buFont typeface="+mj-lt"/>
              <a:buAutoNum type="arabicPeriod"/>
            </a:pPr>
            <a:endParaRPr lang="en-US" sz="4000" dirty="0"/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13850900" y="19969881"/>
            <a:ext cx="100314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  <a:defRPr/>
            </a:pPr>
            <a:r>
              <a:rPr lang="en-US" sz="7200" dirty="0" smtClean="0">
                <a:latin typeface="Cambria"/>
                <a:cs typeface="Cambria"/>
              </a:rPr>
              <a:t>Additional Research Information</a:t>
            </a:r>
            <a:endParaRPr lang="en-US" sz="7200" dirty="0">
              <a:latin typeface="Cambria"/>
              <a:cs typeface="Cambri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2591" y="3428600"/>
            <a:ext cx="8991169" cy="2387620"/>
          </a:xfrm>
          <a:prstGeom prst="rect">
            <a:avLst/>
          </a:prstGeom>
          <a:ln>
            <a:solidFill>
              <a:srgbClr val="0046D2"/>
            </a:solidFill>
          </a:ln>
        </p:spPr>
      </p:pic>
      <p:pic>
        <p:nvPicPr>
          <p:cNvPr id="6" name="Picture 5" descr="Untitl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6040" y="14135183"/>
            <a:ext cx="2974848" cy="3968496"/>
          </a:xfrm>
          <a:prstGeom prst="rect">
            <a:avLst/>
          </a:prstGeom>
        </p:spPr>
      </p:pic>
      <p:pic>
        <p:nvPicPr>
          <p:cNvPr id="53" name="Picture 29" descr="Nikon ESA 3 4-24-10 27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9680" y="14581380"/>
            <a:ext cx="3984625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049799" y="35402974"/>
            <a:ext cx="42841862" cy="7715250"/>
          </a:xfrm>
        </p:spPr>
        <p:txBody>
          <a:bodyPr/>
          <a:lstStyle/>
          <a:p>
            <a:r>
              <a:rPr lang="en-US" dirty="0" smtClean="0"/>
              <a:t>Template with Rubrics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0"/>
          <p:cNvSpPr>
            <a:spLocks noChangeArrowheads="1"/>
          </p:cNvSpPr>
          <p:nvPr/>
        </p:nvSpPr>
        <p:spPr bwMode="auto">
          <a:xfrm>
            <a:off x="37679436" y="21841111"/>
            <a:ext cx="11934702" cy="13242639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AutoShape 29"/>
          <p:cNvSpPr>
            <a:spLocks noChangeArrowheads="1"/>
          </p:cNvSpPr>
          <p:nvPr/>
        </p:nvSpPr>
        <p:spPr bwMode="auto">
          <a:xfrm>
            <a:off x="13038138" y="6665913"/>
            <a:ext cx="11899900" cy="2841783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AutoShape 31"/>
          <p:cNvSpPr>
            <a:spLocks noChangeArrowheads="1"/>
          </p:cNvSpPr>
          <p:nvPr/>
        </p:nvSpPr>
        <p:spPr bwMode="auto">
          <a:xfrm>
            <a:off x="25376188" y="6665913"/>
            <a:ext cx="11899900" cy="2841783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615415" y="19978689"/>
            <a:ext cx="12085518" cy="491001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13300075" y="7165975"/>
            <a:ext cx="11288713" cy="158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latin typeface="Cambria"/>
                <a:cs typeface="Cambria"/>
              </a:rPr>
              <a:t>Research Methods</a:t>
            </a:r>
            <a:endParaRPr lang="en-US" altLang="en-US" b="1" dirty="0">
              <a:latin typeface="Cambria"/>
              <a:cs typeface="Cambria"/>
            </a:endParaRPr>
          </a:p>
        </p:txBody>
      </p:sp>
      <p:sp>
        <p:nvSpPr>
          <p:cNvPr id="2057" name="AutoShape 13"/>
          <p:cNvSpPr>
            <a:spLocks noChangeArrowheads="1"/>
          </p:cNvSpPr>
          <p:nvPr/>
        </p:nvSpPr>
        <p:spPr bwMode="auto">
          <a:xfrm>
            <a:off x="787400" y="415925"/>
            <a:ext cx="48826738" cy="5749925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2849" tIns="51425" rIns="102849" bIns="51425" anchor="ctr"/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1400175" y="1082675"/>
            <a:ext cx="46988413" cy="4582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100" b="1" dirty="0"/>
              <a:t>Title of the </a:t>
            </a:r>
            <a:r>
              <a:rPr lang="en-US" altLang="en-US" sz="14100" b="1" dirty="0" smtClean="0"/>
              <a:t>GLOBE Research </a:t>
            </a:r>
            <a:r>
              <a:rPr lang="en-US" altLang="en-US" sz="14100" b="1" dirty="0"/>
              <a:t>Study</a:t>
            </a:r>
          </a:p>
          <a:p>
            <a:pPr eaLnBrk="1" hangingPunct="1"/>
            <a:r>
              <a:rPr lang="en-US" altLang="en-US" b="1" dirty="0" smtClean="0"/>
              <a:t>Collaboration Team Names</a:t>
            </a:r>
            <a:endParaRPr lang="en-US" altLang="en-US" b="1" dirty="0"/>
          </a:p>
          <a:p>
            <a:pPr eaLnBrk="1" hangingPunct="1"/>
            <a:r>
              <a:rPr lang="en-US" altLang="en-US" sz="5400" b="1" i="1" dirty="0" smtClean="0"/>
              <a:t>School Name</a:t>
            </a:r>
            <a:endParaRPr lang="en-US" altLang="en-US" dirty="0"/>
          </a:p>
        </p:txBody>
      </p:sp>
      <p:sp>
        <p:nvSpPr>
          <p:cNvPr id="2059" name="Text Box 16"/>
          <p:cNvSpPr txBox="1">
            <a:spLocks noChangeArrowheads="1"/>
          </p:cNvSpPr>
          <p:nvPr/>
        </p:nvSpPr>
        <p:spPr bwMode="auto">
          <a:xfrm>
            <a:off x="787400" y="2416175"/>
            <a:ext cx="4716338" cy="3774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/>
              <a:t>School Logo</a:t>
            </a:r>
            <a:endParaRPr lang="en-US" altLang="en-US" b="1" dirty="0"/>
          </a:p>
          <a:p>
            <a:pPr eaLnBrk="1" hangingPunct="1">
              <a:spcBef>
                <a:spcPct val="50000"/>
              </a:spcBef>
            </a:pPr>
            <a:endParaRPr lang="en-US" altLang="en-US" sz="3100" dirty="0">
              <a:solidFill>
                <a:srgbClr val="FF0000"/>
              </a:solidFill>
            </a:endParaRPr>
          </a:p>
        </p:txBody>
      </p:sp>
      <p:sp>
        <p:nvSpPr>
          <p:cNvPr id="2060" name="Text Box 25"/>
          <p:cNvSpPr txBox="1">
            <a:spLocks noChangeArrowheads="1"/>
          </p:cNvSpPr>
          <p:nvPr/>
        </p:nvSpPr>
        <p:spPr bwMode="auto">
          <a:xfrm>
            <a:off x="26696988" y="22666325"/>
            <a:ext cx="9537700" cy="121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 b="1" i="1" dirty="0">
                <a:latin typeface="Cambria"/>
                <a:cs typeface="Cambria"/>
              </a:rPr>
              <a:t>Figure </a:t>
            </a:r>
            <a:r>
              <a:rPr lang="en-US" altLang="en-US" sz="7200" b="1" i="1" dirty="0" smtClean="0">
                <a:latin typeface="Cambria"/>
                <a:cs typeface="Cambria"/>
              </a:rPr>
              <a:t>#1</a:t>
            </a:r>
            <a:endParaRPr lang="en-US" altLang="en-US" sz="7200" b="1" i="1" dirty="0">
              <a:latin typeface="Cambria"/>
              <a:cs typeface="Cambria"/>
            </a:endParaRPr>
          </a:p>
        </p:txBody>
      </p:sp>
      <p:sp>
        <p:nvSpPr>
          <p:cNvPr id="2061" name="AutoShape 26"/>
          <p:cNvSpPr>
            <a:spLocks noChangeArrowheads="1"/>
          </p:cNvSpPr>
          <p:nvPr/>
        </p:nvSpPr>
        <p:spPr bwMode="auto">
          <a:xfrm>
            <a:off x="26474738" y="24833263"/>
            <a:ext cx="9626600" cy="9499600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2" name="Text Box 27"/>
          <p:cNvSpPr txBox="1">
            <a:spLocks noChangeArrowheads="1"/>
          </p:cNvSpPr>
          <p:nvPr/>
        </p:nvSpPr>
        <p:spPr bwMode="auto">
          <a:xfrm>
            <a:off x="38665150" y="28685433"/>
            <a:ext cx="9537700" cy="121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 dirty="0">
                <a:latin typeface="Cambria"/>
                <a:cs typeface="Cambria"/>
              </a:rPr>
              <a:t>Bibliography</a:t>
            </a:r>
          </a:p>
        </p:txBody>
      </p:sp>
      <p:sp>
        <p:nvSpPr>
          <p:cNvPr id="2063" name="Text Box 36"/>
          <p:cNvSpPr txBox="1">
            <a:spLocks noChangeArrowheads="1"/>
          </p:cNvSpPr>
          <p:nvPr/>
        </p:nvSpPr>
        <p:spPr bwMode="auto">
          <a:xfrm>
            <a:off x="13417550" y="9666288"/>
            <a:ext cx="10820400" cy="385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mbria"/>
                <a:cs typeface="Cambria"/>
              </a:rPr>
              <a:t>Full advantage is taken of a combination of GLOBE protocols, and: </a:t>
            </a:r>
            <a:r>
              <a:rPr lang="en-US" sz="3200" dirty="0" smtClean="0">
                <a:latin typeface="Cambria"/>
                <a:cs typeface="Cambria"/>
              </a:rPr>
              <a:t> 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there </a:t>
            </a:r>
            <a:r>
              <a:rPr lang="en-US" sz="3200" dirty="0">
                <a:latin typeface="Cambria"/>
                <a:cs typeface="Cambria"/>
              </a:rPr>
              <a:t>is a direct link provided between the datasets and research question(s), and </a:t>
            </a:r>
            <a:endParaRPr lang="en-US" sz="3200" dirty="0" smtClean="0">
              <a:latin typeface="Cambria"/>
              <a:cs typeface="Cambria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the </a:t>
            </a:r>
            <a:r>
              <a:rPr lang="en-US" sz="3200" dirty="0">
                <a:latin typeface="Cambria"/>
                <a:cs typeface="Cambria"/>
              </a:rPr>
              <a:t>scope of research is fully detailed, including how the data were analyzed (e.g. time period, geographic area, or specific sites involved). </a:t>
            </a:r>
          </a:p>
          <a:p>
            <a:pPr algn="l"/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2064" name="Text Box 38"/>
          <p:cNvSpPr txBox="1">
            <a:spLocks noChangeArrowheads="1"/>
          </p:cNvSpPr>
          <p:nvPr/>
        </p:nvSpPr>
        <p:spPr bwMode="auto">
          <a:xfrm>
            <a:off x="38363525" y="30482509"/>
            <a:ext cx="10550525" cy="150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marL="385763" indent="-385763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28663" indent="-384175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073150" indent="-384175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414463" indent="-385763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1762125" indent="-388938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2193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6765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1337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590925" indent="-388938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endParaRPr lang="en-US" altLang="en-US" sz="3100" b="1" dirty="0">
              <a:latin typeface="Times New Roman" pitchFamily="18" charset="0"/>
            </a:endParaRPr>
          </a:p>
          <a:p>
            <a:r>
              <a:rPr lang="en-US" sz="3200" dirty="0">
                <a:latin typeface="Cambria"/>
                <a:cs typeface="Cambria"/>
              </a:rPr>
              <a:t>Materials used are cited completely and correctly, including any graphics, tables, or figures not created by students. </a:t>
            </a:r>
          </a:p>
        </p:txBody>
      </p:sp>
      <p:sp>
        <p:nvSpPr>
          <p:cNvPr id="2065" name="Text Box 39"/>
          <p:cNvSpPr txBox="1">
            <a:spLocks noChangeArrowheads="1"/>
          </p:cNvSpPr>
          <p:nvPr/>
        </p:nvSpPr>
        <p:spPr bwMode="auto">
          <a:xfrm>
            <a:off x="25711150" y="9750425"/>
            <a:ext cx="11215688" cy="7741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latin typeface="Cambria"/>
                <a:cs typeface="Cambria"/>
              </a:rPr>
              <a:t>GLOBE data use includes all GLOBE data </a:t>
            </a:r>
            <a:r>
              <a:rPr lang="en-US" sz="3200" dirty="0" smtClean="0">
                <a:latin typeface="Cambria"/>
                <a:cs typeface="Cambria"/>
              </a:rPr>
              <a:t>that were </a:t>
            </a:r>
            <a:r>
              <a:rPr lang="en-US" sz="3200" dirty="0">
                <a:latin typeface="Cambria"/>
                <a:cs typeface="Cambria"/>
              </a:rPr>
              <a:t>collected, and:</a:t>
            </a:r>
            <a:br>
              <a:rPr lang="en-US" sz="3200" dirty="0">
                <a:latin typeface="Cambria"/>
                <a:cs typeface="Cambria"/>
              </a:rPr>
            </a:br>
            <a:r>
              <a:rPr lang="en-US" sz="3200" dirty="0">
                <a:latin typeface="Cambria"/>
                <a:cs typeface="Cambria"/>
              </a:rPr>
              <a:t>GLOBE data are entered into the GLOBE database. </a:t>
            </a:r>
          </a:p>
          <a:p>
            <a:r>
              <a:rPr lang="en-US" sz="3200" dirty="0" smtClean="0">
                <a:latin typeface="Cambria"/>
                <a:cs typeface="Cambria"/>
              </a:rPr>
              <a:t>Data </a:t>
            </a:r>
            <a:r>
              <a:rPr lang="en-US" sz="3200" dirty="0">
                <a:latin typeface="Cambria"/>
                <a:cs typeface="Cambria"/>
              </a:rPr>
              <a:t>from other GLOBE school(s) are included in the project. </a:t>
            </a:r>
          </a:p>
          <a:p>
            <a:r>
              <a:rPr lang="en-US" sz="3200" dirty="0" smtClean="0">
                <a:latin typeface="Cambria"/>
                <a:cs typeface="Cambria"/>
              </a:rPr>
              <a:t>and</a:t>
            </a:r>
            <a:r>
              <a:rPr lang="en-US" sz="3200" dirty="0">
                <a:latin typeface="Cambria"/>
                <a:cs typeface="Cambria"/>
              </a:rPr>
              <a:t>:</a:t>
            </a:r>
            <a:br>
              <a:rPr lang="en-US" sz="3200" dirty="0">
                <a:latin typeface="Cambria"/>
                <a:cs typeface="Cambria"/>
              </a:rPr>
            </a:br>
            <a:r>
              <a:rPr lang="en-US" sz="3200" dirty="0">
                <a:latin typeface="Cambria"/>
                <a:cs typeface="Cambria"/>
              </a:rPr>
              <a:t>All sources of data not collected by submitting group are cited. </a:t>
            </a:r>
          </a:p>
          <a:p>
            <a:pPr algn="l">
              <a:lnSpc>
                <a:spcPct val="95000"/>
              </a:lnSpc>
            </a:pPr>
            <a:endParaRPr lang="en-US" altLang="en-US" sz="3100" dirty="0">
              <a:latin typeface="Cambria"/>
              <a:cs typeface="Cambria"/>
            </a:endParaRPr>
          </a:p>
          <a:p>
            <a:pPr algn="l"/>
            <a:r>
              <a:rPr lang="en-US" sz="3200" dirty="0">
                <a:latin typeface="Cambria"/>
                <a:cs typeface="Cambria"/>
              </a:rPr>
              <a:t>Tables and/or graphical representations of data are present, including: </a:t>
            </a:r>
            <a:r>
              <a:rPr lang="en-US" sz="3200" dirty="0" smtClean="0">
                <a:latin typeface="Cambria"/>
                <a:cs typeface="Cambria"/>
              </a:rPr>
              <a:t>Maps</a:t>
            </a:r>
            <a:r>
              <a:rPr lang="en-US" sz="3200" dirty="0">
                <a:latin typeface="Cambria"/>
                <a:cs typeface="Cambria"/>
              </a:rPr>
              <a:t>, </a:t>
            </a:r>
            <a:r>
              <a:rPr lang="en-US" sz="3200" dirty="0" smtClean="0">
                <a:latin typeface="Cambria"/>
                <a:cs typeface="Cambria"/>
              </a:rPr>
              <a:t>Time </a:t>
            </a:r>
            <a:r>
              <a:rPr lang="en-US" sz="3200" dirty="0">
                <a:latin typeface="Cambria"/>
                <a:cs typeface="Cambria"/>
              </a:rPr>
              <a:t>series plots, or </a:t>
            </a:r>
            <a:r>
              <a:rPr lang="en-US" sz="3200" dirty="0" smtClean="0">
                <a:latin typeface="Cambria"/>
                <a:cs typeface="Cambria"/>
              </a:rPr>
              <a:t>Other </a:t>
            </a:r>
            <a:r>
              <a:rPr lang="en-US" sz="3200" dirty="0">
                <a:latin typeface="Cambria"/>
                <a:cs typeface="Cambria"/>
              </a:rPr>
              <a:t>visualizations of the </a:t>
            </a:r>
            <a:r>
              <a:rPr lang="en-US" sz="3200" dirty="0" smtClean="0">
                <a:latin typeface="Cambria"/>
                <a:cs typeface="Cambria"/>
              </a:rPr>
              <a:t>data that 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>
                <a:latin typeface="Cambria"/>
                <a:cs typeface="Cambria"/>
              </a:rPr>
              <a:t>D</a:t>
            </a:r>
            <a:r>
              <a:rPr lang="en-US" sz="3200" dirty="0" smtClean="0">
                <a:latin typeface="Cambria"/>
                <a:cs typeface="Cambria"/>
              </a:rPr>
              <a:t>isplay </a:t>
            </a:r>
            <a:r>
              <a:rPr lang="en-US" sz="3200" dirty="0">
                <a:latin typeface="Cambria"/>
                <a:cs typeface="Cambria"/>
              </a:rPr>
              <a:t>enough of the data to support the conclusion</a:t>
            </a:r>
            <a:r>
              <a:rPr lang="en-US" sz="3200" dirty="0" smtClean="0">
                <a:latin typeface="Cambria"/>
                <a:cs typeface="Cambria"/>
              </a:rPr>
              <a:t>,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>
                <a:latin typeface="Cambria"/>
                <a:cs typeface="Cambria"/>
              </a:rPr>
              <a:t>P</a:t>
            </a:r>
            <a:r>
              <a:rPr lang="en-US" sz="3200" dirty="0" smtClean="0">
                <a:latin typeface="Cambria"/>
                <a:cs typeface="Cambria"/>
              </a:rPr>
              <a:t>rovide </a:t>
            </a:r>
            <a:r>
              <a:rPr lang="en-US" sz="3200" dirty="0">
                <a:latin typeface="Cambria"/>
                <a:cs typeface="Cambria"/>
              </a:rPr>
              <a:t>comparisons between </a:t>
            </a:r>
            <a:r>
              <a:rPr lang="en-US" sz="3200" dirty="0" smtClean="0">
                <a:latin typeface="Cambria"/>
                <a:cs typeface="Cambria"/>
              </a:rPr>
              <a:t>data.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Data are </a:t>
            </a:r>
            <a:r>
              <a:rPr lang="en-US" sz="3200" dirty="0">
                <a:latin typeface="Cambria"/>
                <a:cs typeface="Cambria"/>
              </a:rPr>
              <a:t>orderly, well labeled, and easy to interpret. </a:t>
            </a:r>
            <a:endParaRPr lang="en-US" sz="3200" dirty="0" smtClean="0">
              <a:latin typeface="Cambria"/>
              <a:cs typeface="Cambria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3200" dirty="0" smtClean="0">
                <a:latin typeface="Cambria"/>
                <a:cs typeface="Cambria"/>
              </a:rPr>
              <a:t>Data are </a:t>
            </a:r>
            <a:r>
              <a:rPr lang="en-US" sz="3200" dirty="0">
                <a:latin typeface="Cambria"/>
                <a:cs typeface="Cambria"/>
              </a:rPr>
              <a:t>of high quality, </a:t>
            </a:r>
            <a:r>
              <a:rPr lang="en-US" sz="3200" dirty="0" smtClean="0">
                <a:latin typeface="Cambria"/>
                <a:cs typeface="Cambria"/>
              </a:rPr>
              <a:t>well </a:t>
            </a:r>
            <a:r>
              <a:rPr lang="en-US" sz="3200" dirty="0">
                <a:latin typeface="Cambria"/>
                <a:cs typeface="Cambria"/>
              </a:rPr>
              <a:t>presented, and </a:t>
            </a:r>
            <a:r>
              <a:rPr lang="en-US" sz="3200" dirty="0" smtClean="0">
                <a:latin typeface="Cambria"/>
                <a:cs typeface="Cambria"/>
              </a:rPr>
              <a:t>enable </a:t>
            </a:r>
            <a:r>
              <a:rPr lang="en-US" sz="3200" dirty="0">
                <a:latin typeface="Cambria"/>
                <a:cs typeface="Cambria"/>
              </a:rPr>
              <a:t>the reader to easily grasp the key points of the paper. </a:t>
            </a:r>
          </a:p>
          <a:p>
            <a:pPr algn="l">
              <a:lnSpc>
                <a:spcPct val="95000"/>
              </a:lnSpc>
            </a:pPr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2067" name="Text Box 42"/>
          <p:cNvSpPr txBox="1">
            <a:spLocks noChangeArrowheads="1"/>
          </p:cNvSpPr>
          <p:nvPr/>
        </p:nvSpPr>
        <p:spPr bwMode="auto">
          <a:xfrm>
            <a:off x="1004376" y="20118263"/>
            <a:ext cx="11288713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 smtClean="0">
                <a:latin typeface="Cambria"/>
                <a:cs typeface="Cambria"/>
              </a:rPr>
              <a:t>Hypothesis</a:t>
            </a:r>
            <a:endParaRPr lang="en-US" altLang="en-US" sz="8000" b="1" dirty="0">
              <a:latin typeface="Cambria"/>
              <a:cs typeface="Cambria"/>
            </a:endParaRPr>
          </a:p>
        </p:txBody>
      </p:sp>
      <p:sp>
        <p:nvSpPr>
          <p:cNvPr id="2068" name="Text Box 43"/>
          <p:cNvSpPr txBox="1">
            <a:spLocks noChangeArrowheads="1"/>
          </p:cNvSpPr>
          <p:nvPr/>
        </p:nvSpPr>
        <p:spPr bwMode="auto">
          <a:xfrm>
            <a:off x="25638125" y="7178675"/>
            <a:ext cx="11288713" cy="158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latin typeface="Cambria"/>
                <a:cs typeface="Cambria"/>
              </a:rPr>
              <a:t>GLOBE Data</a:t>
            </a:r>
            <a:endParaRPr lang="en-US" altLang="en-US" b="1" dirty="0">
              <a:latin typeface="Cambria"/>
              <a:cs typeface="Cambria"/>
            </a:endParaRPr>
          </a:p>
        </p:txBody>
      </p:sp>
      <p:sp>
        <p:nvSpPr>
          <p:cNvPr id="2070" name="Text Box 19"/>
          <p:cNvSpPr txBox="1">
            <a:spLocks noChangeArrowheads="1"/>
          </p:cNvSpPr>
          <p:nvPr/>
        </p:nvSpPr>
        <p:spPr bwMode="auto">
          <a:xfrm>
            <a:off x="14485929" y="25488264"/>
            <a:ext cx="9350375" cy="925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l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6000" b="1" i="1" dirty="0" smtClean="0">
                <a:solidFill>
                  <a:srgbClr val="008000"/>
                </a:solidFill>
                <a:latin typeface="Cambria"/>
                <a:cs typeface="Cambria"/>
              </a:rPr>
              <a:t>GLOBE BADGES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Collaboration</a:t>
            </a:r>
            <a:r>
              <a:rPr lang="en-US" altLang="en-US" sz="2400" b="1" dirty="0" smtClean="0">
                <a:solidFill>
                  <a:srgbClr val="FC8004"/>
                </a:solidFill>
                <a:latin typeface="Cambria"/>
                <a:cs typeface="Cambria"/>
              </a:rPr>
              <a:t> </a:t>
            </a:r>
            <a:r>
              <a:rPr lang="en-US" sz="2400" dirty="0" smtClean="0">
                <a:latin typeface="Cambria"/>
                <a:cs typeface="Cambria"/>
              </a:rPr>
              <a:t>All </a:t>
            </a:r>
            <a:r>
              <a:rPr lang="en-US" sz="2400" dirty="0">
                <a:latin typeface="Cambria"/>
                <a:cs typeface="Cambria"/>
              </a:rPr>
              <a:t>team members are listed, along with clearly defined roles, how these roles support one another, and descriptions of each student’s contribution. The descriptions clearly indicate the advantages of the collaboration. </a:t>
            </a:r>
            <a:endParaRPr lang="en-US" altLang="en-US" sz="4000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Community Impact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clearly describes how a local issue led to the research questions and makes connections between local and global impacts. </a:t>
            </a:r>
            <a:endParaRPr lang="en-US" altLang="en-US" sz="4000" b="1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Connection to Scientist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clearly describes collaboration with a scientist that enhanced the research methods, contributed to improved precision, and supported more sophisticated analyses and interpretations of results. </a:t>
            </a:r>
            <a:endParaRPr lang="en-US" sz="4000" b="1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Interscholastic Connection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describes a </a:t>
            </a:r>
            <a:r>
              <a:rPr lang="en-US" sz="2400" dirty="0" smtClean="0">
                <a:latin typeface="Cambria"/>
                <a:cs typeface="Cambria"/>
              </a:rPr>
              <a:t>carefully </a:t>
            </a:r>
            <a:r>
              <a:rPr lang="en-US" sz="2400" dirty="0">
                <a:latin typeface="Cambria"/>
                <a:cs typeface="Cambria"/>
              </a:rPr>
              <a:t>planned </a:t>
            </a:r>
            <a:r>
              <a:rPr lang="en-US" sz="2400" dirty="0" smtClean="0">
                <a:latin typeface="Cambria"/>
                <a:cs typeface="Cambria"/>
              </a:rPr>
              <a:t>interscholastic </a:t>
            </a:r>
            <a:r>
              <a:rPr lang="en-US" sz="2400" dirty="0">
                <a:latin typeface="Cambria"/>
                <a:cs typeface="Cambria"/>
              </a:rPr>
              <a:t>or international collaboration that describes rationales for data collection in different regions and the advantages of comparing </a:t>
            </a:r>
            <a:r>
              <a:rPr lang="en-US" sz="2400" dirty="0" smtClean="0">
                <a:latin typeface="Cambria"/>
                <a:cs typeface="Cambria"/>
              </a:rPr>
              <a:t>results.</a:t>
            </a:r>
          </a:p>
          <a:p>
            <a:pPr marL="0" indent="0" algn="l" eaLnBrk="1" hangingPunct="1">
              <a:lnSpc>
                <a:spcPct val="90000"/>
              </a:lnSpc>
              <a:spcBef>
                <a:spcPct val="50000"/>
              </a:spcBef>
            </a:pPr>
            <a:endParaRPr lang="en-US" altLang="en-US" sz="1200" b="1" dirty="0">
              <a:solidFill>
                <a:srgbClr val="FC8004"/>
              </a:solidFill>
              <a:latin typeface="Cambria"/>
              <a:cs typeface="Cambria"/>
            </a:endParaRPr>
          </a:p>
          <a:p>
            <a:pPr marL="571500" indent="-571500" algn="l">
              <a:buFont typeface="Arial"/>
              <a:buChar char="•"/>
            </a:pPr>
            <a:r>
              <a:rPr lang="en-US" altLang="en-US" sz="2400" b="1" dirty="0" smtClean="0">
                <a:solidFill>
                  <a:srgbClr val="008000"/>
                </a:solidFill>
                <a:latin typeface="Cambria"/>
                <a:cs typeface="Cambria"/>
              </a:rPr>
              <a:t>Engineering Solution </a:t>
            </a:r>
            <a:r>
              <a:rPr lang="en-US" sz="2400" dirty="0" smtClean="0">
                <a:latin typeface="Cambria"/>
                <a:cs typeface="Cambria"/>
              </a:rPr>
              <a:t>The </a:t>
            </a:r>
            <a:r>
              <a:rPr lang="en-US" sz="2400" dirty="0">
                <a:latin typeface="Cambria"/>
                <a:cs typeface="Cambria"/>
              </a:rPr>
              <a:t>report includes all of the components for level 3, and: </a:t>
            </a:r>
            <a:r>
              <a:rPr lang="en-US" sz="2400" dirty="0" smtClean="0">
                <a:latin typeface="Cambria"/>
                <a:cs typeface="Cambria"/>
              </a:rPr>
              <a:t>Describes </a:t>
            </a:r>
            <a:r>
              <a:rPr lang="en-US" sz="2400" dirty="0">
                <a:latin typeface="Cambria"/>
                <a:cs typeface="Cambria"/>
              </a:rPr>
              <a:t>the relative </a:t>
            </a:r>
            <a:r>
              <a:rPr lang="en-US" sz="2400" dirty="0" smtClean="0">
                <a:latin typeface="Cambria"/>
                <a:cs typeface="Cambria"/>
              </a:rPr>
              <a:t>priority </a:t>
            </a:r>
            <a:r>
              <a:rPr lang="en-US" sz="2400" dirty="0">
                <a:latin typeface="Cambria"/>
                <a:cs typeface="Cambria"/>
              </a:rPr>
              <a:t>of the criteria for </a:t>
            </a:r>
            <a:r>
              <a:rPr lang="en-US" sz="2400" dirty="0" smtClean="0">
                <a:latin typeface="Cambria"/>
                <a:cs typeface="Cambria"/>
              </a:rPr>
              <a:t>solving </a:t>
            </a:r>
            <a:r>
              <a:rPr lang="en-US" sz="2400" dirty="0">
                <a:latin typeface="Cambria"/>
                <a:cs typeface="Cambria"/>
              </a:rPr>
              <a:t>the problem, and </a:t>
            </a:r>
            <a:r>
              <a:rPr lang="en-US" sz="2400" dirty="0" smtClean="0">
                <a:latin typeface="Cambria"/>
                <a:cs typeface="Cambria"/>
              </a:rPr>
              <a:t>Describes </a:t>
            </a:r>
            <a:r>
              <a:rPr lang="en-US" sz="2400" dirty="0">
                <a:latin typeface="Cambria"/>
                <a:cs typeface="Cambria"/>
              </a:rPr>
              <a:t>tradeoffs considered in designing the solution. 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endParaRPr lang="en-US" altLang="en-US" sz="4000" b="1" dirty="0">
              <a:latin typeface="Cambria"/>
              <a:cs typeface="Cambria"/>
            </a:endParaRP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14206538" y="17921241"/>
            <a:ext cx="100314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>
            <a:spAutoFit/>
          </a:bodyPr>
          <a:lstStyle/>
          <a:p>
            <a:pPr algn="l" defTabSz="4389438">
              <a:spcBef>
                <a:spcPct val="50000"/>
              </a:spcBef>
              <a:defRPr/>
            </a:pPr>
            <a:r>
              <a:rPr lang="en-US" sz="6000" b="1" i="1" dirty="0" smtClean="0">
                <a:solidFill>
                  <a:srgbClr val="002164"/>
                </a:solidFill>
                <a:latin typeface="Cambria"/>
                <a:cs typeface="Cambria"/>
              </a:rPr>
              <a:t>Field Photos </a:t>
            </a:r>
            <a:r>
              <a:rPr lang="en-US" sz="1200" b="1" i="1" dirty="0" smtClean="0">
                <a:solidFill>
                  <a:srgbClr val="002164"/>
                </a:solidFill>
                <a:latin typeface="Cambria"/>
                <a:cs typeface="Cambria"/>
              </a:rPr>
              <a:t>(</a:t>
            </a:r>
            <a:r>
              <a:rPr lang="en-US" sz="3200" b="1" i="1" dirty="0" smtClean="0">
                <a:solidFill>
                  <a:srgbClr val="002164"/>
                </a:solidFill>
                <a:latin typeface="Cambria"/>
                <a:cs typeface="Cambria"/>
              </a:rPr>
              <a:t>(requires release forms)</a:t>
            </a:r>
            <a:endParaRPr lang="en-US" sz="7200" b="1" i="1" dirty="0">
              <a:solidFill>
                <a:srgbClr val="002164"/>
              </a:solidFill>
              <a:latin typeface="Cambria"/>
              <a:cs typeface="Cambria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683142" y="6755525"/>
            <a:ext cx="12102464" cy="704331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185421" y="6941752"/>
            <a:ext cx="111768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mbria"/>
                <a:cs typeface="Cambria"/>
              </a:rPr>
              <a:t>Abstract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677383" y="14137489"/>
            <a:ext cx="12023551" cy="531638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253148" y="14247512"/>
            <a:ext cx="11176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Cambria"/>
                <a:cs typeface="Cambria"/>
              </a:rPr>
              <a:t>Research Question</a:t>
            </a:r>
            <a:endParaRPr lang="en-US" sz="8000" b="1" dirty="0">
              <a:latin typeface="Cambria"/>
              <a:cs typeface="Cambria"/>
            </a:endParaRPr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496850" y="25447475"/>
            <a:ext cx="12102464" cy="993851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Text Box 42"/>
          <p:cNvSpPr txBox="1">
            <a:spLocks noChangeArrowheads="1"/>
          </p:cNvSpPr>
          <p:nvPr/>
        </p:nvSpPr>
        <p:spPr bwMode="auto">
          <a:xfrm>
            <a:off x="1114425" y="25603928"/>
            <a:ext cx="11288713" cy="1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 b="1" dirty="0" smtClean="0">
                <a:latin typeface="Cambria"/>
                <a:cs typeface="Cambria"/>
              </a:rPr>
              <a:t>Investigation Plan</a:t>
            </a:r>
            <a:endParaRPr lang="en-US" altLang="en-US" sz="8000" b="1" dirty="0">
              <a:latin typeface="Cambria"/>
              <a:cs typeface="Cambr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079250" y="20401968"/>
            <a:ext cx="104147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mbria"/>
                <a:cs typeface="Cambria"/>
              </a:rPr>
              <a:t>Data Summary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37498903" y="6569366"/>
            <a:ext cx="12102464" cy="765281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7814890" y="6738642"/>
            <a:ext cx="11176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Cambria"/>
                <a:cs typeface="Cambria"/>
              </a:rPr>
              <a:t>Data Analysis</a:t>
            </a:r>
            <a:endParaRPr lang="en-US" sz="8000" b="1" dirty="0">
              <a:latin typeface="Cambria"/>
              <a:cs typeface="Cambria"/>
            </a:endParaRPr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>
            <a:off x="37583577" y="14442239"/>
            <a:ext cx="12102464" cy="704331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37896782" y="14537330"/>
            <a:ext cx="11288713" cy="158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Cambria"/>
                <a:cs typeface="Cambria"/>
              </a:rPr>
              <a:t>Conclusions</a:t>
            </a:r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38817550" y="21811468"/>
            <a:ext cx="9537700" cy="2412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7200" dirty="0" smtClean="0">
                <a:latin typeface="Cambria"/>
                <a:cs typeface="Cambria"/>
              </a:rPr>
              <a:t>Limitations/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7200" dirty="0" smtClean="0">
                <a:latin typeface="Cambria"/>
                <a:cs typeface="Cambria"/>
              </a:rPr>
              <a:t>Sources of Error</a:t>
            </a:r>
            <a:endParaRPr lang="en-US" altLang="en-US" sz="7200" dirty="0">
              <a:latin typeface="Cambria"/>
              <a:cs typeface="Cambr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18875" y="24126812"/>
            <a:ext cx="956803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A clear, complete and insightful discussion of the limitations of the methods used is present and a description is provided explaining the significance of these analyses.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73401" y="16660262"/>
            <a:ext cx="111248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"/>
                <a:cs typeface="Cambria"/>
              </a:rPr>
              <a:t>The conclusion is supported by the data.</a:t>
            </a:r>
          </a:p>
          <a:p>
            <a:r>
              <a:rPr lang="en-US" sz="3200" dirty="0" smtClean="0">
                <a:latin typeface="Cambria"/>
                <a:cs typeface="Cambria"/>
              </a:rPr>
              <a:t>A </a:t>
            </a:r>
            <a:r>
              <a:rPr lang="en-US" sz="3200" dirty="0">
                <a:latin typeface="Cambria"/>
                <a:cs typeface="Cambria"/>
              </a:rPr>
              <a:t>thoughtful</a:t>
            </a:r>
            <a:r>
              <a:rPr lang="en-US" sz="3200" b="1" dirty="0">
                <a:latin typeface="Cambria"/>
                <a:cs typeface="Cambria"/>
              </a:rPr>
              <a:t> </a:t>
            </a:r>
            <a:r>
              <a:rPr lang="en-US" sz="3200" dirty="0">
                <a:latin typeface="Cambria"/>
                <a:cs typeface="Cambria"/>
              </a:rPr>
              <a:t>conclusion is </a:t>
            </a:r>
            <a:r>
              <a:rPr lang="en-US" sz="3200" dirty="0" smtClean="0">
                <a:latin typeface="Cambria"/>
                <a:cs typeface="Cambria"/>
              </a:rPr>
              <a:t>present gives </a:t>
            </a:r>
            <a:r>
              <a:rPr lang="en-US" sz="3200" dirty="0">
                <a:latin typeface="Cambria"/>
                <a:cs typeface="Cambria"/>
              </a:rPr>
              <a:t>a thorough and insightful explanation as to how the conclusion was reached, and </a:t>
            </a:r>
            <a:r>
              <a:rPr lang="en-US" sz="3200" dirty="0" smtClean="0">
                <a:latin typeface="Cambria"/>
                <a:cs typeface="Cambria"/>
              </a:rPr>
              <a:t>recommends </a:t>
            </a:r>
            <a:r>
              <a:rPr lang="en-US" sz="3200" dirty="0">
                <a:latin typeface="Cambria"/>
                <a:cs typeface="Cambria"/>
              </a:rPr>
              <a:t>future research.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819409" y="8321656"/>
            <a:ext cx="1130264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"/>
                <a:cs typeface="Cambria"/>
              </a:rPr>
              <a:t>A complete</a:t>
            </a:r>
            <a:r>
              <a:rPr lang="en-US" sz="3200" b="1" dirty="0">
                <a:latin typeface="Cambria"/>
                <a:cs typeface="Cambria"/>
              </a:rPr>
              <a:t> </a:t>
            </a:r>
            <a:r>
              <a:rPr lang="en-US" sz="3200" dirty="0">
                <a:latin typeface="Cambria"/>
                <a:cs typeface="Cambria"/>
              </a:rPr>
              <a:t>analysis of the data is performed, that: </a:t>
            </a:r>
          </a:p>
          <a:p>
            <a:r>
              <a:rPr lang="en-US" sz="3200" dirty="0">
                <a:latin typeface="Cambria"/>
                <a:cs typeface="Cambria"/>
              </a:rPr>
              <a:t>Is clearly explained, i</a:t>
            </a:r>
            <a:r>
              <a:rPr lang="en-US" sz="3200" dirty="0" smtClean="0">
                <a:latin typeface="Cambria"/>
                <a:cs typeface="Cambria"/>
              </a:rPr>
              <a:t>s </a:t>
            </a:r>
            <a:r>
              <a:rPr lang="en-US" sz="3200" dirty="0">
                <a:latin typeface="Cambria"/>
                <a:cs typeface="Cambria"/>
              </a:rPr>
              <a:t>relevant to the research question(s)</a:t>
            </a:r>
            <a:r>
              <a:rPr lang="en-US" sz="3200" dirty="0" smtClean="0">
                <a:latin typeface="Cambria"/>
                <a:cs typeface="Cambria"/>
              </a:rPr>
              <a:t>, presents </a:t>
            </a:r>
            <a:r>
              <a:rPr lang="en-US" sz="3200" dirty="0">
                <a:latin typeface="Cambria"/>
                <a:cs typeface="Cambria"/>
              </a:rPr>
              <a:t>sufficient mathematics and equations to clearly define the analysis, and </a:t>
            </a:r>
            <a:r>
              <a:rPr lang="en-US" sz="3200" dirty="0" smtClean="0">
                <a:latin typeface="Cambria"/>
                <a:cs typeface="Cambria"/>
              </a:rPr>
              <a:t>briefly </a:t>
            </a:r>
            <a:r>
              <a:rPr lang="en-US" sz="3200" dirty="0">
                <a:latin typeface="Cambria"/>
                <a:cs typeface="Cambria"/>
              </a:rPr>
              <a:t>mentions any uncertainties or limitations present in the dataset. </a:t>
            </a:r>
            <a:endParaRPr lang="en-US" sz="3200" dirty="0" smtClean="0">
              <a:latin typeface="Cambria"/>
              <a:cs typeface="Cambria"/>
            </a:endParaRPr>
          </a:p>
          <a:p>
            <a:r>
              <a:rPr lang="en-US" sz="3200" dirty="0">
                <a:latin typeface="Cambria"/>
                <a:cs typeface="Cambria"/>
              </a:rPr>
              <a:t>An insightful and meticulous analysis of the data is performed, that </a:t>
            </a:r>
            <a:r>
              <a:rPr lang="en-US" sz="3200" dirty="0" smtClean="0">
                <a:latin typeface="Cambria"/>
                <a:cs typeface="Cambria"/>
              </a:rPr>
              <a:t>Is </a:t>
            </a:r>
            <a:r>
              <a:rPr lang="en-US" sz="3200" dirty="0">
                <a:latin typeface="Cambria"/>
                <a:cs typeface="Cambria"/>
              </a:rPr>
              <a:t>scientifically valid, Completely addresses the question(s) posed to the extent possible for the grade level, and </a:t>
            </a:r>
          </a:p>
          <a:p>
            <a:r>
              <a:rPr lang="en-US" sz="3200" dirty="0">
                <a:latin typeface="Cambria"/>
                <a:cs typeface="Cambria"/>
              </a:rPr>
              <a:t>Clearly discusses any uncertainties or limitations present in the dataset. </a:t>
            </a:r>
          </a:p>
          <a:p>
            <a:endParaRPr lang="en-US" sz="3200" dirty="0"/>
          </a:p>
        </p:txBody>
      </p:sp>
      <p:sp>
        <p:nvSpPr>
          <p:cNvPr id="42" name="TextBox 41"/>
          <p:cNvSpPr txBox="1"/>
          <p:nvPr/>
        </p:nvSpPr>
        <p:spPr>
          <a:xfrm>
            <a:off x="2015204" y="9210535"/>
            <a:ext cx="95680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The problem, </a:t>
            </a:r>
          </a:p>
          <a:p>
            <a:r>
              <a:rPr lang="en-US" sz="4000" dirty="0">
                <a:latin typeface="Cambria"/>
                <a:cs typeface="Cambria"/>
              </a:rPr>
              <a:t>Questions asked, </a:t>
            </a:r>
          </a:p>
          <a:p>
            <a:r>
              <a:rPr lang="en-US" sz="4000" dirty="0">
                <a:latin typeface="Cambria"/>
                <a:cs typeface="Cambria"/>
              </a:rPr>
              <a:t>Objectives set, </a:t>
            </a:r>
          </a:p>
          <a:p>
            <a:r>
              <a:rPr lang="en-US" sz="4000" dirty="0">
                <a:latin typeface="Cambria"/>
                <a:cs typeface="Cambria"/>
              </a:rPr>
              <a:t>Conclusions made, and </a:t>
            </a:r>
          </a:p>
          <a:p>
            <a:r>
              <a:rPr lang="en-US" sz="4000" dirty="0">
                <a:latin typeface="Cambria"/>
                <a:cs typeface="Cambria"/>
              </a:rPr>
              <a:t>Recommendations for a way </a:t>
            </a:r>
          </a:p>
          <a:p>
            <a:r>
              <a:rPr lang="en-US" sz="4000" dirty="0">
                <a:latin typeface="Cambria"/>
                <a:cs typeface="Cambria"/>
              </a:rPr>
              <a:t>forward.</a:t>
            </a:r>
            <a:br>
              <a:rPr lang="en-US" sz="4000" dirty="0">
                <a:latin typeface="Cambria"/>
                <a:cs typeface="Cambria"/>
              </a:rPr>
            </a:b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74750" y="15518715"/>
            <a:ext cx="102358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"/>
                <a:cs typeface="Cambria"/>
              </a:rPr>
              <a:t>Include why </a:t>
            </a:r>
            <a:r>
              <a:rPr lang="en-US" sz="2800" dirty="0" smtClean="0">
                <a:latin typeface="Cambria"/>
                <a:cs typeface="Cambria"/>
              </a:rPr>
              <a:t>important</a:t>
            </a:r>
            <a:r>
              <a:rPr lang="en-US" sz="2800" dirty="0">
                <a:latin typeface="Cambria"/>
                <a:cs typeface="Cambria"/>
              </a:rPr>
              <a:t>, </a:t>
            </a:r>
          </a:p>
          <a:p>
            <a:r>
              <a:rPr lang="en-US" sz="2800" dirty="0">
                <a:latin typeface="Cambria"/>
                <a:cs typeface="Cambria"/>
              </a:rPr>
              <a:t>Require a thoughtful research plan, and </a:t>
            </a:r>
          </a:p>
          <a:p>
            <a:r>
              <a:rPr lang="en-US" sz="2800" dirty="0" smtClean="0">
                <a:latin typeface="Cambria"/>
                <a:cs typeface="Cambria"/>
              </a:rPr>
              <a:t>Area </a:t>
            </a:r>
            <a:r>
              <a:rPr lang="en-US" sz="2800" dirty="0">
                <a:latin typeface="Cambria"/>
                <a:cs typeface="Cambria"/>
              </a:rPr>
              <a:t>of scientific interest. Include a well-written description of background information, </a:t>
            </a:r>
          </a:p>
          <a:p>
            <a:r>
              <a:rPr lang="en-US" sz="2800" dirty="0">
                <a:latin typeface="Cambria"/>
                <a:cs typeface="Cambria"/>
              </a:rPr>
              <a:t>Provide significant insight into both the topic of investigation and the research process, and </a:t>
            </a:r>
          </a:p>
          <a:p>
            <a:r>
              <a:rPr lang="en-US" sz="2800" dirty="0">
                <a:latin typeface="Cambria"/>
                <a:cs typeface="Cambria"/>
              </a:rPr>
              <a:t>Answering them requires an advanced understanding of the subject matter. </a:t>
            </a:r>
          </a:p>
          <a:p>
            <a:endParaRPr lang="en-US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1981364" y="21874973"/>
            <a:ext cx="95680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Proposes a possible explanation to a phenomenon or problem, and </a:t>
            </a:r>
          </a:p>
          <a:p>
            <a:r>
              <a:rPr lang="en-US" sz="4000" dirty="0">
                <a:latin typeface="Cambria"/>
                <a:cs typeface="Cambria"/>
              </a:rPr>
              <a:t>Defines how it is </a:t>
            </a:r>
            <a:r>
              <a:rPr lang="en-US" sz="4000" dirty="0" smtClean="0">
                <a:latin typeface="Cambria"/>
                <a:cs typeface="Cambria"/>
              </a:rPr>
              <a:t>testable and Measureable. 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90221" y="27377519"/>
            <a:ext cx="956803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mbria"/>
                <a:cs typeface="Cambria"/>
              </a:rPr>
              <a:t>A clear and complete investigation plan is present that includes </a:t>
            </a:r>
            <a:endParaRPr lang="en-US" sz="4000" dirty="0" smtClean="0">
              <a:latin typeface="Cambria"/>
              <a:cs typeface="Cambria"/>
            </a:endParaRPr>
          </a:p>
          <a:p>
            <a:r>
              <a:rPr lang="en-US" sz="4000" dirty="0" smtClean="0">
                <a:latin typeface="Cambria"/>
                <a:cs typeface="Cambria"/>
              </a:rPr>
              <a:t>A description of </a:t>
            </a:r>
            <a:r>
              <a:rPr lang="en-US" sz="4000" dirty="0">
                <a:latin typeface="Cambria"/>
                <a:cs typeface="Cambria"/>
              </a:rPr>
              <a:t>a student-led research process, and </a:t>
            </a:r>
          </a:p>
          <a:p>
            <a:r>
              <a:rPr lang="en-US" sz="4000" dirty="0">
                <a:latin typeface="Cambria"/>
                <a:cs typeface="Cambria"/>
              </a:rPr>
              <a:t>Lists the steps to complete project. </a:t>
            </a:r>
          </a:p>
          <a:p>
            <a:pPr algn="l"/>
            <a:endParaRPr lang="en-US" altLang="en-US" sz="4000" dirty="0" smtClean="0">
              <a:latin typeface="Cambria"/>
              <a:cs typeface="Cambria"/>
            </a:endParaRPr>
          </a:p>
          <a:p>
            <a:pPr algn="l"/>
            <a:endParaRPr lang="en-US" altLang="en-US" sz="4000" dirty="0">
              <a:latin typeface="Cambria"/>
              <a:cs typeface="Cambria"/>
            </a:endParaRPr>
          </a:p>
          <a:p>
            <a:r>
              <a:rPr lang="en-US" sz="4000" dirty="0">
                <a:latin typeface="Cambria"/>
                <a:cs typeface="Cambria"/>
              </a:rPr>
              <a:t>Clearly outlines the steps to complete project, and </a:t>
            </a:r>
          </a:p>
          <a:p>
            <a:r>
              <a:rPr lang="en-US" sz="4000" dirty="0" smtClean="0">
                <a:latin typeface="Cambria"/>
                <a:cs typeface="Cambria"/>
              </a:rPr>
              <a:t>Describes </a:t>
            </a:r>
            <a:r>
              <a:rPr lang="en-US" sz="4000" dirty="0">
                <a:latin typeface="Cambria"/>
                <a:cs typeface="Cambria"/>
              </a:rPr>
              <a:t>the collaboration process. </a:t>
            </a:r>
          </a:p>
          <a:p>
            <a:pPr algn="l"/>
            <a:endParaRPr lang="en-US" altLang="en-US" sz="4000" dirty="0" smtClean="0">
              <a:latin typeface="Times New Roman" pitchFamily="18" charset="0"/>
            </a:endParaRPr>
          </a:p>
          <a:p>
            <a:pPr marL="742950" indent="-742950" algn="l">
              <a:buFont typeface="+mj-lt"/>
              <a:buAutoNum type="arabicPeriod"/>
            </a:pPr>
            <a:endParaRPr lang="en-US" sz="4000" dirty="0"/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13850900" y="19969881"/>
            <a:ext cx="100314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  <a:defRPr/>
            </a:pPr>
            <a:r>
              <a:rPr lang="en-US" sz="7200" dirty="0" smtClean="0">
                <a:latin typeface="Cambria"/>
                <a:cs typeface="Cambria"/>
              </a:rPr>
              <a:t>Additional Research Information</a:t>
            </a:r>
            <a:endParaRPr lang="en-US" sz="7200" dirty="0">
              <a:latin typeface="Cambria"/>
              <a:cs typeface="Cambri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32591" y="3428600"/>
            <a:ext cx="8991169" cy="2387620"/>
          </a:xfrm>
          <a:prstGeom prst="rect">
            <a:avLst/>
          </a:prstGeom>
          <a:ln>
            <a:solidFill>
              <a:srgbClr val="0046D2"/>
            </a:solidFill>
          </a:ln>
        </p:spPr>
      </p:pic>
      <p:pic>
        <p:nvPicPr>
          <p:cNvPr id="6" name="Picture 5" descr="Untitl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6040" y="14135183"/>
            <a:ext cx="2974848" cy="3968496"/>
          </a:xfrm>
          <a:prstGeom prst="rect">
            <a:avLst/>
          </a:prstGeom>
        </p:spPr>
      </p:pic>
      <p:pic>
        <p:nvPicPr>
          <p:cNvPr id="53" name="Picture 29" descr="Nikon ESA 3 4-24-10 27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9680" y="14581380"/>
            <a:ext cx="3984625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3779838" y="35493682"/>
            <a:ext cx="42841862" cy="7715250"/>
          </a:xfrm>
        </p:spPr>
        <p:txBody>
          <a:bodyPr/>
          <a:lstStyle/>
          <a:p>
            <a:r>
              <a:rPr lang="en-US" dirty="0" smtClean="0"/>
              <a:t>Modify for Research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314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1179</Words>
  <Application>Microsoft Macintosh PowerPoint</Application>
  <PresentationFormat>Custom</PresentationFormat>
  <Paragraphs>138</Paragraphs>
  <Slides>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Default Design</vt:lpstr>
      <vt:lpstr>CorelDRAW</vt:lpstr>
      <vt:lpstr>Template with Rubrics</vt:lpstr>
      <vt:lpstr>Modify for Research Study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140x100 cm horizontal poster</dc:title>
  <dc:creator>Ethan Shulda;www.postersession.com</dc:creator>
  <cp:keywords>www.postersession.com</cp:keywords>
  <dc:description>©MegaPrint Inc. 2009-2015</dc:description>
  <cp:lastModifiedBy>Tracy Ostrom</cp:lastModifiedBy>
  <cp:revision>39</cp:revision>
  <dcterms:created xsi:type="dcterms:W3CDTF">2008-12-04T00:20:37Z</dcterms:created>
  <dcterms:modified xsi:type="dcterms:W3CDTF">2015-12-22T20:00:48Z</dcterms:modified>
</cp:coreProperties>
</file>