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0" r:id="rId1"/>
  </p:sldMasterIdLst>
  <p:notesMasterIdLst>
    <p:notesMasterId r:id="rId15"/>
  </p:notesMasterIdLst>
  <p:sldIdLst>
    <p:sldId id="257" r:id="rId2"/>
    <p:sldId id="303" r:id="rId3"/>
    <p:sldId id="269" r:id="rId4"/>
    <p:sldId id="271" r:id="rId5"/>
    <p:sldId id="304" r:id="rId6"/>
    <p:sldId id="305" r:id="rId7"/>
    <p:sldId id="306" r:id="rId8"/>
    <p:sldId id="307" r:id="rId9"/>
    <p:sldId id="286" r:id="rId10"/>
    <p:sldId id="309" r:id="rId11"/>
    <p:sldId id="310" r:id="rId12"/>
    <p:sldId id="308" r:id="rId13"/>
    <p:sldId id="266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4D39"/>
    <a:srgbClr val="86A5AD"/>
    <a:srgbClr val="88B5B5"/>
    <a:srgbClr val="819F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1812" autoAdjust="0"/>
  </p:normalViewPr>
  <p:slideViewPr>
    <p:cSldViewPr snapToGrid="0" snapToObjects="1">
      <p:cViewPr>
        <p:scale>
          <a:sx n="100" d="100"/>
          <a:sy n="100" d="100"/>
        </p:scale>
        <p:origin x="-688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7EBCBB-6F68-D04D-BE82-DC19835DB867}" type="datetimeFigureOut">
              <a:rPr lang="en-US" smtClean="0"/>
              <a:t>12/6/16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83C3B2-725C-BE40-A115-5676FB40C35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7823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Introduce Julie and Matt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3C3B2-725C-BE40-A115-5676FB40C35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5799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3C3B2-725C-BE40-A115-5676FB40C358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18066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Ask who is in audience – teachers? Scientists?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3C3B2-725C-BE40-A115-5676FB40C358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098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158866" y="2419096"/>
            <a:ext cx="3933106" cy="703737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/>
            </a:lvl1pPr>
          </a:lstStyle>
          <a:p>
            <a:r>
              <a:rPr lang="en-US" dirty="0" smtClean="0"/>
              <a:t>Opening Slide</a:t>
            </a:r>
            <a:endParaRPr lang="en-US" dirty="0"/>
          </a:p>
        </p:txBody>
      </p:sp>
      <p:pic>
        <p:nvPicPr>
          <p:cNvPr id="7" name="Picture 6" descr="left_globe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0659" y="539972"/>
            <a:ext cx="2724839" cy="52019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693367"/>
            <a:ext cx="6357083" cy="874249"/>
          </a:xfrm>
        </p:spPr>
        <p:txBody>
          <a:bodyPr/>
          <a:lstStyle/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3196461"/>
            <a:ext cx="6357083" cy="2615580"/>
          </a:xfrm>
        </p:spPr>
        <p:txBody>
          <a:bodyPr/>
          <a:lstStyle/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/>
            </a:lvl1pPr>
          </a:lstStyle>
          <a:p>
            <a:r>
              <a:rPr lang="en-US" dirty="0" smtClean="0"/>
              <a:t>Final slide</a:t>
            </a:r>
            <a:endParaRPr lang="en-US" dirty="0"/>
          </a:p>
        </p:txBody>
      </p:sp>
      <p:pic>
        <p:nvPicPr>
          <p:cNvPr id="8" name="Picture 7" descr="rt_globe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458420" y="365793"/>
            <a:ext cx="2834924" cy="544624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alphaModFix amt="2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617" y="1239013"/>
            <a:ext cx="8459555" cy="4098468"/>
          </a:xfrm>
          <a:prstGeom prst="rect">
            <a:avLst/>
          </a:prstGeom>
          <a:solidFill>
            <a:schemeClr val="accent1">
              <a:alpha val="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/>
            </a:lvl1pPr>
          </a:lstStyle>
          <a:p>
            <a:r>
              <a:rPr lang="en-US" dirty="0" smtClean="0"/>
              <a:t>P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97426" y="1043382"/>
            <a:ext cx="7369458" cy="874249"/>
          </a:xfrm>
        </p:spPr>
        <p:txBody>
          <a:bodyPr/>
          <a:lstStyle/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28284" y="2182159"/>
            <a:ext cx="4038600" cy="3197336"/>
          </a:xfrm>
          <a:solidFill>
            <a:schemeClr val="accent4">
              <a:lumMod val="60000"/>
              <a:lumOff val="40000"/>
            </a:schemeClr>
          </a:solidFill>
          <a:effectLst>
            <a:outerShdw blurRad="40000" dist="23000" dir="5400000" rotWithShape="0">
              <a:srgbClr val="000000">
                <a:alpha val="35000"/>
              </a:srgbClr>
            </a:outerShdw>
            <a:softEdge rad="88900"/>
          </a:effectLst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none"/>
        </p:style>
        <p:txBody>
          <a:bodyPr lIns="182880" tIns="137160" rIns="182880" bIns="13716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/>
            </a:lvl1pPr>
          </a:lstStyle>
          <a:p>
            <a:r>
              <a:rPr lang="en-US" dirty="0" smtClean="0"/>
              <a:t>S</a:t>
            </a:r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77164" y="2911789"/>
            <a:ext cx="3627272" cy="2575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52614" y="906252"/>
            <a:ext cx="7530439" cy="874249"/>
          </a:xfrm>
        </p:spPr>
        <p:txBody>
          <a:bodyPr/>
          <a:lstStyle/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8430" y="2027142"/>
            <a:ext cx="3964623" cy="3459672"/>
          </a:xfrm>
          <a:solidFill>
            <a:srgbClr val="C74D39">
              <a:alpha val="70000"/>
            </a:srgbClr>
          </a:solidFill>
          <a:effectLst>
            <a:outerShdw blurRad="40000" dist="23000" dir="5400000" rotWithShape="0">
              <a:srgbClr val="000000">
                <a:alpha val="35000"/>
              </a:srgbClr>
            </a:outerShdw>
            <a:softEdge rad="88900"/>
          </a:effectLst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none"/>
        </p:style>
        <p:txBody>
          <a:bodyPr lIns="182880" tIns="128016" rIns="182880" bIns="137160"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/>
            </a:lvl1pPr>
          </a:lstStyle>
          <a:p>
            <a:r>
              <a:rPr lang="en-US" dirty="0" smtClean="0"/>
              <a:t>S</a:t>
            </a:r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068388" y="2908514"/>
            <a:ext cx="32004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193531" y="1156663"/>
            <a:ext cx="4766197" cy="780923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3531" y="2045803"/>
            <a:ext cx="4843708" cy="3363502"/>
          </a:xfrm>
          <a:solidFill>
            <a:srgbClr val="88B5B5">
              <a:alpha val="50000"/>
            </a:srgbClr>
          </a:solidFill>
          <a:effectLst>
            <a:outerShdw blurRad="40000" dist="23000" dir="5400000" rotWithShape="0">
              <a:srgbClr val="000000">
                <a:alpha val="35000"/>
              </a:srgbClr>
            </a:outerShdw>
            <a:softEdge rad="88900"/>
          </a:effectLst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none"/>
        </p:style>
        <p:txBody>
          <a:bodyPr lIns="182880" tIns="137160" rIns="182880" bIns="13716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/>
            </a:lvl1pPr>
          </a:lstStyle>
          <a:p>
            <a:r>
              <a:rPr lang="en-US" dirty="0" smtClean="0"/>
              <a:t>S</a:t>
            </a:r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95438" y="1156663"/>
            <a:ext cx="2074861" cy="4252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76200"/>
          </a:effec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/>
            </a:lvl1pPr>
          </a:lstStyle>
          <a:p>
            <a:r>
              <a:rPr lang="en-US" dirty="0" smtClean="0"/>
              <a:t>T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25436" y="1281112"/>
            <a:ext cx="3944739" cy="3910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1386" y="725951"/>
            <a:ext cx="4915414" cy="874249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71386" y="1727797"/>
            <a:ext cx="4915414" cy="424025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/>
            </a:lvl1pPr>
          </a:lstStyle>
          <a:p>
            <a:r>
              <a:rPr lang="en-US" dirty="0" smtClean="0"/>
              <a:t>T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theme" Target="../theme/theme1.xml"/><Relationship Id="rId12" Type="http://schemas.openxmlformats.org/officeDocument/2006/relationships/image" Target="../media/image1.png"/><Relationship Id="rId13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725951"/>
            <a:ext cx="8229600" cy="8742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7797"/>
            <a:ext cx="8229600" cy="4240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70EFA5-8425-E349-9182-2F3D75F7BA18}" type="datetimeFigureOut">
              <a:rPr lang="en-US" smtClean="0"/>
              <a:pPr/>
              <a:t>12/6/16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4F0673-9C92-4549-8376-A6C30F4C317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GLOBE_logoOfficial-_Blue.png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08362" y="152118"/>
            <a:ext cx="2732047" cy="457200"/>
          </a:xfrm>
          <a:prstGeom prst="rect">
            <a:avLst/>
          </a:prstGeom>
        </p:spPr>
      </p:pic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158496" y="6315526"/>
            <a:ext cx="8833104" cy="445640"/>
          </a:xfrm>
          <a:prstGeom prst="rect">
            <a:avLst/>
          </a:prstGeom>
          <a:gradFill flip="none" rotWithShape="1">
            <a:gsLst>
              <a:gs pos="0">
                <a:srgbClr val="86A5AD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anchor="ctr" compatLnSpc="1"/>
          <a:lstStyle/>
          <a:p>
            <a:endParaRPr kumimoji="0" lang="en-US" dirty="0">
              <a:ln>
                <a:noFill/>
              </a:ln>
              <a:solidFill>
                <a:schemeClr val="bg1"/>
              </a:solidFill>
            </a:endParaRPr>
          </a:p>
        </p:txBody>
      </p:sp>
      <p:pic>
        <p:nvPicPr>
          <p:cNvPr id="10" name="Picture 9"/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6099175"/>
            <a:ext cx="5943600" cy="51435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2" r:id="rId2"/>
    <p:sldLayoutId id="2147483773" r:id="rId3"/>
    <p:sldLayoutId id="2147483775" r:id="rId4"/>
    <p:sldLayoutId id="2147483774" r:id="rId5"/>
    <p:sldLayoutId id="2147483764" r:id="rId6"/>
    <p:sldLayoutId id="2147483762" r:id="rId7"/>
    <p:sldLayoutId id="2147483766" r:id="rId8"/>
    <p:sldLayoutId id="2147483767" r:id="rId9"/>
    <p:sldLayoutId id="2147483777" r:id="rId10"/>
  </p:sldLayoutIdLst>
  <p:txStyles>
    <p:titleStyle>
      <a:lvl1pPr algn="l" defTabSz="457200" rtl="0" eaLnBrk="1" latinLnBrk="0" hangingPunct="1">
        <a:spcBef>
          <a:spcPct val="0"/>
        </a:spcBef>
        <a:buNone/>
        <a:defRPr sz="3200" b="0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accent5"/>
        </a:buClr>
        <a:buFont typeface="Arial"/>
        <a:buChar char="•"/>
        <a:defRPr sz="2400" kern="1200">
          <a:solidFill>
            <a:srgbClr val="595959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accent3"/>
        </a:buClr>
        <a:buFont typeface="Arial"/>
        <a:buChar char="•"/>
        <a:defRPr sz="2000" kern="1200">
          <a:solidFill>
            <a:srgbClr val="595959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bg2"/>
        </a:buClr>
        <a:buFont typeface="Arial"/>
        <a:buChar char="•"/>
        <a:defRPr sz="1800" kern="1200">
          <a:solidFill>
            <a:srgbClr val="595959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accent4"/>
        </a:buClr>
        <a:buFont typeface="Arial"/>
        <a:buChar char="•"/>
        <a:defRPr sz="1600" kern="1200">
          <a:solidFill>
            <a:srgbClr val="595959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accent2"/>
        </a:buClr>
        <a:buFont typeface="Arial"/>
        <a:buChar char="•"/>
        <a:defRPr sz="1600" kern="1200">
          <a:solidFill>
            <a:srgbClr val="595959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lobe.gov" TargetMode="External"/><Relationship Id="rId4" Type="http://schemas.openxmlformats.org/officeDocument/2006/relationships/hyperlink" Target="http://www.globe.gov/science-symposium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://globe.gov/science-symposium" TargetMode="External"/><Relationship Id="rId3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://globe.gov/science-symposium" TargetMode="External"/><Relationship Id="rId3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://www.globe.gov/science-symposium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mailto:malmberg@ucar.edu" TargetMode="External"/><Relationship Id="rId3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malmberg@ucar.edu" TargetMode="External"/><Relationship Id="rId4" Type="http://schemas.openxmlformats.org/officeDocument/2006/relationships/hyperlink" Target="mailto:lhark@uark.edu" TargetMode="External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hyperlink" Target="http://globe.gov/science-symposium" TargetMode="External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://globe.gov/science-symposium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png"/><Relationship Id="rId3" Type="http://schemas.openxmlformats.org/officeDocument/2006/relationships/hyperlink" Target="http://globe.gov/science-symposium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://globe.gov/science-symposium" TargetMode="External"/><Relationship Id="rId3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://globe.gov/science-symposium" TargetMode="External"/><Relationship Id="rId3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2" Type="http://schemas.openxmlformats.org/officeDocument/2006/relationships/hyperlink" Target="http://globe.gov/science-symposium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8865" y="668868"/>
            <a:ext cx="4861729" cy="4800600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sz="2400" b="1" dirty="0" smtClean="0"/>
              <a:t>GLOBE International Virtual Science Symposium</a:t>
            </a:r>
            <a:br>
              <a:rPr lang="en-US" sz="2400" b="1" dirty="0" smtClean="0"/>
            </a:br>
            <a:r>
              <a:rPr lang="en-US" sz="2400" b="1" dirty="0" smtClean="0"/>
              <a:t> </a:t>
            </a:r>
            <a:br>
              <a:rPr lang="en-US" sz="2400" b="1" dirty="0" smtClean="0"/>
            </a:br>
            <a:r>
              <a:rPr lang="en-US" sz="2800" b="1" dirty="0" smtClean="0"/>
              <a:t>K-</a:t>
            </a:r>
            <a:r>
              <a:rPr lang="en-US" sz="2800" b="1" dirty="0" smtClean="0"/>
              <a:t>4 (Lower Primary) Research Reports 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>2017</a:t>
            </a:r>
            <a:r>
              <a:rPr lang="en-US" sz="1200" b="1" dirty="0"/>
              <a:t/>
            </a:r>
            <a:br>
              <a:rPr lang="en-US" sz="1200" b="1" dirty="0"/>
            </a:br>
            <a:r>
              <a:rPr lang="en-US" sz="2000" b="1" dirty="0" smtClean="0"/>
              <a:t/>
            </a:r>
            <a:br>
              <a:rPr lang="en-US" sz="2000" b="1" dirty="0" smtClean="0"/>
            </a:br>
            <a:r>
              <a:rPr lang="en-US" sz="2000" b="1" dirty="0" smtClean="0">
                <a:hlinkClick r:id="rId3"/>
              </a:rPr>
              <a:t>www.globe.gov</a:t>
            </a:r>
            <a:endParaRPr lang="en-US" sz="2000" b="1" dirty="0"/>
          </a:p>
        </p:txBody>
      </p:sp>
      <p:sp>
        <p:nvSpPr>
          <p:cNvPr id="3" name="Rectangle 2"/>
          <p:cNvSpPr/>
          <p:nvPr/>
        </p:nvSpPr>
        <p:spPr>
          <a:xfrm>
            <a:off x="2505087" y="4823137"/>
            <a:ext cx="64366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hlinkClick r:id="rId4"/>
              </a:rPr>
              <a:t>http://www.globe.gov</a:t>
            </a:r>
            <a:r>
              <a:rPr lang="en-US" dirty="0" smtClean="0">
                <a:hlinkClick r:id="rId4"/>
              </a:rPr>
              <a:t>/science-symposium</a:t>
            </a:r>
            <a:r>
              <a:rPr lang="en-US" dirty="0" smtClean="0"/>
              <a:t>			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203700" y="3556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266815" y="0"/>
            <a:ext cx="28771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hlinkClick r:id="rId2"/>
              </a:rPr>
              <a:t>http://globe.gov/science-symposium</a:t>
            </a:r>
            <a:r>
              <a:rPr lang="en-US" sz="1400" dirty="0" smtClean="0"/>
              <a:t> </a:t>
            </a:r>
            <a:endParaRPr lang="en-US" sz="1400" dirty="0"/>
          </a:p>
        </p:txBody>
      </p:sp>
      <p:pic>
        <p:nvPicPr>
          <p:cNvPr id="2" name="Picture 1" descr="Screen Shot 2016-12-06 at 1.54.31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33500"/>
            <a:ext cx="9144000" cy="47544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31800" y="799068"/>
            <a:ext cx="22663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Examples of Research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966161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266815" y="0"/>
            <a:ext cx="28771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hlinkClick r:id="rId2"/>
              </a:rPr>
              <a:t>http://globe.gov/science-symposium</a:t>
            </a:r>
            <a:r>
              <a:rPr lang="en-US" sz="1400" dirty="0" smtClean="0"/>
              <a:t> </a:t>
            </a:r>
            <a:endParaRPr lang="en-US" sz="1400" dirty="0"/>
          </a:p>
        </p:txBody>
      </p:sp>
      <p:sp>
        <p:nvSpPr>
          <p:cNvPr id="4" name="TextBox 3"/>
          <p:cNvSpPr txBox="1"/>
          <p:nvPr/>
        </p:nvSpPr>
        <p:spPr>
          <a:xfrm>
            <a:off x="431800" y="799068"/>
            <a:ext cx="22663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Examples of Research</a:t>
            </a:r>
            <a:endParaRPr lang="en-US" b="1" dirty="0"/>
          </a:p>
        </p:txBody>
      </p:sp>
      <p:pic>
        <p:nvPicPr>
          <p:cNvPr id="3" name="Picture 2" descr="Screen Shot 2016-12-06 at 2.00.00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00"/>
            <a:ext cx="9144000" cy="6187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9670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Find info Online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www.globe.gov/science-symposium</a:t>
            </a:r>
            <a:r>
              <a:rPr lang="en-US" dirty="0" smtClean="0"/>
              <a:t>		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>
                <a:solidFill>
                  <a:schemeClr val="tx1"/>
                </a:solidFill>
              </a:rPr>
              <a:t>GLOBE.gov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  <a:sym typeface="Wingdings"/>
              </a:rPr>
              <a:t></a:t>
            </a:r>
            <a:r>
              <a:rPr lang="en-US" dirty="0" smtClean="0">
                <a:solidFill>
                  <a:schemeClr val="tx1"/>
                </a:solidFill>
              </a:rPr>
              <a:t>News &amp; Events </a:t>
            </a:r>
            <a:r>
              <a:rPr lang="en-US" dirty="0" smtClean="0">
                <a:solidFill>
                  <a:schemeClr val="tx1"/>
                </a:solidFill>
                <a:sym typeface="Wingdings"/>
              </a:rPr>
              <a:t> Meetings &amp; Symposia Virtual Science Symposia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38214310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4800" y="1903174"/>
            <a:ext cx="4179583" cy="2808512"/>
          </a:xfrm>
        </p:spPr>
        <p:txBody>
          <a:bodyPr/>
          <a:lstStyle/>
          <a:p>
            <a:r>
              <a:rPr lang="en-US" dirty="0" smtClean="0">
                <a:latin typeface="+mn-lt"/>
              </a:rPr>
              <a:t>Questions? Comments?</a:t>
            </a:r>
            <a:br>
              <a:rPr lang="en-US" dirty="0" smtClean="0">
                <a:latin typeface="+mn-lt"/>
              </a:rPr>
            </a:br>
            <a:r>
              <a:rPr lang="en-US" dirty="0" smtClean="0">
                <a:latin typeface="+mn-lt"/>
              </a:rPr>
              <a:t/>
            </a:r>
            <a:br>
              <a:rPr lang="en-US" dirty="0" smtClean="0">
                <a:latin typeface="+mn-lt"/>
              </a:rPr>
            </a:br>
            <a:r>
              <a:rPr lang="en-US" dirty="0">
                <a:latin typeface="+mn-lt"/>
              </a:rPr>
              <a:t/>
            </a:r>
            <a:br>
              <a:rPr lang="en-US" dirty="0">
                <a:latin typeface="+mn-lt"/>
              </a:rPr>
            </a:br>
            <a:r>
              <a:rPr lang="en-US" dirty="0" smtClean="0">
                <a:latin typeface="+mn-lt"/>
                <a:hlinkClick r:id="rId2"/>
              </a:rPr>
              <a:t>malmberg@ucar.edu</a:t>
            </a:r>
            <a:r>
              <a:rPr lang="en-US" dirty="0"/>
              <a:t>	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4383" y="962554"/>
            <a:ext cx="1719263" cy="445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824038" y="874144"/>
            <a:ext cx="5503862" cy="874713"/>
          </a:xfrm>
        </p:spPr>
        <p:txBody>
          <a:bodyPr/>
          <a:lstStyle/>
          <a:p>
            <a:pPr algn="ctr"/>
            <a:r>
              <a:rPr lang="en-US" sz="2600" b="1" dirty="0" smtClean="0"/>
              <a:t>Presenters</a:t>
            </a:r>
            <a:endParaRPr lang="en-US" sz="26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4294967295"/>
          </p:nvPr>
        </p:nvSpPr>
        <p:spPr>
          <a:xfrm>
            <a:off x="633933" y="3767574"/>
            <a:ext cx="5026025" cy="1984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Julie Malmberg, PhD</a:t>
            </a:r>
          </a:p>
          <a:p>
            <a:pPr marL="0" indent="0">
              <a:buNone/>
            </a:pPr>
            <a:r>
              <a:rPr lang="en-US" sz="1800" dirty="0" smtClean="0">
                <a:hlinkClick r:id="rId3"/>
              </a:rPr>
              <a:t>malmberg@ucar.edu</a:t>
            </a:r>
            <a:r>
              <a:rPr lang="en-US" sz="1800" dirty="0" smtClean="0"/>
              <a:t>	</a:t>
            </a:r>
          </a:p>
          <a:p>
            <a:pPr marL="0" indent="0">
              <a:buNone/>
            </a:pPr>
            <a:r>
              <a:rPr lang="en-US" sz="1800" dirty="0" smtClean="0"/>
              <a:t>Education, Outreach, and Technology Specialist</a:t>
            </a:r>
          </a:p>
          <a:p>
            <a:pPr marL="0" indent="0">
              <a:buNone/>
            </a:pPr>
            <a:r>
              <a:rPr lang="en-US" sz="1800" dirty="0" smtClean="0"/>
              <a:t>GLOBE Implementation Office</a:t>
            </a:r>
            <a:endParaRPr lang="en-US" sz="1800" dirty="0"/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633933" y="1659374"/>
            <a:ext cx="5026025" cy="198437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•"/>
              <a:defRPr sz="2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•"/>
              <a:defRPr sz="20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Font typeface="Arial"/>
              <a:buChar char="•"/>
              <a:defRPr sz="18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dirty="0" smtClean="0"/>
              <a:t>Lynne </a:t>
            </a:r>
            <a:r>
              <a:rPr lang="en-US" dirty="0" err="1" smtClean="0"/>
              <a:t>Hehr</a:t>
            </a:r>
            <a:endParaRPr lang="en-US" dirty="0" smtClean="0"/>
          </a:p>
          <a:p>
            <a:pPr marL="0" indent="0">
              <a:buFont typeface="Arial"/>
              <a:buNone/>
            </a:pPr>
            <a:r>
              <a:rPr lang="en-US" sz="1800" smtClean="0">
                <a:hlinkClick r:id="rId4"/>
              </a:rPr>
              <a:t>lhehr@</a:t>
            </a:r>
            <a:r>
              <a:rPr lang="en-US" sz="1800" dirty="0" smtClean="0">
                <a:hlinkClick r:id="rId4"/>
              </a:rPr>
              <a:t>uark.edu</a:t>
            </a:r>
            <a:r>
              <a:rPr lang="en-US" sz="1800" dirty="0" smtClean="0"/>
              <a:t>		</a:t>
            </a:r>
          </a:p>
          <a:p>
            <a:pPr marL="0" indent="0">
              <a:buFont typeface="Arial"/>
              <a:buNone/>
            </a:pPr>
            <a:r>
              <a:rPr lang="en-US" sz="1800" dirty="0" smtClean="0"/>
              <a:t>Director</a:t>
            </a:r>
          </a:p>
          <a:p>
            <a:pPr marL="0" indent="0">
              <a:buFont typeface="Arial"/>
              <a:buNone/>
            </a:pPr>
            <a:r>
              <a:rPr lang="en-US" sz="1800" dirty="0" smtClean="0"/>
              <a:t>GLOBE Implementation Office</a:t>
            </a:r>
          </a:p>
          <a:p>
            <a:pPr marL="0" indent="0">
              <a:buFont typeface="Arial"/>
              <a:buNone/>
            </a:pPr>
            <a:r>
              <a:rPr lang="en-US" sz="1800" dirty="0" smtClean="0"/>
              <a:t>UA Center for Math and Science Education</a:t>
            </a:r>
          </a:p>
          <a:p>
            <a:pPr marL="0" indent="0">
              <a:buFont typeface="Arial"/>
              <a:buNone/>
            </a:pPr>
            <a:r>
              <a:rPr lang="en-US" sz="1800" dirty="0" smtClean="0"/>
              <a:t>Arkansas NASA Educator Resource Center</a:t>
            </a:r>
          </a:p>
          <a:p>
            <a:pPr marL="0" indent="0">
              <a:buFont typeface="Arial"/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7422757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725951"/>
            <a:ext cx="7708900" cy="874249"/>
          </a:xfrm>
        </p:spPr>
        <p:txBody>
          <a:bodyPr/>
          <a:lstStyle/>
          <a:p>
            <a:r>
              <a:rPr lang="en-US" sz="2800" b="1" dirty="0" smtClean="0"/>
              <a:t>GLOBE International Virtual Science Symposium</a:t>
            </a:r>
            <a:endParaRPr lang="en-US" sz="2800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3411476"/>
            <a:ext cx="8229600" cy="2912216"/>
          </a:xfrm>
        </p:spPr>
        <p:txBody>
          <a:bodyPr/>
          <a:lstStyle/>
          <a:p>
            <a:r>
              <a:rPr lang="en-US" dirty="0" smtClean="0"/>
              <a:t>Online space for students to share and discuss GLOBE research with other students, scientists, GLOBE community</a:t>
            </a:r>
          </a:p>
          <a:p>
            <a:r>
              <a:rPr lang="en-US" dirty="0" smtClean="0">
                <a:sym typeface="Wingdings"/>
              </a:rPr>
              <a:t>Open to </a:t>
            </a:r>
            <a:r>
              <a:rPr lang="en-US" b="1" dirty="0" smtClean="0">
                <a:sym typeface="Wingdings"/>
              </a:rPr>
              <a:t>all</a:t>
            </a:r>
            <a:r>
              <a:rPr lang="en-US" dirty="0" smtClean="0">
                <a:sym typeface="Wingdings"/>
              </a:rPr>
              <a:t> GLOBE students K-16</a:t>
            </a:r>
          </a:p>
          <a:p>
            <a:pPr lvl="1"/>
            <a:r>
              <a:rPr lang="en-US" dirty="0" smtClean="0">
                <a:sym typeface="Wingdings"/>
              </a:rPr>
              <a:t>Rubrics by grade level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4429" y="1646080"/>
            <a:ext cx="4175142" cy="15441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6266815" y="0"/>
            <a:ext cx="28771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hlinkClick r:id="rId4"/>
              </a:rPr>
              <a:t>http://globe.gov/science-symposium</a:t>
            </a:r>
            <a:r>
              <a:rPr lang="en-US" sz="1400" dirty="0" smtClean="0"/>
              <a:t>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2918527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Timeline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179834" cy="4525963"/>
          </a:xfrm>
        </p:spPr>
        <p:txBody>
          <a:bodyPr/>
          <a:lstStyle/>
          <a:p>
            <a:r>
              <a:rPr lang="en-US" dirty="0" smtClean="0"/>
              <a:t>Entries accepted starting in early 2017 (look for announcements)</a:t>
            </a:r>
          </a:p>
          <a:p>
            <a:r>
              <a:rPr lang="en-US" dirty="0" smtClean="0"/>
              <a:t>Projects Due: 03 April 2017</a:t>
            </a:r>
          </a:p>
          <a:p>
            <a:r>
              <a:rPr lang="en-US" dirty="0" smtClean="0"/>
              <a:t>Scoring &amp; Comment Period: 23-29 April 2017</a:t>
            </a:r>
          </a:p>
          <a:p>
            <a:r>
              <a:rPr lang="en-US" dirty="0" smtClean="0"/>
              <a:t>Badges Announced: 15 May 2017</a:t>
            </a:r>
          </a:p>
          <a:p>
            <a:r>
              <a:rPr lang="en-US" dirty="0" smtClean="0"/>
              <a:t>Live Drawing: 15 May 2017</a:t>
            </a:r>
          </a:p>
          <a:p>
            <a:r>
              <a:rPr lang="en-US" dirty="0" smtClean="0"/>
              <a:t>GLOBE Annual Meeting: July/August 2017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266815" y="0"/>
            <a:ext cx="28771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hlinkClick r:id="rId2"/>
              </a:rPr>
              <a:t>http://globe.gov/science-symposium</a:t>
            </a:r>
            <a:r>
              <a:rPr lang="en-US" sz="1400" dirty="0" smtClean="0"/>
              <a:t>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8531404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Rubrics</a:t>
            </a:r>
            <a:endParaRPr lang="en-US" b="1" dirty="0"/>
          </a:p>
        </p:txBody>
      </p:sp>
      <p:pic>
        <p:nvPicPr>
          <p:cNvPr id="5" name="Picture 4" descr="Screen Shot 2016-12-06 at 8.44.3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0200"/>
            <a:ext cx="9144000" cy="442772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266815" y="0"/>
            <a:ext cx="28771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hlinkClick r:id="rId3"/>
              </a:rPr>
              <a:t>http://globe.gov/science-symposium</a:t>
            </a:r>
            <a:r>
              <a:rPr lang="en-US" sz="1400" dirty="0" smtClean="0"/>
              <a:t>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355245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266815" y="0"/>
            <a:ext cx="28771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hlinkClick r:id="rId2"/>
              </a:rPr>
              <a:t>http://globe.gov/science-symposium</a:t>
            </a:r>
            <a:r>
              <a:rPr lang="en-US" sz="1400" dirty="0" smtClean="0"/>
              <a:t> </a:t>
            </a:r>
            <a:endParaRPr lang="en-US" sz="1400" dirty="0"/>
          </a:p>
        </p:txBody>
      </p:sp>
      <p:pic>
        <p:nvPicPr>
          <p:cNvPr id="4" name="Picture 3" descr="Screen Shot 2016-12-06 at 8.47.33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9144000" cy="379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8821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266815" y="0"/>
            <a:ext cx="28771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hlinkClick r:id="rId2"/>
              </a:rPr>
              <a:t>http://globe.gov/science-symposium</a:t>
            </a:r>
            <a:r>
              <a:rPr lang="en-US" sz="1400" dirty="0" smtClean="0"/>
              <a:t> </a:t>
            </a:r>
            <a:endParaRPr lang="en-US" sz="1400" dirty="0"/>
          </a:p>
        </p:txBody>
      </p:sp>
      <p:pic>
        <p:nvPicPr>
          <p:cNvPr id="2" name="Picture 1" descr="Screen Shot 2016-12-06 at 8.48.49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0"/>
            <a:ext cx="88331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3576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266815" y="0"/>
            <a:ext cx="28771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hlinkClick r:id="rId2"/>
              </a:rPr>
              <a:t>http://globe.gov/science-symposium</a:t>
            </a:r>
            <a:r>
              <a:rPr lang="en-US" sz="1400" dirty="0" smtClean="0"/>
              <a:t> </a:t>
            </a:r>
            <a:endParaRPr lang="en-US" sz="1400" dirty="0"/>
          </a:p>
        </p:txBody>
      </p:sp>
      <p:pic>
        <p:nvPicPr>
          <p:cNvPr id="3" name="Picture 2" descr="Screen Shot 2016-12-06 at 8.49.26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92399"/>
            <a:ext cx="9144000" cy="2758587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631668" y="976480"/>
            <a:ext cx="7880664" cy="1097280"/>
            <a:chOff x="330200" y="658980"/>
            <a:chExt cx="7880664" cy="109728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0200" y="658980"/>
              <a:ext cx="1363609" cy="109728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00398" y="658980"/>
              <a:ext cx="1710466" cy="109728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491766" y="658980"/>
              <a:ext cx="2084832" cy="1097280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194805" y="658980"/>
              <a:ext cx="1618760" cy="109728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693809" y="658980"/>
              <a:ext cx="1500996" cy="10972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406977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2833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pectrum">
      <a:majorFont>
        <a:latin typeface="Corbel"/>
        <a:ea typeface=""/>
        <a:cs typeface=""/>
        <a:font script="Jpan" typeface="ＭＳ ゴシック"/>
      </a:majorFont>
      <a:minorFont>
        <a:latin typeface="Calibri"/>
        <a:ea typeface=""/>
        <a:cs typeface=""/>
        <a:font script="Jpan" typeface="ＭＳ 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23846</TotalTime>
  <Words>222</Words>
  <Application>Microsoft Macintosh PowerPoint</Application>
  <PresentationFormat>On-screen Show (4:3)</PresentationFormat>
  <Paragraphs>45</Paragraphs>
  <Slides>13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GLOBE International Virtual Science Symposium   K-4 (Lower Primary) Research Reports  2017  www.globe.gov</vt:lpstr>
      <vt:lpstr>Presenters</vt:lpstr>
      <vt:lpstr>GLOBE International Virtual Science Symposium</vt:lpstr>
      <vt:lpstr>Timeline</vt:lpstr>
      <vt:lpstr>Rubrics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Find info Online</vt:lpstr>
      <vt:lpstr>Questions? Comments?   malmberg@ucar.edu </vt:lpstr>
    </vt:vector>
  </TitlesOfParts>
  <Company>GLOBE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Maureen Murray</dc:creator>
  <cp:lastModifiedBy>Julie Malmberg</cp:lastModifiedBy>
  <cp:revision>254</cp:revision>
  <dcterms:created xsi:type="dcterms:W3CDTF">2011-11-22T03:08:43Z</dcterms:created>
  <dcterms:modified xsi:type="dcterms:W3CDTF">2016-12-06T21:36:51Z</dcterms:modified>
</cp:coreProperties>
</file>