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7" r:id="rId2"/>
    <p:sldId id="260" r:id="rId3"/>
    <p:sldId id="261" r:id="rId4"/>
    <p:sldId id="262" r:id="rId5"/>
    <p:sldId id="263" r:id="rId6"/>
    <p:sldId id="264" r:id="rId7"/>
    <p:sldId id="267" r:id="rId8"/>
    <p:sldId id="266" r:id="rId9"/>
    <p:sldId id="265" r:id="rId10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PE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s-PE"/>
          </a:p>
        </p:txBody>
      </p:sp>
      <p:sp>
        <p:nvSpPr>
          <p:cNvPr id="3" name="Marcador de fecha 2"/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PE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1F02E3F1-2466-41AD-B89A-328732BBA3B5}" type="datetime1">
              <a:rPr lang="es-PE"/>
              <a:pPr lvl="0"/>
              <a:t>10/11/2016</a:t>
            </a:fld>
            <a:endParaRPr lang="es-PE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099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Marcador de notas 4"/>
          <p:cNvSpPr txBox="1"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6" name="Marcador de pie de página 5"/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PE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s-PE"/>
          </a:p>
        </p:txBody>
      </p:sp>
      <p:sp>
        <p:nvSpPr>
          <p:cNvPr id="7" name="Marcador de número de diapositiva 6"/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PE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00A70BBC-8672-42C6-835F-5B705FC2D9EB}" type="slidenum">
              <a:rPr/>
              <a:pPr lvl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342406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s-ES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s-ES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s-ES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s-ES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s-ES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24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Shape 125"/>
          <p:cNvSpPr txBox="1">
            <a:spLocks noGrp="1"/>
          </p:cNvSpPr>
          <p:nvPr>
            <p:ph type="body" sz="quarter" idx="1"/>
          </p:nvPr>
        </p:nvSpPr>
        <p:spPr>
          <a:xfrm>
            <a:off x="685800" y="4343400"/>
            <a:ext cx="5486400" cy="4114800"/>
          </a:xfrm>
        </p:spPr>
        <p:txBody>
          <a:bodyPr lIns="91421" tIns="45701" rIns="91421" bIns="45701"/>
          <a:lstStyle/>
          <a:p>
            <a:endParaRPr lang="es-PE"/>
          </a:p>
        </p:txBody>
      </p:sp>
      <p:sp>
        <p:nvSpPr>
          <p:cNvPr id="4" name="Shape 126"/>
          <p:cNvSpPr txBox="1"/>
          <p:nvPr/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0F0FB99E-33CD-4FD5-A001-9DCC533A26A6}" type="slidenum">
              <a:rPr/>
              <a:pPr marL="0" marR="0" lvl="0" indent="0" algn="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</a:t>
            </a:fld>
            <a:endParaRPr lang="en-GB" sz="12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540"/>
          <p:cNvSpPr txBox="1">
            <a:spLocks noGrp="1"/>
          </p:cNvSpPr>
          <p:nvPr>
            <p:ph type="body" sz="quarter" idx="1"/>
          </p:nvPr>
        </p:nvSpPr>
        <p:spPr>
          <a:xfrm>
            <a:off x="685800" y="4343400"/>
            <a:ext cx="5486400" cy="4114800"/>
          </a:xfrm>
        </p:spPr>
        <p:txBody>
          <a:bodyPr lIns="91421" tIns="91421" rIns="91421" bIns="91421" anchor="ctr"/>
          <a:lstStyle/>
          <a:p>
            <a:endParaRPr lang="es-PE"/>
          </a:p>
        </p:txBody>
      </p:sp>
      <p:sp>
        <p:nvSpPr>
          <p:cNvPr id="3" name="Shape 54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534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 anchor="ctr"/>
          <a:lstStyle/>
          <a:p>
            <a:endParaRPr lang="es-PE"/>
          </a:p>
        </p:txBody>
      </p:sp>
      <p:sp>
        <p:nvSpPr>
          <p:cNvPr id="3" name="Shape 535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 w="9528" cap="flat">
            <a:solidFill>
              <a:srgbClr val="000000"/>
            </a:solidFill>
            <a:prstDash val="solid"/>
            <a:round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534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 anchor="ctr"/>
          <a:lstStyle/>
          <a:p>
            <a:endParaRPr lang="es-PE"/>
          </a:p>
        </p:txBody>
      </p:sp>
      <p:sp>
        <p:nvSpPr>
          <p:cNvPr id="3" name="Shape 535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 w="9528" cap="flat">
            <a:solidFill>
              <a:srgbClr val="000000"/>
            </a:solidFill>
            <a:prstDash val="solid"/>
            <a:round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534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 anchor="ctr"/>
          <a:lstStyle/>
          <a:p>
            <a:endParaRPr lang="es-PE"/>
          </a:p>
        </p:txBody>
      </p:sp>
      <p:sp>
        <p:nvSpPr>
          <p:cNvPr id="3" name="Shape 535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 w="9528" cap="flat">
            <a:solidFill>
              <a:srgbClr val="000000"/>
            </a:solidFill>
            <a:prstDash val="solid"/>
            <a:round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534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 anchor="ctr"/>
          <a:lstStyle/>
          <a:p>
            <a:endParaRPr lang="es-PE"/>
          </a:p>
        </p:txBody>
      </p:sp>
      <p:sp>
        <p:nvSpPr>
          <p:cNvPr id="3" name="Shape 535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 w="9528" cap="flat">
            <a:solidFill>
              <a:srgbClr val="000000"/>
            </a:solidFill>
            <a:prstDash val="solid"/>
            <a:round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/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s-ES"/>
              <a:t>Haga clic para editar el estilo de subtítulo del patrón</a:t>
            </a:r>
            <a:endParaRPr lang="es-PE"/>
          </a:p>
        </p:txBody>
      </p:sp>
      <p:sp>
        <p:nvSpPr>
          <p:cNvPr id="4" name="Marcador de fecha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A4D66E6-F394-4E5A-9B81-ABC79997FC17}" type="datetime1">
              <a:rPr lang="es-PE"/>
              <a:pPr lvl="0"/>
              <a:t>10/11/2016</a:t>
            </a:fld>
            <a:endParaRPr lang="es-PE"/>
          </a:p>
        </p:txBody>
      </p:sp>
      <p:sp>
        <p:nvSpPr>
          <p:cNvPr id="5" name="Marcador de pie de página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PE"/>
          </a:p>
        </p:txBody>
      </p:sp>
      <p:sp>
        <p:nvSpPr>
          <p:cNvPr id="6" name="Marcador de número de diapositiva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8A422F8-9CF3-40EC-B201-202039EF5AF1}" type="slidenum">
              <a:rPr/>
              <a:pPr lvl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827350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EF5E8D2-0B1C-4235-B202-998565E06D1D}" type="datetime1">
              <a:rPr lang="es-PE"/>
              <a:pPr lvl="0"/>
              <a:t>10/11/2016</a:t>
            </a:fld>
            <a:endParaRPr lang="es-PE"/>
          </a:p>
        </p:txBody>
      </p:sp>
      <p:sp>
        <p:nvSpPr>
          <p:cNvPr id="5" name="Marcador de pie de página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PE"/>
          </a:p>
        </p:txBody>
      </p:sp>
      <p:sp>
        <p:nvSpPr>
          <p:cNvPr id="6" name="Marcador de número de diapositiva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30F58C6-4507-4A2E-818F-38A54D9CB5ED}" type="slidenum">
              <a:rPr/>
              <a:pPr lvl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656129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/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C377B62-BBE9-4C6A-981E-435E5733B276}" type="datetime1">
              <a:rPr lang="es-PE"/>
              <a:pPr lvl="0"/>
              <a:t>10/11/2016</a:t>
            </a:fld>
            <a:endParaRPr lang="es-PE"/>
          </a:p>
        </p:txBody>
      </p:sp>
      <p:sp>
        <p:nvSpPr>
          <p:cNvPr id="5" name="Marcador de pie de página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PE"/>
          </a:p>
        </p:txBody>
      </p:sp>
      <p:sp>
        <p:nvSpPr>
          <p:cNvPr id="6" name="Marcador de número de diapositiva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85E5166-7CCB-425D-863E-44D96259E630}" type="slidenum">
              <a:rPr/>
              <a:pPr lvl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316235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60"/>
          <p:cNvSpPr txBox="1">
            <a:spLocks noGrp="1"/>
          </p:cNvSpPr>
          <p:nvPr>
            <p:ph type="title"/>
          </p:nvPr>
        </p:nvSpPr>
        <p:spPr>
          <a:xfrm>
            <a:off x="4211817" y="2419100"/>
            <a:ext cx="5244001" cy="703603"/>
          </a:xfrm>
        </p:spPr>
        <p:txBody>
          <a:bodyPr lIns="91421" tIns="91421" rIns="91421" bIns="91421"/>
          <a:lstStyle>
            <a:lvl1pPr>
              <a:defRPr lang="es-PE" sz="4267">
                <a:solidFill>
                  <a:srgbClr val="595959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es-PE"/>
          </a:p>
        </p:txBody>
      </p:sp>
      <p:sp>
        <p:nvSpPr>
          <p:cNvPr id="3" name="Shape 61"/>
          <p:cNvSpPr txBox="1">
            <a:spLocks noGrp="1"/>
          </p:cNvSpPr>
          <p:nvPr>
            <p:ph type="sldNum" sz="quarter" idx="8"/>
          </p:nvPr>
        </p:nvSpPr>
        <p:spPr>
          <a:xfrm>
            <a:off x="8737604" y="6356351"/>
            <a:ext cx="2844798" cy="365202"/>
          </a:xfrm>
        </p:spPr>
        <p:txBody>
          <a:bodyPr lIns="91421" tIns="45701" rIns="91421" bIns="45701"/>
          <a:lstStyle>
            <a:lvl1pPr>
              <a:defRPr lang="en-GB" sz="1067">
                <a:solidFill>
                  <a:srgbClr val="888888"/>
                </a:solidFill>
                <a:ea typeface="Calibri"/>
                <a:cs typeface="Calibri"/>
              </a:defRPr>
            </a:lvl1pPr>
          </a:lstStyle>
          <a:p>
            <a:pPr lvl="0"/>
            <a:r>
              <a:rPr lang="en-GB"/>
              <a:t>Opening Slide</a:t>
            </a:r>
          </a:p>
        </p:txBody>
      </p:sp>
      <p:pic>
        <p:nvPicPr>
          <p:cNvPr id="4" name="Shape 62" descr="left_globe.png">
            <a:extLst/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60879" y="539971"/>
            <a:ext cx="3633203" cy="5202003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664652989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02"/>
          <p:cNvSpPr txBox="1">
            <a:spLocks noGrp="1"/>
          </p:cNvSpPr>
          <p:nvPr>
            <p:ph type="title"/>
          </p:nvPr>
        </p:nvSpPr>
        <p:spPr>
          <a:xfrm>
            <a:off x="1463232" y="1043376"/>
            <a:ext cx="9825996" cy="873992"/>
          </a:xfrm>
        </p:spPr>
        <p:txBody>
          <a:bodyPr lIns="91421" tIns="91421" rIns="91421" bIns="91421"/>
          <a:lstStyle>
            <a:lvl1pPr>
              <a:lnSpc>
                <a:spcPct val="100000"/>
              </a:lnSpc>
              <a:defRPr sz="4267">
                <a:solidFill>
                  <a:srgbClr val="595959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es-ES"/>
          </a:p>
        </p:txBody>
      </p:sp>
      <p:sp>
        <p:nvSpPr>
          <p:cNvPr id="3" name="Shape 103"/>
          <p:cNvSpPr txBox="1">
            <a:spLocks noGrp="1"/>
          </p:cNvSpPr>
          <p:nvPr>
            <p:ph type="body" idx="4294967295"/>
          </p:nvPr>
        </p:nvSpPr>
        <p:spPr>
          <a:xfrm>
            <a:off x="5904372" y="2182160"/>
            <a:ext cx="5384801" cy="3197601"/>
          </a:xfrm>
          <a:solidFill>
            <a:srgbClr val="B2A0C7"/>
          </a:solidFill>
          <a:ln w="9528" cap="flat">
            <a:solidFill>
              <a:srgbClr val="7C5F9F"/>
            </a:solidFill>
            <a:prstDash val="solid"/>
            <a:round/>
          </a:ln>
          <a:effectLst>
            <a:outerShdw dist="22997" dir="5400000" algn="tl">
              <a:srgbClr val="000000">
                <a:alpha val="34509"/>
              </a:srgbClr>
            </a:outerShdw>
          </a:effectLst>
        </p:spPr>
        <p:txBody>
          <a:bodyPr lIns="91421" tIns="91421" rIns="91421" bIns="91421"/>
          <a:lstStyle>
            <a:lvl1pPr marL="457190" indent="16934">
              <a:lnSpc>
                <a:spcPct val="100000"/>
              </a:lnSpc>
              <a:spcBef>
                <a:spcPts val="745"/>
              </a:spcBef>
              <a:buClr>
                <a:srgbClr val="4472C4"/>
              </a:buClr>
              <a:buFont typeface="Arial"/>
              <a:defRPr sz="3733">
                <a:solidFill>
                  <a:srgbClr val="595959"/>
                </a:solidFill>
                <a:ea typeface="Calibri"/>
                <a:cs typeface="Calibri"/>
              </a:defRPr>
            </a:lvl1pPr>
          </a:lstStyle>
          <a:p>
            <a:pPr lvl="0"/>
            <a:endParaRPr lang="es-ES"/>
          </a:p>
        </p:txBody>
      </p:sp>
      <p:sp>
        <p:nvSpPr>
          <p:cNvPr id="4" name="Shape 104"/>
          <p:cNvSpPr txBox="1">
            <a:spLocks noGrp="1"/>
          </p:cNvSpPr>
          <p:nvPr>
            <p:ph type="sldNum" sz="quarter" idx="8"/>
          </p:nvPr>
        </p:nvSpPr>
        <p:spPr>
          <a:xfrm>
            <a:off x="8737604" y="6356351"/>
            <a:ext cx="2844798" cy="365202"/>
          </a:xfrm>
        </p:spPr>
        <p:txBody>
          <a:bodyPr lIns="91421" tIns="45701" rIns="91421" bIns="45701"/>
          <a:lstStyle>
            <a:lvl1pPr>
              <a:defRPr lang="en-GB" sz="1067">
                <a:solidFill>
                  <a:srgbClr val="888888"/>
                </a:solidFill>
                <a:ea typeface="Calibri"/>
                <a:cs typeface="Calibri"/>
              </a:defRPr>
            </a:lvl1pPr>
          </a:lstStyle>
          <a:p>
            <a:pPr lvl="0"/>
            <a:r>
              <a:rPr lang="en-GB"/>
              <a:t>S</a:t>
            </a:r>
          </a:p>
        </p:txBody>
      </p:sp>
      <p:pic>
        <p:nvPicPr>
          <p:cNvPr id="5" name="Shape 105">
            <a:extLst/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36216" y="2911787"/>
            <a:ext cx="4836398" cy="2574804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76252841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DAB4626-E77B-4FFA-A000-394E035FDA7B}" type="datetime1">
              <a:rPr lang="es-PE"/>
              <a:pPr lvl="0"/>
              <a:t>10/11/2016</a:t>
            </a:fld>
            <a:endParaRPr lang="es-PE"/>
          </a:p>
        </p:txBody>
      </p:sp>
      <p:sp>
        <p:nvSpPr>
          <p:cNvPr id="5" name="Marcador de pie de página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PE"/>
          </a:p>
        </p:txBody>
      </p:sp>
      <p:sp>
        <p:nvSpPr>
          <p:cNvPr id="6" name="Marcador de número de diapositiva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0FD41FA-6249-4553-82BB-0F44AC98A0CE}" type="slidenum">
              <a:rPr/>
              <a:pPr lvl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9641519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FF3DA91-E6C2-4711-9E93-495050353ADF}" type="datetime1">
              <a:rPr lang="es-PE"/>
              <a:pPr lvl="0"/>
              <a:t>10/11/2016</a:t>
            </a:fld>
            <a:endParaRPr lang="es-PE"/>
          </a:p>
        </p:txBody>
      </p:sp>
      <p:sp>
        <p:nvSpPr>
          <p:cNvPr id="5" name="Marcador de pie de página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PE"/>
          </a:p>
        </p:txBody>
      </p:sp>
      <p:sp>
        <p:nvSpPr>
          <p:cNvPr id="6" name="Marcador de número de diapositiva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4883F59-D723-4D16-ADC7-BAE670F8679C}" type="slidenum">
              <a:rPr/>
              <a:pPr lvl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1363729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/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CF73503-FA44-4791-99FA-2CED3A6FBDB4}" type="datetime1">
              <a:rPr lang="es-PE"/>
              <a:pPr lvl="0"/>
              <a:t>10/11/2016</a:t>
            </a:fld>
            <a:endParaRPr lang="es-PE"/>
          </a:p>
        </p:txBody>
      </p:sp>
      <p:sp>
        <p:nvSpPr>
          <p:cNvPr id="6" name="Marcador de pie de página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PE"/>
          </a:p>
        </p:txBody>
      </p:sp>
      <p:sp>
        <p:nvSpPr>
          <p:cNvPr id="7" name="Marcador de número de diapositiva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7C8C556-EA4A-4CAD-9338-CDAE9FE20F09}" type="slidenum">
              <a:rPr/>
              <a:pPr lvl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8652082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/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6870F1C-D93B-4F9B-9602-43D8EE09AD11}" type="datetime1">
              <a:rPr lang="es-PE"/>
              <a:pPr lvl="0"/>
              <a:t>10/11/2016</a:t>
            </a:fld>
            <a:endParaRPr lang="es-PE"/>
          </a:p>
        </p:txBody>
      </p:sp>
      <p:sp>
        <p:nvSpPr>
          <p:cNvPr id="8" name="Marcador de pie de página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PE"/>
          </a:p>
        </p:txBody>
      </p:sp>
      <p:sp>
        <p:nvSpPr>
          <p:cNvPr id="9" name="Marcador de número de diapositiva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C64CBC9-A923-4752-B939-5B9756822CC4}" type="slidenum">
              <a:rPr/>
              <a:pPr lvl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3916305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B3D0EFA-4D13-45C9-98F2-DD2F702495B0}" type="datetime1">
              <a:rPr lang="es-PE"/>
              <a:pPr lvl="0"/>
              <a:t>10/11/2016</a:t>
            </a:fld>
            <a:endParaRPr lang="es-PE"/>
          </a:p>
        </p:txBody>
      </p:sp>
      <p:sp>
        <p:nvSpPr>
          <p:cNvPr id="4" name="Marcador de pie de página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PE"/>
          </a:p>
        </p:txBody>
      </p:sp>
      <p:sp>
        <p:nvSpPr>
          <p:cNvPr id="5" name="Marcador de número de diapositiva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736560B-1726-48A0-9379-573B4A029587}" type="slidenum">
              <a:rPr/>
              <a:pPr lvl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049968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0184CD5-9863-4076-B862-85A92E9EB3AC}" type="datetime1">
              <a:rPr lang="es-PE"/>
              <a:pPr lvl="0"/>
              <a:t>10/11/2016</a:t>
            </a:fld>
            <a:endParaRPr lang="es-PE"/>
          </a:p>
        </p:txBody>
      </p:sp>
      <p:sp>
        <p:nvSpPr>
          <p:cNvPr id="3" name="Marcador de pie de página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PE"/>
          </a:p>
        </p:txBody>
      </p:sp>
      <p:sp>
        <p:nvSpPr>
          <p:cNvPr id="4" name="Marcador de número de diapositiva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1A47F64-3EDD-435E-A633-736C6EC4D3C7}" type="slidenum">
              <a:rPr/>
              <a:pPr lvl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09114157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/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4B97637-D52E-4B79-BCE7-4F9BC36EC47F}" type="datetime1">
              <a:rPr lang="es-PE"/>
              <a:pPr lvl="0"/>
              <a:t>10/11/2016</a:t>
            </a:fld>
            <a:endParaRPr lang="es-PE"/>
          </a:p>
        </p:txBody>
      </p:sp>
      <p:sp>
        <p:nvSpPr>
          <p:cNvPr id="6" name="Marcador de pie de página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PE"/>
          </a:p>
        </p:txBody>
      </p:sp>
      <p:sp>
        <p:nvSpPr>
          <p:cNvPr id="7" name="Marcador de número de diapositiva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B194F1F-CCD5-4793-870E-F72858981F99}" type="slidenum">
              <a:rPr/>
              <a:pPr lvl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86287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/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lang="es-PE" sz="3200"/>
            </a:lvl1pPr>
          </a:lstStyle>
          <a:p>
            <a:pPr lvl="0"/>
            <a:endParaRPr lang="es-PE"/>
          </a:p>
        </p:txBody>
      </p:sp>
      <p:sp>
        <p:nvSpPr>
          <p:cNvPr id="4" name="Marcador de texto 3"/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9A371C5-9E7F-4794-83C9-EBC51C9680ED}" type="datetime1">
              <a:rPr lang="es-PE"/>
              <a:pPr lvl="0"/>
              <a:t>10/11/2016</a:t>
            </a:fld>
            <a:endParaRPr lang="es-PE"/>
          </a:p>
        </p:txBody>
      </p:sp>
      <p:sp>
        <p:nvSpPr>
          <p:cNvPr id="6" name="Marcador de pie de página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PE"/>
          </a:p>
        </p:txBody>
      </p:sp>
      <p:sp>
        <p:nvSpPr>
          <p:cNvPr id="7" name="Marcador de número de diapositiva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42AC50A-D25F-4BED-A486-8E8D4913E1A7}" type="slidenum">
              <a:rPr/>
              <a:pPr lvl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747477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/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PE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4A698DCA-3B7E-4DB5-A9B4-D24D518DFA7D}" type="datetime1">
              <a:rPr lang="es-PE"/>
              <a:pPr lvl="0"/>
              <a:t>10/11/2016</a:t>
            </a:fld>
            <a:endParaRPr lang="es-PE"/>
          </a:p>
        </p:txBody>
      </p:sp>
      <p:sp>
        <p:nvSpPr>
          <p:cNvPr id="5" name="Marcador de pie de página 4"/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PE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es-PE"/>
          </a:p>
        </p:txBody>
      </p:sp>
      <p:sp>
        <p:nvSpPr>
          <p:cNvPr id="6" name="Marcador de número de diapositiva 5"/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PE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2F152DC3-0187-4681-9F50-A4F0A1F4C055}" type="slidenum">
              <a:rPr/>
              <a:pPr lvl="0"/>
              <a:t>‹Nº›</a:t>
            </a:fld>
            <a:endParaRPr lang="es-P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s-ES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es-ES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s-ES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s-ES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s-E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s-E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lobe.gov/web/globe-international-scientist-network" TargetMode="Externa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lobe.gov/do-globe/for-students/student-research-reports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28"/>
          <p:cNvSpPr txBox="1">
            <a:spLocks noGrp="1"/>
          </p:cNvSpPr>
          <p:nvPr>
            <p:ph type="title"/>
          </p:nvPr>
        </p:nvSpPr>
        <p:spPr>
          <a:xfrm>
            <a:off x="4235829" y="1016364"/>
            <a:ext cx="6864556" cy="3095600"/>
          </a:xfrm>
        </p:spPr>
        <p:txBody>
          <a:bodyPr lIns="121898" tIns="60935" rIns="121898" bIns="60935" anchorCtr="1">
            <a:noAutofit/>
          </a:bodyPr>
          <a:lstStyle/>
          <a:p>
            <a:pPr lvl="0" algn="ctr">
              <a:lnSpc>
                <a:spcPct val="100000"/>
              </a:lnSpc>
            </a:pPr>
            <a:r>
              <a:rPr lang="es-PE" b="1"/>
              <a:t>SIMPOSIO DE CIENCIAS</a:t>
            </a:r>
            <a:br>
              <a:rPr lang="es-PE" b="1"/>
            </a:br>
            <a:endParaRPr lang="es-PE" b="1"/>
          </a:p>
        </p:txBody>
      </p:sp>
      <p:sp>
        <p:nvSpPr>
          <p:cNvPr id="3" name="Rectángulo 1"/>
          <p:cNvSpPr/>
          <p:nvPr/>
        </p:nvSpPr>
        <p:spPr>
          <a:xfrm>
            <a:off x="4564913" y="3451037"/>
            <a:ext cx="6748134" cy="193899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3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b="0" i="0" u="none" strike="noStrike" kern="0" cap="none" spc="0" baseline="0" dirty="0" err="1">
                <a:solidFill>
                  <a:srgbClr val="333333"/>
                </a:solidFill>
                <a:uFillTx/>
                <a:latin typeface="open_sanslight"/>
              </a:rPr>
              <a:t>Presentación</a:t>
            </a:r>
            <a:r>
              <a:rPr lang="en-US" sz="4000" b="0" i="0" u="none" strike="noStrike" kern="0" cap="none" spc="0" baseline="0" dirty="0">
                <a:solidFill>
                  <a:srgbClr val="333333"/>
                </a:solidFill>
                <a:uFillTx/>
                <a:latin typeface="open_sanslight"/>
              </a:rPr>
              <a:t> de </a:t>
            </a:r>
            <a:r>
              <a:rPr lang="en-US" sz="4000" b="0" i="0" u="none" strike="noStrike" kern="0" cap="none" spc="0" baseline="0" dirty="0" err="1">
                <a:solidFill>
                  <a:srgbClr val="333333"/>
                </a:solidFill>
                <a:uFillTx/>
                <a:latin typeface="open_sanslight"/>
              </a:rPr>
              <a:t>reportes</a:t>
            </a:r>
            <a:r>
              <a:rPr lang="en-US" sz="4000" b="0" i="0" u="none" strike="noStrike" kern="0" cap="none" spc="0" baseline="0" dirty="0">
                <a:solidFill>
                  <a:srgbClr val="333333"/>
                </a:solidFill>
                <a:uFillTx/>
                <a:latin typeface="open_sanslight"/>
              </a:rPr>
              <a:t>:  03 de </a:t>
            </a:r>
            <a:r>
              <a:rPr lang="en-US" sz="4000" b="0" i="0" u="none" strike="noStrike" kern="0" cap="none" spc="0" baseline="0" dirty="0" err="1">
                <a:solidFill>
                  <a:srgbClr val="333333"/>
                </a:solidFill>
                <a:uFillTx/>
                <a:latin typeface="open_sanslight"/>
              </a:rPr>
              <a:t>abril</a:t>
            </a:r>
            <a:r>
              <a:rPr lang="en-US" sz="4000" b="0" i="0" u="none" strike="noStrike" kern="0" cap="none" spc="0" baseline="0" dirty="0">
                <a:solidFill>
                  <a:srgbClr val="333333"/>
                </a:solidFill>
                <a:uFillTx/>
                <a:latin typeface="open_sanslight"/>
              </a:rPr>
              <a:t>  2017</a:t>
            </a:r>
          </a:p>
          <a:p>
            <a:pPr marL="0" marR="0" lvl="0" indent="0" algn="ctr" defTabSz="9143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4000" b="0" i="0" u="none" strike="noStrike" kern="0" cap="none" spc="0" baseline="0" dirty="0">
              <a:solidFill>
                <a:srgbClr val="333333"/>
              </a:solidFill>
              <a:uFillTx/>
              <a:latin typeface="open_sanslight"/>
            </a:endParaRPr>
          </a:p>
          <a:p>
            <a:pPr marL="0" marR="0" lvl="0" indent="0" algn="ctr" defTabSz="9143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b="0" i="0" u="none" strike="noStrike" kern="0" cap="none" spc="0" baseline="0" dirty="0" err="1">
                <a:solidFill>
                  <a:srgbClr val="333333"/>
                </a:solidFill>
                <a:uFillTx/>
                <a:latin typeface="open_sanslight"/>
              </a:rPr>
              <a:t>Resultados</a:t>
            </a:r>
            <a:r>
              <a:rPr lang="en-US" sz="4000" b="0" i="0" u="none" strike="noStrike" kern="0" cap="none" spc="0" baseline="0" dirty="0">
                <a:solidFill>
                  <a:srgbClr val="333333"/>
                </a:solidFill>
                <a:uFillTx/>
                <a:latin typeface="open_sanslight"/>
              </a:rPr>
              <a:t>: 15 de mayo 2017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hape 543"/>
          <p:cNvGrpSpPr/>
          <p:nvPr/>
        </p:nvGrpSpPr>
        <p:grpSpPr>
          <a:xfrm>
            <a:off x="1809753" y="571481"/>
            <a:ext cx="8953529" cy="5429268"/>
            <a:chOff x="1809753" y="571481"/>
            <a:chExt cx="8953529" cy="5429268"/>
          </a:xfrm>
        </p:grpSpPr>
        <p:grpSp>
          <p:nvGrpSpPr>
            <p:cNvPr id="3" name="Shape 544"/>
            <p:cNvGrpSpPr/>
            <p:nvPr/>
          </p:nvGrpSpPr>
          <p:grpSpPr>
            <a:xfrm>
              <a:off x="1809753" y="571481"/>
              <a:ext cx="8953529" cy="5429268"/>
              <a:chOff x="1809753" y="571481"/>
              <a:chExt cx="8953529" cy="5429268"/>
            </a:xfrm>
          </p:grpSpPr>
          <p:pic>
            <p:nvPicPr>
              <p:cNvPr id="4" name="Shape 545" descr="*GLOBEModel-sci-research-Final-300dpi">
                <a:extLst/>
              </p:cNvPr>
              <p:cNvPicPr>
                <a:picLocks noChangeAspect="1"/>
              </p:cNvPicPr>
              <p:nvPr/>
            </p:nvPicPr>
            <p:blipFill>
              <a:blip r:embed="rId3">
                <a:alphaModFix/>
              </a:blip>
              <a:srcRect/>
              <a:stretch>
                <a:fillRect/>
              </a:stretch>
            </p:blipFill>
            <p:spPr>
              <a:xfrm>
                <a:off x="1809753" y="571481"/>
                <a:ext cx="8751320" cy="5417957"/>
              </a:xfrm>
              <a:prstGeom prst="rect">
                <a:avLst/>
              </a:prstGeom>
              <a:noFill/>
              <a:ln cap="flat">
                <a:noFill/>
              </a:ln>
            </p:spPr>
          </p:pic>
          <p:sp>
            <p:nvSpPr>
              <p:cNvPr id="5" name="Shape 546"/>
              <p:cNvSpPr/>
              <p:nvPr/>
            </p:nvSpPr>
            <p:spPr>
              <a:xfrm>
                <a:off x="4217194" y="2319028"/>
                <a:ext cx="5036981" cy="1866308"/>
              </a:xfrm>
              <a:custGeom>
                <a:avLst/>
                <a:gdLst>
                  <a:gd name="f0" fmla="val 21600000"/>
                  <a:gd name="f1" fmla="val 10800000"/>
                  <a:gd name="f2" fmla="val 5400000"/>
                  <a:gd name="f3" fmla="val 180"/>
                  <a:gd name="f4" fmla="val w"/>
                  <a:gd name="f5" fmla="val h"/>
                  <a:gd name="f6" fmla="val ss"/>
                  <a:gd name="f7" fmla="val 0"/>
                  <a:gd name="f8" fmla="*/ 5419351 1 1725033"/>
                  <a:gd name="f9" fmla="+- 0 0 -360"/>
                  <a:gd name="f10" fmla="+- 0 0 -180"/>
                  <a:gd name="f11" fmla="abs f4"/>
                  <a:gd name="f12" fmla="abs f5"/>
                  <a:gd name="f13" fmla="abs f6"/>
                  <a:gd name="f14" fmla="+- 2700000 f2 0"/>
                  <a:gd name="f15" fmla="*/ f9 f1 1"/>
                  <a:gd name="f16" fmla="*/ f10 f1 1"/>
                  <a:gd name="f17" fmla="?: f11 f4 1"/>
                  <a:gd name="f18" fmla="?: f12 f5 1"/>
                  <a:gd name="f19" fmla="?: f13 f6 1"/>
                  <a:gd name="f20" fmla="+- f14 0 f2"/>
                  <a:gd name="f21" fmla="*/ f15 1 f3"/>
                  <a:gd name="f22" fmla="*/ f16 1 f3"/>
                  <a:gd name="f23" fmla="*/ f17 1 21600"/>
                  <a:gd name="f24" fmla="*/ f18 1 21600"/>
                  <a:gd name="f25" fmla="*/ 21600 f17 1"/>
                  <a:gd name="f26" fmla="*/ 21600 f18 1"/>
                  <a:gd name="f27" fmla="+- f20 f2 0"/>
                  <a:gd name="f28" fmla="+- f21 0 f2"/>
                  <a:gd name="f29" fmla="+- f22 0 f2"/>
                  <a:gd name="f30" fmla="min f24 f23"/>
                  <a:gd name="f31" fmla="*/ f25 1 f19"/>
                  <a:gd name="f32" fmla="*/ f26 1 f19"/>
                  <a:gd name="f33" fmla="*/ f27 f8 1"/>
                  <a:gd name="f34" fmla="val f31"/>
                  <a:gd name="f35" fmla="val f32"/>
                  <a:gd name="f36" fmla="*/ f33 1 f1"/>
                  <a:gd name="f37" fmla="*/ f7 f30 1"/>
                  <a:gd name="f38" fmla="+- f35 0 f7"/>
                  <a:gd name="f39" fmla="+- f34 0 f7"/>
                  <a:gd name="f40" fmla="+- 0 0 f36"/>
                  <a:gd name="f41" fmla="*/ f38 1 2"/>
                  <a:gd name="f42" fmla="*/ f39 1 2"/>
                  <a:gd name="f43" fmla="+- 0 0 f40"/>
                  <a:gd name="f44" fmla="+- f7 f41 0"/>
                  <a:gd name="f45" fmla="+- f7 f42 0"/>
                  <a:gd name="f46" fmla="*/ f43 f1 1"/>
                  <a:gd name="f47" fmla="*/ f42 f30 1"/>
                  <a:gd name="f48" fmla="*/ f41 f30 1"/>
                  <a:gd name="f49" fmla="*/ f46 1 f8"/>
                  <a:gd name="f50" fmla="*/ f44 f30 1"/>
                  <a:gd name="f51" fmla="+- f49 0 f2"/>
                  <a:gd name="f52" fmla="cos 1 f51"/>
                  <a:gd name="f53" fmla="sin 1 f51"/>
                  <a:gd name="f54" fmla="+- 0 0 f52"/>
                  <a:gd name="f55" fmla="+- 0 0 f53"/>
                  <a:gd name="f56" fmla="+- 0 0 f54"/>
                  <a:gd name="f57" fmla="+- 0 0 f55"/>
                  <a:gd name="f58" fmla="val f56"/>
                  <a:gd name="f59" fmla="val f57"/>
                  <a:gd name="f60" fmla="*/ f58 f42 1"/>
                  <a:gd name="f61" fmla="*/ f59 f41 1"/>
                  <a:gd name="f62" fmla="+- f45 0 f60"/>
                  <a:gd name="f63" fmla="+- f45 f60 0"/>
                  <a:gd name="f64" fmla="+- f44 0 f61"/>
                  <a:gd name="f65" fmla="+- f44 f61 0"/>
                  <a:gd name="f66" fmla="*/ f62 f30 1"/>
                  <a:gd name="f67" fmla="*/ f64 f30 1"/>
                  <a:gd name="f68" fmla="*/ f63 f30 1"/>
                  <a:gd name="f69" fmla="*/ f65 f3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28">
                    <a:pos x="f66" y="f67"/>
                  </a:cxn>
                  <a:cxn ang="f29">
                    <a:pos x="f66" y="f69"/>
                  </a:cxn>
                  <a:cxn ang="f29">
                    <a:pos x="f68" y="f69"/>
                  </a:cxn>
                  <a:cxn ang="f28">
                    <a:pos x="f68" y="f67"/>
                  </a:cxn>
                </a:cxnLst>
                <a:rect l="f66" t="f67" r="f68" b="f69"/>
                <a:pathLst>
                  <a:path>
                    <a:moveTo>
                      <a:pt x="f37" y="f50"/>
                    </a:moveTo>
                    <a:arcTo wR="f47" hR="f48" stAng="f1" swAng="f0"/>
                    <a:close/>
                  </a:path>
                </a:pathLst>
              </a:custGeom>
              <a:gradFill>
                <a:gsLst>
                  <a:gs pos="0">
                    <a:srgbClr val="9BE9FF"/>
                  </a:gs>
                  <a:gs pos="100000">
                    <a:srgbClr val="B8F1FF"/>
                  </a:gs>
                </a:gsLst>
                <a:lin ang="16200000"/>
              </a:gradFill>
              <a:ln w="9528" cap="flat">
                <a:solidFill>
                  <a:srgbClr val="45A9C4"/>
                </a:solidFill>
                <a:prstDash val="solid"/>
                <a:round/>
              </a:ln>
              <a:effectLst>
                <a:outerShdw dist="19997" dir="5400000" algn="tl">
                  <a:srgbClr val="000000">
                    <a:alpha val="37254"/>
                  </a:srgbClr>
                </a:outerShdw>
              </a:effectLst>
            </p:spPr>
            <p:txBody>
              <a:bodyPr vert="horz" wrap="square" lIns="121898" tIns="60935" rIns="121898" bIns="60935" anchor="ctr" anchorCtr="1" compatLnSpc="1">
                <a:noAutofit/>
              </a:bodyPr>
              <a:lstStyle/>
              <a:p>
                <a:pPr marL="0" marR="0" lvl="0" indent="0" algn="ctr" defTabSz="914372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es-PE" sz="1200" b="1" i="0" u="none" strike="noStrike" kern="0" cap="none" spc="0" baseline="0">
                    <a:solidFill>
                      <a:srgbClr val="000000"/>
                    </a:solidFill>
                    <a:uFillTx/>
                    <a:latin typeface="Calibri"/>
                    <a:ea typeface="Calibri"/>
                    <a:cs typeface="Calibri"/>
                  </a:rPr>
                  <a:t>Investigación</a:t>
                </a:r>
              </a:p>
              <a:p>
                <a:pPr marL="0" marR="0" lvl="0" indent="0" algn="ctr" defTabSz="914372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200" b="1" i="0" u="none" strike="noStrike" kern="0" cap="none" spc="0" baseline="0">
                  <a:solidFill>
                    <a:srgbClr val="000000"/>
                  </a:solidFill>
                  <a:uFillTx/>
                  <a:latin typeface="Calibri"/>
                  <a:ea typeface="Calibri"/>
                  <a:cs typeface="Calibri"/>
                </a:endParaRPr>
              </a:p>
              <a:p>
                <a:pPr marL="0" marR="0" lvl="0" indent="0" algn="ctr" defTabSz="914372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es-PE" sz="1100" b="1" i="0" u="none" strike="noStrike" kern="0" cap="none" spc="0" baseline="0">
                    <a:solidFill>
                      <a:srgbClr val="000000"/>
                    </a:solidFill>
                    <a:uFillTx/>
                    <a:latin typeface="Calibri"/>
                    <a:ea typeface="Calibri"/>
                    <a:cs typeface="Calibri"/>
                  </a:rPr>
                  <a:t>Colaboración por pares</a:t>
                </a:r>
              </a:p>
              <a:p>
                <a:pPr marL="0" marR="0" lvl="0" indent="0" algn="ctr" defTabSz="914372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es-PE" sz="800" b="0" i="0" u="none" strike="noStrike" kern="0" cap="none" spc="0" baseline="0">
                    <a:solidFill>
                      <a:srgbClr val="000000"/>
                    </a:solidFill>
                    <a:uFillTx/>
                    <a:latin typeface="Calibri"/>
                    <a:ea typeface="Calibri"/>
                    <a:cs typeface="Calibri"/>
                  </a:rPr>
                  <a:t>Estudiante - estudiante, clase - clase, escuela -  escuela </a:t>
                </a:r>
              </a:p>
              <a:p>
                <a:pPr marL="0" marR="0" lvl="0" indent="0" algn="ctr" defTabSz="914372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700" b="0" i="0" u="none" strike="noStrike" kern="0" cap="none" spc="0" baseline="0">
                  <a:solidFill>
                    <a:srgbClr val="000000"/>
                  </a:solidFill>
                  <a:uFillTx/>
                  <a:latin typeface="Calibri"/>
                  <a:ea typeface="Calibri"/>
                  <a:cs typeface="Calibri"/>
                </a:endParaRPr>
              </a:p>
              <a:p>
                <a:pPr marL="0" marR="0" lvl="0" indent="0" algn="ctr" defTabSz="914372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es-PE" sz="1100" b="1" i="0" u="none" strike="noStrike" kern="0" cap="none" spc="0" baseline="0">
                    <a:solidFill>
                      <a:srgbClr val="000000"/>
                    </a:solidFill>
                    <a:uFillTx/>
                    <a:latin typeface="Calibri"/>
                    <a:ea typeface="Calibri"/>
                    <a:cs typeface="Calibri"/>
                  </a:rPr>
                  <a:t>Colaboración científica</a:t>
                </a:r>
              </a:p>
              <a:p>
                <a:pPr marL="0" marR="0" lvl="0" indent="0" algn="ctr" defTabSz="914372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es-PE" sz="800" b="0" i="0" u="none" strike="noStrike" kern="0" cap="none" spc="0" baseline="0">
                    <a:solidFill>
                      <a:srgbClr val="000000"/>
                    </a:solidFill>
                    <a:uFillTx/>
                    <a:latin typeface="Calibri"/>
                    <a:ea typeface="Calibri"/>
                    <a:cs typeface="Calibri"/>
                  </a:rPr>
                  <a:t> Científicos a estudiantes, clases, escuelas, países, regiones</a:t>
                </a:r>
              </a:p>
              <a:p>
                <a:pPr marL="0" marR="0" lvl="0" indent="0" algn="ctr" defTabSz="914372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800" b="0" i="0" u="none" strike="noStrike" kern="0" cap="none" spc="0" baseline="0">
                  <a:solidFill>
                    <a:srgbClr val="000000"/>
                  </a:solidFill>
                  <a:uFillTx/>
                  <a:latin typeface="Calibri"/>
                  <a:ea typeface="Calibri"/>
                  <a:cs typeface="Calibri"/>
                </a:endParaRPr>
              </a:p>
              <a:p>
                <a:pPr marL="0" marR="0" lvl="0" indent="0" algn="ctr" defTabSz="914372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es-PE" sz="1100" b="1" i="0" u="none" strike="noStrike" kern="0" cap="none" spc="0" baseline="0">
                    <a:solidFill>
                      <a:srgbClr val="000000"/>
                    </a:solidFill>
                    <a:uFillTx/>
                    <a:latin typeface="Calibri"/>
                    <a:ea typeface="Calibri"/>
                    <a:cs typeface="Calibri"/>
                  </a:rPr>
                  <a:t>Colaboración para campañas de investigación</a:t>
                </a:r>
              </a:p>
              <a:p>
                <a:pPr marL="0" marR="0" lvl="0" indent="0" algn="ctr" defTabSz="914372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es-PE" sz="800" b="0" i="0" u="none" strike="noStrike" kern="0" cap="none" spc="0" baseline="0">
                    <a:solidFill>
                      <a:srgbClr val="000000"/>
                    </a:solidFill>
                    <a:uFillTx/>
                    <a:latin typeface="Calibri"/>
                    <a:ea typeface="Calibri"/>
                    <a:cs typeface="Calibri"/>
                  </a:rPr>
                  <a:t>Varios estudiantes, clases, escuelas, países y regiones investigando colectivamente un tema común</a:t>
                </a:r>
              </a:p>
              <a:p>
                <a:pPr marL="0" marR="0" lvl="0" indent="0" algn="ctr" defTabSz="914372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1" b="0" i="0" u="none" strike="noStrike" kern="0" cap="none" spc="0" baseline="0">
                  <a:solidFill>
                    <a:srgbClr val="000000"/>
                  </a:solidFill>
                  <a:uFillTx/>
                  <a:latin typeface="Calibri"/>
                  <a:ea typeface="Calibri"/>
                  <a:cs typeface="Calibri"/>
                </a:endParaRPr>
              </a:p>
              <a:p>
                <a:pPr marL="0" marR="0" lvl="0" indent="0" algn="ctr" defTabSz="914372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es-PE" sz="1051" b="0" i="0" u="none" strike="noStrike" kern="0" cap="none" spc="0" baseline="0">
                    <a:solidFill>
                      <a:srgbClr val="000000"/>
                    </a:solidFill>
                    <a:uFillTx/>
                    <a:latin typeface="Calibri"/>
                    <a:ea typeface="Calibri"/>
                    <a:cs typeface="Calibri"/>
                  </a:rPr>
                  <a:t> </a:t>
                </a:r>
              </a:p>
            </p:txBody>
          </p:sp>
          <p:sp>
            <p:nvSpPr>
              <p:cNvPr id="6" name="Shape 547"/>
              <p:cNvSpPr/>
              <p:nvPr/>
            </p:nvSpPr>
            <p:spPr>
              <a:xfrm>
                <a:off x="2928530" y="835404"/>
                <a:ext cx="7640826" cy="471290"/>
              </a:xfrm>
              <a:prstGeom prst="rect">
                <a:avLst/>
              </a:prstGeom>
              <a:gradFill>
                <a:gsLst>
                  <a:gs pos="0">
                    <a:srgbClr val="9FC3FF"/>
                  </a:gs>
                  <a:gs pos="100000">
                    <a:srgbClr val="BDD5FF"/>
                  </a:gs>
                </a:gsLst>
                <a:lin ang="16200000"/>
              </a:gradFill>
              <a:ln w="9528" cap="flat">
                <a:solidFill>
                  <a:srgbClr val="4A7DBA"/>
                </a:solidFill>
                <a:prstDash val="solid"/>
                <a:round/>
              </a:ln>
              <a:effectLst>
                <a:outerShdw dist="19997" dir="5400000" algn="tl">
                  <a:srgbClr val="000000">
                    <a:alpha val="37254"/>
                  </a:srgbClr>
                </a:outerShdw>
              </a:effectLst>
            </p:spPr>
            <p:txBody>
              <a:bodyPr vert="horz" wrap="square" lIns="121898" tIns="60935" rIns="121898" bIns="60935" anchor="ctr" anchorCtr="1" compatLnSpc="1">
                <a:noAutofit/>
              </a:bodyPr>
              <a:lstStyle/>
              <a:p>
                <a:pPr marL="0" marR="0" lvl="0" indent="0" algn="ctr" defTabSz="914372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en-GB" sz="1800" b="0" i="0" u="none" strike="noStrike" kern="0" cap="none" spc="0" baseline="0">
                    <a:solidFill>
                      <a:srgbClr val="000000"/>
                    </a:solidFill>
                    <a:uFillTx/>
                    <a:latin typeface="Calibri"/>
                    <a:ea typeface="Calibri"/>
                    <a:cs typeface="Calibri"/>
                  </a:rPr>
                  <a:t>MODELO GLOBE PARA LA INVESTIGACIÓN CIENTÍFICA ESTUDIANTIL  </a:t>
                </a:r>
              </a:p>
            </p:txBody>
          </p:sp>
          <p:sp>
            <p:nvSpPr>
              <p:cNvPr id="7" name="Shape 548"/>
              <p:cNvSpPr/>
              <p:nvPr/>
            </p:nvSpPr>
            <p:spPr>
              <a:xfrm>
                <a:off x="6735689" y="5039322"/>
                <a:ext cx="4027593" cy="961427"/>
              </a:xfrm>
              <a:prstGeom prst="rect">
                <a:avLst/>
              </a:prstGeom>
              <a:solidFill>
                <a:srgbClr val="FFFFFF"/>
              </a:solidFill>
              <a:ln w="25402" cap="flat">
                <a:solidFill>
                  <a:srgbClr val="FFFFFF"/>
                </a:solidFill>
                <a:prstDash val="solid"/>
                <a:round/>
              </a:ln>
            </p:spPr>
            <p:txBody>
              <a:bodyPr vert="horz" wrap="square" lIns="121898" tIns="60935" rIns="121898" bIns="60935" anchor="ctr" anchorCtr="1" compatLnSpc="1">
                <a:noAutofit/>
              </a:bodyPr>
              <a:lstStyle/>
              <a:p>
                <a:pPr marL="0" marR="0" lvl="0" indent="0" algn="ctr" defTabSz="914372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800" b="0" i="0" u="none" strike="noStrike" kern="0" cap="none" spc="0" baseline="0">
                  <a:solidFill>
                    <a:srgbClr val="000000"/>
                  </a:solidFill>
                  <a:uFillTx/>
                  <a:latin typeface="Calibri"/>
                  <a:ea typeface="Calibri"/>
                  <a:cs typeface="Calibri"/>
                </a:endParaRPr>
              </a:p>
            </p:txBody>
          </p:sp>
          <p:sp>
            <p:nvSpPr>
              <p:cNvPr id="8" name="Shape 549"/>
              <p:cNvSpPr/>
              <p:nvPr/>
            </p:nvSpPr>
            <p:spPr>
              <a:xfrm>
                <a:off x="1809753" y="1589464"/>
                <a:ext cx="1193365" cy="508991"/>
              </a:xfrm>
              <a:prstGeom prst="rect">
                <a:avLst/>
              </a:prstGeom>
              <a:gradFill>
                <a:gsLst>
                  <a:gs pos="0">
                    <a:srgbClr val="9FC3FF"/>
                  </a:gs>
                  <a:gs pos="100000">
                    <a:srgbClr val="BDD5FF"/>
                  </a:gs>
                </a:gsLst>
                <a:lin ang="16200000"/>
              </a:gradFill>
              <a:ln w="9528" cap="flat">
                <a:solidFill>
                  <a:srgbClr val="4A7DBA"/>
                </a:solidFill>
                <a:prstDash val="solid"/>
                <a:round/>
              </a:ln>
              <a:effectLst>
                <a:outerShdw dist="19997" dir="5400000" algn="tl">
                  <a:srgbClr val="000000">
                    <a:alpha val="37254"/>
                  </a:srgbClr>
                </a:outerShdw>
              </a:effectLst>
            </p:spPr>
            <p:txBody>
              <a:bodyPr vert="horz" wrap="square" lIns="121898" tIns="60935" rIns="121898" bIns="60935" anchor="ctr" anchorCtr="1" compatLnSpc="1">
                <a:noAutofit/>
              </a:bodyPr>
              <a:lstStyle/>
              <a:p>
                <a:pPr marL="0" marR="0" lvl="0" indent="0" algn="ctr" defTabSz="914372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en-GB" sz="1200" b="0" i="0" u="none" strike="noStrike" kern="0" cap="none" spc="0" baseline="0">
                    <a:solidFill>
                      <a:srgbClr val="000000"/>
                    </a:solidFill>
                    <a:uFillTx/>
                    <a:latin typeface="Calibri"/>
                    <a:ea typeface="Calibri"/>
                    <a:cs typeface="Calibri"/>
                  </a:rPr>
                  <a:t>Observar un fenómeno natural </a:t>
                </a:r>
              </a:p>
            </p:txBody>
          </p:sp>
          <p:sp>
            <p:nvSpPr>
              <p:cNvPr id="9" name="Shape 550"/>
              <p:cNvSpPr/>
              <p:nvPr/>
            </p:nvSpPr>
            <p:spPr>
              <a:xfrm>
                <a:off x="4345640" y="1532918"/>
                <a:ext cx="1267952" cy="565547"/>
              </a:xfrm>
              <a:prstGeom prst="rect">
                <a:avLst/>
              </a:prstGeom>
              <a:gradFill>
                <a:gsLst>
                  <a:gs pos="0">
                    <a:srgbClr val="9FC3FF"/>
                  </a:gs>
                  <a:gs pos="100000">
                    <a:srgbClr val="BDD5FF"/>
                  </a:gs>
                </a:gsLst>
                <a:lin ang="16200000"/>
              </a:gradFill>
              <a:ln w="9528" cap="flat">
                <a:solidFill>
                  <a:srgbClr val="4A7DBA"/>
                </a:solidFill>
                <a:prstDash val="solid"/>
                <a:round/>
              </a:ln>
              <a:effectLst>
                <a:outerShdw dist="19997" dir="5400000" algn="tl">
                  <a:srgbClr val="000000">
                    <a:alpha val="37254"/>
                  </a:srgbClr>
                </a:outerShdw>
              </a:effectLst>
            </p:spPr>
            <p:txBody>
              <a:bodyPr vert="horz" wrap="square" lIns="121898" tIns="60935" rIns="121898" bIns="60935" anchor="ctr" anchorCtr="1" compatLnSpc="1">
                <a:noAutofit/>
              </a:bodyPr>
              <a:lstStyle/>
              <a:p>
                <a:pPr marL="0" marR="0" lvl="0" indent="0" algn="ctr" defTabSz="914372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en-GB" sz="1200" b="0" i="0" u="none" strike="noStrike" kern="0" cap="none" spc="0" baseline="0">
                    <a:solidFill>
                      <a:srgbClr val="000000"/>
                    </a:solidFill>
                    <a:uFillTx/>
                    <a:latin typeface="Calibri"/>
                    <a:ea typeface="Calibri"/>
                    <a:cs typeface="Calibri"/>
                  </a:rPr>
                  <a:t>Formular preguntas de investigación</a:t>
                </a:r>
              </a:p>
            </p:txBody>
          </p:sp>
          <p:sp>
            <p:nvSpPr>
              <p:cNvPr id="10" name="Shape 551"/>
              <p:cNvSpPr/>
              <p:nvPr/>
            </p:nvSpPr>
            <p:spPr>
              <a:xfrm>
                <a:off x="6881536" y="1589464"/>
                <a:ext cx="1267952" cy="508991"/>
              </a:xfrm>
              <a:prstGeom prst="rect">
                <a:avLst/>
              </a:prstGeom>
              <a:gradFill>
                <a:gsLst>
                  <a:gs pos="0">
                    <a:srgbClr val="9FC3FF"/>
                  </a:gs>
                  <a:gs pos="100000">
                    <a:srgbClr val="BDD5FF"/>
                  </a:gs>
                </a:gsLst>
                <a:lin ang="16200000"/>
              </a:gradFill>
              <a:ln w="9528" cap="flat">
                <a:solidFill>
                  <a:srgbClr val="4A7DBA"/>
                </a:solidFill>
                <a:prstDash val="solid"/>
                <a:round/>
              </a:ln>
              <a:effectLst>
                <a:outerShdw dist="19997" dir="5400000" algn="tl">
                  <a:srgbClr val="000000">
                    <a:alpha val="37254"/>
                  </a:srgbClr>
                </a:outerShdw>
              </a:effectLst>
            </p:spPr>
            <p:txBody>
              <a:bodyPr vert="horz" wrap="square" lIns="121898" tIns="60935" rIns="121898" bIns="60935" anchor="ctr" anchorCtr="1" compatLnSpc="1">
                <a:noAutofit/>
              </a:bodyPr>
              <a:lstStyle/>
              <a:p>
                <a:pPr marL="0" marR="0" lvl="0" indent="0" algn="ctr" defTabSz="914372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en-GB" sz="1200" b="0" i="0" u="none" strike="noStrike" kern="0" cap="none" spc="0" baseline="0">
                    <a:solidFill>
                      <a:srgbClr val="000000"/>
                    </a:solidFill>
                    <a:uFillTx/>
                    <a:latin typeface="Calibri"/>
                    <a:ea typeface="Calibri"/>
                    <a:cs typeface="Calibri"/>
                  </a:rPr>
                  <a:t>Desarrollar Plan de Investigación</a:t>
                </a:r>
              </a:p>
            </p:txBody>
          </p:sp>
          <p:sp>
            <p:nvSpPr>
              <p:cNvPr id="11" name="Shape 552"/>
              <p:cNvSpPr/>
              <p:nvPr/>
            </p:nvSpPr>
            <p:spPr>
              <a:xfrm>
                <a:off x="9367707" y="1575648"/>
                <a:ext cx="1267952" cy="508991"/>
              </a:xfrm>
              <a:prstGeom prst="rect">
                <a:avLst/>
              </a:prstGeom>
              <a:gradFill>
                <a:gsLst>
                  <a:gs pos="0">
                    <a:srgbClr val="9FC3FF"/>
                  </a:gs>
                  <a:gs pos="100000">
                    <a:srgbClr val="BDD5FF"/>
                  </a:gs>
                </a:gsLst>
                <a:lin ang="16200000"/>
              </a:gradFill>
              <a:ln w="9528" cap="flat">
                <a:solidFill>
                  <a:srgbClr val="4A7DBA"/>
                </a:solidFill>
                <a:prstDash val="solid"/>
                <a:round/>
              </a:ln>
              <a:effectLst>
                <a:outerShdw dist="19997" dir="5400000" algn="tl">
                  <a:srgbClr val="000000">
                    <a:alpha val="37254"/>
                  </a:srgbClr>
                </a:outerShdw>
              </a:effectLst>
            </p:spPr>
            <p:txBody>
              <a:bodyPr vert="horz" wrap="square" lIns="121898" tIns="60935" rIns="121898" bIns="60935" anchor="ctr" anchorCtr="1" compatLnSpc="1">
                <a:noAutofit/>
              </a:bodyPr>
              <a:lstStyle/>
              <a:p>
                <a:pPr marL="0" marR="0" lvl="0" indent="0" algn="ctr" defTabSz="914372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en-GB" sz="1200" b="0" i="0" u="none" strike="noStrike" kern="0" cap="none" spc="0" baseline="0">
                    <a:solidFill>
                      <a:srgbClr val="000000"/>
                    </a:solidFill>
                    <a:uFillTx/>
                    <a:latin typeface="Calibri"/>
                    <a:ea typeface="Calibri"/>
                    <a:cs typeface="Calibri"/>
                  </a:rPr>
                  <a:t>Conducir la  investigación</a:t>
                </a:r>
              </a:p>
            </p:txBody>
          </p:sp>
          <p:sp>
            <p:nvSpPr>
              <p:cNvPr id="12" name="Shape 553"/>
              <p:cNvSpPr/>
              <p:nvPr/>
            </p:nvSpPr>
            <p:spPr>
              <a:xfrm>
                <a:off x="9417433" y="4360663"/>
                <a:ext cx="1193365" cy="508991"/>
              </a:xfrm>
              <a:prstGeom prst="rect">
                <a:avLst/>
              </a:prstGeom>
              <a:gradFill>
                <a:gsLst>
                  <a:gs pos="0">
                    <a:srgbClr val="9FC3FF"/>
                  </a:gs>
                  <a:gs pos="100000">
                    <a:srgbClr val="BDD5FF"/>
                  </a:gs>
                </a:gsLst>
                <a:lin ang="16200000"/>
              </a:gradFill>
              <a:ln w="9528" cap="flat">
                <a:solidFill>
                  <a:srgbClr val="4A7DBA"/>
                </a:solidFill>
                <a:prstDash val="solid"/>
                <a:round/>
              </a:ln>
              <a:effectLst>
                <a:outerShdw dist="19997" dir="5400000" algn="tl">
                  <a:srgbClr val="000000">
                    <a:alpha val="37254"/>
                  </a:srgbClr>
                </a:outerShdw>
              </a:effectLst>
            </p:spPr>
            <p:txBody>
              <a:bodyPr vert="horz" wrap="square" lIns="121898" tIns="60935" rIns="121898" bIns="60935" anchor="ctr" anchorCtr="1" compatLnSpc="1">
                <a:noAutofit/>
              </a:bodyPr>
              <a:lstStyle/>
              <a:p>
                <a:pPr marL="0" marR="0" lvl="0" indent="0" algn="ctr" defTabSz="914372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en-GB" sz="1200" b="0" i="0" u="none" strike="noStrike" kern="0" cap="none" spc="0" baseline="0">
                    <a:solidFill>
                      <a:srgbClr val="000000"/>
                    </a:solidFill>
                    <a:uFillTx/>
                    <a:latin typeface="Calibri"/>
                    <a:ea typeface="Calibri"/>
                    <a:cs typeface="Calibri"/>
                  </a:rPr>
                  <a:t>Analizar datos</a:t>
                </a:r>
              </a:p>
            </p:txBody>
          </p:sp>
          <p:sp>
            <p:nvSpPr>
              <p:cNvPr id="13" name="Shape 554"/>
              <p:cNvSpPr/>
              <p:nvPr/>
            </p:nvSpPr>
            <p:spPr>
              <a:xfrm>
                <a:off x="5613593" y="4360654"/>
                <a:ext cx="1272917" cy="578120"/>
              </a:xfrm>
              <a:prstGeom prst="rect">
                <a:avLst/>
              </a:prstGeom>
              <a:gradFill>
                <a:gsLst>
                  <a:gs pos="0">
                    <a:srgbClr val="9FC3FF"/>
                  </a:gs>
                  <a:gs pos="100000">
                    <a:srgbClr val="BDD5FF"/>
                  </a:gs>
                </a:gsLst>
                <a:lin ang="16200000"/>
              </a:gradFill>
              <a:ln w="9528" cap="flat">
                <a:solidFill>
                  <a:srgbClr val="4A7DBA"/>
                </a:solidFill>
                <a:prstDash val="solid"/>
                <a:round/>
              </a:ln>
              <a:effectLst>
                <a:outerShdw dist="19997" dir="5400000" algn="tl">
                  <a:srgbClr val="000000">
                    <a:alpha val="37254"/>
                  </a:srgbClr>
                </a:outerShdw>
              </a:effectLst>
            </p:spPr>
            <p:txBody>
              <a:bodyPr vert="horz" wrap="square" lIns="121898" tIns="60935" rIns="121898" bIns="60935" anchor="ctr" anchorCtr="1" compatLnSpc="1">
                <a:noAutofit/>
              </a:bodyPr>
              <a:lstStyle/>
              <a:p>
                <a:pPr marL="0" marR="0" lvl="0" indent="0" algn="ctr" defTabSz="914372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en-GB" sz="1200" b="0" i="0" u="none" strike="noStrike" kern="0" cap="none" spc="0" baseline="0">
                    <a:solidFill>
                      <a:srgbClr val="000000"/>
                    </a:solidFill>
                    <a:uFillTx/>
                    <a:latin typeface="Calibri"/>
                    <a:ea typeface="Calibri"/>
                    <a:cs typeface="Calibri"/>
                  </a:rPr>
                  <a:t>Escribir  reporte de investigación</a:t>
                </a:r>
              </a:p>
            </p:txBody>
          </p:sp>
          <p:sp>
            <p:nvSpPr>
              <p:cNvPr id="14" name="Shape 555"/>
              <p:cNvSpPr/>
              <p:nvPr/>
            </p:nvSpPr>
            <p:spPr>
              <a:xfrm>
                <a:off x="1849529" y="4369460"/>
                <a:ext cx="1193365" cy="508991"/>
              </a:xfrm>
              <a:prstGeom prst="rect">
                <a:avLst/>
              </a:prstGeom>
              <a:gradFill>
                <a:gsLst>
                  <a:gs pos="0">
                    <a:srgbClr val="9FC3FF"/>
                  </a:gs>
                  <a:gs pos="100000">
                    <a:srgbClr val="BDD5FF"/>
                  </a:gs>
                </a:gsLst>
                <a:lin ang="16200000"/>
              </a:gradFill>
              <a:ln w="9528" cap="flat">
                <a:solidFill>
                  <a:srgbClr val="4A7DBA"/>
                </a:solidFill>
                <a:prstDash val="solid"/>
                <a:round/>
              </a:ln>
              <a:effectLst>
                <a:outerShdw dist="19997" dir="5400000" algn="tl">
                  <a:srgbClr val="000000">
                    <a:alpha val="37254"/>
                  </a:srgbClr>
                </a:outerShdw>
              </a:effectLst>
            </p:spPr>
            <p:txBody>
              <a:bodyPr vert="horz" wrap="square" lIns="121898" tIns="60935" rIns="121898" bIns="60935" anchor="ctr" anchorCtr="1" compatLnSpc="1">
                <a:noAutofit/>
              </a:bodyPr>
              <a:lstStyle/>
              <a:p>
                <a:pPr marL="0" marR="0" lvl="0" indent="0" algn="ctr" defTabSz="914372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en-GB" sz="1200" b="0" i="0" u="none" strike="noStrike" kern="0" cap="none" spc="0" baseline="0">
                    <a:solidFill>
                      <a:srgbClr val="000000"/>
                    </a:solidFill>
                    <a:uFillTx/>
                    <a:latin typeface="Calibri"/>
                    <a:ea typeface="Calibri"/>
                    <a:cs typeface="Calibri"/>
                  </a:rPr>
                  <a:t>Compartir resultados y conclusiones</a:t>
                </a:r>
              </a:p>
            </p:txBody>
          </p:sp>
          <p:sp>
            <p:nvSpPr>
              <p:cNvPr id="15" name="Shape 556"/>
              <p:cNvSpPr/>
              <p:nvPr/>
            </p:nvSpPr>
            <p:spPr>
              <a:xfrm>
                <a:off x="1809753" y="2946791"/>
                <a:ext cx="1342531" cy="565547"/>
              </a:xfrm>
              <a:prstGeom prst="rect">
                <a:avLst/>
              </a:prstGeom>
              <a:gradFill>
                <a:gsLst>
                  <a:gs pos="0">
                    <a:srgbClr val="9FC3FF"/>
                  </a:gs>
                  <a:gs pos="100000">
                    <a:srgbClr val="BDD5FF"/>
                  </a:gs>
                </a:gsLst>
                <a:lin ang="16200000"/>
              </a:gradFill>
              <a:ln w="9528" cap="flat">
                <a:solidFill>
                  <a:srgbClr val="4A7DBA"/>
                </a:solidFill>
                <a:prstDash val="solid"/>
                <a:round/>
              </a:ln>
              <a:effectLst>
                <a:outerShdw dist="19997" dir="5400000" algn="tl">
                  <a:srgbClr val="000000">
                    <a:alpha val="37254"/>
                  </a:srgbClr>
                </a:outerShdw>
              </a:effectLst>
            </p:spPr>
            <p:txBody>
              <a:bodyPr vert="horz" wrap="square" lIns="121898" tIns="60935" rIns="121898" bIns="60935" anchor="ctr" anchorCtr="1" compatLnSpc="1">
                <a:noAutofit/>
              </a:bodyPr>
              <a:lstStyle/>
              <a:p>
                <a:pPr marL="0" marR="0" lvl="0" indent="0" algn="ctr" defTabSz="914372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en-GB" sz="1200" b="0" i="0" u="none" strike="noStrike" kern="0" cap="none" spc="0" baseline="0">
                    <a:solidFill>
                      <a:srgbClr val="000000"/>
                    </a:solidFill>
                    <a:uFillTx/>
                    <a:latin typeface="Calibri"/>
                    <a:ea typeface="Calibri"/>
                    <a:cs typeface="Calibri"/>
                  </a:rPr>
                  <a:t>Identificar nuevas preguntas de investigación</a:t>
                </a:r>
              </a:p>
            </p:txBody>
          </p:sp>
          <p:sp>
            <p:nvSpPr>
              <p:cNvPr id="16" name="Shape 557"/>
              <p:cNvSpPr/>
              <p:nvPr/>
            </p:nvSpPr>
            <p:spPr>
              <a:xfrm>
                <a:off x="3954487" y="5338431"/>
                <a:ext cx="601647" cy="170919"/>
              </a:xfrm>
              <a:prstGeom prst="rect">
                <a:avLst/>
              </a:prstGeom>
              <a:gradFill>
                <a:gsLst>
                  <a:gs pos="0">
                    <a:srgbClr val="9FC3FF"/>
                  </a:gs>
                  <a:gs pos="100000">
                    <a:srgbClr val="BDD5FF"/>
                  </a:gs>
                </a:gsLst>
                <a:lin ang="16200000"/>
              </a:gradFill>
              <a:ln w="9528" cap="flat">
                <a:solidFill>
                  <a:srgbClr val="4A7DBA"/>
                </a:solidFill>
                <a:prstDash val="solid"/>
                <a:round/>
              </a:ln>
              <a:effectLst>
                <a:outerShdw dist="19997" dir="5400000" algn="tl">
                  <a:srgbClr val="000000">
                    <a:alpha val="37254"/>
                  </a:srgbClr>
                </a:outerShdw>
              </a:effectLst>
            </p:spPr>
            <p:txBody>
              <a:bodyPr vert="horz" wrap="square" lIns="121898" tIns="60935" rIns="121898" bIns="60935" anchor="ctr" anchorCtr="1" compatLnSpc="1">
                <a:noAutofit/>
              </a:bodyPr>
              <a:lstStyle/>
              <a:p>
                <a:pPr marL="0" marR="0" lvl="0" indent="0" algn="ctr" defTabSz="914372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800" b="0" i="0" u="none" strike="noStrike" kern="0" cap="none" spc="0" baseline="0">
                  <a:solidFill>
                    <a:srgbClr val="000000"/>
                  </a:solidFill>
                  <a:uFillTx/>
                  <a:latin typeface="Calibri"/>
                  <a:ea typeface="Calibri"/>
                  <a:cs typeface="Calibri"/>
                </a:endParaRPr>
              </a:p>
            </p:txBody>
          </p:sp>
          <p:sp>
            <p:nvSpPr>
              <p:cNvPr id="17" name="Shape 558"/>
              <p:cNvSpPr/>
              <p:nvPr/>
            </p:nvSpPr>
            <p:spPr>
              <a:xfrm>
                <a:off x="5232379" y="5338431"/>
                <a:ext cx="601647" cy="170919"/>
              </a:xfrm>
              <a:prstGeom prst="rect">
                <a:avLst/>
              </a:prstGeom>
              <a:gradFill>
                <a:gsLst>
                  <a:gs pos="0">
                    <a:srgbClr val="9FC3FF"/>
                  </a:gs>
                  <a:gs pos="100000">
                    <a:srgbClr val="BDD5FF"/>
                  </a:gs>
                </a:gsLst>
                <a:lin ang="16200000"/>
              </a:gradFill>
              <a:ln w="9528" cap="flat">
                <a:solidFill>
                  <a:srgbClr val="4A7DBA"/>
                </a:solidFill>
                <a:prstDash val="solid"/>
                <a:round/>
              </a:ln>
              <a:effectLst>
                <a:outerShdw dist="19997" dir="5400000" algn="tl">
                  <a:srgbClr val="000000">
                    <a:alpha val="37254"/>
                  </a:srgbClr>
                </a:outerShdw>
              </a:effectLst>
            </p:spPr>
            <p:txBody>
              <a:bodyPr vert="horz" wrap="square" lIns="121898" tIns="60935" rIns="121898" bIns="60935" anchor="ctr" anchorCtr="1" compatLnSpc="1">
                <a:noAutofit/>
              </a:bodyPr>
              <a:lstStyle/>
              <a:p>
                <a:pPr marL="0" marR="0" lvl="0" indent="0" algn="ctr" defTabSz="914372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800" b="0" i="0" u="none" strike="noStrike" kern="0" cap="none" spc="0" baseline="0">
                  <a:solidFill>
                    <a:srgbClr val="000000"/>
                  </a:solidFill>
                  <a:uFillTx/>
                  <a:latin typeface="Calibri"/>
                  <a:ea typeface="Calibri"/>
                  <a:cs typeface="Calibri"/>
                </a:endParaRPr>
              </a:p>
            </p:txBody>
          </p:sp>
          <p:sp>
            <p:nvSpPr>
              <p:cNvPr id="18" name="Shape 559"/>
              <p:cNvSpPr/>
              <p:nvPr/>
            </p:nvSpPr>
            <p:spPr>
              <a:xfrm>
                <a:off x="3954487" y="5565907"/>
                <a:ext cx="601647" cy="170919"/>
              </a:xfrm>
              <a:prstGeom prst="rect">
                <a:avLst/>
              </a:prstGeom>
              <a:gradFill>
                <a:gsLst>
                  <a:gs pos="0">
                    <a:srgbClr val="9FC3FF"/>
                  </a:gs>
                  <a:gs pos="100000">
                    <a:srgbClr val="BDD5FF"/>
                  </a:gs>
                </a:gsLst>
                <a:lin ang="16200000"/>
              </a:gradFill>
              <a:ln w="9528" cap="flat">
                <a:solidFill>
                  <a:srgbClr val="4A7DBA"/>
                </a:solidFill>
                <a:prstDash val="solid"/>
                <a:round/>
              </a:ln>
              <a:effectLst>
                <a:outerShdw dist="19997" dir="5400000" algn="tl">
                  <a:srgbClr val="000000">
                    <a:alpha val="37254"/>
                  </a:srgbClr>
                </a:outerShdw>
              </a:effectLst>
            </p:spPr>
            <p:txBody>
              <a:bodyPr vert="horz" wrap="square" lIns="121898" tIns="60935" rIns="121898" bIns="60935" anchor="ctr" anchorCtr="1" compatLnSpc="1">
                <a:noAutofit/>
              </a:bodyPr>
              <a:lstStyle/>
              <a:p>
                <a:pPr marL="0" marR="0" lvl="0" indent="0" algn="ctr" defTabSz="914372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800" b="0" i="0" u="none" strike="noStrike" kern="0" cap="none" spc="0" baseline="0">
                  <a:solidFill>
                    <a:srgbClr val="000000"/>
                  </a:solidFill>
                  <a:uFillTx/>
                  <a:latin typeface="Calibri"/>
                  <a:ea typeface="Calibri"/>
                  <a:cs typeface="Calibri"/>
                </a:endParaRPr>
              </a:p>
            </p:txBody>
          </p:sp>
          <p:sp>
            <p:nvSpPr>
              <p:cNvPr id="19" name="Shape 560"/>
              <p:cNvSpPr/>
              <p:nvPr/>
            </p:nvSpPr>
            <p:spPr>
              <a:xfrm>
                <a:off x="5232379" y="5794635"/>
                <a:ext cx="601647" cy="170919"/>
              </a:xfrm>
              <a:prstGeom prst="rect">
                <a:avLst/>
              </a:prstGeom>
              <a:gradFill>
                <a:gsLst>
                  <a:gs pos="0">
                    <a:srgbClr val="9FC3FF"/>
                  </a:gs>
                  <a:gs pos="100000">
                    <a:srgbClr val="BDD5FF"/>
                  </a:gs>
                </a:gsLst>
                <a:lin ang="16200000"/>
              </a:gradFill>
              <a:ln w="9528" cap="flat">
                <a:solidFill>
                  <a:srgbClr val="4A7DBA"/>
                </a:solidFill>
                <a:prstDash val="solid"/>
                <a:round/>
              </a:ln>
              <a:effectLst>
                <a:outerShdw dist="19997" dir="5400000" algn="tl">
                  <a:srgbClr val="000000">
                    <a:alpha val="37254"/>
                  </a:srgbClr>
                </a:outerShdw>
              </a:effectLst>
            </p:spPr>
            <p:txBody>
              <a:bodyPr vert="horz" wrap="square" lIns="121898" tIns="60935" rIns="121898" bIns="60935" anchor="ctr" anchorCtr="1" compatLnSpc="1">
                <a:noAutofit/>
              </a:bodyPr>
              <a:lstStyle/>
              <a:p>
                <a:pPr marL="0" marR="0" lvl="0" indent="0" algn="ctr" defTabSz="914372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800" b="0" i="0" u="none" strike="noStrike" kern="0" cap="none" spc="0" baseline="0">
                  <a:solidFill>
                    <a:srgbClr val="000000"/>
                  </a:solidFill>
                  <a:uFillTx/>
                  <a:latin typeface="Calibri"/>
                  <a:ea typeface="Calibri"/>
                  <a:cs typeface="Calibri"/>
                </a:endParaRPr>
              </a:p>
            </p:txBody>
          </p:sp>
          <p:sp>
            <p:nvSpPr>
              <p:cNvPr id="20" name="Shape 561"/>
              <p:cNvSpPr/>
              <p:nvPr/>
            </p:nvSpPr>
            <p:spPr>
              <a:xfrm>
                <a:off x="2074938" y="5053138"/>
                <a:ext cx="1804961" cy="947611"/>
              </a:xfrm>
              <a:custGeom>
                <a:avLst/>
                <a:gdLst>
                  <a:gd name="f0" fmla="val 10800000"/>
                  <a:gd name="f1" fmla="val 5400000"/>
                  <a:gd name="f2" fmla="val 16200000"/>
                  <a:gd name="f3" fmla="val w"/>
                  <a:gd name="f4" fmla="val h"/>
                  <a:gd name="f5" fmla="val ss"/>
                  <a:gd name="f6" fmla="val 0"/>
                  <a:gd name="f7" fmla="*/ 5419351 1 1725033"/>
                  <a:gd name="f8" fmla="val 45"/>
                  <a:gd name="f9" fmla="val 3600"/>
                  <a:gd name="f10" fmla="abs f3"/>
                  <a:gd name="f11" fmla="abs f4"/>
                  <a:gd name="f12" fmla="abs f5"/>
                  <a:gd name="f13" fmla="*/ f7 1 180"/>
                  <a:gd name="f14" fmla="+- 0 0 f1"/>
                  <a:gd name="f15" fmla="+- f6 f9 0"/>
                  <a:gd name="f16" fmla="?: f10 f3 1"/>
                  <a:gd name="f17" fmla="?: f11 f4 1"/>
                  <a:gd name="f18" fmla="?: f12 f5 1"/>
                  <a:gd name="f19" fmla="*/ f8 f13 1"/>
                  <a:gd name="f20" fmla="+- f6 0 f15"/>
                  <a:gd name="f21" fmla="+- f15 0 f6"/>
                  <a:gd name="f22" fmla="*/ f16 1 21600"/>
                  <a:gd name="f23" fmla="*/ f17 1 21600"/>
                  <a:gd name="f24" fmla="*/ 21600 f16 1"/>
                  <a:gd name="f25" fmla="*/ 21600 f17 1"/>
                  <a:gd name="f26" fmla="+- 0 0 f19"/>
                  <a:gd name="f27" fmla="abs f20"/>
                  <a:gd name="f28" fmla="abs f21"/>
                  <a:gd name="f29" fmla="?: f20 f14 f1"/>
                  <a:gd name="f30" fmla="?: f20 f1 f14"/>
                  <a:gd name="f31" fmla="?: f20 f2 f1"/>
                  <a:gd name="f32" fmla="?: f20 f1 f2"/>
                  <a:gd name="f33" fmla="?: f21 f14 f1"/>
                  <a:gd name="f34" fmla="?: f21 f1 f14"/>
                  <a:gd name="f35" fmla="?: f20 0 f0"/>
                  <a:gd name="f36" fmla="?: f20 f0 0"/>
                  <a:gd name="f37" fmla="min f23 f22"/>
                  <a:gd name="f38" fmla="*/ f24 1 f18"/>
                  <a:gd name="f39" fmla="*/ f25 1 f18"/>
                  <a:gd name="f40" fmla="*/ f26 f0 1"/>
                  <a:gd name="f41" fmla="?: f20 f32 f31"/>
                  <a:gd name="f42" fmla="?: f20 f31 f32"/>
                  <a:gd name="f43" fmla="?: f21 f30 f29"/>
                  <a:gd name="f44" fmla="val f38"/>
                  <a:gd name="f45" fmla="val f39"/>
                  <a:gd name="f46" fmla="*/ f40 1 f7"/>
                  <a:gd name="f47" fmla="?: f21 f42 f41"/>
                  <a:gd name="f48" fmla="*/ f15 f37 1"/>
                  <a:gd name="f49" fmla="*/ f6 f37 1"/>
                  <a:gd name="f50" fmla="*/ f27 f37 1"/>
                  <a:gd name="f51" fmla="*/ f28 f37 1"/>
                  <a:gd name="f52" fmla="+- f45 0 f9"/>
                  <a:gd name="f53" fmla="+- f44 0 f9"/>
                  <a:gd name="f54" fmla="+- f46 0 f1"/>
                  <a:gd name="f55" fmla="*/ f45 f37 1"/>
                  <a:gd name="f56" fmla="*/ f44 f37 1"/>
                  <a:gd name="f57" fmla="+- f45 0 f52"/>
                  <a:gd name="f58" fmla="+- f44 0 f53"/>
                  <a:gd name="f59" fmla="+- f52 0 f45"/>
                  <a:gd name="f60" fmla="+- f53 0 f44"/>
                  <a:gd name="f61" fmla="+- f54 f1 0"/>
                  <a:gd name="f62" fmla="*/ f52 f37 1"/>
                  <a:gd name="f63" fmla="*/ f53 f37 1"/>
                  <a:gd name="f64" fmla="abs f57"/>
                  <a:gd name="f65" fmla="?: f57 0 f0"/>
                  <a:gd name="f66" fmla="?: f57 f0 0"/>
                  <a:gd name="f67" fmla="?: f57 f33 f34"/>
                  <a:gd name="f68" fmla="abs f58"/>
                  <a:gd name="f69" fmla="abs f59"/>
                  <a:gd name="f70" fmla="?: f58 f14 f1"/>
                  <a:gd name="f71" fmla="?: f58 f1 f14"/>
                  <a:gd name="f72" fmla="?: f58 f2 f1"/>
                  <a:gd name="f73" fmla="?: f58 f1 f2"/>
                  <a:gd name="f74" fmla="abs f60"/>
                  <a:gd name="f75" fmla="?: f60 f14 f1"/>
                  <a:gd name="f76" fmla="?: f60 f1 f14"/>
                  <a:gd name="f77" fmla="?: f60 f36 f35"/>
                  <a:gd name="f78" fmla="?: f60 f35 f36"/>
                  <a:gd name="f79" fmla="*/ f61 f7 1"/>
                  <a:gd name="f80" fmla="?: f21 f66 f65"/>
                  <a:gd name="f81" fmla="?: f21 f65 f66"/>
                  <a:gd name="f82" fmla="?: f58 f73 f72"/>
                  <a:gd name="f83" fmla="?: f58 f72 f73"/>
                  <a:gd name="f84" fmla="?: f59 f71 f70"/>
                  <a:gd name="f85" fmla="?: f20 f77 f78"/>
                  <a:gd name="f86" fmla="?: f20 f75 f76"/>
                  <a:gd name="f87" fmla="*/ f79 1 f0"/>
                  <a:gd name="f88" fmla="*/ f64 f37 1"/>
                  <a:gd name="f89" fmla="*/ f68 f37 1"/>
                  <a:gd name="f90" fmla="*/ f69 f37 1"/>
                  <a:gd name="f91" fmla="*/ f74 f37 1"/>
                  <a:gd name="f92" fmla="?: f57 f80 f81"/>
                  <a:gd name="f93" fmla="?: f59 f83 f82"/>
                  <a:gd name="f94" fmla="+- 0 0 f87"/>
                  <a:gd name="f95" fmla="+- 0 0 f94"/>
                  <a:gd name="f96" fmla="*/ f95 f0 1"/>
                  <a:gd name="f97" fmla="*/ f96 1 f7"/>
                  <a:gd name="f98" fmla="+- f97 0 f1"/>
                  <a:gd name="f99" fmla="cos 1 f98"/>
                  <a:gd name="f100" fmla="+- 0 0 f99"/>
                  <a:gd name="f101" fmla="+- 0 0 f100"/>
                  <a:gd name="f102" fmla="val f101"/>
                  <a:gd name="f103" fmla="+- 0 0 f102"/>
                  <a:gd name="f104" fmla="*/ f9 f103 1"/>
                  <a:gd name="f105" fmla="*/ f104 3163 1"/>
                  <a:gd name="f106" fmla="*/ f105 1 7636"/>
                  <a:gd name="f107" fmla="+- f6 f106 0"/>
                  <a:gd name="f108" fmla="+- f44 0 f106"/>
                  <a:gd name="f109" fmla="+- f45 0 f106"/>
                  <a:gd name="f110" fmla="*/ f107 f37 1"/>
                  <a:gd name="f111" fmla="*/ f108 f37 1"/>
                  <a:gd name="f112" fmla="*/ f109 f3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10" t="f110" r="f111" b="f112"/>
                <a:pathLst>
                  <a:path>
                    <a:moveTo>
                      <a:pt x="f48" y="f49"/>
                    </a:moveTo>
                    <a:arcTo wR="f50" hR="f51" stAng="f47" swAng="f43"/>
                    <a:lnTo>
                      <a:pt x="f49" y="f62"/>
                    </a:lnTo>
                    <a:arcTo wR="f51" hR="f88" stAng="f92" swAng="f67"/>
                    <a:lnTo>
                      <a:pt x="f63" y="f55"/>
                    </a:lnTo>
                    <a:arcTo wR="f89" hR="f90" stAng="f93" swAng="f84"/>
                    <a:lnTo>
                      <a:pt x="f56" y="f48"/>
                    </a:lnTo>
                    <a:arcTo wR="f91" hR="f50" stAng="f85" swAng="f86"/>
                    <a:close/>
                  </a:path>
                </a:pathLst>
              </a:custGeom>
              <a:solidFill>
                <a:srgbClr val="FFFFFF"/>
              </a:solidFill>
              <a:ln w="25402" cap="flat">
                <a:solidFill>
                  <a:srgbClr val="5B9BD5"/>
                </a:solidFill>
                <a:prstDash val="solid"/>
                <a:round/>
              </a:ln>
            </p:spPr>
            <p:txBody>
              <a:bodyPr vert="horz" wrap="square" lIns="121898" tIns="60935" rIns="121898" bIns="60935" anchor="ctr" anchorCtr="1" compatLnSpc="1">
                <a:noAutofit/>
              </a:bodyPr>
              <a:lstStyle/>
              <a:p>
                <a:pPr marL="0" marR="0" lvl="0" indent="0" algn="ctr" defTabSz="914372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200" b="1" i="0" u="none" strike="noStrike" kern="0" cap="none" spc="0" baseline="0">
                  <a:solidFill>
                    <a:srgbClr val="000000"/>
                  </a:solidFill>
                  <a:uFillTx/>
                  <a:latin typeface="Calibri"/>
                  <a:ea typeface="Calibri"/>
                  <a:cs typeface="Calibri"/>
                </a:endParaRPr>
              </a:p>
              <a:p>
                <a:pPr marL="0" marR="0" lvl="0" indent="0" algn="ctr" defTabSz="914372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es-PE" sz="1200" b="1" i="0" u="none" strike="noStrike" kern="0" cap="none" spc="0" baseline="0">
                    <a:solidFill>
                      <a:srgbClr val="000000"/>
                    </a:solidFill>
                    <a:uFillTx/>
                    <a:latin typeface="Calibri"/>
                    <a:ea typeface="Calibri"/>
                    <a:cs typeface="Calibri"/>
                  </a:rPr>
                  <a:t>Leyenda</a:t>
                </a:r>
              </a:p>
              <a:p>
                <a:pPr marL="0" marR="0" lvl="0" indent="0" algn="ctr" defTabSz="914372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100" b="1" i="0" u="none" strike="noStrike" kern="0" cap="none" spc="0" baseline="0">
                  <a:solidFill>
                    <a:srgbClr val="000000"/>
                  </a:solidFill>
                  <a:uFillTx/>
                  <a:latin typeface="Calibri"/>
                  <a:ea typeface="Calibri"/>
                  <a:cs typeface="Calibri"/>
                </a:endParaRPr>
              </a:p>
              <a:p>
                <a:pPr marL="0" marR="0" lvl="0" indent="0" algn="ctr" defTabSz="914372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es-PE" sz="900" b="0" i="0" u="none" strike="noStrike" kern="0" cap="none" spc="0" baseline="0">
                    <a:solidFill>
                      <a:srgbClr val="000000"/>
                    </a:solidFill>
                    <a:uFillTx/>
                    <a:latin typeface="Calibri"/>
                    <a:ea typeface="Calibri"/>
                    <a:cs typeface="Calibri"/>
                  </a:rPr>
                  <a:t>Enlaces principales</a:t>
                </a:r>
              </a:p>
              <a:p>
                <a:pPr marL="0" marR="0" lvl="0" indent="0" algn="ctr" defTabSz="914372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900" b="0" i="0" u="none" strike="noStrike" kern="0" cap="none" spc="0" baseline="0">
                  <a:solidFill>
                    <a:srgbClr val="000000"/>
                  </a:solidFill>
                  <a:uFillTx/>
                  <a:latin typeface="Calibri"/>
                  <a:ea typeface="Calibri"/>
                  <a:cs typeface="Calibri"/>
                </a:endParaRPr>
              </a:p>
              <a:p>
                <a:pPr marL="0" marR="0" lvl="0" indent="0" algn="ctr" defTabSz="914372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es-PE" sz="900" b="0" i="0" u="none" strike="noStrike" kern="0" cap="none" spc="0" baseline="0">
                    <a:solidFill>
                      <a:srgbClr val="000000"/>
                    </a:solidFill>
                    <a:uFillTx/>
                    <a:latin typeface="Calibri"/>
                    <a:ea typeface="Calibri"/>
                    <a:cs typeface="Calibri"/>
                  </a:rPr>
                  <a:t>Enlaces secundarios</a:t>
                </a:r>
              </a:p>
              <a:p>
                <a:pPr marL="0" marR="0" lvl="0" indent="0" algn="ctr" defTabSz="914372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900" b="0" i="0" u="none" strike="noStrike" kern="0" cap="none" spc="0" baseline="0">
                  <a:solidFill>
                    <a:srgbClr val="000000"/>
                  </a:solidFill>
                  <a:uFillTx/>
                  <a:latin typeface="Calibri"/>
                  <a:ea typeface="Calibri"/>
                  <a:cs typeface="Calibri"/>
                </a:endParaRPr>
              </a:p>
              <a:p>
                <a:pPr marL="0" marR="0" lvl="0" indent="0" algn="ctr" defTabSz="914372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es-PE" sz="900" b="0" i="0" u="none" strike="noStrike" kern="0" cap="none" spc="0" baseline="0">
                    <a:solidFill>
                      <a:srgbClr val="000000"/>
                    </a:solidFill>
                    <a:uFillTx/>
                    <a:latin typeface="Calibri"/>
                    <a:ea typeface="Calibri"/>
                    <a:cs typeface="Calibri"/>
                  </a:rPr>
                  <a:t>Enlaces colaborativos</a:t>
                </a:r>
              </a:p>
              <a:p>
                <a:pPr marL="0" marR="0" lvl="0" indent="0" algn="ctr" defTabSz="914372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200" b="0" i="0" u="none" strike="noStrike" kern="0" cap="none" spc="0" baseline="0">
                  <a:solidFill>
                    <a:srgbClr val="000000"/>
                  </a:solidFill>
                  <a:uFillTx/>
                  <a:latin typeface="Calibri"/>
                  <a:ea typeface="Calibri"/>
                  <a:cs typeface="Calibri"/>
                </a:endParaRPr>
              </a:p>
            </p:txBody>
          </p:sp>
        </p:grpSp>
        <p:sp>
          <p:nvSpPr>
            <p:cNvPr id="21" name="Shape 562"/>
            <p:cNvSpPr/>
            <p:nvPr/>
          </p:nvSpPr>
          <p:spPr>
            <a:xfrm>
              <a:off x="3954487" y="5759448"/>
              <a:ext cx="601647" cy="241301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+- 2700000 f2 0"/>
                <a:gd name="f15" fmla="*/ f9 f1 1"/>
                <a:gd name="f16" fmla="*/ f10 f1 1"/>
                <a:gd name="f17" fmla="?: f11 f4 1"/>
                <a:gd name="f18" fmla="?: f12 f5 1"/>
                <a:gd name="f19" fmla="?: f13 f6 1"/>
                <a:gd name="f20" fmla="+- f14 0 f2"/>
                <a:gd name="f21" fmla="*/ f15 1 f3"/>
                <a:gd name="f22" fmla="*/ f16 1 f3"/>
                <a:gd name="f23" fmla="*/ f17 1 21600"/>
                <a:gd name="f24" fmla="*/ f18 1 21600"/>
                <a:gd name="f25" fmla="*/ 21600 f17 1"/>
                <a:gd name="f26" fmla="*/ 21600 f18 1"/>
                <a:gd name="f27" fmla="+- f20 f2 0"/>
                <a:gd name="f28" fmla="+- f21 0 f2"/>
                <a:gd name="f29" fmla="+- f22 0 f2"/>
                <a:gd name="f30" fmla="min f24 f23"/>
                <a:gd name="f31" fmla="*/ f25 1 f19"/>
                <a:gd name="f32" fmla="*/ f26 1 f19"/>
                <a:gd name="f33" fmla="*/ f27 f8 1"/>
                <a:gd name="f34" fmla="val f31"/>
                <a:gd name="f35" fmla="val f32"/>
                <a:gd name="f36" fmla="*/ f33 1 f1"/>
                <a:gd name="f37" fmla="*/ f7 f30 1"/>
                <a:gd name="f38" fmla="+- f35 0 f7"/>
                <a:gd name="f39" fmla="+- f34 0 f7"/>
                <a:gd name="f40" fmla="+- 0 0 f36"/>
                <a:gd name="f41" fmla="*/ f38 1 2"/>
                <a:gd name="f42" fmla="*/ f39 1 2"/>
                <a:gd name="f43" fmla="+- 0 0 f40"/>
                <a:gd name="f44" fmla="+- f7 f41 0"/>
                <a:gd name="f45" fmla="+- f7 f42 0"/>
                <a:gd name="f46" fmla="*/ f43 f1 1"/>
                <a:gd name="f47" fmla="*/ f42 f30 1"/>
                <a:gd name="f48" fmla="*/ f41 f30 1"/>
                <a:gd name="f49" fmla="*/ f46 1 f8"/>
                <a:gd name="f50" fmla="*/ f44 f30 1"/>
                <a:gd name="f51" fmla="+- f49 0 f2"/>
                <a:gd name="f52" fmla="cos 1 f51"/>
                <a:gd name="f53" fmla="sin 1 f51"/>
                <a:gd name="f54" fmla="+- 0 0 f52"/>
                <a:gd name="f55" fmla="+- 0 0 f53"/>
                <a:gd name="f56" fmla="+- 0 0 f54"/>
                <a:gd name="f57" fmla="+- 0 0 f55"/>
                <a:gd name="f58" fmla="val f56"/>
                <a:gd name="f59" fmla="val f57"/>
                <a:gd name="f60" fmla="*/ f58 f42 1"/>
                <a:gd name="f61" fmla="*/ f59 f41 1"/>
                <a:gd name="f62" fmla="+- f45 0 f60"/>
                <a:gd name="f63" fmla="+- f45 f60 0"/>
                <a:gd name="f64" fmla="+- f44 0 f61"/>
                <a:gd name="f65" fmla="+- f44 f61 0"/>
                <a:gd name="f66" fmla="*/ f62 f30 1"/>
                <a:gd name="f67" fmla="*/ f64 f30 1"/>
                <a:gd name="f68" fmla="*/ f63 f30 1"/>
                <a:gd name="f69" fmla="*/ f65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8">
                  <a:pos x="f66" y="f67"/>
                </a:cxn>
                <a:cxn ang="f29">
                  <a:pos x="f66" y="f69"/>
                </a:cxn>
                <a:cxn ang="f29">
                  <a:pos x="f68" y="f69"/>
                </a:cxn>
                <a:cxn ang="f28">
                  <a:pos x="f68" y="f67"/>
                </a:cxn>
              </a:cxnLst>
              <a:rect l="f66" t="f67" r="f68" b="f69"/>
              <a:pathLst>
                <a:path>
                  <a:moveTo>
                    <a:pt x="f37" y="f50"/>
                  </a:moveTo>
                  <a:arcTo wR="f47" hR="f48" stAng="f1" swAng="f0"/>
                  <a:close/>
                </a:path>
              </a:pathLst>
            </a:custGeom>
            <a:gradFill>
              <a:gsLst>
                <a:gs pos="0">
                  <a:srgbClr val="9BE9FF"/>
                </a:gs>
                <a:gs pos="100000">
                  <a:srgbClr val="B8F1FF"/>
                </a:gs>
              </a:gsLst>
              <a:lin ang="16200000"/>
            </a:gradFill>
            <a:ln w="9528" cap="flat">
              <a:solidFill>
                <a:srgbClr val="45A9C4"/>
              </a:solidFill>
              <a:prstDash val="solid"/>
              <a:round/>
            </a:ln>
            <a:effectLst>
              <a:outerShdw dist="19997" dir="5400000" algn="tl">
                <a:srgbClr val="000000">
                  <a:alpha val="37254"/>
                </a:srgbClr>
              </a:outerShdw>
            </a:effectLst>
          </p:spPr>
          <p:txBody>
            <a:bodyPr vert="horz" wrap="square" lIns="121898" tIns="60935" rIns="121898" bIns="60935" anchor="ctr" anchorCtr="1" compatLnSpc="1">
              <a:noAutofit/>
            </a:bodyPr>
            <a:lstStyle/>
            <a:p>
              <a:pPr marL="0" marR="0" lvl="0" indent="0" algn="ctr" defTabSz="914372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title"/>
          </p:nvPr>
        </p:nvSpPr>
        <p:spPr>
          <a:xfrm>
            <a:off x="602620" y="424812"/>
            <a:ext cx="9825996" cy="873992"/>
          </a:xfrm>
        </p:spPr>
        <p:txBody>
          <a:bodyPr/>
          <a:lstStyle/>
          <a:p>
            <a:pPr lvl="0"/>
            <a:r>
              <a:rPr lang="es-PE" b="1" dirty="0"/>
              <a:t>Qué es el Simposio de Ciencias</a:t>
            </a:r>
          </a:p>
        </p:txBody>
      </p:sp>
      <p:sp>
        <p:nvSpPr>
          <p:cNvPr id="3" name="Marcador de texto 2"/>
          <p:cNvSpPr txBox="1">
            <a:spLocks noGrp="1"/>
          </p:cNvSpPr>
          <p:nvPr>
            <p:ph type="body" idx="4294967295"/>
          </p:nvPr>
        </p:nvSpPr>
        <p:spPr>
          <a:xfrm>
            <a:off x="654424" y="1237130"/>
            <a:ext cx="11537577" cy="4699506"/>
          </a:xfrm>
          <a:solidFill>
            <a:srgbClr val="DEEBF7"/>
          </a:solidFill>
          <a:ln w="9528" cap="flat">
            <a:solidFill>
              <a:srgbClr val="7C5F9F"/>
            </a:solidFill>
            <a:prstDash val="solid"/>
            <a:round/>
          </a:ln>
          <a:effectLst>
            <a:outerShdw dist="22997" dir="5400000" algn="tl">
              <a:srgbClr val="000000">
                <a:alpha val="34509"/>
              </a:srgbClr>
            </a:outerShdw>
          </a:effectLst>
        </p:spPr>
        <p:txBody>
          <a:bodyPr lIns="91421" tIns="91421" rIns="91421" bIns="91421">
            <a:noAutofit/>
          </a:bodyPr>
          <a:lstStyle/>
          <a:p>
            <a:pPr marL="457190" lvl="0" indent="16934" defTabSz="914372" hangingPunct="0">
              <a:lnSpc>
                <a:spcPct val="100000"/>
              </a:lnSpc>
              <a:spcBef>
                <a:spcPts val="745"/>
              </a:spcBef>
              <a:buClr>
                <a:srgbClr val="4472C4"/>
              </a:buClr>
              <a:buFont typeface="Arial"/>
            </a:pPr>
            <a:r>
              <a:rPr lang="es-PE" sz="2400" kern="0" dirty="0">
                <a:solidFill>
                  <a:srgbClr val="333333"/>
                </a:solidFill>
                <a:latin typeface="open_sanslight"/>
              </a:rPr>
              <a:t>El Simposio Virtual de Ciencias , está dirigido a todos los estudiantes GLOBE del mundo</a:t>
            </a:r>
          </a:p>
          <a:p>
            <a:pPr marL="457190" lvl="0" indent="16934" defTabSz="914372" hangingPunct="0">
              <a:lnSpc>
                <a:spcPct val="100000"/>
              </a:lnSpc>
              <a:spcBef>
                <a:spcPts val="745"/>
              </a:spcBef>
              <a:buClr>
                <a:srgbClr val="4472C4"/>
              </a:buClr>
              <a:buFont typeface="Arial"/>
            </a:pPr>
            <a:r>
              <a:rPr lang="es-PE" sz="2400" kern="0" dirty="0">
                <a:solidFill>
                  <a:srgbClr val="333333"/>
                </a:solidFill>
                <a:latin typeface="open_sanslight"/>
              </a:rPr>
              <a:t>Se lleva a cabo virtualmente</a:t>
            </a:r>
          </a:p>
          <a:p>
            <a:pPr marL="457190" lvl="0" indent="16934" defTabSz="914372" hangingPunct="0">
              <a:lnSpc>
                <a:spcPct val="100000"/>
              </a:lnSpc>
              <a:spcBef>
                <a:spcPts val="745"/>
              </a:spcBef>
              <a:buClr>
                <a:srgbClr val="4472C4"/>
              </a:buClr>
              <a:buFont typeface="Arial"/>
            </a:pPr>
            <a:r>
              <a:rPr lang="es-PE" sz="2400" kern="0" dirty="0">
                <a:solidFill>
                  <a:srgbClr val="333333"/>
                </a:solidFill>
                <a:latin typeface="open_sanslight"/>
              </a:rPr>
              <a:t>Sirve para mostrar el valor de los datos GLOBE a toda la comunidad a través de proyectos de investigación. </a:t>
            </a:r>
          </a:p>
          <a:p>
            <a:pPr marL="457190" lvl="0" indent="16934" defTabSz="914372" hangingPunct="0">
              <a:lnSpc>
                <a:spcPct val="100000"/>
              </a:lnSpc>
              <a:spcBef>
                <a:spcPts val="745"/>
              </a:spcBef>
              <a:buClr>
                <a:srgbClr val="4472C4"/>
              </a:buClr>
              <a:buFont typeface="Arial"/>
            </a:pPr>
            <a:r>
              <a:rPr lang="es-PE" sz="2400" kern="0" dirty="0">
                <a:solidFill>
                  <a:srgbClr val="333333"/>
                </a:solidFill>
                <a:latin typeface="open_sanslight"/>
              </a:rPr>
              <a:t>Requiere la colaboración con científicos y profesionales STEM - </a:t>
            </a:r>
            <a:r>
              <a:rPr lang="es-PE" sz="2400" kern="0" dirty="0">
                <a:solidFill>
                  <a:srgbClr val="1B5EB2"/>
                </a:solidFill>
                <a:latin typeface="open_sansregular"/>
                <a:hlinkClick r:id="rId2"/>
              </a:rPr>
              <a:t>GLOBE International STEM Network (GISN)</a:t>
            </a:r>
            <a:r>
              <a:rPr lang="es-PE" sz="2400" kern="0" dirty="0">
                <a:solidFill>
                  <a:srgbClr val="333333"/>
                </a:solidFill>
                <a:latin typeface="open_sanslight"/>
              </a:rPr>
              <a:t>. </a:t>
            </a:r>
          </a:p>
          <a:p>
            <a:pPr marL="457190" lvl="0" indent="16934" defTabSz="914372" hangingPunct="0">
              <a:lnSpc>
                <a:spcPct val="100000"/>
              </a:lnSpc>
              <a:spcBef>
                <a:spcPts val="745"/>
              </a:spcBef>
              <a:buClr>
                <a:srgbClr val="4472C4"/>
              </a:buClr>
              <a:buFont typeface="Arial"/>
            </a:pPr>
            <a:r>
              <a:rPr lang="es-PE" sz="2400" kern="0" dirty="0">
                <a:solidFill>
                  <a:srgbClr val="333333"/>
                </a:solidFill>
                <a:latin typeface="open_sanslight"/>
              </a:rPr>
              <a:t>Es una gran oportunidad para los estudiantes de poner en práctica las habilidades que han aprendido con GLOBE  </a:t>
            </a:r>
          </a:p>
          <a:p>
            <a:pPr marL="457190" lvl="0" indent="16934" defTabSz="914372" hangingPunct="0">
              <a:lnSpc>
                <a:spcPct val="100000"/>
              </a:lnSpc>
              <a:spcBef>
                <a:spcPts val="745"/>
              </a:spcBef>
              <a:buClr>
                <a:srgbClr val="4472C4"/>
              </a:buClr>
              <a:buFont typeface="Arial"/>
            </a:pPr>
            <a:r>
              <a:rPr lang="es-PE" sz="2400" kern="0" dirty="0">
                <a:solidFill>
                  <a:srgbClr val="333333"/>
                </a:solidFill>
                <a:latin typeface="open_sanslight"/>
              </a:rPr>
              <a:t>Cada reporte que es enviado se guarda en la sección de Reportes de Investigación de los Estudiantes</a:t>
            </a:r>
          </a:p>
        </p:txBody>
      </p:sp>
      <p:sp>
        <p:nvSpPr>
          <p:cNvPr id="4" name="3 Rectángulo"/>
          <p:cNvSpPr/>
          <p:nvPr/>
        </p:nvSpPr>
        <p:spPr>
          <a:xfrm>
            <a:off x="1658470" y="6055223"/>
            <a:ext cx="9296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dirty="0"/>
              <a:t>http://www.globe.gov/do-globe/for-students/be-a-scientist/steps-in-the-scientific-process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538"/>
          <p:cNvSpPr txBox="1">
            <a:spLocks noGrp="1"/>
          </p:cNvSpPr>
          <p:nvPr>
            <p:ph type="body" idx="4294967295"/>
          </p:nvPr>
        </p:nvSpPr>
        <p:spPr>
          <a:xfrm>
            <a:off x="1116811" y="1914058"/>
            <a:ext cx="9742575" cy="2631021"/>
          </a:xfrm>
        </p:spPr>
        <p:txBody>
          <a:bodyPr lIns="121898" tIns="60935" rIns="121898" bIns="60935">
            <a:noAutofit/>
          </a:bodyPr>
          <a:lstStyle/>
          <a:p>
            <a:pPr marL="406386" lvl="0" indent="-304787" algn="just">
              <a:spcBef>
                <a:spcPts val="320"/>
              </a:spcBef>
              <a:buFont typeface="Calibri Light"/>
              <a:buAutoNum type="arabicPeriod"/>
            </a:pPr>
            <a:r>
              <a:rPr lang="es-PE" sz="2400" b="1" dirty="0"/>
              <a:t>Título</a:t>
            </a:r>
            <a:r>
              <a:rPr lang="es-PE" sz="2400" dirty="0"/>
              <a:t>: </a:t>
            </a:r>
            <a:r>
              <a:rPr lang="es-PE" sz="2400" dirty="0">
                <a:solidFill>
                  <a:srgbClr val="FF0000"/>
                </a:solidFill>
              </a:rPr>
              <a:t>Presentar el  tema principal de la investigación</a:t>
            </a:r>
            <a:r>
              <a:rPr lang="es-PE" sz="2400" dirty="0"/>
              <a:t>, en pocas palabras</a:t>
            </a:r>
          </a:p>
          <a:p>
            <a:pPr marL="406386" lvl="0" indent="-304787" algn="just">
              <a:spcBef>
                <a:spcPts val="320"/>
              </a:spcBef>
              <a:buFont typeface="Calibri Light"/>
              <a:buAutoNum type="arabicPeriod"/>
            </a:pPr>
            <a:endParaRPr lang="es-PE" sz="2400" dirty="0"/>
          </a:p>
          <a:p>
            <a:pPr marL="406386" lvl="0" indent="-304787" algn="just">
              <a:spcBef>
                <a:spcPts val="320"/>
              </a:spcBef>
              <a:buFont typeface="Calibri Light"/>
              <a:buAutoNum type="arabicPeriod"/>
            </a:pPr>
            <a:r>
              <a:rPr lang="es-PE" sz="2400" b="1" dirty="0"/>
              <a:t>Resumen: </a:t>
            </a:r>
            <a:r>
              <a:rPr lang="es-PE" sz="2400" dirty="0">
                <a:solidFill>
                  <a:srgbClr val="FF0000"/>
                </a:solidFill>
              </a:rPr>
              <a:t>Versión corta y concisa del artículo </a:t>
            </a:r>
            <a:r>
              <a:rPr lang="es-PE" sz="2400" dirty="0"/>
              <a:t>con</a:t>
            </a:r>
            <a:r>
              <a:rPr lang="es-PE" sz="2400" dirty="0">
                <a:solidFill>
                  <a:srgbClr val="FF0000"/>
                </a:solidFill>
              </a:rPr>
              <a:t> </a:t>
            </a:r>
            <a:r>
              <a:rPr lang="es-PE" sz="2400" dirty="0"/>
              <a:t>un máximo de 300 palabras: </a:t>
            </a:r>
            <a:r>
              <a:rPr lang="es-PE" sz="2400" dirty="0">
                <a:solidFill>
                  <a:srgbClr val="FF0000"/>
                </a:solidFill>
              </a:rPr>
              <a:t>Contexto de la investigación, la pregunta de investigación, los objetivos</a:t>
            </a:r>
            <a:r>
              <a:rPr lang="es-PE" sz="2400" dirty="0"/>
              <a:t>, </a:t>
            </a:r>
            <a:r>
              <a:rPr lang="es-PE" sz="2400" dirty="0">
                <a:solidFill>
                  <a:srgbClr val="FF0000"/>
                </a:solidFill>
              </a:rPr>
              <a:t>método usado resultados, conclusiones, recomendaciones </a:t>
            </a:r>
            <a:r>
              <a:rPr lang="es-PE" sz="2400" dirty="0"/>
              <a:t>y de </a:t>
            </a:r>
            <a:r>
              <a:rPr lang="es-PE" sz="2400" dirty="0">
                <a:solidFill>
                  <a:srgbClr val="FF0000"/>
                </a:solidFill>
              </a:rPr>
              <a:t>2 a 5 palabras clave.</a:t>
            </a:r>
          </a:p>
          <a:p>
            <a:pPr marL="406386" lvl="0" indent="-304787" algn="just">
              <a:spcBef>
                <a:spcPts val="320"/>
              </a:spcBef>
              <a:buFont typeface="Calibri Light"/>
              <a:buAutoNum type="arabicPeriod"/>
            </a:pPr>
            <a:endParaRPr lang="es-PE" sz="2400" dirty="0"/>
          </a:p>
          <a:p>
            <a:pPr marL="406386" lvl="0" indent="-304787" algn="just">
              <a:spcBef>
                <a:spcPts val="320"/>
              </a:spcBef>
              <a:buFont typeface="Calibri Light"/>
              <a:buAutoNum type="arabicPeriod"/>
            </a:pPr>
            <a:r>
              <a:rPr lang="es-PE" sz="2400" b="1" dirty="0"/>
              <a:t>Pregunta de investigación, hipótesis y objetivos</a:t>
            </a:r>
          </a:p>
          <a:p>
            <a:pPr marL="406386" lvl="0" indent="-304787" algn="just">
              <a:spcBef>
                <a:spcPts val="320"/>
              </a:spcBef>
              <a:buFont typeface="Calibri Light"/>
              <a:buAutoNum type="arabicPeriod"/>
            </a:pPr>
            <a:endParaRPr lang="es-PE" sz="2400" dirty="0"/>
          </a:p>
          <a:p>
            <a:pPr marL="406386" lvl="0" indent="-304787" algn="just">
              <a:spcBef>
                <a:spcPts val="320"/>
              </a:spcBef>
              <a:buFont typeface="Calibri Light"/>
              <a:buAutoNum type="arabicPeriod"/>
            </a:pPr>
            <a:r>
              <a:rPr lang="es-PE" sz="2400" b="1" dirty="0"/>
              <a:t>Introducción: </a:t>
            </a:r>
            <a:r>
              <a:rPr lang="es-PE" sz="2400" dirty="0">
                <a:solidFill>
                  <a:srgbClr val="FF0000"/>
                </a:solidFill>
              </a:rPr>
              <a:t>Describir el problema, el estado del arte</a:t>
            </a:r>
            <a:r>
              <a:rPr lang="es-PE" sz="2400" dirty="0"/>
              <a:t>, la importancia para la comunidad. (citas)</a:t>
            </a:r>
          </a:p>
          <a:p>
            <a:pPr marL="406386" lvl="0" indent="-304787" algn="just">
              <a:spcBef>
                <a:spcPts val="320"/>
              </a:spcBef>
              <a:buFont typeface="Calibri Light"/>
              <a:buAutoNum type="arabicPeriod"/>
            </a:pPr>
            <a:endParaRPr lang="es-PE" sz="2400" dirty="0"/>
          </a:p>
          <a:p>
            <a:pPr marL="365741" lvl="0" indent="-264142">
              <a:spcBef>
                <a:spcPts val="320"/>
              </a:spcBef>
              <a:buNone/>
            </a:pPr>
            <a:endParaRPr lang="es-PE" sz="2400" dirty="0"/>
          </a:p>
        </p:txBody>
      </p:sp>
      <p:sp>
        <p:nvSpPr>
          <p:cNvPr id="3" name="Shape 537"/>
          <p:cNvSpPr txBox="1">
            <a:spLocks noGrp="1"/>
          </p:cNvSpPr>
          <p:nvPr>
            <p:ph type="title" idx="4294967295"/>
          </p:nvPr>
        </p:nvSpPr>
        <p:spPr>
          <a:xfrm>
            <a:off x="476402" y="639476"/>
            <a:ext cx="10113629" cy="857250"/>
          </a:xfrm>
        </p:spPr>
        <p:txBody>
          <a:bodyPr lIns="121898" tIns="60935" rIns="121898" bIns="60935" anchor="t" anchorCtr="1">
            <a:noAutofit/>
          </a:bodyPr>
          <a:lstStyle/>
          <a:p>
            <a:pPr lvl="0" algn="ctr">
              <a:lnSpc>
                <a:spcPct val="100000"/>
              </a:lnSpc>
            </a:pPr>
            <a:r>
              <a:rPr lang="en-GB" sz="4800">
                <a:latin typeface="Arial"/>
                <a:cs typeface="Arial"/>
              </a:rPr>
              <a:t>Elementos para la Presentación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538"/>
          <p:cNvSpPr txBox="1">
            <a:spLocks noGrp="1"/>
          </p:cNvSpPr>
          <p:nvPr>
            <p:ph type="body" idx="4294967295"/>
          </p:nvPr>
        </p:nvSpPr>
        <p:spPr>
          <a:xfrm>
            <a:off x="1301712" y="1496726"/>
            <a:ext cx="9742575" cy="2631021"/>
          </a:xfrm>
        </p:spPr>
        <p:txBody>
          <a:bodyPr lIns="121898" tIns="60935" rIns="121898" bIns="60935">
            <a:noAutofit/>
          </a:bodyPr>
          <a:lstStyle/>
          <a:p>
            <a:pPr marL="0" lvl="0" indent="0" algn="just">
              <a:buNone/>
            </a:pPr>
            <a:r>
              <a:rPr lang="es-PE" dirty="0"/>
              <a:t>5. </a:t>
            </a:r>
            <a:r>
              <a:rPr lang="es-PE" b="1" dirty="0"/>
              <a:t>Métodos de investigación</a:t>
            </a:r>
            <a:r>
              <a:rPr lang="es-PE" dirty="0"/>
              <a:t>:</a:t>
            </a:r>
          </a:p>
          <a:p>
            <a:pPr marL="914372" lvl="1" indent="-380993" algn="just"/>
            <a:r>
              <a:rPr lang="es-PE" sz="2000" dirty="0"/>
              <a:t>Descripción del </a:t>
            </a:r>
            <a:r>
              <a:rPr lang="es-PE" sz="2000" dirty="0">
                <a:solidFill>
                  <a:srgbClr val="FF0000"/>
                </a:solidFill>
              </a:rPr>
              <a:t>sitio de estudio</a:t>
            </a:r>
            <a:r>
              <a:rPr lang="es-PE" sz="2000" dirty="0"/>
              <a:t>: Mapa, área, </a:t>
            </a:r>
          </a:p>
          <a:p>
            <a:pPr marL="914372" lvl="1" indent="-380993" algn="just"/>
            <a:r>
              <a:rPr lang="es-PE" sz="2000" dirty="0"/>
              <a:t>Toma de datos:  </a:t>
            </a:r>
            <a:r>
              <a:rPr lang="es-PE" sz="2000" dirty="0">
                <a:solidFill>
                  <a:srgbClr val="FF0000"/>
                </a:solidFill>
              </a:rPr>
              <a:t>cómo fue el muestreo</a:t>
            </a:r>
            <a:r>
              <a:rPr lang="es-PE" sz="2000" dirty="0"/>
              <a:t>, </a:t>
            </a:r>
            <a:r>
              <a:rPr lang="es-PE" sz="2000" dirty="0">
                <a:solidFill>
                  <a:srgbClr val="FF0000"/>
                </a:solidFill>
              </a:rPr>
              <a:t>qué protocolos GLOBE se usaron </a:t>
            </a:r>
          </a:p>
          <a:p>
            <a:pPr marL="914372" lvl="1" indent="-380993" algn="just"/>
            <a:r>
              <a:rPr lang="es-PE" sz="2000" dirty="0"/>
              <a:t>Colocar una </a:t>
            </a:r>
            <a:r>
              <a:rPr lang="es-PE" sz="2000" dirty="0">
                <a:solidFill>
                  <a:srgbClr val="FF0000"/>
                </a:solidFill>
              </a:rPr>
              <a:t>captura de pantalla del ingreso de datos a la página de GLOBE</a:t>
            </a:r>
          </a:p>
          <a:p>
            <a:pPr marL="914372" lvl="1" indent="-380993" algn="just"/>
            <a:r>
              <a:rPr lang="es-PE" sz="2000" dirty="0">
                <a:solidFill>
                  <a:srgbClr val="FF0000"/>
                </a:solidFill>
              </a:rPr>
              <a:t>Describir el análisis de datos</a:t>
            </a:r>
            <a:r>
              <a:rPr lang="es-PE" sz="2000" dirty="0"/>
              <a:t>:</a:t>
            </a:r>
          </a:p>
          <a:p>
            <a:pPr marL="914372" lvl="1" indent="-380993" algn="just"/>
            <a:endParaRPr lang="es-PE" sz="2800" dirty="0"/>
          </a:p>
          <a:p>
            <a:pPr lvl="0" indent="-457190">
              <a:buAutoNum type="arabicPeriod" startAt="6"/>
            </a:pPr>
            <a:r>
              <a:rPr lang="es-PE" b="1" dirty="0"/>
              <a:t>Resultados</a:t>
            </a:r>
            <a:r>
              <a:rPr lang="es-PE" dirty="0"/>
              <a:t>:  </a:t>
            </a:r>
            <a:r>
              <a:rPr lang="es-PE" dirty="0">
                <a:solidFill>
                  <a:srgbClr val="FF0000"/>
                </a:solidFill>
              </a:rPr>
              <a:t>resumidos en tablas, gráficas, mapas</a:t>
            </a:r>
            <a:r>
              <a:rPr lang="es-PE" dirty="0"/>
              <a:t>, herramientas de visualización de GLOBE.</a:t>
            </a:r>
          </a:p>
          <a:p>
            <a:pPr lvl="0" indent="-457190">
              <a:buAutoNum type="arabicPeriod" startAt="6"/>
            </a:pPr>
            <a:endParaRPr lang="es-PE" b="1" dirty="0"/>
          </a:p>
          <a:p>
            <a:pPr lvl="0" indent="-457190">
              <a:buAutoNum type="arabicPeriod" startAt="6"/>
            </a:pPr>
            <a:r>
              <a:rPr lang="es-PE" b="1" dirty="0"/>
              <a:t>Discusión: </a:t>
            </a:r>
            <a:r>
              <a:rPr lang="en-US" dirty="0" err="1">
                <a:solidFill>
                  <a:srgbClr val="FF0000"/>
                </a:solidFill>
              </a:rPr>
              <a:t>cuál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es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significado</a:t>
            </a:r>
            <a:r>
              <a:rPr lang="en-US" dirty="0">
                <a:solidFill>
                  <a:srgbClr val="FF0000"/>
                </a:solidFill>
              </a:rPr>
              <a:t> de los </a:t>
            </a:r>
            <a:r>
              <a:rPr lang="en-US" dirty="0" err="1">
                <a:solidFill>
                  <a:srgbClr val="FF0000"/>
                </a:solidFill>
              </a:rPr>
              <a:t>datos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posibles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fuentes</a:t>
            </a:r>
            <a:r>
              <a:rPr lang="en-US" dirty="0">
                <a:solidFill>
                  <a:srgbClr val="FF0000"/>
                </a:solidFill>
              </a:rPr>
              <a:t> de error, </a:t>
            </a:r>
            <a:r>
              <a:rPr lang="en-US" dirty="0" err="1">
                <a:solidFill>
                  <a:srgbClr val="FF0000"/>
                </a:solidFill>
              </a:rPr>
              <a:t>comparar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significado</a:t>
            </a:r>
            <a:r>
              <a:rPr lang="en-US" dirty="0">
                <a:solidFill>
                  <a:srgbClr val="FF0000"/>
                </a:solidFill>
              </a:rPr>
              <a:t> de los </a:t>
            </a:r>
            <a:r>
              <a:rPr lang="en-US" dirty="0" err="1">
                <a:solidFill>
                  <a:srgbClr val="FF0000"/>
                </a:solidFill>
              </a:rPr>
              <a:t>datos</a:t>
            </a:r>
            <a:r>
              <a:rPr lang="en-US" dirty="0">
                <a:solidFill>
                  <a:srgbClr val="FF0000"/>
                </a:solidFill>
              </a:rPr>
              <a:t>. </a:t>
            </a:r>
            <a:r>
              <a:rPr lang="en-US" dirty="0" err="1">
                <a:solidFill>
                  <a:srgbClr val="FF0000"/>
                </a:solidFill>
              </a:rPr>
              <a:t>Relación</a:t>
            </a:r>
            <a:r>
              <a:rPr lang="en-US" dirty="0">
                <a:solidFill>
                  <a:srgbClr val="FF0000"/>
                </a:solidFill>
              </a:rPr>
              <a:t> con </a:t>
            </a:r>
            <a:r>
              <a:rPr lang="en-US" dirty="0" err="1">
                <a:solidFill>
                  <a:srgbClr val="FF0000"/>
                </a:solidFill>
              </a:rPr>
              <a:t>objetivos</a:t>
            </a:r>
            <a:endParaRPr lang="es-PE" dirty="0"/>
          </a:p>
          <a:p>
            <a:pPr marL="0" lvl="0" indent="0">
              <a:buNone/>
            </a:pPr>
            <a:endParaRPr lang="es-PE" sz="1200" dirty="0"/>
          </a:p>
          <a:p>
            <a:pPr marL="0" lvl="0" indent="0">
              <a:buNone/>
            </a:pPr>
            <a:endParaRPr lang="es-PE" dirty="0"/>
          </a:p>
          <a:p>
            <a:pPr marL="380993" lvl="0" indent="-380993"/>
            <a:endParaRPr lang="es-PE" dirty="0"/>
          </a:p>
          <a:p>
            <a:pPr marL="609584" lvl="0"/>
            <a:endParaRPr lang="es-PE" dirty="0"/>
          </a:p>
        </p:txBody>
      </p:sp>
      <p:sp>
        <p:nvSpPr>
          <p:cNvPr id="3" name="Shape 537"/>
          <p:cNvSpPr txBox="1">
            <a:spLocks noGrp="1"/>
          </p:cNvSpPr>
          <p:nvPr>
            <p:ph type="title" idx="4294967295"/>
          </p:nvPr>
        </p:nvSpPr>
        <p:spPr>
          <a:xfrm>
            <a:off x="476402" y="639476"/>
            <a:ext cx="10113629" cy="857250"/>
          </a:xfrm>
        </p:spPr>
        <p:txBody>
          <a:bodyPr lIns="121898" tIns="60935" rIns="121898" bIns="60935" anchor="t" anchorCtr="1">
            <a:noAutofit/>
          </a:bodyPr>
          <a:lstStyle/>
          <a:p>
            <a:pPr lvl="0" algn="ctr">
              <a:lnSpc>
                <a:spcPct val="100000"/>
              </a:lnSpc>
            </a:pPr>
            <a:r>
              <a:rPr lang="en-GB" sz="4800">
                <a:latin typeface="Arial"/>
                <a:cs typeface="Arial"/>
              </a:rPr>
              <a:t>Elementos para la Presentación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538"/>
          <p:cNvSpPr txBox="1">
            <a:spLocks noGrp="1"/>
          </p:cNvSpPr>
          <p:nvPr>
            <p:ph type="body" idx="4294967295"/>
          </p:nvPr>
        </p:nvSpPr>
        <p:spPr>
          <a:xfrm>
            <a:off x="1235454" y="1663724"/>
            <a:ext cx="9742575" cy="1194492"/>
          </a:xfrm>
        </p:spPr>
        <p:txBody>
          <a:bodyPr lIns="121898" tIns="60935" rIns="121898" bIns="60935">
            <a:noAutofit/>
          </a:bodyPr>
          <a:lstStyle/>
          <a:p>
            <a:pPr marL="0" lvl="0" indent="0">
              <a:buNone/>
            </a:pPr>
            <a:r>
              <a:rPr lang="es-PE" sz="2000" b="1" dirty="0"/>
              <a:t>8. Conclusión: </a:t>
            </a:r>
            <a:r>
              <a:rPr lang="es-PE" sz="2000" dirty="0">
                <a:solidFill>
                  <a:srgbClr val="FF0000"/>
                </a:solidFill>
              </a:rPr>
              <a:t>Generalización de los resultados , investigación en contexto</a:t>
            </a:r>
            <a:r>
              <a:rPr lang="es-PE" sz="2000" dirty="0"/>
              <a:t>, </a:t>
            </a:r>
          </a:p>
          <a:p>
            <a:pPr marL="0" lvl="0" indent="0">
              <a:buNone/>
            </a:pPr>
            <a:r>
              <a:rPr lang="es-PE" sz="2000" b="1" dirty="0"/>
              <a:t>9. Bibliografía: </a:t>
            </a:r>
            <a:r>
              <a:rPr lang="es-PE" sz="2000" dirty="0"/>
              <a:t>Coloca todas las fuentes de información citadas en el documento</a:t>
            </a:r>
          </a:p>
          <a:p>
            <a:pPr marL="0" lvl="0" indent="0">
              <a:buNone/>
            </a:pPr>
            <a:r>
              <a:rPr lang="es-PE" sz="2000" b="1" dirty="0"/>
              <a:t>10. Agradecimientos:</a:t>
            </a:r>
          </a:p>
          <a:p>
            <a:pPr marL="0" lvl="0" indent="0">
              <a:buNone/>
            </a:pPr>
            <a:r>
              <a:rPr lang="es-PE" sz="2000" b="1" dirty="0"/>
              <a:t>INSIGNIAS ADICIONALES</a:t>
            </a:r>
          </a:p>
          <a:p>
            <a:pPr marL="228590" lvl="0" indent="-228590">
              <a:buChar char="-"/>
            </a:pPr>
            <a:r>
              <a:rPr lang="es-PE" sz="1600" dirty="0"/>
              <a:t>Colaboración con otros miembros de la comunidad</a:t>
            </a:r>
          </a:p>
          <a:p>
            <a:pPr marL="228590" lvl="0" indent="-228590">
              <a:buChar char="-"/>
            </a:pPr>
            <a:r>
              <a:rPr lang="es-PE" sz="1600" dirty="0"/>
              <a:t>Impacto en la comunidad para solucionar problemas</a:t>
            </a:r>
          </a:p>
          <a:p>
            <a:pPr marL="228590" lvl="0" indent="-228590">
              <a:buChar char="-"/>
            </a:pPr>
            <a:r>
              <a:rPr lang="es-PE" sz="1600" dirty="0"/>
              <a:t>Evidencia de conexión con profesionales STEM</a:t>
            </a:r>
          </a:p>
          <a:p>
            <a:pPr marL="228590" lvl="0" indent="-228590">
              <a:buChar char="-"/>
            </a:pPr>
            <a:r>
              <a:rPr lang="es-PE" sz="1600" dirty="0"/>
              <a:t>Soluciones de ingeniería prácticas que se apliquen a la comunidad</a:t>
            </a:r>
          </a:p>
          <a:p>
            <a:pPr marL="228590" lvl="0" indent="-228590">
              <a:buChar char="-"/>
            </a:pPr>
            <a:r>
              <a:rPr lang="es-PE" sz="1600" dirty="0"/>
              <a:t>Evidencia de envolver colaboración con otras escuelas y colaboración internacional</a:t>
            </a:r>
          </a:p>
          <a:p>
            <a:pPr marL="228590" lvl="0" indent="-228590">
              <a:buChar char="-"/>
            </a:pPr>
            <a:r>
              <a:rPr lang="es-PE" sz="1600" dirty="0"/>
              <a:t>Explorar carreras STEM</a:t>
            </a:r>
          </a:p>
          <a:p>
            <a:pPr marL="228590" lvl="0" indent="-228590">
              <a:buChar char="-"/>
            </a:pPr>
            <a:endParaRPr lang="es-PE" sz="1000" dirty="0"/>
          </a:p>
          <a:p>
            <a:pPr marL="0" lvl="0" indent="0">
              <a:buNone/>
            </a:pPr>
            <a:endParaRPr lang="es-PE" sz="1200" dirty="0">
              <a:latin typeface="Calibri" pitchFamily="34"/>
            </a:endParaRPr>
          </a:p>
          <a:p>
            <a:pPr marL="0" lvl="0" indent="0" algn="just">
              <a:buNone/>
            </a:pPr>
            <a:r>
              <a:rPr lang="es-PE" sz="2000" dirty="0"/>
              <a:t> </a:t>
            </a:r>
            <a:endParaRPr lang="es-PE" sz="1050" dirty="0"/>
          </a:p>
          <a:p>
            <a:pPr marL="0" lvl="0" indent="0">
              <a:buNone/>
            </a:pPr>
            <a:endParaRPr lang="es-PE" sz="2000" dirty="0"/>
          </a:p>
          <a:p>
            <a:pPr marL="380993" lvl="0" indent="-380993"/>
            <a:endParaRPr lang="es-PE" sz="2000" dirty="0"/>
          </a:p>
          <a:p>
            <a:pPr marL="609584" lvl="0"/>
            <a:endParaRPr lang="es-PE" sz="2000" dirty="0"/>
          </a:p>
        </p:txBody>
      </p:sp>
      <p:sp>
        <p:nvSpPr>
          <p:cNvPr id="3" name="Shape 537"/>
          <p:cNvSpPr txBox="1">
            <a:spLocks noGrp="1"/>
          </p:cNvSpPr>
          <p:nvPr>
            <p:ph type="title" idx="4294967295"/>
          </p:nvPr>
        </p:nvSpPr>
        <p:spPr>
          <a:xfrm>
            <a:off x="476402" y="639476"/>
            <a:ext cx="10113629" cy="857250"/>
          </a:xfrm>
        </p:spPr>
        <p:txBody>
          <a:bodyPr lIns="121898" tIns="60935" rIns="121898" bIns="60935" anchor="t" anchorCtr="1">
            <a:noAutofit/>
          </a:bodyPr>
          <a:lstStyle/>
          <a:p>
            <a:pPr lvl="0" algn="ctr">
              <a:lnSpc>
                <a:spcPct val="100000"/>
              </a:lnSpc>
            </a:pPr>
            <a:r>
              <a:rPr lang="en-GB" sz="4800" dirty="0" err="1">
                <a:latin typeface="Arial"/>
                <a:cs typeface="Arial"/>
              </a:rPr>
              <a:t>Elementos</a:t>
            </a:r>
            <a:r>
              <a:rPr lang="en-GB" sz="4800" dirty="0">
                <a:latin typeface="Arial"/>
                <a:cs typeface="Arial"/>
              </a:rPr>
              <a:t> para la </a:t>
            </a:r>
            <a:r>
              <a:rPr lang="en-GB" sz="4800" dirty="0" err="1">
                <a:latin typeface="Arial"/>
                <a:cs typeface="Arial"/>
              </a:rPr>
              <a:t>Presentación</a:t>
            </a:r>
            <a:r>
              <a:rPr lang="en-GB" sz="4800" dirty="0">
                <a:latin typeface="Arial"/>
                <a:cs typeface="Arial"/>
              </a:rPr>
              <a:t> </a:t>
            </a:r>
          </a:p>
        </p:txBody>
      </p:sp>
      <p:pic>
        <p:nvPicPr>
          <p:cNvPr id="4" name="Imagen 5"/>
          <p:cNvPicPr>
            <a:picLocks noChangeAspect="1"/>
          </p:cNvPicPr>
          <p:nvPr/>
        </p:nvPicPr>
        <p:blipFill>
          <a:blip r:embed="rId3"/>
          <a:srcRect l="69745" t="38973" r="17204" b="37054"/>
          <a:stretch>
            <a:fillRect/>
          </a:stretch>
        </p:blipFill>
        <p:spPr>
          <a:xfrm>
            <a:off x="10318823" y="1496726"/>
            <a:ext cx="1318412" cy="136148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rcRect l="22224" t="51398" r="16869" b="33185"/>
          <a:stretch>
            <a:fillRect/>
          </a:stretch>
        </p:blipFill>
        <p:spPr>
          <a:xfrm>
            <a:off x="811725" y="5470355"/>
            <a:ext cx="10590031" cy="1643213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537"/>
          <p:cNvSpPr txBox="1">
            <a:spLocks/>
          </p:cNvSpPr>
          <p:nvPr/>
        </p:nvSpPr>
        <p:spPr>
          <a:xfrm>
            <a:off x="476402" y="639476"/>
            <a:ext cx="10113629" cy="857250"/>
          </a:xfrm>
          <a:prstGeom prst="rect">
            <a:avLst/>
          </a:prstGeom>
          <a:noFill/>
          <a:ln>
            <a:noFill/>
          </a:ln>
        </p:spPr>
        <p:txBody>
          <a:bodyPr vert="horz" wrap="square" lIns="121898" tIns="60935" rIns="121898" bIns="60935" anchor="t" anchorCtr="1" compatLnSpc="1">
            <a:noAutofit/>
          </a:bodyPr>
          <a:lstStyle>
            <a:lvl1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ES" sz="4400" b="0" i="0" u="none" strike="noStrike" kern="1200" cap="none" spc="0" baseline="0">
                <a:solidFill>
                  <a:srgbClr val="000000"/>
                </a:solidFill>
                <a:uFillTx/>
                <a:latin typeface="Calibri Light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GB" sz="4800" dirty="0">
                <a:latin typeface="Arial"/>
                <a:cs typeface="Arial"/>
              </a:rPr>
              <a:t>Para </a:t>
            </a:r>
            <a:r>
              <a:rPr lang="en-GB" sz="4800" dirty="0" err="1">
                <a:latin typeface="Arial"/>
                <a:cs typeface="Arial"/>
              </a:rPr>
              <a:t>Calificar</a:t>
            </a:r>
            <a:r>
              <a:rPr lang="en-GB" sz="4800" dirty="0">
                <a:latin typeface="Arial"/>
                <a:cs typeface="Arial"/>
              </a:rPr>
              <a:t> </a:t>
            </a:r>
          </a:p>
        </p:txBody>
      </p:sp>
      <p:sp>
        <p:nvSpPr>
          <p:cNvPr id="3" name="Shape 538"/>
          <p:cNvSpPr txBox="1">
            <a:spLocks/>
          </p:cNvSpPr>
          <p:nvPr/>
        </p:nvSpPr>
        <p:spPr>
          <a:xfrm>
            <a:off x="1277657" y="1959146"/>
            <a:ext cx="9742575" cy="1194492"/>
          </a:xfrm>
          <a:prstGeom prst="rect">
            <a:avLst/>
          </a:prstGeom>
          <a:noFill/>
          <a:ln>
            <a:noFill/>
          </a:ln>
        </p:spPr>
        <p:txBody>
          <a:bodyPr vert="horz" wrap="square" lIns="121898" tIns="60935" rIns="121898" bIns="60935" anchor="t" anchorCtr="0" compatLnSpc="1">
            <a:noAutofit/>
          </a:bodyPr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s-ES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s-ES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s-ES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s-E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s-E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/>
              <a:buNone/>
            </a:pPr>
            <a:r>
              <a:rPr lang="es-PE" sz="2000" b="1" dirty="0"/>
              <a:t>Ganar 4 estrellas  en la calificación  de los reportes de investigación </a:t>
            </a:r>
          </a:p>
          <a:p>
            <a:pPr marL="0" indent="0">
              <a:buFont typeface="Arial" pitchFamily="34"/>
              <a:buNone/>
            </a:pPr>
            <a:endParaRPr lang="es-PE" sz="2000" b="1" dirty="0"/>
          </a:p>
          <a:p>
            <a:pPr marL="0" indent="0">
              <a:buFont typeface="Arial" pitchFamily="34"/>
              <a:buNone/>
            </a:pPr>
            <a:r>
              <a:rPr lang="es-PE" sz="2000" b="1" dirty="0"/>
              <a:t>Ganar 2 insignias adicionales </a:t>
            </a:r>
          </a:p>
          <a:p>
            <a:pPr marL="0" indent="0">
              <a:buFont typeface="Arial" pitchFamily="34"/>
              <a:buNone/>
            </a:pPr>
            <a:endParaRPr lang="es-PE" sz="2000" b="1" dirty="0"/>
          </a:p>
          <a:p>
            <a:pPr marL="0" indent="0">
              <a:buFont typeface="Arial" pitchFamily="34"/>
              <a:buNone/>
            </a:pPr>
            <a:r>
              <a:rPr lang="es-PE" sz="2000" b="1" dirty="0"/>
              <a:t>Los proyectos que ganen recibirán fondos para ayudar a pagar su participación en la Reunión Anual de GLOBE 2017</a:t>
            </a:r>
          </a:p>
          <a:p>
            <a:pPr marL="0" indent="0">
              <a:buFont typeface="Arial" pitchFamily="34"/>
              <a:buNone/>
            </a:pPr>
            <a:endParaRPr lang="es-PE" sz="2000" b="1" dirty="0"/>
          </a:p>
          <a:p>
            <a:pPr marL="0" indent="0">
              <a:buFont typeface="Arial" pitchFamily="34"/>
              <a:buNone/>
            </a:pPr>
            <a:endParaRPr lang="es-PE" sz="2400" b="1" dirty="0"/>
          </a:p>
          <a:p>
            <a:pPr marL="228590" indent="-228590">
              <a:buFont typeface="Arial" pitchFamily="34"/>
              <a:buChar char="-"/>
            </a:pPr>
            <a:endParaRPr lang="es-PE" sz="1000" dirty="0"/>
          </a:p>
          <a:p>
            <a:pPr marL="0" indent="0">
              <a:buFont typeface="Arial" pitchFamily="34"/>
              <a:buNone/>
            </a:pPr>
            <a:endParaRPr lang="es-PE" sz="1200" dirty="0">
              <a:latin typeface="Calibri" pitchFamily="34"/>
            </a:endParaRPr>
          </a:p>
          <a:p>
            <a:pPr marL="0" indent="0" algn="just">
              <a:buFont typeface="Arial" pitchFamily="34"/>
              <a:buNone/>
            </a:pPr>
            <a:r>
              <a:rPr lang="es-PE" sz="2000" dirty="0"/>
              <a:t> </a:t>
            </a:r>
            <a:endParaRPr lang="es-PE" sz="1050" dirty="0"/>
          </a:p>
          <a:p>
            <a:pPr marL="0" indent="0">
              <a:buFont typeface="Arial" pitchFamily="34"/>
              <a:buNone/>
            </a:pPr>
            <a:endParaRPr lang="es-PE" sz="2000" dirty="0"/>
          </a:p>
          <a:p>
            <a:pPr marL="380993" indent="-380993"/>
            <a:endParaRPr lang="es-PE" sz="2000" dirty="0"/>
          </a:p>
          <a:p>
            <a:pPr marL="609584"/>
            <a:endParaRPr lang="es-PE" sz="2000" dirty="0"/>
          </a:p>
        </p:txBody>
      </p:sp>
    </p:spTree>
    <p:extLst>
      <p:ext uri="{BB962C8B-B14F-4D97-AF65-F5344CB8AC3E}">
        <p14:creationId xmlns:p14="http://schemas.microsoft.com/office/powerpoint/2010/main" val="38236167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246095" y="331693"/>
            <a:ext cx="96568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3600" b="1" dirty="0"/>
              <a:t>Para Subir el Reporte</a:t>
            </a:r>
          </a:p>
        </p:txBody>
      </p:sp>
      <p:sp>
        <p:nvSpPr>
          <p:cNvPr id="3" name="2 Rectángulo"/>
          <p:cNvSpPr/>
          <p:nvPr/>
        </p:nvSpPr>
        <p:spPr>
          <a:xfrm>
            <a:off x="1766046" y="2056965"/>
            <a:ext cx="858818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PT" sz="2400" dirty="0">
              <a:hlinkClick r:id="rId2"/>
            </a:endParaRPr>
          </a:p>
          <a:p>
            <a:endParaRPr lang="pt-PT" sz="2400" dirty="0">
              <a:hlinkClick r:id="rId2"/>
            </a:endParaRPr>
          </a:p>
          <a:p>
            <a:r>
              <a:rPr lang="pt-PT" sz="2400" dirty="0">
                <a:hlinkClick r:id="rId2"/>
              </a:rPr>
              <a:t>http://www.globe.gov/do-globe/for-students/student-research-reports</a:t>
            </a:r>
            <a:endParaRPr lang="pt-PT" sz="2400" dirty="0"/>
          </a:p>
          <a:p>
            <a:endParaRPr lang="pt-PT" sz="2400" dirty="0"/>
          </a:p>
          <a:p>
            <a:r>
              <a:rPr lang="pt-PT" sz="2400" dirty="0"/>
              <a:t>3. Llenar el formato</a:t>
            </a:r>
          </a:p>
          <a:p>
            <a:endParaRPr lang="pt-PT" sz="2400" dirty="0"/>
          </a:p>
          <a:p>
            <a:r>
              <a:rPr lang="pt-PT" sz="2400" dirty="0"/>
              <a:t>4. Subir el reporte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1900518" y="1264024"/>
            <a:ext cx="533088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pt-PT" sz="2400" dirty="0"/>
              <a:t>Hacer Log-in con la cuenta de profesor</a:t>
            </a:r>
          </a:p>
          <a:p>
            <a:pPr marL="342900" indent="-342900">
              <a:buAutoNum type="arabicPeriod"/>
            </a:pPr>
            <a:endParaRPr lang="pt-PT" sz="2400" dirty="0"/>
          </a:p>
          <a:p>
            <a:pPr marL="342900" indent="-342900">
              <a:buAutoNum type="arabicPeriod"/>
            </a:pPr>
            <a:r>
              <a:rPr lang="pt-PT" sz="2400" dirty="0"/>
              <a:t>Ir al link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538"/>
          <p:cNvSpPr txBox="1">
            <a:spLocks noGrp="1"/>
          </p:cNvSpPr>
          <p:nvPr>
            <p:ph type="body" idx="4294967295"/>
          </p:nvPr>
        </p:nvSpPr>
        <p:spPr>
          <a:xfrm>
            <a:off x="1240438" y="1362510"/>
            <a:ext cx="9742575" cy="1614583"/>
          </a:xfrm>
        </p:spPr>
        <p:txBody>
          <a:bodyPr lIns="121898" tIns="60935" rIns="121898" bIns="60935">
            <a:noAutofit/>
          </a:bodyPr>
          <a:lstStyle/>
          <a:p>
            <a:pPr lvl="0" algn="just" defTabSz="914372"/>
            <a:r>
              <a:rPr lang="en-US" sz="2400" kern="0" dirty="0">
                <a:solidFill>
                  <a:srgbClr val="333333"/>
                </a:solidFill>
                <a:latin typeface="Calibri" pitchFamily="34"/>
              </a:rPr>
              <a:t>Los </a:t>
            </a:r>
            <a:r>
              <a:rPr lang="en-US" sz="2400" kern="0" dirty="0" err="1">
                <a:solidFill>
                  <a:srgbClr val="333333"/>
                </a:solidFill>
                <a:latin typeface="Calibri" pitchFamily="34"/>
              </a:rPr>
              <a:t>reportes</a:t>
            </a:r>
            <a:r>
              <a:rPr lang="en-US" sz="2400" kern="0" dirty="0">
                <a:solidFill>
                  <a:srgbClr val="333333"/>
                </a:solidFill>
                <a:latin typeface="Calibri" pitchFamily="34"/>
              </a:rPr>
              <a:t> </a:t>
            </a:r>
            <a:r>
              <a:rPr lang="en-US" sz="2400" kern="0" dirty="0" err="1">
                <a:solidFill>
                  <a:srgbClr val="333333"/>
                </a:solidFill>
                <a:latin typeface="Calibri" pitchFamily="34"/>
              </a:rPr>
              <a:t>pueden</a:t>
            </a:r>
            <a:r>
              <a:rPr lang="en-US" sz="2400" kern="0" dirty="0">
                <a:solidFill>
                  <a:srgbClr val="333333"/>
                </a:solidFill>
                <a:latin typeface="Calibri" pitchFamily="34"/>
              </a:rPr>
              <a:t> </a:t>
            </a:r>
            <a:r>
              <a:rPr lang="en-US" sz="2400" kern="0" dirty="0" err="1">
                <a:solidFill>
                  <a:srgbClr val="333333"/>
                </a:solidFill>
                <a:latin typeface="Calibri" pitchFamily="34"/>
              </a:rPr>
              <a:t>estar</a:t>
            </a:r>
            <a:r>
              <a:rPr lang="en-US" sz="2400" kern="0" dirty="0">
                <a:solidFill>
                  <a:srgbClr val="333333"/>
                </a:solidFill>
                <a:latin typeface="Calibri" pitchFamily="34"/>
              </a:rPr>
              <a:t> en </a:t>
            </a:r>
            <a:r>
              <a:rPr lang="en-US" sz="2400" kern="0" dirty="0" err="1">
                <a:solidFill>
                  <a:srgbClr val="333333"/>
                </a:solidFill>
                <a:latin typeface="Calibri" pitchFamily="34"/>
              </a:rPr>
              <a:t>cualquier</a:t>
            </a:r>
            <a:r>
              <a:rPr lang="en-US" sz="2400" kern="0" dirty="0">
                <a:solidFill>
                  <a:srgbClr val="333333"/>
                </a:solidFill>
                <a:latin typeface="Calibri" pitchFamily="34"/>
              </a:rPr>
              <a:t> </a:t>
            </a:r>
            <a:r>
              <a:rPr lang="en-US" sz="2400" kern="0" dirty="0" err="1">
                <a:solidFill>
                  <a:srgbClr val="333333"/>
                </a:solidFill>
                <a:latin typeface="Calibri" pitchFamily="34"/>
              </a:rPr>
              <a:t>idioma</a:t>
            </a:r>
            <a:r>
              <a:rPr lang="en-US" sz="2400" kern="0" dirty="0">
                <a:solidFill>
                  <a:srgbClr val="333333"/>
                </a:solidFill>
                <a:latin typeface="Calibri" pitchFamily="34"/>
              </a:rPr>
              <a:t> </a:t>
            </a:r>
            <a:r>
              <a:rPr lang="en-US" sz="2400" kern="0" dirty="0" err="1">
                <a:solidFill>
                  <a:srgbClr val="333333"/>
                </a:solidFill>
                <a:latin typeface="Calibri" pitchFamily="34"/>
              </a:rPr>
              <a:t>pero</a:t>
            </a:r>
            <a:r>
              <a:rPr lang="en-US" sz="2400" kern="0" dirty="0">
                <a:solidFill>
                  <a:srgbClr val="333333"/>
                </a:solidFill>
                <a:latin typeface="Calibri" pitchFamily="34"/>
              </a:rPr>
              <a:t> </a:t>
            </a:r>
            <a:r>
              <a:rPr lang="en-US" sz="2400" kern="0" dirty="0" err="1">
                <a:solidFill>
                  <a:srgbClr val="333333"/>
                </a:solidFill>
                <a:latin typeface="Calibri" pitchFamily="34"/>
              </a:rPr>
              <a:t>sólo</a:t>
            </a:r>
            <a:r>
              <a:rPr lang="en-US" sz="2400" kern="0" dirty="0">
                <a:solidFill>
                  <a:srgbClr val="333333"/>
                </a:solidFill>
                <a:latin typeface="Calibri" pitchFamily="34"/>
              </a:rPr>
              <a:t> se </a:t>
            </a:r>
            <a:r>
              <a:rPr lang="en-US" sz="2400" kern="0" dirty="0" err="1">
                <a:solidFill>
                  <a:srgbClr val="333333"/>
                </a:solidFill>
                <a:latin typeface="Calibri" pitchFamily="34"/>
              </a:rPr>
              <a:t>evalúan</a:t>
            </a:r>
            <a:r>
              <a:rPr lang="en-US" sz="2400" kern="0" dirty="0">
                <a:solidFill>
                  <a:srgbClr val="333333"/>
                </a:solidFill>
                <a:latin typeface="Calibri" pitchFamily="34"/>
              </a:rPr>
              <a:t> los </a:t>
            </a:r>
            <a:r>
              <a:rPr lang="en-US" sz="2400" kern="0" dirty="0" err="1">
                <a:solidFill>
                  <a:srgbClr val="333333"/>
                </a:solidFill>
                <a:latin typeface="Calibri" pitchFamily="34"/>
              </a:rPr>
              <a:t>que</a:t>
            </a:r>
            <a:r>
              <a:rPr lang="en-US" sz="2400" kern="0" dirty="0">
                <a:solidFill>
                  <a:srgbClr val="333333"/>
                </a:solidFill>
                <a:latin typeface="Calibri" pitchFamily="34"/>
              </a:rPr>
              <a:t> </a:t>
            </a:r>
            <a:r>
              <a:rPr lang="en-US" sz="2400" kern="0" dirty="0" err="1">
                <a:solidFill>
                  <a:srgbClr val="333333"/>
                </a:solidFill>
                <a:latin typeface="Calibri" pitchFamily="34"/>
              </a:rPr>
              <a:t>estén</a:t>
            </a:r>
            <a:r>
              <a:rPr lang="en-US" sz="2400" kern="0" dirty="0">
                <a:solidFill>
                  <a:srgbClr val="333333"/>
                </a:solidFill>
                <a:latin typeface="Calibri" pitchFamily="34"/>
              </a:rPr>
              <a:t> en </a:t>
            </a:r>
            <a:r>
              <a:rPr lang="en-US" sz="2400" kern="0" dirty="0" err="1">
                <a:solidFill>
                  <a:srgbClr val="333333"/>
                </a:solidFill>
                <a:latin typeface="Calibri" pitchFamily="34"/>
              </a:rPr>
              <a:t>inglés</a:t>
            </a:r>
            <a:endParaRPr lang="en-US" sz="2400" kern="0" dirty="0">
              <a:solidFill>
                <a:srgbClr val="333333"/>
              </a:solidFill>
              <a:latin typeface="Calibri" pitchFamily="34"/>
            </a:endParaRPr>
          </a:p>
          <a:p>
            <a:pPr lvl="0" algn="just" defTabSz="914372"/>
            <a:endParaRPr lang="en-US" sz="2400" b="1" kern="0" dirty="0">
              <a:solidFill>
                <a:srgbClr val="333333"/>
              </a:solidFill>
              <a:latin typeface="Calibri" pitchFamily="34"/>
            </a:endParaRPr>
          </a:p>
          <a:p>
            <a:pPr lvl="0" algn="just" defTabSz="914372"/>
            <a:r>
              <a:rPr lang="en-US" sz="2400" kern="0" dirty="0">
                <a:solidFill>
                  <a:srgbClr val="333333"/>
                </a:solidFill>
                <a:latin typeface="Calibri" pitchFamily="34"/>
              </a:rPr>
              <a:t>Se require </a:t>
            </a:r>
            <a:r>
              <a:rPr lang="en-US" sz="2400" kern="0" dirty="0" err="1">
                <a:solidFill>
                  <a:srgbClr val="333333"/>
                </a:solidFill>
                <a:latin typeface="Calibri" pitchFamily="34"/>
              </a:rPr>
              <a:t>ayuda</a:t>
            </a:r>
            <a:r>
              <a:rPr lang="en-US" sz="2400" kern="0" dirty="0">
                <a:solidFill>
                  <a:srgbClr val="333333"/>
                </a:solidFill>
                <a:latin typeface="Calibri" pitchFamily="34"/>
              </a:rPr>
              <a:t> de </a:t>
            </a:r>
            <a:r>
              <a:rPr lang="en-US" sz="2400" kern="0" dirty="0" err="1">
                <a:solidFill>
                  <a:srgbClr val="333333"/>
                </a:solidFill>
                <a:latin typeface="Calibri" pitchFamily="34"/>
              </a:rPr>
              <a:t>científicos</a:t>
            </a:r>
            <a:r>
              <a:rPr lang="en-US" sz="2400" kern="0" dirty="0">
                <a:solidFill>
                  <a:srgbClr val="333333"/>
                </a:solidFill>
                <a:latin typeface="Calibri" pitchFamily="34"/>
              </a:rPr>
              <a:t>, </a:t>
            </a:r>
            <a:r>
              <a:rPr lang="en-US" sz="2400" kern="0" dirty="0" err="1">
                <a:solidFill>
                  <a:srgbClr val="333333"/>
                </a:solidFill>
                <a:latin typeface="Calibri" pitchFamily="34"/>
              </a:rPr>
              <a:t>aún</a:t>
            </a:r>
            <a:r>
              <a:rPr lang="en-US" sz="2400" kern="0" dirty="0">
                <a:solidFill>
                  <a:srgbClr val="333333"/>
                </a:solidFill>
                <a:latin typeface="Calibri" pitchFamily="34"/>
              </a:rPr>
              <a:t> </a:t>
            </a:r>
            <a:r>
              <a:rPr lang="en-US" sz="2400" kern="0" dirty="0" err="1">
                <a:solidFill>
                  <a:srgbClr val="333333"/>
                </a:solidFill>
                <a:latin typeface="Calibri" pitchFamily="34"/>
              </a:rPr>
              <a:t>cuando</a:t>
            </a:r>
            <a:r>
              <a:rPr lang="en-US" sz="2400" kern="0" dirty="0">
                <a:solidFill>
                  <a:srgbClr val="333333"/>
                </a:solidFill>
                <a:latin typeface="Calibri" pitchFamily="34"/>
              </a:rPr>
              <a:t> no lo </a:t>
            </a:r>
            <a:r>
              <a:rPr lang="en-US" sz="2400" kern="0" dirty="0" err="1">
                <a:solidFill>
                  <a:srgbClr val="333333"/>
                </a:solidFill>
                <a:latin typeface="Calibri" pitchFamily="34"/>
              </a:rPr>
              <a:t>limita</a:t>
            </a:r>
            <a:r>
              <a:rPr lang="en-US" sz="2400" kern="0" dirty="0">
                <a:solidFill>
                  <a:srgbClr val="333333"/>
                </a:solidFill>
                <a:latin typeface="Calibri" pitchFamily="34"/>
              </a:rPr>
              <a:t>, </a:t>
            </a:r>
            <a:r>
              <a:rPr lang="en-US" sz="2400" kern="0" dirty="0" err="1">
                <a:solidFill>
                  <a:srgbClr val="333333"/>
                </a:solidFill>
                <a:latin typeface="Calibri" pitchFamily="34"/>
              </a:rPr>
              <a:t>es</a:t>
            </a:r>
            <a:r>
              <a:rPr lang="en-US" sz="2400" kern="0" dirty="0">
                <a:solidFill>
                  <a:srgbClr val="333333"/>
                </a:solidFill>
                <a:latin typeface="Calibri" pitchFamily="34"/>
              </a:rPr>
              <a:t> </a:t>
            </a:r>
            <a:r>
              <a:rPr lang="en-US" sz="2400" kern="0" dirty="0" err="1">
                <a:solidFill>
                  <a:srgbClr val="333333"/>
                </a:solidFill>
                <a:latin typeface="Calibri" pitchFamily="34"/>
              </a:rPr>
              <a:t>mejor</a:t>
            </a:r>
            <a:r>
              <a:rPr lang="en-US" sz="2400" kern="0" dirty="0">
                <a:solidFill>
                  <a:srgbClr val="333333"/>
                </a:solidFill>
                <a:latin typeface="Calibri" pitchFamily="34"/>
              </a:rPr>
              <a:t> </a:t>
            </a:r>
            <a:r>
              <a:rPr lang="en-US" sz="2400" kern="0" dirty="0" err="1">
                <a:solidFill>
                  <a:srgbClr val="333333"/>
                </a:solidFill>
                <a:latin typeface="Calibri" pitchFamily="34"/>
              </a:rPr>
              <a:t>que</a:t>
            </a:r>
            <a:r>
              <a:rPr lang="en-US" sz="2400" kern="0" dirty="0">
                <a:solidFill>
                  <a:srgbClr val="333333"/>
                </a:solidFill>
                <a:latin typeface="Calibri" pitchFamily="34"/>
              </a:rPr>
              <a:t> </a:t>
            </a:r>
            <a:r>
              <a:rPr lang="en-US" sz="2400" kern="0" dirty="0" err="1">
                <a:solidFill>
                  <a:srgbClr val="333333"/>
                </a:solidFill>
                <a:latin typeface="Calibri" pitchFamily="34"/>
              </a:rPr>
              <a:t>estos</a:t>
            </a:r>
            <a:r>
              <a:rPr lang="en-US" sz="2400" kern="0" dirty="0">
                <a:solidFill>
                  <a:srgbClr val="333333"/>
                </a:solidFill>
                <a:latin typeface="Calibri" pitchFamily="34"/>
              </a:rPr>
              <a:t> </a:t>
            </a:r>
            <a:r>
              <a:rPr lang="en-US" sz="2400" kern="0" dirty="0" err="1">
                <a:solidFill>
                  <a:srgbClr val="333333"/>
                </a:solidFill>
                <a:latin typeface="Calibri" pitchFamily="34"/>
              </a:rPr>
              <a:t>sean</a:t>
            </a:r>
            <a:r>
              <a:rPr lang="en-US" sz="2400" kern="0" dirty="0">
                <a:solidFill>
                  <a:srgbClr val="333333"/>
                </a:solidFill>
                <a:latin typeface="Calibri" pitchFamily="34"/>
              </a:rPr>
              <a:t> parte de la GISN</a:t>
            </a:r>
          </a:p>
          <a:p>
            <a:pPr marL="406386" lvl="0" indent="0" algn="just" defTabSz="914372">
              <a:buNone/>
            </a:pPr>
            <a:endParaRPr lang="en-US" sz="2400" kern="0" dirty="0">
              <a:solidFill>
                <a:srgbClr val="333333"/>
              </a:solidFill>
              <a:latin typeface="Calibri" pitchFamily="34"/>
            </a:endParaRPr>
          </a:p>
          <a:p>
            <a:pPr lvl="0" algn="just" defTabSz="914372"/>
            <a:r>
              <a:rPr lang="en-US" sz="2400" kern="0" dirty="0">
                <a:solidFill>
                  <a:srgbClr val="333333"/>
                </a:solidFill>
                <a:latin typeface="Calibri" pitchFamily="34"/>
              </a:rPr>
              <a:t>Las </a:t>
            </a:r>
            <a:r>
              <a:rPr lang="en-US" sz="2400" kern="0" dirty="0" err="1">
                <a:solidFill>
                  <a:srgbClr val="333333"/>
                </a:solidFill>
                <a:latin typeface="Calibri" pitchFamily="34"/>
              </a:rPr>
              <a:t>investigaciones</a:t>
            </a:r>
            <a:r>
              <a:rPr lang="en-US" sz="2400" kern="0" dirty="0">
                <a:solidFill>
                  <a:srgbClr val="333333"/>
                </a:solidFill>
                <a:latin typeface="Calibri" pitchFamily="34"/>
              </a:rPr>
              <a:t> GLOBE </a:t>
            </a:r>
            <a:r>
              <a:rPr lang="en-US" sz="2400" kern="0" dirty="0" err="1">
                <a:solidFill>
                  <a:srgbClr val="333333"/>
                </a:solidFill>
                <a:latin typeface="Calibri" pitchFamily="34"/>
              </a:rPr>
              <a:t>deben</a:t>
            </a:r>
            <a:r>
              <a:rPr lang="en-US" sz="2400" kern="0" dirty="0">
                <a:solidFill>
                  <a:srgbClr val="333333"/>
                </a:solidFill>
                <a:latin typeface="Calibri" pitchFamily="34"/>
              </a:rPr>
              <a:t> </a:t>
            </a:r>
            <a:r>
              <a:rPr lang="en-US" sz="2400" kern="0" dirty="0" err="1">
                <a:solidFill>
                  <a:srgbClr val="333333"/>
                </a:solidFill>
                <a:latin typeface="Calibri" pitchFamily="34"/>
              </a:rPr>
              <a:t>usar</a:t>
            </a:r>
            <a:r>
              <a:rPr lang="en-US" sz="2400" kern="0" dirty="0">
                <a:solidFill>
                  <a:srgbClr val="333333"/>
                </a:solidFill>
                <a:latin typeface="Calibri" pitchFamily="34"/>
              </a:rPr>
              <a:t> </a:t>
            </a:r>
            <a:r>
              <a:rPr lang="en-US" sz="2400" kern="0" dirty="0" err="1">
                <a:solidFill>
                  <a:srgbClr val="333333"/>
                </a:solidFill>
                <a:latin typeface="Calibri" pitchFamily="34"/>
              </a:rPr>
              <a:t>datos</a:t>
            </a:r>
            <a:r>
              <a:rPr lang="en-US" sz="2400" kern="0" dirty="0">
                <a:solidFill>
                  <a:srgbClr val="333333"/>
                </a:solidFill>
                <a:latin typeface="Calibri" pitchFamily="34"/>
              </a:rPr>
              <a:t> GLOBE, los </a:t>
            </a:r>
            <a:r>
              <a:rPr lang="en-US" sz="2400" kern="0" dirty="0" err="1">
                <a:solidFill>
                  <a:srgbClr val="333333"/>
                </a:solidFill>
                <a:latin typeface="Calibri" pitchFamily="34"/>
              </a:rPr>
              <a:t>mismos</a:t>
            </a:r>
            <a:r>
              <a:rPr lang="en-US" sz="2400" kern="0" dirty="0">
                <a:solidFill>
                  <a:srgbClr val="333333"/>
                </a:solidFill>
                <a:latin typeface="Calibri" pitchFamily="34"/>
              </a:rPr>
              <a:t> </a:t>
            </a:r>
            <a:r>
              <a:rPr lang="en-US" sz="2400" kern="0" dirty="0" err="1">
                <a:solidFill>
                  <a:srgbClr val="333333"/>
                </a:solidFill>
                <a:latin typeface="Calibri" pitchFamily="34"/>
              </a:rPr>
              <a:t>que</a:t>
            </a:r>
            <a:r>
              <a:rPr lang="en-US" sz="2400" kern="0" dirty="0">
                <a:solidFill>
                  <a:srgbClr val="333333"/>
                </a:solidFill>
                <a:latin typeface="Calibri" pitchFamily="34"/>
              </a:rPr>
              <a:t> </a:t>
            </a:r>
            <a:r>
              <a:rPr lang="en-US" sz="2400" kern="0" dirty="0" err="1">
                <a:solidFill>
                  <a:srgbClr val="333333"/>
                </a:solidFill>
                <a:latin typeface="Calibri" pitchFamily="34"/>
              </a:rPr>
              <a:t>deberán</a:t>
            </a:r>
            <a:r>
              <a:rPr lang="en-US" sz="2400" kern="0" dirty="0">
                <a:solidFill>
                  <a:srgbClr val="333333"/>
                </a:solidFill>
                <a:latin typeface="Calibri" pitchFamily="34"/>
              </a:rPr>
              <a:t> ser </a:t>
            </a:r>
            <a:r>
              <a:rPr lang="en-US" sz="2400" kern="0" dirty="0" err="1">
                <a:solidFill>
                  <a:srgbClr val="333333"/>
                </a:solidFill>
                <a:latin typeface="Calibri" pitchFamily="34"/>
              </a:rPr>
              <a:t>registrados</a:t>
            </a:r>
            <a:r>
              <a:rPr lang="en-US" sz="2400" kern="0" dirty="0">
                <a:solidFill>
                  <a:srgbClr val="333333"/>
                </a:solidFill>
                <a:latin typeface="Calibri" pitchFamily="34"/>
              </a:rPr>
              <a:t> en la base de </a:t>
            </a:r>
            <a:r>
              <a:rPr lang="en-US" sz="2400" kern="0" dirty="0" err="1">
                <a:solidFill>
                  <a:srgbClr val="333333"/>
                </a:solidFill>
                <a:latin typeface="Calibri" pitchFamily="34"/>
              </a:rPr>
              <a:t>datos</a:t>
            </a:r>
            <a:r>
              <a:rPr lang="en-US" sz="2400" kern="0" dirty="0">
                <a:solidFill>
                  <a:srgbClr val="333333"/>
                </a:solidFill>
                <a:latin typeface="Calibri" pitchFamily="34"/>
              </a:rPr>
              <a:t>,   </a:t>
            </a:r>
            <a:r>
              <a:rPr lang="en-US" sz="2400" kern="0" dirty="0" err="1">
                <a:solidFill>
                  <a:srgbClr val="333333"/>
                </a:solidFill>
                <a:latin typeface="Calibri" pitchFamily="34"/>
              </a:rPr>
              <a:t>pero</a:t>
            </a:r>
            <a:r>
              <a:rPr lang="en-US" sz="2400" kern="0" dirty="0">
                <a:solidFill>
                  <a:srgbClr val="333333"/>
                </a:solidFill>
                <a:latin typeface="Calibri" pitchFamily="34"/>
              </a:rPr>
              <a:t> </a:t>
            </a:r>
            <a:r>
              <a:rPr lang="en-US" sz="2400" kern="0" dirty="0" err="1">
                <a:solidFill>
                  <a:srgbClr val="333333"/>
                </a:solidFill>
                <a:latin typeface="Calibri" pitchFamily="34"/>
              </a:rPr>
              <a:t>pueden</a:t>
            </a:r>
            <a:r>
              <a:rPr lang="en-US" sz="2400" kern="0" dirty="0">
                <a:solidFill>
                  <a:srgbClr val="333333"/>
                </a:solidFill>
                <a:latin typeface="Calibri" pitchFamily="34"/>
              </a:rPr>
              <a:t> </a:t>
            </a:r>
            <a:r>
              <a:rPr lang="en-US" sz="2400" kern="0" dirty="0" err="1">
                <a:solidFill>
                  <a:srgbClr val="333333"/>
                </a:solidFill>
                <a:latin typeface="Calibri" pitchFamily="34"/>
              </a:rPr>
              <a:t>usar</a:t>
            </a:r>
            <a:r>
              <a:rPr lang="en-US" sz="2400" kern="0" dirty="0">
                <a:solidFill>
                  <a:srgbClr val="333333"/>
                </a:solidFill>
                <a:latin typeface="Calibri" pitchFamily="34"/>
              </a:rPr>
              <a:t> </a:t>
            </a:r>
            <a:r>
              <a:rPr lang="en-US" sz="2400" kern="0" dirty="0" err="1">
                <a:solidFill>
                  <a:srgbClr val="333333"/>
                </a:solidFill>
                <a:latin typeface="Calibri" pitchFamily="34"/>
              </a:rPr>
              <a:t>muchos</a:t>
            </a:r>
            <a:r>
              <a:rPr lang="en-US" sz="2400" kern="0" dirty="0">
                <a:solidFill>
                  <a:srgbClr val="333333"/>
                </a:solidFill>
                <a:latin typeface="Calibri" pitchFamily="34"/>
              </a:rPr>
              <a:t> </a:t>
            </a:r>
            <a:r>
              <a:rPr lang="en-US" sz="2400" kern="0" dirty="0" err="1">
                <a:solidFill>
                  <a:srgbClr val="333333"/>
                </a:solidFill>
                <a:latin typeface="Calibri" pitchFamily="34"/>
              </a:rPr>
              <a:t>más</a:t>
            </a:r>
            <a:r>
              <a:rPr lang="en-US" sz="2400" kern="0" dirty="0">
                <a:solidFill>
                  <a:srgbClr val="333333"/>
                </a:solidFill>
                <a:latin typeface="Calibri" pitchFamily="34"/>
              </a:rPr>
              <a:t> </a:t>
            </a:r>
            <a:r>
              <a:rPr lang="en-US" sz="2400" kern="0" dirty="0" err="1">
                <a:solidFill>
                  <a:srgbClr val="333333"/>
                </a:solidFill>
                <a:latin typeface="Calibri" pitchFamily="34"/>
              </a:rPr>
              <a:t>datos</a:t>
            </a:r>
            <a:r>
              <a:rPr lang="en-US" sz="2400" kern="0" dirty="0">
                <a:solidFill>
                  <a:srgbClr val="333333"/>
                </a:solidFill>
                <a:latin typeface="Calibri" pitchFamily="34"/>
              </a:rPr>
              <a:t> y </a:t>
            </a:r>
            <a:r>
              <a:rPr lang="en-US" sz="2400" kern="0" dirty="0" err="1">
                <a:solidFill>
                  <a:srgbClr val="333333"/>
                </a:solidFill>
                <a:latin typeface="Calibri" pitchFamily="34"/>
              </a:rPr>
              <a:t>diferentes</a:t>
            </a:r>
            <a:r>
              <a:rPr lang="en-US" sz="2400" kern="0" dirty="0">
                <a:solidFill>
                  <a:srgbClr val="333333"/>
                </a:solidFill>
                <a:latin typeface="Calibri" pitchFamily="34"/>
              </a:rPr>
              <a:t> </a:t>
            </a:r>
            <a:r>
              <a:rPr lang="en-US" sz="2400" kern="0" dirty="0" err="1">
                <a:solidFill>
                  <a:srgbClr val="333333"/>
                </a:solidFill>
                <a:latin typeface="Calibri" pitchFamily="34"/>
              </a:rPr>
              <a:t>tipos</a:t>
            </a:r>
            <a:r>
              <a:rPr lang="en-US" sz="2400" kern="0" dirty="0">
                <a:solidFill>
                  <a:srgbClr val="333333"/>
                </a:solidFill>
                <a:latin typeface="Calibri" pitchFamily="34"/>
              </a:rPr>
              <a:t> de </a:t>
            </a:r>
            <a:r>
              <a:rPr lang="en-US" sz="2400" kern="0" dirty="0" err="1">
                <a:solidFill>
                  <a:srgbClr val="333333"/>
                </a:solidFill>
                <a:latin typeface="Calibri" pitchFamily="34"/>
              </a:rPr>
              <a:t>información</a:t>
            </a:r>
            <a:r>
              <a:rPr lang="en-US" sz="2400" kern="0" dirty="0">
                <a:solidFill>
                  <a:srgbClr val="333333"/>
                </a:solidFill>
                <a:latin typeface="Calibri" pitchFamily="34"/>
              </a:rPr>
              <a:t>, </a:t>
            </a:r>
            <a:r>
              <a:rPr lang="en-US" sz="2400" kern="0" dirty="0" err="1">
                <a:solidFill>
                  <a:srgbClr val="333333"/>
                </a:solidFill>
                <a:latin typeface="Calibri" pitchFamily="34"/>
              </a:rPr>
              <a:t>esto</a:t>
            </a:r>
            <a:r>
              <a:rPr lang="en-US" sz="2400" kern="0" dirty="0">
                <a:solidFill>
                  <a:srgbClr val="333333"/>
                </a:solidFill>
                <a:latin typeface="Calibri" pitchFamily="34"/>
              </a:rPr>
              <a:t> </a:t>
            </a:r>
            <a:r>
              <a:rPr lang="en-US" sz="2400" kern="0" dirty="0" err="1">
                <a:solidFill>
                  <a:srgbClr val="333333"/>
                </a:solidFill>
                <a:latin typeface="Calibri" pitchFamily="34"/>
              </a:rPr>
              <a:t>sería</a:t>
            </a:r>
            <a:r>
              <a:rPr lang="en-US" sz="2400" kern="0" dirty="0">
                <a:solidFill>
                  <a:srgbClr val="333333"/>
                </a:solidFill>
                <a:latin typeface="Calibri" pitchFamily="34"/>
              </a:rPr>
              <a:t> lo </a:t>
            </a:r>
            <a:r>
              <a:rPr lang="en-US" sz="2400" kern="0" dirty="0" err="1">
                <a:solidFill>
                  <a:srgbClr val="333333"/>
                </a:solidFill>
                <a:latin typeface="Calibri" pitchFamily="34"/>
              </a:rPr>
              <a:t>más</a:t>
            </a:r>
            <a:r>
              <a:rPr lang="en-US" sz="2400" kern="0" dirty="0">
                <a:solidFill>
                  <a:srgbClr val="333333"/>
                </a:solidFill>
                <a:latin typeface="Calibri" pitchFamily="34"/>
              </a:rPr>
              <a:t> </a:t>
            </a:r>
            <a:r>
              <a:rPr lang="en-US" sz="2400" kern="0" dirty="0" err="1">
                <a:solidFill>
                  <a:srgbClr val="333333"/>
                </a:solidFill>
                <a:latin typeface="Calibri" pitchFamily="34"/>
              </a:rPr>
              <a:t>recomendable</a:t>
            </a:r>
            <a:r>
              <a:rPr lang="en-US" sz="2400" kern="0" dirty="0">
                <a:solidFill>
                  <a:srgbClr val="333333"/>
                </a:solidFill>
                <a:latin typeface="Calibri" pitchFamily="34"/>
              </a:rPr>
              <a:t> </a:t>
            </a:r>
            <a:r>
              <a:rPr lang="en-US" sz="2400" kern="0" dirty="0" err="1">
                <a:solidFill>
                  <a:srgbClr val="333333"/>
                </a:solidFill>
                <a:latin typeface="Calibri" pitchFamily="34"/>
              </a:rPr>
              <a:t>para</a:t>
            </a:r>
            <a:r>
              <a:rPr lang="en-US" sz="2400" kern="0" dirty="0">
                <a:solidFill>
                  <a:srgbClr val="333333"/>
                </a:solidFill>
                <a:latin typeface="Calibri" pitchFamily="34"/>
              </a:rPr>
              <a:t> </a:t>
            </a:r>
            <a:r>
              <a:rPr lang="en-US" sz="2400" kern="0" dirty="0" err="1">
                <a:solidFill>
                  <a:srgbClr val="333333"/>
                </a:solidFill>
                <a:latin typeface="Calibri" pitchFamily="34"/>
              </a:rPr>
              <a:t>hacer</a:t>
            </a:r>
            <a:r>
              <a:rPr lang="en-US" sz="2400" kern="0" dirty="0">
                <a:solidFill>
                  <a:srgbClr val="333333"/>
                </a:solidFill>
                <a:latin typeface="Calibri" pitchFamily="34"/>
              </a:rPr>
              <a:t> un </a:t>
            </a:r>
            <a:r>
              <a:rPr lang="en-US" sz="2400" kern="0" dirty="0" err="1">
                <a:solidFill>
                  <a:srgbClr val="333333"/>
                </a:solidFill>
                <a:latin typeface="Calibri" pitchFamily="34"/>
              </a:rPr>
              <a:t>buen</a:t>
            </a:r>
            <a:r>
              <a:rPr lang="en-US" sz="2400" kern="0" dirty="0">
                <a:solidFill>
                  <a:srgbClr val="333333"/>
                </a:solidFill>
                <a:latin typeface="Calibri" pitchFamily="34"/>
              </a:rPr>
              <a:t> </a:t>
            </a:r>
            <a:r>
              <a:rPr lang="en-US" sz="2400" kern="0" dirty="0" err="1">
                <a:solidFill>
                  <a:srgbClr val="333333"/>
                </a:solidFill>
                <a:latin typeface="Calibri" pitchFamily="34"/>
              </a:rPr>
              <a:t>estudio</a:t>
            </a:r>
            <a:endParaRPr lang="en-US" sz="2400" kern="0" dirty="0">
              <a:solidFill>
                <a:srgbClr val="333333"/>
              </a:solidFill>
              <a:latin typeface="Calibri" pitchFamily="34"/>
            </a:endParaRPr>
          </a:p>
          <a:p>
            <a:pPr marL="0" lvl="0" indent="0">
              <a:buNone/>
            </a:pPr>
            <a:endParaRPr lang="es-PE" sz="4000" dirty="0"/>
          </a:p>
          <a:p>
            <a:pPr marL="380993" lvl="0" indent="-380993"/>
            <a:endParaRPr lang="es-PE" sz="4000" dirty="0"/>
          </a:p>
          <a:p>
            <a:pPr marL="609584" lvl="0"/>
            <a:endParaRPr lang="es-PE" sz="4000" dirty="0"/>
          </a:p>
        </p:txBody>
      </p:sp>
      <p:sp>
        <p:nvSpPr>
          <p:cNvPr id="3" name="Shape 537"/>
          <p:cNvSpPr txBox="1">
            <a:spLocks noGrp="1"/>
          </p:cNvSpPr>
          <p:nvPr>
            <p:ph type="title" idx="4294967295"/>
          </p:nvPr>
        </p:nvSpPr>
        <p:spPr>
          <a:xfrm>
            <a:off x="582417" y="332448"/>
            <a:ext cx="10113629" cy="857250"/>
          </a:xfrm>
        </p:spPr>
        <p:txBody>
          <a:bodyPr lIns="121898" tIns="60935" rIns="121898" bIns="60935" anchor="t" anchorCtr="1">
            <a:noAutofit/>
          </a:bodyPr>
          <a:lstStyle/>
          <a:p>
            <a:pPr lvl="0" algn="ctr">
              <a:lnSpc>
                <a:spcPct val="100000"/>
              </a:lnSpc>
            </a:pPr>
            <a:r>
              <a:rPr lang="en-GB" sz="4800">
                <a:latin typeface="Arial"/>
                <a:cs typeface="Arial"/>
              </a:rPr>
              <a:t>Notas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618</Words>
  <Application>Microsoft Office PowerPoint</Application>
  <PresentationFormat>Panorámica</PresentationFormat>
  <Paragraphs>107</Paragraphs>
  <Slides>9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open_sanslight</vt:lpstr>
      <vt:lpstr>open_sansregular</vt:lpstr>
      <vt:lpstr>Tema de Office</vt:lpstr>
      <vt:lpstr>SIMPOSIO DE CIENCIAS </vt:lpstr>
      <vt:lpstr>Presentación de PowerPoint</vt:lpstr>
      <vt:lpstr>Qué es el Simposio de Ciencias</vt:lpstr>
      <vt:lpstr>Elementos para la Presentación </vt:lpstr>
      <vt:lpstr>Elementos para la Presentación </vt:lpstr>
      <vt:lpstr>Elementos para la Presentación </vt:lpstr>
      <vt:lpstr>Presentación de PowerPoint</vt:lpstr>
      <vt:lpstr>Presentación de PowerPoint</vt:lpstr>
      <vt:lpstr>Notas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SIMPOSIO DE CIENCIAS</dc:title>
  <dc:creator>claudia caro</dc:creator>
  <cp:lastModifiedBy>claudia caro</cp:lastModifiedBy>
  <cp:revision>14</cp:revision>
  <dcterms:created xsi:type="dcterms:W3CDTF">2016-08-29T13:00:03Z</dcterms:created>
  <dcterms:modified xsi:type="dcterms:W3CDTF">2016-11-10T13:48:35Z</dcterms:modified>
</cp:coreProperties>
</file>