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bg>
      <p:bgPr>
        <a:solidFill>
          <a:srgbClr val="FF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46E7A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0" y="1410266"/>
            <a:ext cx="9144000" cy="955200"/>
          </a:xfrm>
          <a:prstGeom prst="rect">
            <a:avLst/>
          </a:prstGeom>
          <a:solidFill>
            <a:srgbClr val="78909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type="ctrTitle"/>
          </p:nvPr>
        </p:nvSpPr>
        <p:spPr>
          <a:xfrm>
            <a:off x="345650" y="1410266"/>
            <a:ext cx="7172100" cy="95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345650" y="2566700"/>
            <a:ext cx="7172100" cy="26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600">
                <a:solidFill>
                  <a:srgbClr val="FFFFFF"/>
                </a:solidFill>
              </a:defRPr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600">
                <a:solidFill>
                  <a:srgbClr val="FFFFFF"/>
                </a:solidFill>
              </a:defRPr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600">
                <a:solidFill>
                  <a:srgbClr val="FFFFFF"/>
                </a:solidFill>
              </a:defRPr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600">
                <a:solidFill>
                  <a:srgbClr val="FFFFFF"/>
                </a:solidFill>
              </a:defRPr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600">
                <a:solidFill>
                  <a:srgbClr val="FFFFFF"/>
                </a:solidFill>
              </a:defRPr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600">
                <a:solidFill>
                  <a:srgbClr val="FFFFFF"/>
                </a:solidFill>
              </a:defRPr>
            </a:lvl6pPr>
            <a:lvl7pPr indent="0" lvl="6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600">
                <a:solidFill>
                  <a:srgbClr val="FFFFFF"/>
                </a:solidFill>
              </a:defRPr>
            </a:lvl7pPr>
            <a:lvl8pPr indent="0" lvl="7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600">
                <a:solidFill>
                  <a:srgbClr val="FFFFFF"/>
                </a:solidFill>
              </a:defRPr>
            </a:lvl8pPr>
            <a:lvl9pPr indent="0" lvl="8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</p:spPr>
        <p:txBody>
          <a:bodyPr anchorCtr="0" anchor="ctr" bIns="45700" lIns="91425" rIns="91425" tIns="4570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rgbClr val="FFFFFF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help@globe.gov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globe.gov/es/get-trained/using-the-globe-website/creating-student-accounts" TargetMode="External"/><Relationship Id="rId4" Type="http://schemas.openxmlformats.org/officeDocument/2006/relationships/hyperlink" Target="mailto:help@globe.gov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globe.gov/es/web/himartinez/hom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universidad_sociales_gachimartinez_student1@globe.gov" TargetMode="External"/><Relationship Id="rId4" Type="http://schemas.openxmlformats.org/officeDocument/2006/relationships/hyperlink" Target="http://www.globe.gov/es/web/himartinez/hom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345650" y="1410266"/>
            <a:ext cx="7172100" cy="955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>
              <a:spcBef>
                <a:spcPts val="0"/>
              </a:spcBef>
              <a:buNone/>
            </a:pPr>
            <a:r>
              <a:rPr b="0" i="0" lang="en-US" u="none" cap="none" strike="noStrike"/>
              <a:t>GLOBE</a:t>
            </a:r>
            <a:br>
              <a:rPr b="0" i="0" lang="en-US" u="none" cap="none" strike="noStrike"/>
            </a:br>
            <a:r>
              <a:rPr b="0" i="0" lang="en-US" u="none" cap="none" strike="noStrike"/>
              <a:t>Crear cuentas para los estudiantes</a:t>
            </a:r>
          </a:p>
        </p:txBody>
      </p:sp>
      <p:sp>
        <p:nvSpPr>
          <p:cNvPr id="95" name="Shape 95"/>
          <p:cNvSpPr txBox="1"/>
          <p:nvPr>
            <p:ph idx="1" type="subTitle"/>
          </p:nvPr>
        </p:nvSpPr>
        <p:spPr>
          <a:xfrm>
            <a:off x="345650" y="2566700"/>
            <a:ext cx="7172100" cy="265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>
              <a:spcBef>
                <a:spcPts val="0"/>
              </a:spcBef>
              <a:buNone/>
            </a:pPr>
            <a:r>
              <a:rPr b="0" i="0" lang="en-US" u="none" cap="none" strike="noStrike"/>
              <a:t>Configur</a:t>
            </a:r>
            <a:r>
              <a:rPr lang="en-US"/>
              <a:t>ación</a:t>
            </a:r>
            <a:r>
              <a:rPr b="0" i="0" lang="en-US" u="none" cap="none" strike="noStrike"/>
              <a:t> </a:t>
            </a:r>
            <a:r>
              <a:rPr lang="en-US"/>
              <a:t>de </a:t>
            </a:r>
            <a:r>
              <a:rPr b="0" i="0" lang="en-US" u="none" cap="none" strike="noStrike"/>
              <a:t>cuentas </a:t>
            </a:r>
            <a:r>
              <a:rPr lang="en-US"/>
              <a:t>para</a:t>
            </a:r>
            <a:r>
              <a:rPr b="0" i="0" lang="en-US" u="none" cap="none" strike="noStrike"/>
              <a:t> mis </a:t>
            </a:r>
            <a:r>
              <a:rPr lang="en-US"/>
              <a:t>estudiantes</a:t>
            </a:r>
            <a:r>
              <a:rPr b="0" i="0" lang="en-US" u="none" cap="none" strike="noStrike"/>
              <a:t> </a:t>
            </a:r>
          </a:p>
          <a:p>
            <a:pPr indent="0" lvl="0" marL="0" marR="0" rtl="0">
              <a:spcBef>
                <a:spcPts val="0"/>
              </a:spcBef>
              <a:buNone/>
            </a:pPr>
            <a:r>
              <a:rPr b="0" i="0" lang="en-US" u="none" cap="none" strike="noStrike"/>
              <a:t>Que pueden ellos hacer con sus cuentas?</a:t>
            </a:r>
          </a:p>
          <a:p>
            <a:pPr indent="0" lvl="0" marL="0" marR="0" rtl="0">
              <a:spcBef>
                <a:spcPts val="0"/>
              </a:spcBef>
              <a:buNone/>
            </a:pPr>
            <a:r>
              <a:t/>
            </a:r>
            <a:endParaRPr b="0" i="0" u="none" cap="none" strike="noStrike"/>
          </a:p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428595" y="64291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estudiante en su cuenta puede:</a:t>
            </a:r>
          </a:p>
          <a:p>
            <a:pPr indent="-34290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Entrar datos (de entrenamiento  y reales)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Publicar  en los foros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Unirse a comunidades   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Hacerse automáticamente  amigo de  su profesor</a:t>
            </a:r>
          </a:p>
          <a:p>
            <a:pPr indent="-3429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Podrá subir fotos en la página de la escuela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l">
              <a:spcBef>
                <a:spcPts val="560"/>
              </a:spcBef>
              <a:buNone/>
            </a:pPr>
            <a:r>
              <a:rPr lang="en-US" sz="2400"/>
              <a:t> </a:t>
            </a:r>
            <a:r>
              <a:rPr lang="en-US" sz="2800"/>
              <a:t>No figurará en el mapa de la comunidad.</a:t>
            </a:r>
          </a:p>
          <a:p>
            <a:pPr indent="0" lvl="0" marL="0" marR="0" rtl="0" algn="l">
              <a:spcBef>
                <a:spcPts val="56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 turno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Crear una cuenta para estudiantes</a:t>
            </a: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Después de crearla  </a:t>
            </a:r>
            <a:r>
              <a:rPr lang="en-US" sz="2400"/>
              <a:t>haga nota del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correo electrónico y la contraseña.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Vaya a Mi </a:t>
            </a:r>
            <a:r>
              <a:rPr lang="en-US" sz="2800"/>
              <a:t>P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ágina /pestaña Colaboraciones  y compruebe si</a:t>
            </a:r>
            <a:r>
              <a:rPr lang="en-US" sz="2800"/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 estudiante </a:t>
            </a:r>
            <a:r>
              <a:rPr lang="en-US" sz="2800"/>
              <a:t>está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como su “Amigo”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Cierre la sesión como docente  y  entre como estudiante.</a:t>
            </a:r>
          </a:p>
          <a:p>
            <a:pPr indent="-3429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en “My Page” del estudiante y vea las diferencias  entre  “My Page” del estudiante y la suya.</a:t>
            </a:r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¿Porque  no puedo cambiar </a:t>
            </a:r>
            <a:r>
              <a:rPr lang="en-US" sz="2800"/>
              <a:t>mi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información de</a:t>
            </a:r>
            <a:r>
              <a:rPr lang="en-US" sz="2800"/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 en el panel de control?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¿Puedo crearle una cuenta a cada uno de mis 35 estudiantes?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 Porque no debería darle a un estudiante la información de mi cuenta?</a:t>
            </a:r>
          </a:p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74637"/>
            <a:ext cx="8229600" cy="7254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28600" y="928676"/>
            <a:ext cx="8229600" cy="579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b="0" i="0" lang="en-US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¿Porque  no puedo cambiar la información del estudiante en el panel de control?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b="1" lang="en-US" sz="2040"/>
              <a:t>El estudiante no tiene permitido agregar ninguna otra información más que su dirección  de correo electrónico y su contraseña.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¿Puedo crearle una cuenta a cada uno de mis 35 estudiantes?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b="1" i="0" lang="en-US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No, los docentes están limitados a crear</a:t>
            </a:r>
            <a:r>
              <a:rPr b="1" lang="en-US" sz="2040"/>
              <a:t> solamente </a:t>
            </a:r>
            <a:r>
              <a:rPr b="1" i="0" lang="en-US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cuentas de estudiantes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100454"/>
              <a:buFont typeface="Arial"/>
              <a:buChar char="•"/>
            </a:pPr>
            <a:r>
              <a:rPr b="0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 Porque no debería darle al un estudiante la información de mi cuenta?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b="1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estudiantes solamente pueden usar su cuenta de estudiantes</a:t>
            </a:r>
            <a:r>
              <a:rPr b="1" lang="en-US" sz="2210"/>
              <a:t>.</a:t>
            </a:r>
            <a:r>
              <a:rPr b="1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Pueden entrar tod</a:t>
            </a:r>
            <a:r>
              <a:rPr b="1" lang="en-US" sz="2210"/>
              <a:t>os los datos </a:t>
            </a:r>
            <a:r>
              <a:rPr b="1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b="1" lang="en-US" sz="2210"/>
              <a:t>colaboración</a:t>
            </a:r>
            <a:r>
              <a:rPr b="1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desean pero </a:t>
            </a:r>
            <a:r>
              <a:rPr b="1" lang="en-US" sz="2210"/>
              <a:t>no pueden cambiar la información de su colegio.</a:t>
            </a:r>
            <a:r>
              <a:rPr b="1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210"/>
              <a:t>Otras posibilidades son reservadas para las cuentas de los docentes.</a:t>
            </a:r>
            <a:r>
              <a:rPr b="1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Por favor no comparta </a:t>
            </a:r>
            <a:r>
              <a:rPr b="1" lang="en-US" sz="2210"/>
              <a:t>la </a:t>
            </a:r>
            <a:r>
              <a:rPr b="1" i="0" lang="en-US" sz="221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información de su cuenta personal.           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6"/>
              </a:spcBef>
              <a:buClr>
                <a:schemeClr val="dk1"/>
              </a:buClr>
              <a:buSzPct val="102000"/>
              <a:buFont typeface="Arial"/>
              <a:buNone/>
            </a:pPr>
            <a:r>
              <a:t/>
            </a:r>
            <a:endParaRPr b="0" i="0" sz="153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746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Próxim</a:t>
            </a:r>
            <a:r>
              <a:rPr lang="en-US"/>
              <a:t>os pasos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57158" y="1600200"/>
            <a:ext cx="8358246" cy="4757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523"/>
              <a:buFont typeface="Arial"/>
              <a:buChar char="•"/>
            </a:pP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Felicitaciones, usted </a:t>
            </a:r>
            <a:r>
              <a:rPr lang="en-US" sz="2090"/>
              <a:t>debería</a:t>
            </a: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saber</a:t>
            </a:r>
            <a:r>
              <a:rPr lang="en-US" sz="2090"/>
              <a:t> </a:t>
            </a: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ahora: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99523"/>
              <a:buFont typeface="Calibri"/>
              <a:buChar char="•"/>
            </a:pPr>
            <a:r>
              <a:rPr lang="en-US" sz="2090"/>
              <a:t>Cómo</a:t>
            </a: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crear  y modificar una cuenta de estudiante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99523"/>
              <a:buFont typeface="Calibri"/>
              <a:buChar char="•"/>
            </a:pPr>
            <a:r>
              <a:rPr lang="en-US" sz="2090"/>
              <a:t>Q</a:t>
            </a: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 puede un estudiante</a:t>
            </a:r>
            <a:r>
              <a:rPr lang="en-US" sz="2090"/>
              <a:t> </a:t>
            </a: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 con su cuenta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99523"/>
              <a:buFont typeface="Calibri"/>
              <a:buChar char="•"/>
            </a:pP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Cómo monitorear las actividades de los estudiantes en la página Web de GLOBE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99523"/>
              <a:buFont typeface="Calibri"/>
              <a:buNone/>
            </a:pPr>
            <a:r>
              <a:t/>
            </a:r>
            <a:endParaRPr b="0" i="0" sz="20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99523"/>
              <a:buFont typeface="Arial"/>
              <a:buChar char="•"/>
            </a:pP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Usted puede ahora: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99523"/>
              <a:buFont typeface="Calibri"/>
              <a:buChar char="•"/>
            </a:pP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Crear una cuenta para estudiantes </a:t>
            </a:r>
            <a:r>
              <a:rPr lang="en-US" sz="2090"/>
              <a:t>e </a:t>
            </a: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en-US" sz="2090"/>
              <a:t>tegrarlos</a:t>
            </a: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la entrada de datos  y cómo </a:t>
            </a:r>
            <a:r>
              <a:rPr lang="en-US" sz="2090"/>
              <a:t>interactuar</a:t>
            </a: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la página de GLOBE.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0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Por preguntas comunicarse con</a:t>
            </a:r>
            <a:r>
              <a:rPr lang="en-US" sz="2090"/>
              <a:t> GLOBE Helpdesk </a:t>
            </a:r>
            <a:r>
              <a:rPr b="0" i="0" lang="en-US" sz="209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help@globe.gov</a:t>
            </a:r>
            <a:r>
              <a:rPr b="0" i="0" lang="en-US" sz="20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1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28"/>
              </a:spcBef>
              <a:buClr>
                <a:schemeClr val="dk1"/>
              </a:buClr>
              <a:buSzPct val="103636"/>
              <a:buFont typeface="Calibri"/>
              <a:buNone/>
            </a:pPr>
            <a:r>
              <a:t/>
            </a:r>
            <a:endParaRPr b="0" i="0" sz="11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600200"/>
            <a:ext cx="8229600" cy="57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es una cuenta de estudiantes?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puedo yo  crear una cuenta para estudiantes?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puedo  saber </a:t>
            </a:r>
            <a:r>
              <a:rPr lang="en-US" sz="2720"/>
              <a:t>qué</a:t>
            </a: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está haciendo  un   estudiante con su cuenta?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r>
              <a:rPr b="0" i="0" lang="en-US" sz="272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http://www.globe.gov/es/get-trained/using-the-globe-website/creating-student-accounts</a:t>
            </a: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encuentra un video en Ingles con los pasos a seguir.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Después de</a:t>
            </a:r>
            <a:r>
              <a:rPr lang="en-US" sz="2720"/>
              <a:t> este tutorial</a:t>
            </a: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hay una sección para que usted mismo pruebe cómo hacer</a:t>
            </a:r>
            <a:r>
              <a:rPr lang="en-US" sz="2720"/>
              <a:t>lo</a:t>
            </a: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otra  sección al final para evaluar</a:t>
            </a:r>
            <a:r>
              <a:rPr lang="en-US" sz="2720"/>
              <a:t> </a:t>
            </a: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 </a:t>
            </a:r>
            <a:r>
              <a:rPr lang="en-US" sz="2720"/>
              <a:t>conocimientos</a:t>
            </a: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preguntas comunicarse con </a:t>
            </a:r>
            <a:r>
              <a:rPr b="0" i="0" lang="en-US" sz="272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help@globe.gov</a:t>
            </a: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None/>
            </a:pPr>
            <a:r>
              <a:t/>
            </a:r>
            <a:endParaRPr b="0" i="0" sz="27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100740"/>
              <a:buFont typeface="Arial"/>
              <a:buNone/>
            </a:pPr>
            <a:r>
              <a:t/>
            </a:r>
            <a:endParaRPr b="0" i="0" sz="27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6553200" y="634362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 de estudiantes</a:t>
            </a:r>
            <a:b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186765" cy="4757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•"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docente puede crear hasta 10 cuentas para estudiantes 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•"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</a:t>
            </a:r>
            <a:r>
              <a:rPr lang="en-US" sz="1979"/>
              <a:t>estudiantes</a:t>
            </a: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sus cuentas pueden</a:t>
            </a:r>
            <a:r>
              <a:rPr lang="en-US" sz="1979"/>
              <a:t>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–"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Entrar datos en nombre de su docente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–"/>
            </a:pPr>
            <a:r>
              <a:rPr lang="en-US" sz="1979"/>
              <a:t>Hacer comentarios y preguntas</a:t>
            </a: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los foros.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–"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Hacerse amigo de alguien y poner comentarios en su muro.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•"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estudiantes no pueden: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–"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la página del Colegio.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–"/>
            </a:pPr>
            <a:r>
              <a:rPr lang="en-US" sz="1979"/>
              <a:t>Hacer cambios en su enlace de “My Page”.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–"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su clave, su nombre de usuario</a:t>
            </a:r>
            <a:r>
              <a:rPr lang="en-US" sz="1979"/>
              <a:t> u otra información.</a:t>
            </a:r>
          </a:p>
          <a:p>
            <a:pPr indent="0" lvl="0" marL="45720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cuentas de los estudiantes: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–"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1979"/>
              <a:t>unca</a:t>
            </a: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debe</a:t>
            </a:r>
            <a:r>
              <a:rPr lang="en-US" sz="1979"/>
              <a:t>n</a:t>
            </a: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mostrar</a:t>
            </a:r>
            <a:r>
              <a:rPr lang="en-US" sz="1979"/>
              <a:t> el </a:t>
            </a: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real del estudiante.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–"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979"/>
              <a:t>e convierten automáticamente</a:t>
            </a: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“ amigos” de sus  docentes  p</a:t>
            </a:r>
            <a:r>
              <a:rPr lang="en-US" sz="1979"/>
              <a:t>or lo tanto</a:t>
            </a: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docente ve</a:t>
            </a:r>
            <a:r>
              <a:rPr lang="en-US" sz="1979"/>
              <a:t> automáticamente</a:t>
            </a: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 que están publicando.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6"/>
              </a:spcBef>
              <a:spcAft>
                <a:spcPts val="0"/>
              </a:spcAft>
              <a:buClr>
                <a:schemeClr val="dk1"/>
              </a:buClr>
              <a:buSzPct val="98950"/>
              <a:buFont typeface="Arial"/>
              <a:buChar char="–"/>
            </a:pP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cuenta es </a:t>
            </a:r>
            <a:r>
              <a:rPr lang="en-US" sz="1979"/>
              <a:t>automáticamente</a:t>
            </a: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79"/>
              <a:t>borrada</a:t>
            </a:r>
            <a:r>
              <a:rPr b="0" i="0" lang="en-US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cuando la cuenta de su maestro se borra.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97777"/>
              <a:buFont typeface="Arial"/>
              <a:buNone/>
            </a:pPr>
            <a:r>
              <a:t/>
            </a:r>
            <a:endParaRPr b="0" i="0" sz="17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7786710" y="6500833"/>
            <a:ext cx="7562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 de estudiantes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Cuando un docente </a:t>
            </a:r>
            <a:r>
              <a:rPr lang="en-US" sz="2000"/>
              <a:t>abre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“My Page” por primera vez, le  aparece la lista de todos los colegios en los que trabaja  y la opción de crear</a:t>
            </a:r>
            <a:r>
              <a:rPr lang="en-US" sz="2000"/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cuentas para los alumnos en cada un</a:t>
            </a:r>
            <a:r>
              <a:rPr lang="en-US" sz="2000"/>
              <a:t>a de sus escuelas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Accounts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 de Ciencias Empresariales Y Sociales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new account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Cuando  hace click  en "new account” el formulario "Crear una cuenta de Estudiante" se visualiza a través de una ventana emergente:</a:t>
            </a:r>
          </a:p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 b="5000" l="15311" r="17186" t="20000"/>
          <a:stretch/>
        </p:blipFill>
        <p:spPr>
          <a:xfrm>
            <a:off x="857224" y="500041"/>
            <a:ext cx="7329538" cy="610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Cuenta de estudiantes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maestros tienen la posibilidad de personalizar el acceso a la cuenta del estudiante antes de crear la cuenta. Los maestros pueden optar por crear un inicio de sesión del estudiante basado en identificador  del nombre  de la escuela y su correo electrónico, o pueden optar por crear su propio nombre de usuario.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POR FAVOR NO USAR EL NOMBRE DEL ESTUDIANTE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maestros pueden añadir opcionalmente, un campo adicional, después del nombre de visualización del estudiante, para identificar mejor la naturaleza o finalidad de la cuenta del estudiante.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POR FAVOR NO USAR EL NOMBRE DEL ESTUDIANTE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contraseña debe ser suministrado. Las reglas para la contraseña actual se pueden ver haciendo clic en el icono de ayuda  (?) </a:t>
            </a: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 b="8749" l="11562" r="8749" t="20000"/>
          <a:stretch/>
        </p:blipFill>
        <p:spPr>
          <a:xfrm>
            <a:off x="0" y="714356"/>
            <a:ext cx="9161700" cy="614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428595" y="1571612"/>
            <a:ext cx="3286148" cy="3385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Usar parte de mi organización y mail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4143371" y="1571612"/>
            <a:ext cx="2643205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crear mi propia dirección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0" y="1142983"/>
            <a:ext cx="6929486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Acceso a la cuenta de los estudiantes  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palabras en código no están permitas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1000100" y="2500306"/>
            <a:ext cx="1821332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Acceso permitido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0" y="3214685"/>
            <a:ext cx="3733457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de visualización de la cuenta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3143240" y="3643314"/>
            <a:ext cx="6864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suelo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214810" y="4071942"/>
            <a:ext cx="135732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-suelo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0" y="4643446"/>
            <a:ext cx="2714610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Clave de la cuenta 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0" y="2786058"/>
            <a:ext cx="1276502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Dirección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0" y="4071942"/>
            <a:ext cx="1510734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Mostrar como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571472" y="1071545"/>
            <a:ext cx="7500989" cy="53245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Después de creada la cuenta de los estudiantes, ellas pueden ser  modificadas  haciendo click en el link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Cuenta de los estudiantes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Universidad de Ciencias Empresariales  y sociales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☒   </a:t>
            </a:r>
            <a:r>
              <a:rPr lang="en-U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universidad_sociales_gachimartinez_student1@globe.gov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r>
              <a:rPr lang="en-U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new account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La cuenta de los estudiantes pueden ser manualmente eliminadas seleccionando la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el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icono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 izquierda de su nombre.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En el formulario “Editar la cuenta para estudiantes” el nombre</a:t>
            </a:r>
            <a:r>
              <a:rPr lang="en-US"/>
              <a:t>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usuario,  nombre de pantalla y contraseña pueden ser todos  editados o  modificados.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54" name="Shape 154"/>
          <p:cNvSpPr/>
          <p:nvPr/>
        </p:nvSpPr>
        <p:spPr>
          <a:xfrm>
            <a:off x="1857356" y="0"/>
            <a:ext cx="482074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Cuenta de estudiantes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2" type="sldNum"/>
          </p:nvPr>
        </p:nvSpPr>
        <p:spPr>
          <a:xfrm>
            <a:off x="6544412" y="62545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 b="8749" l="11562" r="8749" t="20000"/>
          <a:stretch/>
        </p:blipFill>
        <p:spPr>
          <a:xfrm>
            <a:off x="-8787" y="612556"/>
            <a:ext cx="9161700" cy="614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419808" y="1469812"/>
            <a:ext cx="3286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Usar parte de mi organización y mail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4134584" y="1469812"/>
            <a:ext cx="26433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crear mi propia dirección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0" y="1214425"/>
            <a:ext cx="81684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Acceso a la cuenta de los estudiantes  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palabras en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unicode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están permidas (&amp;%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+?)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991312" y="2398506"/>
            <a:ext cx="18213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Acceso permitido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-8787" y="3112885"/>
            <a:ext cx="37335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de visualización de la cuenta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3134452" y="3541514"/>
            <a:ext cx="686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suelo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4206022" y="3970142"/>
            <a:ext cx="1357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-suelo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-8786" y="4541646"/>
            <a:ext cx="27147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Clave de la cuenta 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-8787" y="2684258"/>
            <a:ext cx="12765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Dirección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-8787" y="3970142"/>
            <a:ext cx="15108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Mostrar como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