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 showSpecialPlsOnTitleSld="0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2" name="Shape 9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3" name="Shape 17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9" name="Shape 17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6" name="Shape 18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3" name="Shape 19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0" name="Shape 20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9" name="Shape 9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6" name="Shape 10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4" name="Shape 11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1" name="Shape 12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7" name="Shape 12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4" name="Shape 13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0" name="Shape 15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7" name="Shape 15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Diapositiva de título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7" name="Shape 17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640"/>
              </a:spcBef>
              <a:buClr>
                <a:srgbClr val="888888"/>
              </a:buClr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560"/>
              </a:spcBef>
              <a:buClr>
                <a:srgbClr val="888888"/>
              </a:buClr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80"/>
              </a:spcBef>
              <a:buClr>
                <a:srgbClr val="888888"/>
              </a:buClr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ítulo y texto vertical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74" name="Shape 74"/>
          <p:cNvSpPr txBox="1"/>
          <p:nvPr>
            <p:ph idx="1" type="body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Título vertical y texto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80" name="Shape 80"/>
          <p:cNvSpPr txBox="1"/>
          <p:nvPr>
            <p:ph idx="1" type="body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Shape 81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Shape 8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Shape 83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ustom layout">
    <p:bg>
      <p:bgPr>
        <a:solidFill>
          <a:srgbClr val="FFFFFF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46E7A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6" name="Shape 86"/>
          <p:cNvSpPr/>
          <p:nvPr/>
        </p:nvSpPr>
        <p:spPr>
          <a:xfrm>
            <a:off x="0" y="1410266"/>
            <a:ext cx="9144000" cy="955200"/>
          </a:xfrm>
          <a:prstGeom prst="rect">
            <a:avLst/>
          </a:prstGeom>
          <a:solidFill>
            <a:srgbClr val="78909C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7" name="Shape 87"/>
          <p:cNvSpPr txBox="1"/>
          <p:nvPr>
            <p:ph type="ctrTitle"/>
          </p:nvPr>
        </p:nvSpPr>
        <p:spPr>
          <a:xfrm>
            <a:off x="345650" y="1410266"/>
            <a:ext cx="7172100" cy="95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 sz="24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 sz="2400">
                <a:solidFill>
                  <a:srgbClr val="FFFFFF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 sz="2400">
                <a:solidFill>
                  <a:srgbClr val="FFFFFF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 sz="2400">
                <a:solidFill>
                  <a:srgbClr val="FFFFFF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 sz="2400">
                <a:solidFill>
                  <a:srgbClr val="FFFFFF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 sz="2400">
                <a:solidFill>
                  <a:srgbClr val="FFFFFF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 sz="2400">
                <a:solidFill>
                  <a:srgbClr val="FFFFFF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 sz="2400">
                <a:solidFill>
                  <a:srgbClr val="FFFFFF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 sz="24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88" name="Shape 88"/>
          <p:cNvSpPr txBox="1"/>
          <p:nvPr>
            <p:ph idx="1" type="subTitle"/>
          </p:nvPr>
        </p:nvSpPr>
        <p:spPr>
          <a:xfrm>
            <a:off x="345650" y="2566700"/>
            <a:ext cx="7172100" cy="265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 sz="1600">
                <a:solidFill>
                  <a:srgbClr val="FFFFFF"/>
                </a:solidFill>
              </a:defRPr>
            </a:lvl1pPr>
            <a:lvl2pPr indent="0" lvl="1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 sz="1600">
                <a:solidFill>
                  <a:srgbClr val="FFFFFF"/>
                </a:solidFill>
              </a:defRPr>
            </a:lvl2pPr>
            <a:lvl3pPr indent="0" lvl="2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 sz="1600">
                <a:solidFill>
                  <a:srgbClr val="FFFFFF"/>
                </a:solidFill>
              </a:defRPr>
            </a:lvl3pPr>
            <a:lvl4pPr indent="0" lvl="3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 sz="1600">
                <a:solidFill>
                  <a:srgbClr val="FFFFFF"/>
                </a:solidFill>
              </a:defRPr>
            </a:lvl4pPr>
            <a:lvl5pPr indent="0" lvl="4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 sz="1600">
                <a:solidFill>
                  <a:srgbClr val="FFFFFF"/>
                </a:solidFill>
              </a:defRPr>
            </a:lvl5pPr>
            <a:lvl6pPr indent="0" lvl="5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 sz="1600">
                <a:solidFill>
                  <a:srgbClr val="FFFFFF"/>
                </a:solidFill>
              </a:defRPr>
            </a:lvl6pPr>
            <a:lvl7pPr indent="0" lvl="6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 sz="1600">
                <a:solidFill>
                  <a:srgbClr val="FFFFFF"/>
                </a:solidFill>
              </a:defRPr>
            </a:lvl7pPr>
            <a:lvl8pPr indent="0" lvl="7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 sz="1600">
                <a:solidFill>
                  <a:srgbClr val="FFFFFF"/>
                </a:solidFill>
              </a:defRPr>
            </a:lvl8pPr>
            <a:lvl9pPr indent="0" lvl="8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 sz="16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89" name="Shape 89"/>
          <p:cNvSpPr txBox="1"/>
          <p:nvPr>
            <p:ph idx="12" type="sldNum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  <a:noFill/>
        </p:spPr>
        <p:txBody>
          <a:bodyPr anchorCtr="0" anchor="ctr" bIns="45700" lIns="91425" rIns="91425" tIns="45700">
            <a:noAutofit/>
          </a:bodyPr>
          <a:lstStyle/>
          <a:p>
            <a: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000">
                <a:solidFill>
                  <a:srgbClr val="FFFFFF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ítulo y objeto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En blanco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Encabezado de sección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360"/>
              </a:spcBef>
              <a:buClr>
                <a:srgbClr val="888888"/>
              </a:buClr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20"/>
              </a:spcBef>
              <a:buClr>
                <a:srgbClr val="888888"/>
              </a:buClr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Dos objeto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65100" lvl="0" marL="34290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33350" lvl="1" marL="74295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2" type="body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65100" lvl="0" marL="34290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33350" lvl="1" marL="74295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ació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80"/>
              </a:spcBef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60"/>
              </a:spcBef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58750" lvl="1" marL="74295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14300" lvl="2" marL="1143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0" lvl="3" marL="1600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7000" lvl="4" marL="20574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0" lvl="5" marL="25146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0" lvl="6" marL="29718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0" lvl="7" marL="34290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0" lvl="8" marL="3886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80"/>
              </a:spcBef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60"/>
              </a:spcBef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58750" lvl="1" marL="74295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14300" lvl="2" marL="1143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0" lvl="3" marL="1600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7000" lvl="4" marL="20574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0" lvl="5" marL="25146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0" lvl="6" marL="29718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0" lvl="7" marL="34290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0" lvl="8" marL="3886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Sólo el título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55" name="Shape 55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ido con título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280"/>
              </a:spcBef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24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Shape 62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Imagen con título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67" name="Shape 67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280"/>
              </a:spcBef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24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Shape 69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Shape 7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hyperlink" Target="mailto:help@globe.gov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www.globe.gov/es/get-trained/using-the-globe-website/creating-student-accounts" TargetMode="External"/><Relationship Id="rId4" Type="http://schemas.openxmlformats.org/officeDocument/2006/relationships/hyperlink" Target="mailto:help@globe.gov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www.globe.gov/es/web/himartinez/home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0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mailto:universidad_sociales_gachimartinez_student1@globe.gov" TargetMode="External"/><Relationship Id="rId4" Type="http://schemas.openxmlformats.org/officeDocument/2006/relationships/hyperlink" Target="http://www.globe.gov/es/web/himartinez/home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0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type="ctrTitle"/>
          </p:nvPr>
        </p:nvSpPr>
        <p:spPr>
          <a:xfrm>
            <a:off x="345650" y="1410266"/>
            <a:ext cx="7172100" cy="9552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>
              <a:spcBef>
                <a:spcPts val="0"/>
              </a:spcBef>
              <a:buNone/>
            </a:pPr>
            <a:r>
              <a:rPr b="0" i="0" lang="en-US" u="none" cap="none" strike="noStrike"/>
              <a:t>GLOBE</a:t>
            </a:r>
            <a:br>
              <a:rPr b="0" i="0" lang="en-US" u="none" cap="none" strike="noStrike"/>
            </a:br>
            <a:r>
              <a:rPr b="0" i="0" lang="en-US" u="none" cap="none" strike="noStrike"/>
              <a:t>Crear cuentas para los estudiantes</a:t>
            </a:r>
          </a:p>
        </p:txBody>
      </p:sp>
      <p:sp>
        <p:nvSpPr>
          <p:cNvPr id="95" name="Shape 95"/>
          <p:cNvSpPr txBox="1"/>
          <p:nvPr>
            <p:ph idx="1" type="subTitle"/>
          </p:nvPr>
        </p:nvSpPr>
        <p:spPr>
          <a:xfrm>
            <a:off x="345650" y="2566700"/>
            <a:ext cx="7172100" cy="265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>
              <a:spcBef>
                <a:spcPts val="0"/>
              </a:spcBef>
              <a:buNone/>
            </a:pPr>
            <a:r>
              <a:rPr b="0" i="0" lang="en-US" u="none" cap="none" strike="noStrike"/>
              <a:t>Configur</a:t>
            </a:r>
            <a:r>
              <a:rPr lang="en-US"/>
              <a:t>ación</a:t>
            </a:r>
            <a:r>
              <a:rPr b="0" i="0" lang="en-US" u="none" cap="none" strike="noStrike"/>
              <a:t> </a:t>
            </a:r>
            <a:r>
              <a:rPr lang="en-US"/>
              <a:t>de </a:t>
            </a:r>
            <a:r>
              <a:rPr b="0" i="0" lang="en-US" u="none" cap="none" strike="noStrike"/>
              <a:t>cuentas </a:t>
            </a:r>
            <a:r>
              <a:rPr lang="en-US"/>
              <a:t>para</a:t>
            </a:r>
            <a:r>
              <a:rPr b="0" i="0" lang="en-US" u="none" cap="none" strike="noStrike"/>
              <a:t> mis </a:t>
            </a:r>
            <a:r>
              <a:rPr lang="en-US"/>
              <a:t>estudiantes</a:t>
            </a:r>
            <a:r>
              <a:rPr b="0" i="0" lang="en-US" u="none" cap="none" strike="noStrike"/>
              <a:t> </a:t>
            </a:r>
          </a:p>
          <a:p>
            <a:pPr indent="0" lvl="0" marL="0" marR="0" rtl="0">
              <a:spcBef>
                <a:spcPts val="0"/>
              </a:spcBef>
              <a:buNone/>
            </a:pPr>
            <a:r>
              <a:rPr b="0" i="0" lang="en-US" u="none" cap="none" strike="noStrike"/>
              <a:t>Que pueden ellos hacer con sus cuentas?</a:t>
            </a:r>
          </a:p>
          <a:p>
            <a:pPr indent="0" lvl="0" marL="0" marR="0" rtl="0">
              <a:spcBef>
                <a:spcPts val="0"/>
              </a:spcBef>
              <a:buNone/>
            </a:pPr>
            <a:r>
              <a:t/>
            </a:r>
            <a:endParaRPr b="0" i="0" u="none" cap="none" strike="noStrike"/>
          </a:p>
        </p:txBody>
      </p:sp>
      <p:sp>
        <p:nvSpPr>
          <p:cNvPr id="96" name="Shape 96"/>
          <p:cNvSpPr txBox="1"/>
          <p:nvPr>
            <p:ph idx="12" type="sldNum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/>
          <p:nvPr>
            <p:ph idx="1" type="body"/>
          </p:nvPr>
        </p:nvSpPr>
        <p:spPr>
          <a:xfrm>
            <a:off x="428595" y="64291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estudiante en su cuenta puede:</a:t>
            </a:r>
          </a:p>
          <a:p>
            <a:pPr indent="-342900" lvl="0" marL="3429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Entrar datos (de entrenamiento  y reales)</a:t>
            </a: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Publicar  en los foros</a:t>
            </a: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Unirse a comunidades   </a:t>
            </a: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Hacerse automáticamente  amigo de  su profesor</a:t>
            </a:r>
          </a:p>
          <a:p>
            <a:pPr indent="-342900" lvl="0" marL="34290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Podrá subir fotos en la página de la escuela</a:t>
            </a: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indent="0" lvl="0" marL="0" marR="0" rtl="0" algn="l">
              <a:spcBef>
                <a:spcPts val="560"/>
              </a:spcBef>
              <a:buNone/>
            </a:pPr>
            <a:r>
              <a:rPr lang="en-US" sz="2400"/>
              <a:t> </a:t>
            </a:r>
            <a:r>
              <a:rPr lang="en-US" sz="2800"/>
              <a:t>No figurará en el mapa de la comunidad.</a:t>
            </a:r>
          </a:p>
          <a:p>
            <a:pPr indent="0" lvl="0" marL="0" marR="0" rtl="0" algn="l">
              <a:spcBef>
                <a:spcPts val="560"/>
              </a:spcBef>
              <a:buNone/>
            </a:pPr>
            <a:r>
              <a:t/>
            </a:r>
            <a:endParaRPr sz="2400"/>
          </a:p>
        </p:txBody>
      </p:sp>
      <p:sp>
        <p:nvSpPr>
          <p:cNvPr id="176" name="Shape 176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 turno</a:t>
            </a:r>
          </a:p>
        </p:txBody>
      </p:sp>
      <p:sp>
        <p:nvSpPr>
          <p:cNvPr id="182" name="Shape 18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Crear una cuenta para estudiantes</a:t>
            </a:r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Después de crearla  </a:t>
            </a:r>
            <a:r>
              <a:rPr lang="en-US" sz="2400"/>
              <a:t>haga nota del</a:t>
            </a: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el correo electrónico y la contraseña.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Vaya a Mi </a:t>
            </a:r>
            <a:r>
              <a:rPr lang="en-US" sz="2800"/>
              <a:t>P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ágina /pestaña Colaboraciones  y compruebe si</a:t>
            </a:r>
            <a:r>
              <a:rPr lang="en-US" sz="2800"/>
              <a:t> 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 estudiante </a:t>
            </a:r>
            <a:r>
              <a:rPr lang="en-US" sz="2800"/>
              <a:t>está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como su “Amigo”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Cierre la sesión como docente  y  entre como estudiante.</a:t>
            </a:r>
          </a:p>
          <a:p>
            <a:pPr indent="-342900" lvl="0" marL="34290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Entre en “My Page” del estudiante y vea las diferencias  entre  “My Page” del estudiante y la suya.</a:t>
            </a:r>
          </a:p>
        </p:txBody>
      </p:sp>
      <p:sp>
        <p:nvSpPr>
          <p:cNvPr id="183" name="Shape 183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</a:t>
            </a:r>
          </a:p>
        </p:txBody>
      </p:sp>
      <p:sp>
        <p:nvSpPr>
          <p:cNvPr id="189" name="Shape 18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¿Porque  no puedo cambiar </a:t>
            </a:r>
            <a:r>
              <a:rPr lang="en-US" sz="2800"/>
              <a:t>mi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información de</a:t>
            </a:r>
            <a:r>
              <a:rPr lang="en-US" sz="2800"/>
              <a:t> 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estudiante en el panel de control?</a:t>
            </a: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¿Puedo crearle una cuenta a cada uno de mis 35 estudiantes?</a:t>
            </a: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 Porque no debería darle a un estudiante la información de mi cuenta?</a:t>
            </a:r>
          </a:p>
        </p:txBody>
      </p:sp>
      <p:sp>
        <p:nvSpPr>
          <p:cNvPr id="190" name="Shape 190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/>
          <p:nvPr>
            <p:ph type="title"/>
          </p:nvPr>
        </p:nvSpPr>
        <p:spPr>
          <a:xfrm>
            <a:off x="457200" y="274637"/>
            <a:ext cx="8229600" cy="7254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395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</a:t>
            </a:r>
          </a:p>
        </p:txBody>
      </p:sp>
      <p:sp>
        <p:nvSpPr>
          <p:cNvPr id="196" name="Shape 196"/>
          <p:cNvSpPr txBox="1"/>
          <p:nvPr>
            <p:ph idx="1" type="body"/>
          </p:nvPr>
        </p:nvSpPr>
        <p:spPr>
          <a:xfrm>
            <a:off x="428600" y="928676"/>
            <a:ext cx="8229600" cy="57926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2000"/>
              <a:buFont typeface="Arial"/>
              <a:buChar char="•"/>
            </a:pPr>
            <a:r>
              <a:rPr b="0" i="0" lang="en-US" sz="20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¿Porque  no puedo cambiar la información del estudiante en el panel de control?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0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b="1" lang="en-US" sz="2040"/>
              <a:t>El estudiante no tiene permitido agregar ninguna otra información más que su dirección  de correo electrónico y su contraseña.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740"/>
              <a:buFont typeface="Arial"/>
              <a:buChar char="•"/>
            </a:pPr>
            <a:r>
              <a:rPr b="0" i="0" lang="en-US" sz="27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221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¿Puedo crearle una cuenta a cada uno de mis 35 estudiantes?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7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b="1" i="0" lang="en-US" sz="20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No, los docentes están limitados a crear</a:t>
            </a:r>
            <a:r>
              <a:rPr b="1" lang="en-US" sz="2040"/>
              <a:t> solamente </a:t>
            </a:r>
            <a:r>
              <a:rPr b="1" i="0" lang="en-US" sz="20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cuentas de estudiantes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42"/>
              </a:spcBef>
              <a:spcAft>
                <a:spcPts val="0"/>
              </a:spcAft>
              <a:buClr>
                <a:schemeClr val="dk1"/>
              </a:buClr>
              <a:buSzPct val="100454"/>
              <a:buFont typeface="Arial"/>
              <a:buChar char="•"/>
            </a:pPr>
            <a:r>
              <a:rPr b="0" i="0" lang="en-US" sz="221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 Porque no debería darle al un estudiante la información de mi cuenta?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4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21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</a:t>
            </a:r>
            <a:r>
              <a:rPr b="1" i="0" lang="en-US" sz="221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Los estudiantes solamente pueden usar su cuenta de estudiantes</a:t>
            </a:r>
            <a:r>
              <a:rPr b="1" lang="en-US" sz="2210"/>
              <a:t>.</a:t>
            </a:r>
            <a:r>
              <a:rPr b="1" i="0" lang="en-US" sz="221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Pueden entrar tod</a:t>
            </a:r>
            <a:r>
              <a:rPr b="1" lang="en-US" sz="2210"/>
              <a:t>os los datos </a:t>
            </a:r>
            <a:r>
              <a:rPr b="1" i="0" lang="en-US" sz="221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 </a:t>
            </a:r>
            <a:r>
              <a:rPr b="1" lang="en-US" sz="2210"/>
              <a:t>colaboración</a:t>
            </a:r>
            <a:r>
              <a:rPr b="1" i="0" lang="en-US" sz="221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que desean pero </a:t>
            </a:r>
            <a:r>
              <a:rPr b="1" lang="en-US" sz="2210"/>
              <a:t>no pueden cambiar la información de su colegio.</a:t>
            </a:r>
            <a:r>
              <a:rPr b="1" i="0" lang="en-US" sz="221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US" sz="2210"/>
              <a:t>Otras posibilidades son reservadas para las cuentas de los docentes.</a:t>
            </a:r>
            <a:r>
              <a:rPr b="1" i="0" lang="en-US" sz="221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4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21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Por favor no comparta </a:t>
            </a:r>
            <a:r>
              <a:rPr b="1" lang="en-US" sz="2210"/>
              <a:t>la </a:t>
            </a:r>
            <a:r>
              <a:rPr b="1" i="0" lang="en-US" sz="221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información de su cuenta personal.            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6"/>
              </a:spcBef>
              <a:buClr>
                <a:schemeClr val="dk1"/>
              </a:buClr>
              <a:buSzPct val="102000"/>
              <a:buFont typeface="Arial"/>
              <a:buNone/>
            </a:pPr>
            <a:r>
              <a:t/>
            </a:r>
            <a:endParaRPr b="0" i="0" sz="153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Shape 197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/>
          <p:nvPr>
            <p:ph type="title"/>
          </p:nvPr>
        </p:nvSpPr>
        <p:spPr>
          <a:xfrm>
            <a:off x="457200" y="27461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Próxim</a:t>
            </a:r>
            <a:r>
              <a:rPr lang="en-US"/>
              <a:t>os pasos</a:t>
            </a:r>
          </a:p>
        </p:txBody>
      </p:sp>
      <p:sp>
        <p:nvSpPr>
          <p:cNvPr id="203" name="Shape 203"/>
          <p:cNvSpPr txBox="1"/>
          <p:nvPr>
            <p:ph idx="1" type="body"/>
          </p:nvPr>
        </p:nvSpPr>
        <p:spPr>
          <a:xfrm>
            <a:off x="357158" y="1600200"/>
            <a:ext cx="8358246" cy="47577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9523"/>
              <a:buFont typeface="Arial"/>
              <a:buChar char="•"/>
            </a:pPr>
            <a:r>
              <a:rPr b="0" i="0" lang="en-US" sz="209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Felicitaciones, usted </a:t>
            </a:r>
            <a:r>
              <a:rPr lang="en-US" sz="2090"/>
              <a:t>debería</a:t>
            </a:r>
            <a:r>
              <a:rPr b="0" i="0" lang="en-US" sz="209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saber</a:t>
            </a:r>
            <a:r>
              <a:rPr lang="en-US" sz="2090"/>
              <a:t> </a:t>
            </a:r>
            <a:r>
              <a:rPr b="0" i="0" lang="en-US" sz="209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ahora: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18"/>
              </a:spcBef>
              <a:spcAft>
                <a:spcPts val="0"/>
              </a:spcAft>
              <a:buClr>
                <a:schemeClr val="dk1"/>
              </a:buClr>
              <a:buSzPct val="99523"/>
              <a:buFont typeface="Calibri"/>
              <a:buChar char="•"/>
            </a:pPr>
            <a:r>
              <a:rPr lang="en-US" sz="2090"/>
              <a:t>Cómo</a:t>
            </a:r>
            <a:r>
              <a:rPr b="0" i="0" lang="en-US" sz="209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crear  y modificar una cuenta de estudiante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18"/>
              </a:spcBef>
              <a:spcAft>
                <a:spcPts val="0"/>
              </a:spcAft>
              <a:buClr>
                <a:schemeClr val="dk1"/>
              </a:buClr>
              <a:buSzPct val="99523"/>
              <a:buFont typeface="Calibri"/>
              <a:buChar char="•"/>
            </a:pPr>
            <a:r>
              <a:rPr lang="en-US" sz="2090"/>
              <a:t>Q</a:t>
            </a:r>
            <a:r>
              <a:rPr b="0" i="0" lang="en-US" sz="209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ue puede un estudiante</a:t>
            </a:r>
            <a:r>
              <a:rPr lang="en-US" sz="2090"/>
              <a:t> </a:t>
            </a:r>
            <a:r>
              <a:rPr b="0" i="0" lang="en-US" sz="209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hacer con su cuenta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18"/>
              </a:spcBef>
              <a:spcAft>
                <a:spcPts val="0"/>
              </a:spcAft>
              <a:buClr>
                <a:schemeClr val="dk1"/>
              </a:buClr>
              <a:buSzPct val="99523"/>
              <a:buFont typeface="Calibri"/>
              <a:buChar char="•"/>
            </a:pPr>
            <a:r>
              <a:rPr b="0" i="0" lang="en-US" sz="209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Cómo monitorear las actividades de los estudiantes en la página Web de GLOBE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18"/>
              </a:spcBef>
              <a:spcAft>
                <a:spcPts val="0"/>
              </a:spcAft>
              <a:buClr>
                <a:schemeClr val="dk1"/>
              </a:buClr>
              <a:buSzPct val="99523"/>
              <a:buFont typeface="Calibri"/>
              <a:buNone/>
            </a:pPr>
            <a:r>
              <a:t/>
            </a:r>
            <a:endParaRPr b="0" i="0" sz="209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18"/>
              </a:spcBef>
              <a:spcAft>
                <a:spcPts val="0"/>
              </a:spcAft>
              <a:buClr>
                <a:schemeClr val="dk1"/>
              </a:buClr>
              <a:buSzPct val="99523"/>
              <a:buFont typeface="Arial"/>
              <a:buChar char="•"/>
            </a:pPr>
            <a:r>
              <a:rPr b="0" i="0" lang="en-US" sz="209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Usted puede ahora: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18"/>
              </a:spcBef>
              <a:spcAft>
                <a:spcPts val="0"/>
              </a:spcAft>
              <a:buClr>
                <a:schemeClr val="dk1"/>
              </a:buClr>
              <a:buSzPct val="99523"/>
              <a:buFont typeface="Calibri"/>
              <a:buChar char="•"/>
            </a:pPr>
            <a:r>
              <a:rPr b="0" i="0" lang="en-US" sz="209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Crear una cuenta para estudiantes </a:t>
            </a:r>
            <a:r>
              <a:rPr lang="en-US" sz="2090"/>
              <a:t>e </a:t>
            </a:r>
            <a:r>
              <a:rPr b="0" i="0" lang="en-US" sz="209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</a:t>
            </a:r>
            <a:r>
              <a:rPr lang="en-US" sz="2090"/>
              <a:t>tegrarlos</a:t>
            </a:r>
            <a:r>
              <a:rPr b="0" i="0" lang="en-US" sz="209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con la entrada de datos  y cómo </a:t>
            </a:r>
            <a:r>
              <a:rPr lang="en-US" sz="2090"/>
              <a:t>interactuar</a:t>
            </a:r>
            <a:r>
              <a:rPr b="0" i="0" lang="en-US" sz="209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con la página de GLOBE.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9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209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9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Por preguntas comunicarse con</a:t>
            </a:r>
            <a:r>
              <a:rPr lang="en-US" sz="2090"/>
              <a:t> GLOBE Helpdesk </a:t>
            </a:r>
            <a:r>
              <a:rPr b="0" i="0" lang="en-US" sz="209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help@globe.gov</a:t>
            </a:r>
            <a:r>
              <a:rPr b="0" i="0" lang="en-US" sz="209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22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4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22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1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228"/>
              </a:spcBef>
              <a:buClr>
                <a:schemeClr val="dk1"/>
              </a:buClr>
              <a:buSzPct val="103636"/>
              <a:buFont typeface="Calibri"/>
              <a:buNone/>
            </a:pPr>
            <a:r>
              <a:t/>
            </a:r>
            <a:endParaRPr b="0" i="0" sz="114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Shape 204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Introducción</a:t>
            </a:r>
          </a:p>
        </p:txBody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457200" y="1600200"/>
            <a:ext cx="8229600" cy="57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740"/>
              <a:buFont typeface="Arial"/>
              <a:buChar char="•"/>
            </a:pPr>
            <a:r>
              <a:rPr b="0" i="0" lang="en-US" sz="27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¿Qué es una cuenta de estudiantes?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740"/>
              <a:buFont typeface="Arial"/>
              <a:buChar char="•"/>
            </a:pPr>
            <a:r>
              <a:rPr b="0" i="0" lang="en-US" sz="27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¿Cómo puedo yo  crear una cuenta para estudiantes? 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740"/>
              <a:buFont typeface="Arial"/>
              <a:buChar char="•"/>
            </a:pPr>
            <a:r>
              <a:rPr b="0" i="0" lang="en-US" sz="27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¿Cómo puedo  saber </a:t>
            </a:r>
            <a:r>
              <a:rPr lang="en-US" sz="2720"/>
              <a:t>qué</a:t>
            </a:r>
            <a:r>
              <a:rPr b="0" i="0" lang="en-US" sz="27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está haciendo  un   estudiante con su cuenta?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740"/>
              <a:buFont typeface="Arial"/>
              <a:buChar char="•"/>
            </a:pPr>
            <a:r>
              <a:rPr b="0" i="0" lang="en-US" sz="27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</a:t>
            </a:r>
            <a:r>
              <a:rPr b="0" i="0" lang="en-US" sz="272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http://www.globe.gov/es/get-trained/using-the-globe-website/creating-student-accounts</a:t>
            </a:r>
            <a:r>
              <a:rPr b="0" i="0" lang="en-US" sz="27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 encuentra un video en Ingles con los pasos a seguir.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740"/>
              <a:buFont typeface="Arial"/>
              <a:buChar char="•"/>
            </a:pPr>
            <a:r>
              <a:rPr b="0" i="0" lang="en-US" sz="27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Después de</a:t>
            </a:r>
            <a:r>
              <a:rPr lang="en-US" sz="2720"/>
              <a:t> este tutorial</a:t>
            </a:r>
            <a:r>
              <a:rPr b="0" i="0" lang="en-US" sz="27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hay una sección para que usted mismo pruebe cómo hacer</a:t>
            </a:r>
            <a:r>
              <a:rPr lang="en-US" sz="2720"/>
              <a:t>lo</a:t>
            </a:r>
            <a:r>
              <a:rPr b="0" i="0" lang="en-US" sz="27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otra  sección al final para evaluar</a:t>
            </a:r>
            <a:r>
              <a:rPr lang="en-US" sz="2720"/>
              <a:t> </a:t>
            </a:r>
            <a:r>
              <a:rPr b="0" i="0" lang="en-US" sz="27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sus </a:t>
            </a:r>
            <a:r>
              <a:rPr lang="en-US" sz="2720"/>
              <a:t>conocimientos</a:t>
            </a:r>
            <a:r>
              <a:rPr b="0" i="0" lang="en-US" sz="27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740"/>
              <a:buFont typeface="Arial"/>
              <a:buChar char="•"/>
            </a:pPr>
            <a:r>
              <a:rPr b="0" i="0" lang="en-US" sz="27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Por preguntas comunicarse con </a:t>
            </a:r>
            <a:r>
              <a:rPr b="0" i="0" lang="en-US" sz="272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help@globe.gov</a:t>
            </a:r>
            <a:r>
              <a:rPr b="0" i="0" lang="en-US" sz="27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740"/>
              <a:buFont typeface="Arial"/>
              <a:buNone/>
            </a:pPr>
            <a:r>
              <a:t/>
            </a:r>
            <a:endParaRPr b="0" i="0" sz="272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544"/>
              </a:spcBef>
              <a:buClr>
                <a:schemeClr val="dk1"/>
              </a:buClr>
              <a:buSzPct val="100740"/>
              <a:buFont typeface="Arial"/>
              <a:buNone/>
            </a:pPr>
            <a:r>
              <a:t/>
            </a:r>
            <a:endParaRPr b="0" i="0" sz="272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Shape 103"/>
          <p:cNvSpPr txBox="1"/>
          <p:nvPr>
            <p:ph idx="12" type="sldNum"/>
          </p:nvPr>
        </p:nvSpPr>
        <p:spPr>
          <a:xfrm>
            <a:off x="6553200" y="6343625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395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Cuenta de estudiantes</a:t>
            </a:r>
            <a:br>
              <a:rPr b="0" i="0" lang="en-US" sz="395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</a:p>
        </p:txBody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457200" y="1600200"/>
            <a:ext cx="8186765" cy="47577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8950"/>
              <a:buFont typeface="Arial"/>
              <a:buChar char="•"/>
            </a:pPr>
            <a:r>
              <a:rPr b="0" i="0" lang="en-US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Cada docente puede crear hasta 10 cuentas para estudiantes .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396"/>
              </a:spcBef>
              <a:spcAft>
                <a:spcPts val="0"/>
              </a:spcAft>
              <a:buClr>
                <a:schemeClr val="dk1"/>
              </a:buClr>
              <a:buSzPct val="98950"/>
              <a:buFont typeface="Arial"/>
              <a:buChar char="•"/>
            </a:pPr>
            <a:r>
              <a:rPr b="0" i="0" lang="en-US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Los </a:t>
            </a:r>
            <a:r>
              <a:rPr lang="en-US" sz="1979"/>
              <a:t>estudiantes</a:t>
            </a:r>
            <a:r>
              <a:rPr b="0" i="0" lang="en-US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con sus cuentas pueden</a:t>
            </a:r>
            <a:r>
              <a:rPr lang="en-US" sz="1979"/>
              <a:t>: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6"/>
              </a:spcBef>
              <a:spcAft>
                <a:spcPts val="0"/>
              </a:spcAft>
              <a:buClr>
                <a:schemeClr val="dk1"/>
              </a:buClr>
              <a:buSzPct val="98950"/>
              <a:buFont typeface="Arial"/>
              <a:buChar char="–"/>
            </a:pPr>
            <a:r>
              <a:rPr b="0" i="0" lang="en-US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Entrar datos en nombre de su docente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6"/>
              </a:spcBef>
              <a:spcAft>
                <a:spcPts val="0"/>
              </a:spcAft>
              <a:buClr>
                <a:schemeClr val="dk1"/>
              </a:buClr>
              <a:buSzPct val="98950"/>
              <a:buFont typeface="Arial"/>
              <a:buChar char="–"/>
            </a:pPr>
            <a:r>
              <a:rPr lang="en-US" sz="1979"/>
              <a:t>Hacer comentarios y preguntas</a:t>
            </a:r>
            <a:r>
              <a:rPr b="0" i="0" lang="en-US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en los foros.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6"/>
              </a:spcBef>
              <a:spcAft>
                <a:spcPts val="0"/>
              </a:spcAft>
              <a:buClr>
                <a:schemeClr val="dk1"/>
              </a:buClr>
              <a:buSzPct val="98950"/>
              <a:buFont typeface="Arial"/>
              <a:buChar char="–"/>
            </a:pPr>
            <a:r>
              <a:rPr b="0" i="0" lang="en-US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Hacerse amigo de alguien y poner comentarios en su muro.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396"/>
              </a:spcBef>
              <a:spcAft>
                <a:spcPts val="0"/>
              </a:spcAft>
              <a:buClr>
                <a:schemeClr val="dk1"/>
              </a:buClr>
              <a:buSzPct val="98950"/>
              <a:buFont typeface="Arial"/>
              <a:buChar char="•"/>
            </a:pPr>
            <a:r>
              <a:rPr b="0" i="0" lang="en-US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Los estudiantes no pueden: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6"/>
              </a:spcBef>
              <a:spcAft>
                <a:spcPts val="0"/>
              </a:spcAft>
              <a:buClr>
                <a:schemeClr val="dk1"/>
              </a:buClr>
              <a:buSzPct val="98950"/>
              <a:buFont typeface="Arial"/>
              <a:buChar char="–"/>
            </a:pPr>
            <a:r>
              <a:rPr b="0" i="0" lang="en-US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Cambiar la página del Colegio.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6"/>
              </a:spcBef>
              <a:spcAft>
                <a:spcPts val="0"/>
              </a:spcAft>
              <a:buClr>
                <a:schemeClr val="dk1"/>
              </a:buClr>
              <a:buSzPct val="98950"/>
              <a:buFont typeface="Arial"/>
              <a:buChar char="–"/>
            </a:pPr>
            <a:r>
              <a:rPr lang="en-US" sz="1979"/>
              <a:t>Hacer cambios en su enlace de “My Page”.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6"/>
              </a:spcBef>
              <a:spcAft>
                <a:spcPts val="0"/>
              </a:spcAft>
              <a:buClr>
                <a:schemeClr val="dk1"/>
              </a:buClr>
              <a:buSzPct val="98950"/>
              <a:buFont typeface="Arial"/>
              <a:buChar char="–"/>
            </a:pPr>
            <a:r>
              <a:rPr b="0" i="0" lang="en-US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Cambiar su clave, su nombre de usuario</a:t>
            </a:r>
            <a:r>
              <a:rPr lang="en-US" sz="1979"/>
              <a:t> u otra información.</a:t>
            </a:r>
          </a:p>
          <a:p>
            <a:pPr indent="0" lvl="0" marL="457200" marR="0" rtl="0" algn="l">
              <a:lnSpc>
                <a:spcPct val="80000"/>
              </a:lnSpc>
              <a:spcBef>
                <a:spcPts val="396"/>
              </a:spcBef>
              <a:spcAft>
                <a:spcPts val="0"/>
              </a:spcAft>
              <a:buNone/>
            </a:pPr>
            <a:r>
              <a:rPr b="0" i="0" lang="en-US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 cuentas de los estudiantes: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6"/>
              </a:spcBef>
              <a:spcAft>
                <a:spcPts val="0"/>
              </a:spcAft>
              <a:buClr>
                <a:schemeClr val="dk1"/>
              </a:buClr>
              <a:buSzPct val="98950"/>
              <a:buFont typeface="Arial"/>
              <a:buChar char="–"/>
            </a:pPr>
            <a:r>
              <a:rPr b="0" i="0" lang="en-US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US" sz="1979"/>
              <a:t>unca</a:t>
            </a:r>
            <a:r>
              <a:rPr b="0" i="0" lang="en-US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debe</a:t>
            </a:r>
            <a:r>
              <a:rPr lang="en-US" sz="1979"/>
              <a:t>n</a:t>
            </a:r>
            <a:r>
              <a:rPr b="0" i="0" lang="en-US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mostrar</a:t>
            </a:r>
            <a:r>
              <a:rPr lang="en-US" sz="1979"/>
              <a:t> el </a:t>
            </a:r>
            <a:r>
              <a:rPr b="0" i="0" lang="en-US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nombre real del estudiante.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6"/>
              </a:spcBef>
              <a:spcAft>
                <a:spcPts val="0"/>
              </a:spcAft>
              <a:buClr>
                <a:schemeClr val="dk1"/>
              </a:buClr>
              <a:buSzPct val="98950"/>
              <a:buFont typeface="Arial"/>
              <a:buChar char="–"/>
            </a:pPr>
            <a:r>
              <a:rPr b="0" i="0" lang="en-US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979"/>
              <a:t>e convierten automáticamente</a:t>
            </a:r>
            <a:r>
              <a:rPr b="0" i="0" lang="en-US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en “ amigos” de sus  docentes  p</a:t>
            </a:r>
            <a:r>
              <a:rPr lang="en-US" sz="1979"/>
              <a:t>or lo tanto</a:t>
            </a:r>
            <a:r>
              <a:rPr b="0" i="0" lang="en-US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el docente ve</a:t>
            </a:r>
            <a:r>
              <a:rPr lang="en-US" sz="1979"/>
              <a:t> automáticamente</a:t>
            </a:r>
            <a:r>
              <a:rPr b="0" i="0" lang="en-US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 que están publicando.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6"/>
              </a:spcBef>
              <a:spcAft>
                <a:spcPts val="0"/>
              </a:spcAft>
              <a:buClr>
                <a:schemeClr val="dk1"/>
              </a:buClr>
              <a:buSzPct val="98950"/>
              <a:buFont typeface="Arial"/>
              <a:buChar char="–"/>
            </a:pPr>
            <a:r>
              <a:rPr b="0" i="0" lang="en-US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cuenta es </a:t>
            </a:r>
            <a:r>
              <a:rPr lang="en-US" sz="1979"/>
              <a:t>automáticamente</a:t>
            </a:r>
            <a:r>
              <a:rPr b="0" i="0" lang="en-US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979"/>
              <a:t>borrada</a:t>
            </a:r>
            <a:r>
              <a:rPr b="0" i="0" lang="en-US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cuando la cuenta de su maestro se borra.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352"/>
              </a:spcBef>
              <a:buClr>
                <a:schemeClr val="dk1"/>
              </a:buClr>
              <a:buSzPct val="97777"/>
              <a:buFont typeface="Arial"/>
              <a:buNone/>
            </a:pPr>
            <a:r>
              <a:t/>
            </a:r>
            <a:endParaRPr b="0" i="0" sz="17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Shape 110"/>
          <p:cNvSpPr txBox="1"/>
          <p:nvPr/>
        </p:nvSpPr>
        <p:spPr>
          <a:xfrm>
            <a:off x="7786710" y="6500833"/>
            <a:ext cx="75623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Shape 111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Cuenta de estudiantes</a:t>
            </a:r>
          </a:p>
        </p:txBody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Cuando un docente </a:t>
            </a:r>
            <a:r>
              <a:rPr lang="en-US" sz="2000"/>
              <a:t>abre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“My Page” por primera vez, le  aparece la lista de todos los colegios en los que trabaja  y la opción de crear</a:t>
            </a:r>
            <a:r>
              <a:rPr lang="en-US" sz="2000"/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cuentas para los alumnos en cada un</a:t>
            </a:r>
            <a:r>
              <a:rPr lang="en-US" sz="2000"/>
              <a:t>a de sus escuelas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indent="-342900" lvl="0" marL="3429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</a:t>
            </a: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 Accounts</a:t>
            </a: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Universidad de Ciencias Empresariales Y Sociales</a:t>
            </a: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8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new account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Cuando  hace click  en "new account” el formulario "Crear una cuenta de Estudiante" se visualiza a través de una ventana emergente:</a:t>
            </a:r>
          </a:p>
        </p:txBody>
      </p:sp>
      <p:sp>
        <p:nvSpPr>
          <p:cNvPr id="118" name="Shape 118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pic>
        <p:nvPicPr>
          <p:cNvPr id="124" name="Shape 124"/>
          <p:cNvPicPr preferRelativeResize="0"/>
          <p:nvPr/>
        </p:nvPicPr>
        <p:blipFill rotWithShape="1">
          <a:blip r:embed="rId3">
            <a:alphaModFix/>
          </a:blip>
          <a:srcRect b="5000" l="15311" r="17186" t="20000"/>
          <a:stretch/>
        </p:blipFill>
        <p:spPr>
          <a:xfrm>
            <a:off x="857224" y="500041"/>
            <a:ext cx="7329538" cy="6107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rgbClr val="000000"/>
              </a:buClr>
              <a:buSzPct val="25000"/>
              <a:buFont typeface="Calibri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Cuenta de estudiantes</a:t>
            </a:r>
          </a:p>
        </p:txBody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Los maestros tienen la posibilidad de personalizar el acceso a la cuenta del estudiante antes de crear la cuenta. Los maestros pueden optar por crear un inicio de sesión del estudiante basado en identificador  del nombre  de la escuela y su correo electrónico, o pueden optar por crear su propio nombre de usuario.</a:t>
            </a:r>
          </a:p>
          <a:p>
            <a:pPr indent="-342900" lvl="0" marL="342900" marR="0" rtl="0" algn="l">
              <a:spcBef>
                <a:spcPts val="32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/>
              <a:buChar char="•"/>
            </a:pPr>
            <a:r>
              <a:rPr b="1" i="0" lang="en-US" sz="16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POR FAVOR NO USAR EL NOMBRE DEL ESTUDIANTE</a:t>
            </a:r>
          </a:p>
          <a:p>
            <a:pPr indent="-342900" lvl="0" marL="3429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Los maestros pueden añadir opcionalmente, un campo adicional, después del nombre de visualización del estudiante, para identificar mejor la naturaleza o finalidad de la cuenta del estudiante.</a:t>
            </a:r>
          </a:p>
          <a:p>
            <a:pPr indent="-342900" lvl="0" marL="342900" marR="0" rtl="0" algn="l">
              <a:spcBef>
                <a:spcPts val="32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/>
              <a:buChar char="•"/>
            </a:pPr>
            <a:r>
              <a:rPr b="1" i="0" lang="en-US" sz="16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POR FAVOR NO USAR EL NOMBRE DEL ESTUDIANTE</a:t>
            </a:r>
          </a:p>
          <a:p>
            <a:pPr indent="-342900" lvl="0" marL="3429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Una contraseña debe ser suministrado. Las reglas para la contraseña actual se pueden ver haciendo clic en el icono de ayuda  (?) </a:t>
            </a:r>
          </a:p>
        </p:txBody>
      </p:sp>
      <p:sp>
        <p:nvSpPr>
          <p:cNvPr id="131" name="Shape 131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pic>
        <p:nvPicPr>
          <p:cNvPr id="137" name="Shape 137"/>
          <p:cNvPicPr preferRelativeResize="0"/>
          <p:nvPr/>
        </p:nvPicPr>
        <p:blipFill rotWithShape="1">
          <a:blip r:embed="rId3">
            <a:alphaModFix/>
          </a:blip>
          <a:srcRect b="8749" l="11562" r="8749" t="20000"/>
          <a:stretch/>
        </p:blipFill>
        <p:spPr>
          <a:xfrm>
            <a:off x="0" y="714356"/>
            <a:ext cx="9161700" cy="61437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Shape 138"/>
          <p:cNvSpPr txBox="1"/>
          <p:nvPr/>
        </p:nvSpPr>
        <p:spPr>
          <a:xfrm>
            <a:off x="428595" y="1571612"/>
            <a:ext cx="3286148" cy="33855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Usar parte de mi organización y mail</a:t>
            </a:r>
          </a:p>
        </p:txBody>
      </p:sp>
      <p:sp>
        <p:nvSpPr>
          <p:cNvPr id="139" name="Shape 139"/>
          <p:cNvSpPr txBox="1"/>
          <p:nvPr/>
        </p:nvSpPr>
        <p:spPr>
          <a:xfrm>
            <a:off x="4143371" y="1571612"/>
            <a:ext cx="2643205" cy="36933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crear mi propia dirección</a:t>
            </a:r>
          </a:p>
        </p:txBody>
      </p:sp>
      <p:sp>
        <p:nvSpPr>
          <p:cNvPr id="140" name="Shape 140"/>
          <p:cNvSpPr txBox="1"/>
          <p:nvPr/>
        </p:nvSpPr>
        <p:spPr>
          <a:xfrm>
            <a:off x="0" y="1142983"/>
            <a:ext cx="6929486" cy="36933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Acceso a la cuenta de los estudiantes  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palabras en código no están permitas</a:t>
            </a:r>
          </a:p>
        </p:txBody>
      </p:sp>
      <p:sp>
        <p:nvSpPr>
          <p:cNvPr id="141" name="Shape 141"/>
          <p:cNvSpPr txBox="1"/>
          <p:nvPr/>
        </p:nvSpPr>
        <p:spPr>
          <a:xfrm>
            <a:off x="1000100" y="2500306"/>
            <a:ext cx="1821332" cy="36933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Acceso permitido</a:t>
            </a:r>
          </a:p>
        </p:txBody>
      </p:sp>
      <p:sp>
        <p:nvSpPr>
          <p:cNvPr id="142" name="Shape 142"/>
          <p:cNvSpPr txBox="1"/>
          <p:nvPr/>
        </p:nvSpPr>
        <p:spPr>
          <a:xfrm>
            <a:off x="0" y="3214685"/>
            <a:ext cx="3733457" cy="36933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Nombre de visualización de la cuenta</a:t>
            </a:r>
          </a:p>
        </p:txBody>
      </p:sp>
      <p:sp>
        <p:nvSpPr>
          <p:cNvPr id="143" name="Shape 143"/>
          <p:cNvSpPr txBox="1"/>
          <p:nvPr/>
        </p:nvSpPr>
        <p:spPr>
          <a:xfrm>
            <a:off x="3143240" y="3643314"/>
            <a:ext cx="68640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suelo</a:t>
            </a:r>
          </a:p>
        </p:txBody>
      </p:sp>
      <p:sp>
        <p:nvSpPr>
          <p:cNvPr id="144" name="Shape 144"/>
          <p:cNvSpPr txBox="1"/>
          <p:nvPr/>
        </p:nvSpPr>
        <p:spPr>
          <a:xfrm>
            <a:off x="4214810" y="4071942"/>
            <a:ext cx="135732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-suelo</a:t>
            </a:r>
          </a:p>
        </p:txBody>
      </p:sp>
      <p:sp>
        <p:nvSpPr>
          <p:cNvPr id="145" name="Shape 145"/>
          <p:cNvSpPr txBox="1"/>
          <p:nvPr/>
        </p:nvSpPr>
        <p:spPr>
          <a:xfrm>
            <a:off x="0" y="4643446"/>
            <a:ext cx="2714610" cy="36933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Clave de la cuenta </a:t>
            </a:r>
          </a:p>
        </p:txBody>
      </p:sp>
      <p:sp>
        <p:nvSpPr>
          <p:cNvPr id="146" name="Shape 146"/>
          <p:cNvSpPr txBox="1"/>
          <p:nvPr/>
        </p:nvSpPr>
        <p:spPr>
          <a:xfrm>
            <a:off x="0" y="2786058"/>
            <a:ext cx="1276502" cy="36933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Dirección</a:t>
            </a:r>
          </a:p>
        </p:txBody>
      </p:sp>
      <p:sp>
        <p:nvSpPr>
          <p:cNvPr id="147" name="Shape 147"/>
          <p:cNvSpPr txBox="1"/>
          <p:nvPr/>
        </p:nvSpPr>
        <p:spPr>
          <a:xfrm>
            <a:off x="0" y="4071942"/>
            <a:ext cx="1510734" cy="36933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Mostrar como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/>
          <p:nvPr/>
        </p:nvSpPr>
        <p:spPr>
          <a:xfrm>
            <a:off x="571472" y="1071545"/>
            <a:ext cx="7500989" cy="53245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Después de creada la cuenta de los estudiantes, ellas pueden ser  modificadas  haciendo click en el link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Cuenta de los estudiantes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Universidad de Ciencias Empresariales  y sociales 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☒   </a:t>
            </a:r>
            <a:r>
              <a:rPr lang="en-US" sz="18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universidad_sociales_gachimartinez_student1@globe.gov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</a:t>
            </a:r>
            <a:r>
              <a:rPr lang="en-US" sz="18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new account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La cuenta de los estudiantes pueden ser manualmente eliminadas seleccionando la </a:t>
            </a: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en el 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icono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la izquierda de su nombre.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En el formulario “Editar la cuenta para estudiantes” el nombre</a:t>
            </a:r>
            <a:r>
              <a:rPr lang="en-US"/>
              <a:t> 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usuario,  nombre de pantalla y contraseña pueden ser todos  editados o  modificados.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Shape 153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sp>
        <p:nvSpPr>
          <p:cNvPr id="154" name="Shape 154"/>
          <p:cNvSpPr/>
          <p:nvPr/>
        </p:nvSpPr>
        <p:spPr>
          <a:xfrm>
            <a:off x="1857356" y="0"/>
            <a:ext cx="4820742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lang="en-US" sz="4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Cuenta de estudiantes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/>
          <p:nvPr>
            <p:ph idx="12" type="sldNum"/>
          </p:nvPr>
        </p:nvSpPr>
        <p:spPr>
          <a:xfrm>
            <a:off x="6544412" y="62545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pic>
        <p:nvPicPr>
          <p:cNvPr id="160" name="Shape 160"/>
          <p:cNvPicPr preferRelativeResize="0"/>
          <p:nvPr/>
        </p:nvPicPr>
        <p:blipFill rotWithShape="1">
          <a:blip r:embed="rId3">
            <a:alphaModFix/>
          </a:blip>
          <a:srcRect b="8749" l="11562" r="8749" t="20000"/>
          <a:stretch/>
        </p:blipFill>
        <p:spPr>
          <a:xfrm>
            <a:off x="-8787" y="612556"/>
            <a:ext cx="9161700" cy="614370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Shape 161"/>
          <p:cNvSpPr txBox="1"/>
          <p:nvPr/>
        </p:nvSpPr>
        <p:spPr>
          <a:xfrm>
            <a:off x="419808" y="1469812"/>
            <a:ext cx="3286200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Usar parte de mi organización y mail</a:t>
            </a:r>
          </a:p>
        </p:txBody>
      </p:sp>
      <p:sp>
        <p:nvSpPr>
          <p:cNvPr id="162" name="Shape 162"/>
          <p:cNvSpPr txBox="1"/>
          <p:nvPr/>
        </p:nvSpPr>
        <p:spPr>
          <a:xfrm>
            <a:off x="4134584" y="1469812"/>
            <a:ext cx="2643300" cy="369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crear mi propia dirección</a:t>
            </a:r>
          </a:p>
        </p:txBody>
      </p:sp>
      <p:sp>
        <p:nvSpPr>
          <p:cNvPr id="163" name="Shape 163"/>
          <p:cNvSpPr txBox="1"/>
          <p:nvPr/>
        </p:nvSpPr>
        <p:spPr>
          <a:xfrm>
            <a:off x="0" y="1214425"/>
            <a:ext cx="8168400" cy="369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Acceso a la cuenta de los estudiantes  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palabras en 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unicode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no están permidas (&amp;%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+?)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Shape 164"/>
          <p:cNvSpPr txBox="1"/>
          <p:nvPr/>
        </p:nvSpPr>
        <p:spPr>
          <a:xfrm>
            <a:off x="991312" y="2398506"/>
            <a:ext cx="1821300" cy="369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Acceso permitido</a:t>
            </a:r>
          </a:p>
        </p:txBody>
      </p:sp>
      <p:sp>
        <p:nvSpPr>
          <p:cNvPr id="165" name="Shape 165"/>
          <p:cNvSpPr txBox="1"/>
          <p:nvPr/>
        </p:nvSpPr>
        <p:spPr>
          <a:xfrm>
            <a:off x="-8787" y="3112885"/>
            <a:ext cx="3733500" cy="369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Nombre de visualización de la cuenta</a:t>
            </a:r>
          </a:p>
        </p:txBody>
      </p:sp>
      <p:sp>
        <p:nvSpPr>
          <p:cNvPr id="166" name="Shape 166"/>
          <p:cNvSpPr txBox="1"/>
          <p:nvPr/>
        </p:nvSpPr>
        <p:spPr>
          <a:xfrm>
            <a:off x="3134452" y="3541514"/>
            <a:ext cx="686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suelo</a:t>
            </a:r>
          </a:p>
        </p:txBody>
      </p:sp>
      <p:sp>
        <p:nvSpPr>
          <p:cNvPr id="167" name="Shape 167"/>
          <p:cNvSpPr txBox="1"/>
          <p:nvPr/>
        </p:nvSpPr>
        <p:spPr>
          <a:xfrm>
            <a:off x="4206022" y="3970142"/>
            <a:ext cx="1357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-suelo</a:t>
            </a:r>
          </a:p>
        </p:txBody>
      </p:sp>
      <p:sp>
        <p:nvSpPr>
          <p:cNvPr id="168" name="Shape 168"/>
          <p:cNvSpPr txBox="1"/>
          <p:nvPr/>
        </p:nvSpPr>
        <p:spPr>
          <a:xfrm>
            <a:off x="-8786" y="4541646"/>
            <a:ext cx="2714700" cy="369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Clave de la cuenta </a:t>
            </a:r>
          </a:p>
        </p:txBody>
      </p:sp>
      <p:sp>
        <p:nvSpPr>
          <p:cNvPr id="169" name="Shape 169"/>
          <p:cNvSpPr txBox="1"/>
          <p:nvPr/>
        </p:nvSpPr>
        <p:spPr>
          <a:xfrm>
            <a:off x="-8787" y="2684258"/>
            <a:ext cx="1276500" cy="369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Dirección</a:t>
            </a:r>
          </a:p>
        </p:txBody>
      </p:sp>
      <p:sp>
        <p:nvSpPr>
          <p:cNvPr id="170" name="Shape 170"/>
          <p:cNvSpPr txBox="1"/>
          <p:nvPr/>
        </p:nvSpPr>
        <p:spPr>
          <a:xfrm>
            <a:off x="-8787" y="3970142"/>
            <a:ext cx="1510800" cy="369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Mostrar como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