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1" name="Shape 1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3" name="Shape 19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3" name="Shape 20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3" name="Shape 21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4" name="Shape 22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7" name="Shape 11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8" name="Shape 1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8" name="Shape 13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6" name="Shape 14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6" name="Shape 15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Diapositiva de título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ítulo y texto vertical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Título vertical y texto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En blanco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ítulo y objeto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Encabezado de secció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Dos objeto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ació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Sólo el título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ido con título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Imagen con título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2.png"/><Relationship Id="rId4" Type="http://schemas.openxmlformats.org/officeDocument/2006/relationships/image" Target="../media/image01.jpg"/><Relationship Id="rId5" Type="http://schemas.openxmlformats.org/officeDocument/2006/relationships/image" Target="../media/image0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Relationship Id="rId4" Type="http://schemas.openxmlformats.org/officeDocument/2006/relationships/image" Target="../media/image12.jpg"/><Relationship Id="rId11" Type="http://schemas.openxmlformats.org/officeDocument/2006/relationships/image" Target="../media/image21.jpg"/><Relationship Id="rId10" Type="http://schemas.openxmlformats.org/officeDocument/2006/relationships/image" Target="../media/image24.jpg"/><Relationship Id="rId12" Type="http://schemas.openxmlformats.org/officeDocument/2006/relationships/image" Target="../media/image20.jpg"/><Relationship Id="rId9" Type="http://schemas.openxmlformats.org/officeDocument/2006/relationships/image" Target="../media/image22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Relationship Id="rId7" Type="http://schemas.openxmlformats.org/officeDocument/2006/relationships/image" Target="../media/image17.jpg"/><Relationship Id="rId8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ctrTitle"/>
          </p:nvPr>
        </p:nvSpPr>
        <p:spPr>
          <a:xfrm>
            <a:off x="500033" y="2500306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Programa GLOBE</a:t>
            </a:r>
          </a:p>
        </p:txBody>
      </p:sp>
      <p:sp>
        <p:nvSpPr>
          <p:cNvPr id="89" name="Shape 89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Paso a Paso como entrar datos de Fenología</a:t>
            </a:r>
          </a:p>
        </p:txBody>
      </p:sp>
      <p:sp>
        <p:nvSpPr>
          <p:cNvPr id="90" name="Shape 9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go-glb" id="91" name="Shape 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10" y="357165"/>
            <a:ext cx="1428759" cy="12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Shape 92"/>
          <p:cNvSpPr/>
          <p:nvPr/>
        </p:nvSpPr>
        <p:spPr>
          <a:xfrm>
            <a:off x="0" y="2071677"/>
            <a:ext cx="184730" cy="553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Shape 93"/>
          <p:cNvSpPr/>
          <p:nvPr/>
        </p:nvSpPr>
        <p:spPr>
          <a:xfrm>
            <a:off x="285719" y="1571612"/>
            <a:ext cx="2286000" cy="892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-US" sz="18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Programa GLOBE Argentina</a:t>
            </a:r>
          </a:p>
        </p:txBody>
      </p:sp>
      <p:pic>
        <p:nvPicPr>
          <p:cNvPr descr="arbol.jpg" id="94" name="Shape 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667250"/>
            <a:ext cx="2085975" cy="2190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para hojas de árboles en otoño" id="95" name="Shape 9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00875" y="1000108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/>
        </p:nvSpPr>
        <p:spPr>
          <a:xfrm>
            <a:off x="0" y="357165"/>
            <a:ext cx="3929057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continuación aparecen todos los árboles seleccionados en donde tendrán que indicar  el estado de la yemas y las hojas 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 b="6250" l="0" r="56563" t="18750"/>
          <a:stretch/>
        </p:blipFill>
        <p:spPr>
          <a:xfrm>
            <a:off x="4000496" y="197293"/>
            <a:ext cx="5143504" cy="666070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 txBox="1"/>
          <p:nvPr/>
        </p:nvSpPr>
        <p:spPr>
          <a:xfrm>
            <a:off x="0" y="3000372"/>
            <a:ext cx="4081546" cy="3108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Recordar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Dormant  </a:t>
            </a:r>
            <a:r>
              <a:rPr i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-&gt; 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Latente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Swelling </a:t>
            </a:r>
            <a:r>
              <a:rPr i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-&gt; 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Crecimiento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Budburst  -&gt; 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Brote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Length Measurable-&gt; 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Longitud medible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Lost -&gt; 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Perdida</a:t>
            </a:r>
          </a:p>
        </p:txBody>
      </p:sp>
      <p:sp>
        <p:nvSpPr>
          <p:cNvPr id="186" name="Shape 186"/>
          <p:cNvSpPr txBox="1"/>
          <p:nvPr/>
        </p:nvSpPr>
        <p:spPr>
          <a:xfrm>
            <a:off x="428595" y="6334780"/>
            <a:ext cx="1848582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Seleccionar</a:t>
            </a:r>
          </a:p>
        </p:txBody>
      </p:sp>
      <p:sp>
        <p:nvSpPr>
          <p:cNvPr id="187" name="Shape 187"/>
          <p:cNvSpPr/>
          <p:nvPr/>
        </p:nvSpPr>
        <p:spPr>
          <a:xfrm>
            <a:off x="2571735" y="6858000"/>
            <a:ext cx="1428759" cy="4571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643174" y="6373367"/>
            <a:ext cx="978407" cy="484631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90" name="Shape 19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/>
        </p:nvSpPr>
        <p:spPr>
          <a:xfrm>
            <a:off x="3143240" y="0"/>
            <a:ext cx="269509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Green Down</a:t>
            </a:r>
          </a:p>
        </p:txBody>
      </p:sp>
      <p:sp>
        <p:nvSpPr>
          <p:cNvPr id="196" name="Shape 196"/>
          <p:cNvSpPr txBox="1"/>
          <p:nvPr/>
        </p:nvSpPr>
        <p:spPr>
          <a:xfrm>
            <a:off x="428595" y="714356"/>
            <a:ext cx="8715404" cy="1815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 al sitio de estudio de Fenología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 Greening seleccionar 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Observación nueva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Colocar la fecha de la observación 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Seleccionar Verde abajo,  número de ciclo  y enviar datos</a:t>
            </a:r>
          </a:p>
        </p:txBody>
      </p:sp>
      <p:sp>
        <p:nvSpPr>
          <p:cNvPr id="197" name="Shape 19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98" name="Shape 19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Shape 199"/>
          <p:cNvPicPr preferRelativeResize="0"/>
          <p:nvPr/>
        </p:nvPicPr>
        <p:blipFill rotWithShape="1">
          <a:blip r:embed="rId3">
            <a:alphaModFix/>
          </a:blip>
          <a:srcRect b="33028" l="0" r="0" t="15000"/>
          <a:stretch/>
        </p:blipFill>
        <p:spPr>
          <a:xfrm>
            <a:off x="530087" y="2928933"/>
            <a:ext cx="8613912" cy="335758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Shape 200"/>
          <p:cNvSpPr/>
          <p:nvPr/>
        </p:nvSpPr>
        <p:spPr>
          <a:xfrm>
            <a:off x="0" y="5786453"/>
            <a:ext cx="978407" cy="484631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Shape 205"/>
          <p:cNvPicPr preferRelativeResize="0"/>
          <p:nvPr/>
        </p:nvPicPr>
        <p:blipFill rotWithShape="1">
          <a:blip r:embed="rId3">
            <a:alphaModFix/>
          </a:blip>
          <a:srcRect b="4999" l="0" r="56563" t="18750"/>
          <a:stretch/>
        </p:blipFill>
        <p:spPr>
          <a:xfrm>
            <a:off x="4172262" y="285728"/>
            <a:ext cx="4612202" cy="607223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Shape 20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207" name="Shape 20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Shape 208"/>
          <p:cNvSpPr txBox="1"/>
          <p:nvPr/>
        </p:nvSpPr>
        <p:spPr>
          <a:xfrm>
            <a:off x="285719" y="1714488"/>
            <a:ext cx="3606114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Aparecerá la lista de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árboles en los que se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observó el  Green Up.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cambió de árboles,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deberá volver marcar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reverdecimiento  en la 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(diapositiva 5)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Shape 209"/>
          <p:cNvSpPr/>
          <p:nvPr/>
        </p:nvSpPr>
        <p:spPr>
          <a:xfrm>
            <a:off x="2928925" y="6072205"/>
            <a:ext cx="1285883" cy="214313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Shape 210"/>
          <p:cNvSpPr txBox="1"/>
          <p:nvPr/>
        </p:nvSpPr>
        <p:spPr>
          <a:xfrm>
            <a:off x="785785" y="5929330"/>
            <a:ext cx="1857388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Seleccionar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Shape 21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217" name="Shape 217"/>
          <p:cNvSpPr txBox="1"/>
          <p:nvPr/>
        </p:nvSpPr>
        <p:spPr>
          <a:xfrm>
            <a:off x="0" y="428604"/>
            <a:ext cx="330949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cada árbol se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debe colocar  lo que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corresponda en cada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una de las 4 hojas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seleccionadas</a:t>
            </a:r>
          </a:p>
        </p:txBody>
      </p:sp>
      <p:pic>
        <p:nvPicPr>
          <p:cNvPr id="218" name="Shape 218"/>
          <p:cNvPicPr preferRelativeResize="0"/>
          <p:nvPr/>
        </p:nvPicPr>
        <p:blipFill rotWithShape="1">
          <a:blip r:embed="rId3">
            <a:alphaModFix/>
          </a:blip>
          <a:srcRect b="5000" l="0" r="35000" t="11250"/>
          <a:stretch/>
        </p:blipFill>
        <p:spPr>
          <a:xfrm>
            <a:off x="3303910" y="785793"/>
            <a:ext cx="5840088" cy="564357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Shape 219"/>
          <p:cNvSpPr txBox="1"/>
          <p:nvPr/>
        </p:nvSpPr>
        <p:spPr>
          <a:xfrm>
            <a:off x="0" y="3714751"/>
            <a:ext cx="280179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Cambio de color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Caída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Cubierta de nieve</a:t>
            </a:r>
          </a:p>
        </p:txBody>
      </p:sp>
      <p:sp>
        <p:nvSpPr>
          <p:cNvPr id="220" name="Shape 220"/>
          <p:cNvSpPr/>
          <p:nvPr/>
        </p:nvSpPr>
        <p:spPr>
          <a:xfrm>
            <a:off x="0" y="5786453"/>
            <a:ext cx="857223" cy="35718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857224" y="5715016"/>
            <a:ext cx="2214578" cy="369332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Enviar Datos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rita Feliz.jpg" id="226" name="Shape 2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6578" y="357165"/>
            <a:ext cx="1928826" cy="1928826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Shape 227"/>
          <p:cNvSpPr/>
          <p:nvPr/>
        </p:nvSpPr>
        <p:spPr>
          <a:xfrm>
            <a:off x="785785" y="2857496"/>
            <a:ext cx="7772320" cy="2585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5400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      ¡Felicitaciones!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5400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Usted es ya un experto en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5400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enviar datos de Fenología</a:t>
            </a:r>
          </a:p>
        </p:txBody>
      </p:sp>
      <p:pic>
        <p:nvPicPr>
          <p:cNvPr descr="brotando.jpg" id="228" name="Shape 2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158" y="5429264"/>
            <a:ext cx="1524010" cy="11430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atente 1.jpg" id="229" name="Shape 2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7158" y="285728"/>
            <a:ext cx="1428759" cy="24877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atente.jpg" id="230" name="Shape 230"/>
          <p:cNvPicPr preferRelativeResize="0"/>
          <p:nvPr/>
        </p:nvPicPr>
        <p:blipFill rotWithShape="1">
          <a:blip r:embed="rId6">
            <a:alphaModFix/>
          </a:blip>
          <a:srcRect b="26647" l="6730" r="50000" t="30769"/>
          <a:stretch/>
        </p:blipFill>
        <p:spPr>
          <a:xfrm>
            <a:off x="2357422" y="428604"/>
            <a:ext cx="2516461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Imágenes\2016 GLOBE\Fenología\rama con hojas.jpg" id="231" name="Shape 231"/>
          <p:cNvPicPr preferRelativeResize="0"/>
          <p:nvPr/>
        </p:nvPicPr>
        <p:blipFill rotWithShape="1">
          <a:blip r:embed="rId7">
            <a:alphaModFix/>
          </a:blip>
          <a:srcRect b="0" l="0" r="0" t="11018"/>
          <a:stretch/>
        </p:blipFill>
        <p:spPr>
          <a:xfrm>
            <a:off x="2500298" y="5357826"/>
            <a:ext cx="2000263" cy="110929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Shape 232"/>
          <p:cNvSpPr txBox="1"/>
          <p:nvPr>
            <p:ph idx="12" type="sldNum"/>
          </p:nvPr>
        </p:nvSpPr>
        <p:spPr>
          <a:xfrm>
            <a:off x="6643702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233" name="Shape 2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relacionada" id="234" name="Shape 2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500694" y="357165"/>
            <a:ext cx="847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relacionada" id="235" name="Shape 23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96275" y="4572007"/>
            <a:ext cx="847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relacionada" id="236" name="Shape 2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29520" y="5572139"/>
            <a:ext cx="8477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relacionada" id="237" name="Shape 23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86446" y="1928801"/>
            <a:ext cx="90487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relacionada" id="238" name="Shape 23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71537" y="2928933"/>
            <a:ext cx="809624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para hojas de árboles en otoño" id="239" name="Shape 23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841503" y="2000240"/>
            <a:ext cx="1302496" cy="17145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para hojas de árboles en otoño" id="240" name="Shape 24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500562" y="4980512"/>
            <a:ext cx="2571767" cy="1877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1071537" y="571479"/>
            <a:ext cx="7064241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Registrarse como docente o alumno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 a entrada de datos → Training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Seleccionar  agregar sitio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3">
            <a:alphaModFix/>
          </a:blip>
          <a:srcRect b="11249" l="0" r="0" t="15000"/>
          <a:stretch/>
        </p:blipFill>
        <p:spPr>
          <a:xfrm>
            <a:off x="500033" y="2428867"/>
            <a:ext cx="7345149" cy="406281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/>
          <p:nvPr/>
        </p:nvSpPr>
        <p:spPr>
          <a:xfrm>
            <a:off x="7786710" y="5572139"/>
            <a:ext cx="978407" cy="484631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04" name="Shape 10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1428728" y="428604"/>
            <a:ext cx="632038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Completar los datos requeridos 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 b="10000" l="21875" r="12499" t="21250"/>
          <a:stretch/>
        </p:blipFill>
        <p:spPr>
          <a:xfrm>
            <a:off x="1357288" y="943978"/>
            <a:ext cx="6981441" cy="548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1214413" y="6334780"/>
            <a:ext cx="607223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Puede  insertar fotos </a:t>
            </a:r>
          </a:p>
        </p:txBody>
      </p:sp>
      <p:sp>
        <p:nvSpPr>
          <p:cNvPr id="112" name="Shape 112"/>
          <p:cNvSpPr/>
          <p:nvPr/>
        </p:nvSpPr>
        <p:spPr>
          <a:xfrm>
            <a:off x="785785" y="5286387"/>
            <a:ext cx="928694" cy="1571611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14" name="Shape 1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/>
        </p:nvSpPr>
        <p:spPr>
          <a:xfrm>
            <a:off x="1643041" y="357165"/>
            <a:ext cx="6213304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Insertar fecha de las fotos y aparecen las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opciones para incluir las fotos</a:t>
            </a:r>
          </a:p>
        </p:txBody>
      </p:sp>
      <p:pic>
        <p:nvPicPr>
          <p:cNvPr id="120" name="Shape 120"/>
          <p:cNvPicPr preferRelativeResize="0"/>
          <p:nvPr/>
        </p:nvPicPr>
        <p:blipFill rotWithShape="1">
          <a:blip r:embed="rId3">
            <a:alphaModFix/>
          </a:blip>
          <a:srcRect b="6250" l="23750" r="16250" t="31194"/>
          <a:stretch/>
        </p:blipFill>
        <p:spPr>
          <a:xfrm>
            <a:off x="2143108" y="1357298"/>
            <a:ext cx="6357981" cy="497163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/>
          <p:nvPr/>
        </p:nvSpPr>
        <p:spPr>
          <a:xfrm>
            <a:off x="1000100" y="5643578"/>
            <a:ext cx="978407" cy="484631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Shape 122"/>
          <p:cNvSpPr txBox="1"/>
          <p:nvPr/>
        </p:nvSpPr>
        <p:spPr>
          <a:xfrm flipH="1">
            <a:off x="3071802" y="6334780"/>
            <a:ext cx="3527999" cy="523219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Sitio de Actualización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x="1071537" y="6334780"/>
            <a:ext cx="172996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Seleccione</a:t>
            </a:r>
          </a:p>
        </p:txBody>
      </p:sp>
      <p:sp>
        <p:nvSpPr>
          <p:cNvPr id="124" name="Shape 12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25" name="Shape 1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/>
        </p:nvSpPr>
        <p:spPr>
          <a:xfrm>
            <a:off x="1071537" y="428604"/>
            <a:ext cx="6650603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Seleccionar a la izquierda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Enverdecimiento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aparece la siguiente pantalla</a:t>
            </a: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 b="8750" l="0" r="0" t="13750"/>
          <a:stretch/>
        </p:blipFill>
        <p:spPr>
          <a:xfrm>
            <a:off x="762000" y="1357298"/>
            <a:ext cx="7619999" cy="4429156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/>
          <p:nvPr/>
        </p:nvSpPr>
        <p:spPr>
          <a:xfrm flipH="1" rot="10800000">
            <a:off x="285719" y="4357695"/>
            <a:ext cx="714379" cy="642941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/>
          <p:nvPr/>
        </p:nvSpPr>
        <p:spPr>
          <a:xfrm>
            <a:off x="1142975" y="6215082"/>
            <a:ext cx="2218877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Seleccionar   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3428992" y="6072205"/>
            <a:ext cx="2412000" cy="523219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rgbClr val="71884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Agregar planta</a:t>
            </a:r>
          </a:p>
        </p:txBody>
      </p:sp>
      <p:sp>
        <p:nvSpPr>
          <p:cNvPr id="135" name="Shape 135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 b="10000" l="0" r="16034" t="61250"/>
          <a:stretch/>
        </p:blipFill>
        <p:spPr>
          <a:xfrm>
            <a:off x="0" y="2923501"/>
            <a:ext cx="9104893" cy="236288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/>
        </p:nvSpPr>
        <p:spPr>
          <a:xfrm>
            <a:off x="259964" y="928670"/>
            <a:ext cx="8884034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Podrá seleccionar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uno o varios  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árboles, hierbas o arbustos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en cada caso colocar  el género y aparecen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las especies de los mismos</a:t>
            </a:r>
          </a:p>
        </p:txBody>
      </p:sp>
      <p:sp>
        <p:nvSpPr>
          <p:cNvPr id="142" name="Shape 14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43" name="Shape 1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50" name="Shape 150"/>
          <p:cNvSpPr/>
          <p:nvPr/>
        </p:nvSpPr>
        <p:spPr>
          <a:xfrm>
            <a:off x="1000100" y="1428736"/>
            <a:ext cx="3384453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Volver a </a:t>
            </a:r>
            <a:r>
              <a:rPr lang="en-US" sz="2800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rPr>
              <a:t>Datos inicio</a:t>
            </a: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 b="28750" l="3125" r="5000" t="29999"/>
          <a:stretch/>
        </p:blipFill>
        <p:spPr>
          <a:xfrm>
            <a:off x="785785" y="2571743"/>
            <a:ext cx="8001023" cy="269422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/>
          <p:nvPr/>
        </p:nvSpPr>
        <p:spPr>
          <a:xfrm>
            <a:off x="357158" y="1571612"/>
            <a:ext cx="571503" cy="1714511"/>
          </a:xfrm>
          <a:prstGeom prst="curvedRightArrow">
            <a:avLst>
              <a:gd fmla="val 25000" name="adj1"/>
              <a:gd fmla="val 50000" name="adj2"/>
              <a:gd fmla="val 68221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 txBox="1"/>
          <p:nvPr/>
        </p:nvSpPr>
        <p:spPr>
          <a:xfrm>
            <a:off x="1785917" y="428604"/>
            <a:ext cx="5643602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514350" lvl="0" marL="5143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parte Superior de la pantalla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285719" y="357165"/>
            <a:ext cx="8572526" cy="1815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el sitio de estudio de Fenología aparece Greening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 enverdecimiento) Seleccionar en este caso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Observación nueva,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también puede ver las observaciones anteriores</a:t>
            </a: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 b="6250" l="3125" r="3125" t="25000"/>
          <a:stretch/>
        </p:blipFill>
        <p:spPr>
          <a:xfrm>
            <a:off x="1285851" y="2357430"/>
            <a:ext cx="7143799" cy="392909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/>
          <p:nvPr/>
        </p:nvSpPr>
        <p:spPr>
          <a:xfrm>
            <a:off x="642910" y="5429264"/>
            <a:ext cx="1928826" cy="214313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62" name="Shape 16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Shape 168"/>
          <p:cNvPicPr preferRelativeResize="0"/>
          <p:nvPr/>
        </p:nvPicPr>
        <p:blipFill rotWithShape="1">
          <a:blip r:embed="rId3">
            <a:alphaModFix/>
          </a:blip>
          <a:srcRect b="12499" l="5936" r="0" t="21250"/>
          <a:stretch/>
        </p:blipFill>
        <p:spPr>
          <a:xfrm>
            <a:off x="857224" y="571479"/>
            <a:ext cx="7979011" cy="421484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/>
          <p:nvPr/>
        </p:nvSpPr>
        <p:spPr>
          <a:xfrm flipH="1" rot="10800000">
            <a:off x="285719" y="2643181"/>
            <a:ext cx="642941" cy="642941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0" y="2285991"/>
            <a:ext cx="9144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Insertar</a:t>
            </a:r>
          </a:p>
        </p:txBody>
      </p:sp>
      <p:sp>
        <p:nvSpPr>
          <p:cNvPr id="171" name="Shape 171"/>
          <p:cNvSpPr/>
          <p:nvPr/>
        </p:nvSpPr>
        <p:spPr>
          <a:xfrm flipH="1" rot="10800000">
            <a:off x="428595" y="4143379"/>
            <a:ext cx="642941" cy="642941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0" y="3714751"/>
            <a:ext cx="130997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Seleccionar </a:t>
            </a:r>
          </a:p>
        </p:txBody>
      </p:sp>
      <p:sp>
        <p:nvSpPr>
          <p:cNvPr id="173" name="Shape 173"/>
          <p:cNvSpPr/>
          <p:nvPr/>
        </p:nvSpPr>
        <p:spPr>
          <a:xfrm>
            <a:off x="4643437" y="3214685"/>
            <a:ext cx="857255" cy="357189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5929321" y="3214685"/>
            <a:ext cx="18256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Número de ciclo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3000364" y="0"/>
            <a:ext cx="21326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Green UP</a:t>
            </a:r>
          </a:p>
        </p:txBody>
      </p:sp>
      <p:sp>
        <p:nvSpPr>
          <p:cNvPr id="176" name="Shape 176"/>
          <p:cNvSpPr/>
          <p:nvPr/>
        </p:nvSpPr>
        <p:spPr>
          <a:xfrm>
            <a:off x="0" y="5072073"/>
            <a:ext cx="878684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Generalmente , hay solo un ciclo de avance del verde (green-up) y del retroceso (green-down). Hay lugares donde muchas estaciones húmedas y secas pueden manifestarse en un mismo año, resultando muchos ciclos de green-up y green-down. Si hay sólo un ciclo entonces se escribirá “ciclo green- up Nº 1”. El comienzo del primer ciclo green-up después del primero de Julio es considerado ciclo Nº 1.</a:t>
            </a:r>
          </a:p>
        </p:txBody>
      </p:sp>
      <p:sp>
        <p:nvSpPr>
          <p:cNvPr id="177" name="Shape 17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78" name="Shape 17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t/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