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4" r:id="rId23"/>
    <p:sldId id="278" r:id="rId24"/>
    <p:sldId id="279" r:id="rId25"/>
    <p:sldId id="283" r:id="rId26"/>
    <p:sldId id="281" r:id="rId27"/>
    <p:sldId id="282" r:id="rId28"/>
    <p:sldId id="284" r:id="rId29"/>
    <p:sldId id="285" r:id="rId30"/>
    <p:sldId id="286" r:id="rId31"/>
    <p:sldId id="287" r:id="rId32"/>
    <p:sldId id="288" r:id="rId33"/>
    <p:sldId id="289" r:id="rId34"/>
    <p:sldId id="292" r:id="rId35"/>
    <p:sldId id="291" r:id="rId36"/>
    <p:sldId id="290" r:id="rId37"/>
    <p:sldId id="293" r:id="rId38"/>
    <p:sldId id="302" r:id="rId39"/>
    <p:sldId id="294" r:id="rId40"/>
    <p:sldId id="295" r:id="rId41"/>
    <p:sldId id="296" r:id="rId42"/>
    <p:sldId id="297" r:id="rId43"/>
    <p:sldId id="298" r:id="rId44"/>
    <p:sldId id="299" r:id="rId45"/>
    <p:sldId id="300" r:id="rId46"/>
    <p:sldId id="30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31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BF6865-9F86-4CD2-8E39-EC28E72FB9A1}"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332932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BF6865-9F86-4CD2-8E39-EC28E72FB9A1}"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189157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BF6865-9F86-4CD2-8E39-EC28E72FB9A1}"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1781755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BF6865-9F86-4CD2-8E39-EC28E72FB9A1}"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2944621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BF6865-9F86-4CD2-8E39-EC28E72FB9A1}" type="datetimeFigureOut">
              <a:rPr lang="en-US" smtClean="0"/>
              <a:t>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25525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BF6865-9F86-4CD2-8E39-EC28E72FB9A1}" type="datetimeFigureOut">
              <a:rPr lang="en-US" smtClean="0"/>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28177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BF6865-9F86-4CD2-8E39-EC28E72FB9A1}" type="datetimeFigureOut">
              <a:rPr lang="en-US" smtClean="0"/>
              <a:t>2/12/2014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17615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BF6865-9F86-4CD2-8E39-EC28E72FB9A1}" type="datetimeFigureOut">
              <a:rPr lang="en-US" smtClean="0"/>
              <a:t>2/12/2014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333559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BF6865-9F86-4CD2-8E39-EC28E72FB9A1}" type="datetimeFigureOut">
              <a:rPr lang="en-US" smtClean="0"/>
              <a:t>2/12/2014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402466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BF6865-9F86-4CD2-8E39-EC28E72FB9A1}" type="datetimeFigureOut">
              <a:rPr lang="en-US" smtClean="0"/>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4224855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BF6865-9F86-4CD2-8E39-EC28E72FB9A1}" type="datetimeFigureOut">
              <a:rPr lang="en-US" smtClean="0"/>
              <a:t>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339F3-3BDD-45BB-B0DF-C327DA47B8F5}" type="slidenum">
              <a:rPr lang="en-US" smtClean="0"/>
              <a:t>‹#›</a:t>
            </a:fld>
            <a:endParaRPr lang="en-US"/>
          </a:p>
        </p:txBody>
      </p:sp>
    </p:spTree>
    <p:extLst>
      <p:ext uri="{BB962C8B-B14F-4D97-AF65-F5344CB8AC3E}">
        <p14:creationId xmlns:p14="http://schemas.microsoft.com/office/powerpoint/2010/main" val="21205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F6865-9F86-4CD2-8E39-EC28E72FB9A1}" type="datetimeFigureOut">
              <a:rPr lang="en-US" smtClean="0"/>
              <a:t>2/12/2014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339F3-3BDD-45BB-B0DF-C327DA47B8F5}" type="slidenum">
              <a:rPr lang="en-US" smtClean="0"/>
              <a:t>‹#›</a:t>
            </a:fld>
            <a:endParaRPr lang="en-US"/>
          </a:p>
        </p:txBody>
      </p:sp>
    </p:spTree>
    <p:extLst>
      <p:ext uri="{BB962C8B-B14F-4D97-AF65-F5344CB8AC3E}">
        <p14:creationId xmlns:p14="http://schemas.microsoft.com/office/powerpoint/2010/main" val="924675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lobe.gov/about-globe/faq/overview/program-overview/data-entry/convert-ut"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Navigating the new Data Entry tools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2302" y="1600200"/>
            <a:ext cx="6779396" cy="4525963"/>
          </a:xfrm>
        </p:spPr>
      </p:pic>
    </p:spTree>
    <p:extLst>
      <p:ext uri="{BB962C8B-B14F-4D97-AF65-F5344CB8AC3E}">
        <p14:creationId xmlns:p14="http://schemas.microsoft.com/office/powerpoint/2010/main" val="1916898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4" y="1342288"/>
            <a:ext cx="7705461" cy="5357704"/>
          </a:xfrm>
          <a:prstGeom prst="rect">
            <a:avLst/>
          </a:prstGeom>
          <a:ln>
            <a:solidFill>
              <a:schemeClr val="bg1">
                <a:lumMod val="65000"/>
              </a:schemeClr>
            </a:solidFill>
          </a:ln>
        </p:spPr>
      </p:pic>
      <p:sp>
        <p:nvSpPr>
          <p:cNvPr id="8" name="Title 1"/>
          <p:cNvSpPr txBox="1">
            <a:spLocks/>
          </p:cNvSpPr>
          <p:nvPr/>
        </p:nvSpPr>
        <p:spPr>
          <a:xfrm>
            <a:off x="18471" y="9236"/>
            <a:ext cx="9144001" cy="7389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The Data Entry tools will open in a new browser window or tab. There are two sections: </a:t>
            </a:r>
            <a:br>
              <a:rPr lang="en-US" sz="1800" b="1" dirty="0" smtClean="0"/>
            </a:br>
            <a:r>
              <a:rPr lang="en-US" sz="1800" b="1" dirty="0" smtClean="0"/>
              <a:t>1) My Bookmarks and 2) My Organizations and Sites. </a:t>
            </a:r>
            <a:endParaRPr lang="en-US" sz="1800" b="1" dirty="0"/>
          </a:p>
        </p:txBody>
      </p:sp>
    </p:spTree>
    <p:extLst>
      <p:ext uri="{BB962C8B-B14F-4D97-AF65-F5344CB8AC3E}">
        <p14:creationId xmlns:p14="http://schemas.microsoft.com/office/powerpoint/2010/main" val="1666316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4" y="1342288"/>
            <a:ext cx="7705460" cy="5357703"/>
          </a:xfrm>
          <a:prstGeom prst="rect">
            <a:avLst/>
          </a:prstGeom>
          <a:ln>
            <a:solidFill>
              <a:schemeClr val="bg1">
                <a:lumMod val="65000"/>
              </a:schemeClr>
            </a:solidFill>
          </a:ln>
        </p:spPr>
      </p:pic>
      <p:sp>
        <p:nvSpPr>
          <p:cNvPr id="8" name="Title 1"/>
          <p:cNvSpPr txBox="1">
            <a:spLocks/>
          </p:cNvSpPr>
          <p:nvPr/>
        </p:nvSpPr>
        <p:spPr>
          <a:xfrm>
            <a:off x="18471" y="9236"/>
            <a:ext cx="9144001" cy="7389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Clicking on your Organization name will list any sites that have been defined.  Clicking on it again will close the list of sites. </a:t>
            </a:r>
            <a:endParaRPr lang="en-US" sz="1800" b="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39" t="40112" r="1109" b="-1"/>
          <a:stretch/>
        </p:blipFill>
        <p:spPr>
          <a:xfrm>
            <a:off x="785091" y="3482109"/>
            <a:ext cx="7555345" cy="3208646"/>
          </a:xfrm>
          <a:prstGeom prst="rect">
            <a:avLst/>
          </a:prstGeom>
          <a:ln>
            <a:noFill/>
          </a:ln>
        </p:spPr>
      </p:pic>
    </p:spTree>
    <p:extLst>
      <p:ext uri="{BB962C8B-B14F-4D97-AF65-F5344CB8AC3E}">
        <p14:creationId xmlns:p14="http://schemas.microsoft.com/office/powerpoint/2010/main" val="596767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4" y="1342288"/>
            <a:ext cx="7705461" cy="5357704"/>
          </a:xfrm>
          <a:prstGeom prst="rect">
            <a:avLst/>
          </a:prstGeom>
          <a:ln>
            <a:solidFill>
              <a:schemeClr val="bg1">
                <a:lumMod val="65000"/>
              </a:schemeClr>
            </a:solidFill>
          </a:ln>
        </p:spPr>
      </p:pic>
      <p:sp>
        <p:nvSpPr>
          <p:cNvPr id="8" name="Title 1"/>
          <p:cNvSpPr txBox="1">
            <a:spLocks/>
          </p:cNvSpPr>
          <p:nvPr/>
        </p:nvSpPr>
        <p:spPr>
          <a:xfrm>
            <a:off x="18471" y="9236"/>
            <a:ext cx="9144001" cy="7389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Defining a New Site: </a:t>
            </a:r>
          </a:p>
          <a:p>
            <a:pPr algn="l"/>
            <a:r>
              <a:rPr lang="en-US" sz="1800" b="1" dirty="0" smtClean="0"/>
              <a:t>To add a study site, click on the                link for your organization. </a:t>
            </a:r>
            <a:endParaRPr lang="en-US" sz="1800" b="1" dirty="0"/>
          </a:p>
        </p:txBody>
      </p:sp>
      <p:sp>
        <p:nvSpPr>
          <p:cNvPr id="4" name="Rounded Rectangle 3"/>
          <p:cNvSpPr/>
          <p:nvPr/>
        </p:nvSpPr>
        <p:spPr>
          <a:xfrm>
            <a:off x="7576688" y="2864140"/>
            <a:ext cx="618372" cy="29668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723" t="37946" r="1530" b="58115"/>
          <a:stretch/>
        </p:blipFill>
        <p:spPr bwMode="auto">
          <a:xfrm>
            <a:off x="3114938" y="399263"/>
            <a:ext cx="707225" cy="24847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07327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4" y="1342288"/>
            <a:ext cx="7722816" cy="5357704"/>
          </a:xfrm>
          <a:prstGeom prst="rect">
            <a:avLst/>
          </a:prstGeom>
          <a:ln>
            <a:solidFill>
              <a:schemeClr val="bg1">
                <a:lumMod val="65000"/>
              </a:schemeClr>
            </a:solidFill>
          </a:ln>
        </p:spPr>
      </p:pic>
      <p:sp>
        <p:nvSpPr>
          <p:cNvPr id="8" name="Title 1"/>
          <p:cNvSpPr txBox="1">
            <a:spLocks/>
          </p:cNvSpPr>
          <p:nvPr/>
        </p:nvSpPr>
        <p:spPr>
          <a:xfrm>
            <a:off x="18471" y="27707"/>
            <a:ext cx="9144001" cy="11453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First you’ll need to define your site. Note, that fields that are required are identified by a red asterisk    . </a:t>
            </a:r>
            <a:br>
              <a:rPr lang="en-US" sz="1800" b="1" dirty="0" smtClean="0"/>
            </a:br>
            <a:r>
              <a:rPr lang="en-US" sz="1800" b="1" dirty="0" smtClean="0"/>
              <a:t>Before doing anything else, enter the Site Name and Coordinates (latitude, longitude and elevation). </a:t>
            </a:r>
            <a:r>
              <a:rPr lang="en-US" sz="1800" b="1" i="1" dirty="0" smtClean="0"/>
              <a:t>Be sure to use decimal degrees for latitude and longitude.</a:t>
            </a:r>
            <a:r>
              <a:rPr lang="en-US" sz="1800" b="1" dirty="0" smtClean="0"/>
              <a:t> </a:t>
            </a:r>
            <a:endParaRPr lang="en-US" sz="1800" b="1" dirty="0"/>
          </a:p>
        </p:txBody>
      </p:sp>
      <p:sp>
        <p:nvSpPr>
          <p:cNvPr id="4" name="Rounded Rectangle 3"/>
          <p:cNvSpPr/>
          <p:nvPr/>
        </p:nvSpPr>
        <p:spPr>
          <a:xfrm>
            <a:off x="6225309" y="2466109"/>
            <a:ext cx="1376219" cy="29668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88" y="277095"/>
            <a:ext cx="202825" cy="223107"/>
          </a:xfrm>
          <a:prstGeom prst="rect">
            <a:avLst/>
          </a:prstGeom>
        </p:spPr>
      </p:pic>
      <p:sp>
        <p:nvSpPr>
          <p:cNvPr id="9" name="Oval 8"/>
          <p:cNvSpPr/>
          <p:nvPr/>
        </p:nvSpPr>
        <p:spPr>
          <a:xfrm>
            <a:off x="2626838" y="2512062"/>
            <a:ext cx="149087" cy="1658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54366" y="3431081"/>
            <a:ext cx="149087" cy="1658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61675" y="3431081"/>
            <a:ext cx="149087" cy="1658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076222" y="3431081"/>
            <a:ext cx="149087" cy="1658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097870" y="4128405"/>
            <a:ext cx="149087" cy="1658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740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2" y="1342288"/>
            <a:ext cx="7705462" cy="5357704"/>
          </a:xfrm>
          <a:prstGeom prst="rect">
            <a:avLst/>
          </a:prstGeom>
          <a:ln>
            <a:solidFill>
              <a:schemeClr val="bg1">
                <a:lumMod val="65000"/>
              </a:schemeClr>
            </a:solidFill>
          </a:ln>
        </p:spPr>
      </p:pic>
      <p:sp>
        <p:nvSpPr>
          <p:cNvPr id="8" name="Title 1"/>
          <p:cNvSpPr txBox="1">
            <a:spLocks/>
          </p:cNvSpPr>
          <p:nvPr/>
        </p:nvSpPr>
        <p:spPr>
          <a:xfrm>
            <a:off x="18471" y="-1"/>
            <a:ext cx="9144001" cy="9438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When creating a Site Name please be specific if your organization will have more than one site of this type. An example of a specific site name is “Grassy area - Front of school”. Identifying the location in the name will help differentiate between similar sites.</a:t>
            </a:r>
            <a:endParaRPr lang="en-US" sz="1800" b="1" dirty="0"/>
          </a:p>
        </p:txBody>
      </p:sp>
      <p:sp>
        <p:nvSpPr>
          <p:cNvPr id="14" name="Rounded Rectangle 13"/>
          <p:cNvSpPr/>
          <p:nvPr/>
        </p:nvSpPr>
        <p:spPr>
          <a:xfrm>
            <a:off x="1985027" y="2853217"/>
            <a:ext cx="3427482" cy="29638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49678" y="3195782"/>
            <a:ext cx="6244573" cy="350420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76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3" y="1342288"/>
            <a:ext cx="7705460" cy="5357704"/>
          </a:xfrm>
          <a:prstGeom prst="rect">
            <a:avLst/>
          </a:prstGeom>
          <a:ln>
            <a:solidFill>
              <a:schemeClr val="bg1">
                <a:lumMod val="65000"/>
              </a:schemeClr>
            </a:solidFill>
          </a:ln>
        </p:spPr>
      </p:pic>
      <p:sp>
        <p:nvSpPr>
          <p:cNvPr id="8" name="Title 1"/>
          <p:cNvSpPr txBox="1">
            <a:spLocks/>
          </p:cNvSpPr>
          <p:nvPr/>
        </p:nvSpPr>
        <p:spPr>
          <a:xfrm>
            <a:off x="18471" y="9236"/>
            <a:ext cx="9144001" cy="12284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Entering latitude and longitude values will cause the image in the map to change. After the coordinates are entered, the map should display a familiar area. If not, please check the coordinates and the radio buttons below the coordinates to ensure that the appropriate side of the Equator and the Prime Meridian have been selected. Also choose the source of data. </a:t>
            </a:r>
            <a:endParaRPr lang="en-US" sz="1800" b="1" dirty="0"/>
          </a:p>
        </p:txBody>
      </p:sp>
      <p:sp>
        <p:nvSpPr>
          <p:cNvPr id="16" name="Rectangle 15"/>
          <p:cNvSpPr/>
          <p:nvPr/>
        </p:nvSpPr>
        <p:spPr>
          <a:xfrm>
            <a:off x="1975789" y="2429169"/>
            <a:ext cx="6244573" cy="75738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927500" y="4519523"/>
            <a:ext cx="2090317" cy="198653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27501" y="3177315"/>
            <a:ext cx="4935387" cy="131660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86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3" y="1342288"/>
            <a:ext cx="7705460" cy="5357704"/>
          </a:xfrm>
          <a:prstGeom prst="rect">
            <a:avLst/>
          </a:prstGeom>
          <a:ln>
            <a:solidFill>
              <a:schemeClr val="bg1">
                <a:lumMod val="65000"/>
              </a:schemeClr>
            </a:solidFill>
          </a:ln>
        </p:spPr>
      </p:pic>
      <p:sp>
        <p:nvSpPr>
          <p:cNvPr id="8" name="Title 1"/>
          <p:cNvSpPr txBox="1">
            <a:spLocks/>
          </p:cNvSpPr>
          <p:nvPr/>
        </p:nvSpPr>
        <p:spPr>
          <a:xfrm>
            <a:off x="18471" y="0"/>
            <a:ext cx="9144001" cy="7296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Now that the basic site information is completed, select the site type(s). Click on the box next to the appropriate investigation(s); Atmosphere will be selected for this tutorial. </a:t>
            </a:r>
            <a:endParaRPr lang="en-US" sz="1800" b="1" dirty="0"/>
          </a:p>
        </p:txBody>
      </p:sp>
      <p:sp>
        <p:nvSpPr>
          <p:cNvPr id="10" name="Rounded Rectangle 9"/>
          <p:cNvSpPr/>
          <p:nvPr/>
        </p:nvSpPr>
        <p:spPr>
          <a:xfrm>
            <a:off x="876553" y="2751132"/>
            <a:ext cx="701850" cy="29668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42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3" y="1342288"/>
            <a:ext cx="7705461" cy="5357704"/>
          </a:xfrm>
          <a:prstGeom prst="rect">
            <a:avLst/>
          </a:prstGeom>
          <a:ln>
            <a:solidFill>
              <a:schemeClr val="bg1">
                <a:lumMod val="65000"/>
              </a:schemeClr>
            </a:solidFill>
          </a:ln>
        </p:spPr>
      </p:pic>
      <p:sp>
        <p:nvSpPr>
          <p:cNvPr id="8" name="Title 1"/>
          <p:cNvSpPr txBox="1">
            <a:spLocks/>
          </p:cNvSpPr>
          <p:nvPr/>
        </p:nvSpPr>
        <p:spPr>
          <a:xfrm>
            <a:off x="18471" y="0"/>
            <a:ext cx="9144001" cy="9698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Clicking on the box next to Atmosphere brings up this view. Complete the necessary fields, identified by red asterisks   , as well as any data or information for additional fields that you have collected. </a:t>
            </a:r>
            <a:endParaRPr lang="en-US" sz="18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781" y="302490"/>
            <a:ext cx="188925" cy="207818"/>
          </a:xfrm>
          <a:prstGeom prst="rect">
            <a:avLst/>
          </a:prstGeom>
        </p:spPr>
      </p:pic>
      <p:sp>
        <p:nvSpPr>
          <p:cNvPr id="7" name="Oval 6"/>
          <p:cNvSpPr/>
          <p:nvPr/>
        </p:nvSpPr>
        <p:spPr>
          <a:xfrm>
            <a:off x="3291830" y="5661538"/>
            <a:ext cx="149087" cy="1658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783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2" y="1342287"/>
            <a:ext cx="7705463" cy="5357705"/>
          </a:xfrm>
          <a:prstGeom prst="rect">
            <a:avLst/>
          </a:prstGeom>
          <a:ln>
            <a:solidFill>
              <a:schemeClr val="bg1">
                <a:lumMod val="65000"/>
              </a:schemeClr>
            </a:solidFill>
          </a:ln>
        </p:spPr>
      </p:pic>
      <p:sp>
        <p:nvSpPr>
          <p:cNvPr id="8" name="Title 1"/>
          <p:cNvSpPr txBox="1">
            <a:spLocks/>
          </p:cNvSpPr>
          <p:nvPr/>
        </p:nvSpPr>
        <p:spPr>
          <a:xfrm>
            <a:off x="18471" y="0"/>
            <a:ext cx="9144001" cy="973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For an Atmosphere site, selecting the thermometer type, including No Thermometer, is the only requirement. It will be left blank in order to display the data entry tool’s response when </a:t>
            </a:r>
            <a:r>
              <a:rPr lang="en-US" sz="1800" b="1" dirty="0"/>
              <a:t>a required field is not </a:t>
            </a:r>
            <a:r>
              <a:rPr lang="en-US" sz="1800" b="1" dirty="0" smtClean="0"/>
              <a:t>completed.</a:t>
            </a:r>
            <a:endParaRPr lang="en-US" sz="1800" b="1" dirty="0"/>
          </a:p>
        </p:txBody>
      </p:sp>
      <p:sp>
        <p:nvSpPr>
          <p:cNvPr id="9" name="Rounded Rectangle 8"/>
          <p:cNvSpPr/>
          <p:nvPr/>
        </p:nvSpPr>
        <p:spPr>
          <a:xfrm>
            <a:off x="2435087" y="4463293"/>
            <a:ext cx="1848678" cy="172146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515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2" y="1342286"/>
            <a:ext cx="7696816" cy="5357705"/>
          </a:xfrm>
          <a:prstGeom prst="rect">
            <a:avLst/>
          </a:prstGeom>
          <a:ln>
            <a:solidFill>
              <a:schemeClr val="bg1">
                <a:lumMod val="65000"/>
              </a:schemeClr>
            </a:solidFill>
          </a:ln>
        </p:spPr>
      </p:pic>
      <p:sp>
        <p:nvSpPr>
          <p:cNvPr id="8" name="Title 1"/>
          <p:cNvSpPr txBox="1">
            <a:spLocks/>
          </p:cNvSpPr>
          <p:nvPr/>
        </p:nvSpPr>
        <p:spPr>
          <a:xfrm>
            <a:off x="18471" y="0"/>
            <a:ext cx="9144001" cy="6927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When you’ve completed entering the information, scroll to the bottom of the page and click on the Create Site                 button. </a:t>
            </a:r>
            <a:endParaRPr lang="en-US" sz="1800" b="1" dirty="0"/>
          </a:p>
        </p:txBody>
      </p:sp>
      <p:sp>
        <p:nvSpPr>
          <p:cNvPr id="9" name="Rounded Rectangle 8"/>
          <p:cNvSpPr/>
          <p:nvPr/>
        </p:nvSpPr>
        <p:spPr>
          <a:xfrm>
            <a:off x="2119394" y="6052634"/>
            <a:ext cx="679225" cy="34816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906" y="330788"/>
            <a:ext cx="830118" cy="289758"/>
          </a:xfrm>
          <a:prstGeom prst="rect">
            <a:avLst/>
          </a:prstGeom>
        </p:spPr>
      </p:pic>
    </p:spTree>
    <p:extLst>
      <p:ext uri="{BB962C8B-B14F-4D97-AF65-F5344CB8AC3E}">
        <p14:creationId xmlns:p14="http://schemas.microsoft.com/office/powerpoint/2010/main" val="647930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This tutorial will guide you in:</a:t>
            </a:r>
            <a:endParaRPr lang="en-US" sz="4000" dirty="0"/>
          </a:p>
        </p:txBody>
      </p:sp>
      <p:sp>
        <p:nvSpPr>
          <p:cNvPr id="3" name="Content Placeholder 2"/>
          <p:cNvSpPr>
            <a:spLocks noGrp="1"/>
          </p:cNvSpPr>
          <p:nvPr>
            <p:ph idx="1"/>
          </p:nvPr>
        </p:nvSpPr>
        <p:spPr/>
        <p:txBody>
          <a:bodyPr/>
          <a:lstStyle/>
          <a:p>
            <a:pPr marL="285750" indent="-285750"/>
            <a:r>
              <a:rPr lang="en-US" b="1" dirty="0" smtClean="0"/>
              <a:t>Locating the new Data Entry Tools</a:t>
            </a:r>
          </a:p>
          <a:p>
            <a:pPr marL="0" indent="0">
              <a:buNone/>
            </a:pPr>
            <a:r>
              <a:rPr lang="en-US" sz="2000" b="1" dirty="0" smtClean="0"/>
              <a:t>  </a:t>
            </a:r>
          </a:p>
          <a:p>
            <a:pPr marL="285750" indent="-285750"/>
            <a:r>
              <a:rPr lang="en-US" b="1" dirty="0" smtClean="0"/>
              <a:t>Defining a new site </a:t>
            </a:r>
          </a:p>
          <a:p>
            <a:endParaRPr lang="en-US" sz="2000" b="1" dirty="0" smtClean="0"/>
          </a:p>
          <a:p>
            <a:pPr marL="285750" indent="-285750"/>
            <a:r>
              <a:rPr lang="en-US" b="1" dirty="0" smtClean="0"/>
              <a:t>Entering data </a:t>
            </a:r>
          </a:p>
          <a:p>
            <a:pPr marL="0" indent="0">
              <a:buNone/>
            </a:pPr>
            <a:r>
              <a:rPr lang="en-US" sz="2000" b="1" dirty="0" smtClean="0"/>
              <a:t> </a:t>
            </a:r>
          </a:p>
          <a:p>
            <a:pPr marL="285750" indent="-285750"/>
            <a:r>
              <a:rPr lang="en-US" b="1" dirty="0" smtClean="0"/>
              <a:t>Bookmarking Data Entry Pages</a:t>
            </a:r>
          </a:p>
          <a:p>
            <a:endParaRPr lang="en-US" dirty="0"/>
          </a:p>
        </p:txBody>
      </p:sp>
    </p:spTree>
    <p:extLst>
      <p:ext uri="{BB962C8B-B14F-4D97-AF65-F5344CB8AC3E}">
        <p14:creationId xmlns:p14="http://schemas.microsoft.com/office/powerpoint/2010/main" val="1221889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2" y="1342285"/>
            <a:ext cx="7705462" cy="5357705"/>
          </a:xfrm>
          <a:prstGeom prst="rect">
            <a:avLst/>
          </a:prstGeom>
          <a:ln>
            <a:solidFill>
              <a:schemeClr val="bg1">
                <a:lumMod val="65000"/>
              </a:schemeClr>
            </a:solidFill>
          </a:ln>
        </p:spPr>
      </p:pic>
      <p:sp>
        <p:nvSpPr>
          <p:cNvPr id="8" name="Title 1"/>
          <p:cNvSpPr txBox="1">
            <a:spLocks/>
          </p:cNvSpPr>
          <p:nvPr/>
        </p:nvSpPr>
        <p:spPr>
          <a:xfrm>
            <a:off x="18471" y="0"/>
            <a:ext cx="9144001" cy="12683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If errors were identified in the data submitted, a message will be displayed at the top of the page stating Site creation failed with the number of errors identified                                       . Below this message, the specific errors will be listed. Notice that the required thermometer type field is identified as the source of the error.</a:t>
            </a:r>
            <a:endParaRPr lang="en-US" sz="1800" b="1" dirty="0"/>
          </a:p>
        </p:txBody>
      </p:sp>
      <p:sp>
        <p:nvSpPr>
          <p:cNvPr id="9" name="Rounded Rectangle 8"/>
          <p:cNvSpPr/>
          <p:nvPr/>
        </p:nvSpPr>
        <p:spPr>
          <a:xfrm>
            <a:off x="992504" y="2136416"/>
            <a:ext cx="2092441" cy="27427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604"/>
          <a:stretch/>
        </p:blipFill>
        <p:spPr>
          <a:xfrm>
            <a:off x="6629931" y="389237"/>
            <a:ext cx="1976571" cy="209816"/>
          </a:xfrm>
          <a:prstGeom prst="rect">
            <a:avLst/>
          </a:prstGeom>
        </p:spPr>
      </p:pic>
    </p:spTree>
    <p:extLst>
      <p:ext uri="{BB962C8B-B14F-4D97-AF65-F5344CB8AC3E}">
        <p14:creationId xmlns:p14="http://schemas.microsoft.com/office/powerpoint/2010/main" val="1780294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2" y="1342284"/>
            <a:ext cx="7696816" cy="5357706"/>
          </a:xfrm>
          <a:prstGeom prst="rect">
            <a:avLst/>
          </a:prstGeom>
          <a:ln>
            <a:solidFill>
              <a:schemeClr val="bg1">
                <a:lumMod val="65000"/>
              </a:schemeClr>
            </a:solidFill>
          </a:ln>
        </p:spPr>
      </p:pic>
      <p:sp>
        <p:nvSpPr>
          <p:cNvPr id="8" name="Title 1"/>
          <p:cNvSpPr txBox="1">
            <a:spLocks/>
          </p:cNvSpPr>
          <p:nvPr/>
        </p:nvSpPr>
        <p:spPr>
          <a:xfrm>
            <a:off x="18471" y="1"/>
            <a:ext cx="9144001" cy="10323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Scrolling down the page to the Thermometer Type pull down will also provide details on the error. Select the appropriate thermometer, including the option of selecting “No Thermometer”, from the list and again click on Create Site. </a:t>
            </a:r>
            <a:endParaRPr lang="en-US" sz="1800" b="1" dirty="0"/>
          </a:p>
        </p:txBody>
      </p:sp>
      <p:sp>
        <p:nvSpPr>
          <p:cNvPr id="9" name="Rounded Rectangle 8"/>
          <p:cNvSpPr/>
          <p:nvPr/>
        </p:nvSpPr>
        <p:spPr>
          <a:xfrm>
            <a:off x="2359486" y="4033188"/>
            <a:ext cx="2508078" cy="48339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082393" y="6069806"/>
            <a:ext cx="743934" cy="31252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246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1" y="1342284"/>
            <a:ext cx="7705463" cy="5357705"/>
          </a:xfrm>
          <a:prstGeom prst="rect">
            <a:avLst/>
          </a:prstGeom>
          <a:ln>
            <a:solidFill>
              <a:schemeClr val="bg1">
                <a:lumMod val="65000"/>
              </a:schemeClr>
            </a:solidFill>
          </a:ln>
        </p:spPr>
      </p:pic>
      <p:sp>
        <p:nvSpPr>
          <p:cNvPr id="8" name="Title 1"/>
          <p:cNvSpPr txBox="1">
            <a:spLocks/>
          </p:cNvSpPr>
          <p:nvPr/>
        </p:nvSpPr>
        <p:spPr>
          <a:xfrm>
            <a:off x="18471" y="0"/>
            <a:ext cx="9144001" cy="9698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If information was entered correctly, a green bar will appear along the top of the page noting Site created successfully                                 .</a:t>
            </a:r>
          </a:p>
          <a:p>
            <a:pPr algn="l"/>
            <a:r>
              <a:rPr lang="en-US" sz="1800" b="1" dirty="0" smtClean="0"/>
              <a:t>To begin entering data, click on the Data Entry Home                        link.</a:t>
            </a:r>
            <a:endParaRPr lang="en-US" sz="1800" b="1" dirty="0"/>
          </a:p>
        </p:txBody>
      </p:sp>
      <p:sp>
        <p:nvSpPr>
          <p:cNvPr id="9" name="Rounded Rectangle 8"/>
          <p:cNvSpPr/>
          <p:nvPr/>
        </p:nvSpPr>
        <p:spPr>
          <a:xfrm>
            <a:off x="890957" y="1930398"/>
            <a:ext cx="1141042" cy="24155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346" y="363921"/>
            <a:ext cx="1694309" cy="225908"/>
          </a:xfrm>
          <a:prstGeom prst="rect">
            <a:avLst/>
          </a:prstGeom>
        </p:spPr>
      </p:pic>
      <p:sp>
        <p:nvSpPr>
          <p:cNvPr id="10" name="Rounded Rectangle 9"/>
          <p:cNvSpPr/>
          <p:nvPr/>
        </p:nvSpPr>
        <p:spPr>
          <a:xfrm>
            <a:off x="803564" y="1565562"/>
            <a:ext cx="810314" cy="24155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1" y="632619"/>
            <a:ext cx="1175328" cy="265397"/>
          </a:xfrm>
          <a:prstGeom prst="rect">
            <a:avLst/>
          </a:prstGeom>
        </p:spPr>
      </p:pic>
    </p:spTree>
    <p:extLst>
      <p:ext uri="{BB962C8B-B14F-4D97-AF65-F5344CB8AC3E}">
        <p14:creationId xmlns:p14="http://schemas.microsoft.com/office/powerpoint/2010/main" val="643453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2" y="1342285"/>
            <a:ext cx="7705463" cy="5357705"/>
          </a:xfrm>
          <a:prstGeom prst="rect">
            <a:avLst/>
          </a:prstGeom>
          <a:ln>
            <a:solidFill>
              <a:schemeClr val="bg1">
                <a:lumMod val="65000"/>
              </a:schemeClr>
            </a:solidFill>
          </a:ln>
        </p:spPr>
      </p:pic>
      <p:sp>
        <p:nvSpPr>
          <p:cNvPr id="8" name="Title 1"/>
          <p:cNvSpPr txBox="1">
            <a:spLocks/>
          </p:cNvSpPr>
          <p:nvPr/>
        </p:nvSpPr>
        <p:spPr>
          <a:xfrm>
            <a:off x="18471" y="9236"/>
            <a:ext cx="9144001" cy="655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Return to the Data Entry Home page and click on the organization; the site just successfully defined should be listed at the bottom of the list.</a:t>
            </a:r>
            <a:endParaRPr lang="en-US" sz="1800" b="1" dirty="0"/>
          </a:p>
        </p:txBody>
      </p:sp>
      <p:sp>
        <p:nvSpPr>
          <p:cNvPr id="9" name="Rounded Rectangle 8"/>
          <p:cNvSpPr/>
          <p:nvPr/>
        </p:nvSpPr>
        <p:spPr>
          <a:xfrm>
            <a:off x="890957" y="1930398"/>
            <a:ext cx="1141042" cy="24155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20431" y="1342284"/>
            <a:ext cx="7705463" cy="5357707"/>
            <a:chOff x="720431" y="1342284"/>
            <a:chExt cx="7705463" cy="535770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31" y="1342284"/>
              <a:ext cx="7705463" cy="5357705"/>
            </a:xfrm>
            <a:prstGeom prst="rect">
              <a:avLst/>
            </a:prstGeom>
            <a:ln>
              <a:solidFill>
                <a:schemeClr val="bg1">
                  <a:lumMod val="65000"/>
                </a:schemeClr>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55" t="46490" r="1435"/>
            <a:stretch/>
          </p:blipFill>
          <p:spPr>
            <a:xfrm>
              <a:off x="747712" y="3833100"/>
              <a:ext cx="7567613" cy="2866891"/>
            </a:xfrm>
            <a:prstGeom prst="rect">
              <a:avLst/>
            </a:prstGeom>
            <a:ln>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11" y="3475702"/>
              <a:ext cx="7590041" cy="518874"/>
            </a:xfrm>
            <a:prstGeom prst="rect">
              <a:avLst/>
            </a:prstGeom>
          </p:spPr>
        </p:pic>
      </p:grpSp>
      <p:sp>
        <p:nvSpPr>
          <p:cNvPr id="11" name="Rounded Rectangle 10"/>
          <p:cNvSpPr/>
          <p:nvPr/>
        </p:nvSpPr>
        <p:spPr>
          <a:xfrm>
            <a:off x="1043356" y="3477822"/>
            <a:ext cx="2725079" cy="35527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620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2" y="1342285"/>
            <a:ext cx="7705463" cy="5357705"/>
          </a:xfrm>
          <a:prstGeom prst="rect">
            <a:avLst/>
          </a:prstGeom>
          <a:ln>
            <a:solidFill>
              <a:schemeClr val="bg1">
                <a:lumMod val="65000"/>
              </a:schemeClr>
            </a:solidFill>
          </a:ln>
        </p:spPr>
      </p:pic>
      <p:sp>
        <p:nvSpPr>
          <p:cNvPr id="8" name="Title 1"/>
          <p:cNvSpPr txBox="1">
            <a:spLocks/>
          </p:cNvSpPr>
          <p:nvPr/>
        </p:nvSpPr>
        <p:spPr>
          <a:xfrm>
            <a:off x="18471" y="9236"/>
            <a:ext cx="9144001" cy="9605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Clicking on the site name will expose the various data entry options available at this site. Click on the New Observations button under Integrated 1-Day. (Note: clicking the site name again will close these options from view)</a:t>
            </a:r>
            <a:endParaRPr lang="en-US" sz="1800" b="1" dirty="0"/>
          </a:p>
        </p:txBody>
      </p:sp>
      <p:sp>
        <p:nvSpPr>
          <p:cNvPr id="9" name="Rounded Rectangle 8"/>
          <p:cNvSpPr/>
          <p:nvPr/>
        </p:nvSpPr>
        <p:spPr>
          <a:xfrm>
            <a:off x="890957" y="1930398"/>
            <a:ext cx="1141042" cy="24155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20431" y="1342284"/>
            <a:ext cx="7705463" cy="5357705"/>
            <a:chOff x="720431" y="1342284"/>
            <a:chExt cx="7705463" cy="535770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31" y="1342284"/>
              <a:ext cx="7705463" cy="5357705"/>
            </a:xfrm>
            <a:prstGeom prst="rect">
              <a:avLst/>
            </a:prstGeom>
            <a:ln>
              <a:solidFill>
                <a:schemeClr val="bg1">
                  <a:lumMod val="65000"/>
                </a:schemeClr>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55" t="46490" r="1435"/>
            <a:stretch/>
          </p:blipFill>
          <p:spPr>
            <a:xfrm>
              <a:off x="747712" y="3951084"/>
              <a:ext cx="7567613" cy="2715184"/>
            </a:xfrm>
            <a:prstGeom prst="rect">
              <a:avLst/>
            </a:prstGeom>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80" y="3450006"/>
              <a:ext cx="7577445" cy="1614273"/>
            </a:xfrm>
            <a:prstGeom prst="rect">
              <a:avLst/>
            </a:prstGeom>
          </p:spPr>
        </p:pic>
      </p:grpSp>
      <p:sp>
        <p:nvSpPr>
          <p:cNvPr id="11" name="Rounded Rectangle 10"/>
          <p:cNvSpPr/>
          <p:nvPr/>
        </p:nvSpPr>
        <p:spPr>
          <a:xfrm>
            <a:off x="5797775" y="4140750"/>
            <a:ext cx="843170" cy="36719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807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0" y="1342285"/>
            <a:ext cx="7705464" cy="5357706"/>
          </a:xfrm>
          <a:prstGeom prst="rect">
            <a:avLst/>
          </a:prstGeom>
          <a:ln>
            <a:solidFill>
              <a:schemeClr val="bg1">
                <a:lumMod val="65000"/>
              </a:schemeClr>
            </a:solidFill>
          </a:ln>
        </p:spPr>
      </p:pic>
      <p:sp>
        <p:nvSpPr>
          <p:cNvPr id="8" name="Title 1"/>
          <p:cNvSpPr txBox="1">
            <a:spLocks/>
          </p:cNvSpPr>
          <p:nvPr/>
        </p:nvSpPr>
        <p:spPr>
          <a:xfrm>
            <a:off x="18471" y="9236"/>
            <a:ext cx="9144001" cy="9698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Once on the Data Entry page, two things to take note of: 1) Below the GLOBE Program Science Data Entry Training Site is the “breadcrumbs” of your current page, and 2) after Integrated 1-Day the word “Creating” is visible, as a data submission is being created. </a:t>
            </a:r>
            <a:endParaRPr lang="en-US" sz="1800" b="1" dirty="0"/>
          </a:p>
        </p:txBody>
      </p:sp>
      <p:sp>
        <p:nvSpPr>
          <p:cNvPr id="9" name="Rounded Rectangle 8"/>
          <p:cNvSpPr/>
          <p:nvPr/>
        </p:nvSpPr>
        <p:spPr>
          <a:xfrm>
            <a:off x="775845" y="1588653"/>
            <a:ext cx="3797317" cy="24155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923303" y="2027382"/>
            <a:ext cx="946734" cy="30941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506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9" y="1342285"/>
            <a:ext cx="7688149" cy="5345666"/>
          </a:xfrm>
          <a:prstGeom prst="rect">
            <a:avLst/>
          </a:prstGeom>
          <a:ln>
            <a:solidFill>
              <a:schemeClr val="bg1">
                <a:lumMod val="65000"/>
              </a:schemeClr>
            </a:solidFill>
          </a:ln>
        </p:spPr>
      </p:pic>
      <p:sp>
        <p:nvSpPr>
          <p:cNvPr id="8" name="Title 1"/>
          <p:cNvSpPr txBox="1">
            <a:spLocks/>
          </p:cNvSpPr>
          <p:nvPr/>
        </p:nvSpPr>
        <p:spPr>
          <a:xfrm>
            <a:off x="18471" y="13848"/>
            <a:ext cx="9144001" cy="7712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To enter </a:t>
            </a:r>
            <a:r>
              <a:rPr lang="en-US" sz="1800" b="1" dirty="0"/>
              <a:t>data begin with the date and time of the observations. </a:t>
            </a:r>
            <a:r>
              <a:rPr lang="en-US" sz="1800" b="1" dirty="0" smtClean="0"/>
              <a:t>Click on the calendar icon       to select the month, day and year of the observation. </a:t>
            </a:r>
            <a:endParaRPr lang="en-US" sz="1800" b="1" dirty="0"/>
          </a:p>
        </p:txBody>
      </p:sp>
      <p:sp>
        <p:nvSpPr>
          <p:cNvPr id="6" name="Rounded Rectangle 5"/>
          <p:cNvSpPr/>
          <p:nvPr/>
        </p:nvSpPr>
        <p:spPr>
          <a:xfrm>
            <a:off x="1838632" y="2477728"/>
            <a:ext cx="294967" cy="25379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032" y="128510"/>
            <a:ext cx="342640" cy="259295"/>
          </a:xfrm>
          <a:prstGeom prst="rect">
            <a:avLst/>
          </a:prstGeom>
        </p:spPr>
      </p:pic>
    </p:spTree>
    <p:extLst>
      <p:ext uri="{BB962C8B-B14F-4D97-AF65-F5344CB8AC3E}">
        <p14:creationId xmlns:p14="http://schemas.microsoft.com/office/powerpoint/2010/main" val="2291121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0" y="1342284"/>
            <a:ext cx="7688148" cy="5345667"/>
          </a:xfrm>
          <a:prstGeom prst="rect">
            <a:avLst/>
          </a:prstGeom>
          <a:ln>
            <a:solidFill>
              <a:schemeClr val="bg1">
                <a:lumMod val="65000"/>
              </a:schemeClr>
            </a:solidFill>
          </a:ln>
        </p:spPr>
      </p:pic>
      <p:sp>
        <p:nvSpPr>
          <p:cNvPr id="8" name="Title 1"/>
          <p:cNvSpPr txBox="1">
            <a:spLocks/>
          </p:cNvSpPr>
          <p:nvPr/>
        </p:nvSpPr>
        <p:spPr>
          <a:xfrm>
            <a:off x="18471" y="13848"/>
            <a:ext cx="9144001" cy="789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After selecting the date, time of Solar Noon for the site on this date is displayed. Click on the Clock icon         to enter the time of the observation. </a:t>
            </a:r>
            <a:endParaRPr lang="en-US" sz="1800" b="1" dirty="0"/>
          </a:p>
        </p:txBody>
      </p:sp>
      <p:sp>
        <p:nvSpPr>
          <p:cNvPr id="5" name="Rounded Rectangle 4"/>
          <p:cNvSpPr/>
          <p:nvPr/>
        </p:nvSpPr>
        <p:spPr>
          <a:xfrm>
            <a:off x="1136073" y="2678567"/>
            <a:ext cx="1112929" cy="30941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733344" y="2477728"/>
            <a:ext cx="294967" cy="25379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241" y="423842"/>
            <a:ext cx="332735" cy="256681"/>
          </a:xfrm>
          <a:prstGeom prst="rect">
            <a:avLst/>
          </a:prstGeom>
        </p:spPr>
      </p:pic>
    </p:spTree>
    <p:extLst>
      <p:ext uri="{BB962C8B-B14F-4D97-AF65-F5344CB8AC3E}">
        <p14:creationId xmlns:p14="http://schemas.microsoft.com/office/powerpoint/2010/main" val="4155112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0" y="1342284"/>
            <a:ext cx="7688148" cy="5345666"/>
          </a:xfrm>
          <a:prstGeom prst="rect">
            <a:avLst/>
          </a:prstGeom>
          <a:ln>
            <a:solidFill>
              <a:schemeClr val="bg1">
                <a:lumMod val="65000"/>
              </a:schemeClr>
            </a:solidFill>
          </a:ln>
        </p:spPr>
      </p:pic>
      <p:sp>
        <p:nvSpPr>
          <p:cNvPr id="8" name="Title 1"/>
          <p:cNvSpPr txBox="1">
            <a:spLocks/>
          </p:cNvSpPr>
          <p:nvPr/>
        </p:nvSpPr>
        <p:spPr>
          <a:xfrm>
            <a:off x="18471" y="13848"/>
            <a:ext cx="9144001" cy="13284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Click the arrows for both hours and minutes to choose the correct time that </a:t>
            </a:r>
            <a:r>
              <a:rPr lang="en-US" sz="1800" b="1" dirty="0"/>
              <a:t>the </a:t>
            </a:r>
            <a:r>
              <a:rPr lang="en-US" sz="1800" b="1" dirty="0" smtClean="0"/>
              <a:t>observations were made</a:t>
            </a:r>
            <a:r>
              <a:rPr lang="en-US" sz="1800" b="1" dirty="0"/>
              <a:t>. Remember, this is the time of data collection in Universal Time (UTC</a:t>
            </a:r>
            <a:r>
              <a:rPr lang="en-US" sz="1800" b="1" dirty="0" smtClean="0"/>
              <a:t>). </a:t>
            </a:r>
            <a:r>
              <a:rPr lang="en-US" sz="1800" b="1" dirty="0" smtClean="0"/>
              <a:t>For assistance with local Universal Time, </a:t>
            </a:r>
            <a:r>
              <a:rPr lang="en-US" sz="1800" b="1" dirty="0"/>
              <a:t>see the FAQ </a:t>
            </a:r>
            <a:r>
              <a:rPr lang="en-US" sz="1800" b="1" dirty="0" smtClean="0"/>
              <a:t>on the GLOBE website at</a:t>
            </a:r>
            <a:r>
              <a:rPr lang="en-US" sz="1800" b="1" dirty="0"/>
              <a:t>: </a:t>
            </a:r>
            <a:r>
              <a:rPr lang="en-US" sz="1800" b="1" dirty="0">
                <a:hlinkClick r:id="rId3"/>
              </a:rPr>
              <a:t>http://</a:t>
            </a:r>
            <a:r>
              <a:rPr lang="en-US" sz="1800" b="1" dirty="0" smtClean="0">
                <a:hlinkClick r:id="rId3"/>
              </a:rPr>
              <a:t>www.globe.gov/about-globe/faq/overview/program-overview/data-entry/convert-ut</a:t>
            </a:r>
            <a:r>
              <a:rPr lang="en-US" sz="1800" b="1" dirty="0" smtClean="0"/>
              <a:t> </a:t>
            </a:r>
            <a:endParaRPr lang="en-US" sz="1800" b="1" dirty="0"/>
          </a:p>
        </p:txBody>
      </p:sp>
      <p:sp>
        <p:nvSpPr>
          <p:cNvPr id="2" name="Rounded Rectangle 1"/>
          <p:cNvSpPr/>
          <p:nvPr/>
        </p:nvSpPr>
        <p:spPr>
          <a:xfrm>
            <a:off x="2304488" y="2753033"/>
            <a:ext cx="177787" cy="6507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820672" y="2748121"/>
            <a:ext cx="177787" cy="6507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480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8" y="1342283"/>
            <a:ext cx="7696785" cy="5351671"/>
          </a:xfrm>
          <a:prstGeom prst="rect">
            <a:avLst/>
          </a:prstGeom>
          <a:ln>
            <a:solidFill>
              <a:schemeClr val="bg1">
                <a:lumMod val="65000"/>
              </a:schemeClr>
            </a:solidFill>
          </a:ln>
        </p:spPr>
      </p:pic>
      <p:sp>
        <p:nvSpPr>
          <p:cNvPr id="8" name="Title 1"/>
          <p:cNvSpPr txBox="1">
            <a:spLocks/>
          </p:cNvSpPr>
          <p:nvPr/>
        </p:nvSpPr>
        <p:spPr>
          <a:xfrm>
            <a:off x="18471" y="13848"/>
            <a:ext cx="9144001" cy="10185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t>Clicking off of the time tool will provide you with the data entry options for the data entry page selected (e.g</a:t>
            </a:r>
            <a:r>
              <a:rPr lang="en-US" sz="1800" b="1" dirty="0" smtClean="0"/>
              <a:t>., </a:t>
            </a:r>
            <a:r>
              <a:rPr lang="en-US" sz="1800" b="1" dirty="0"/>
              <a:t>Integrated 1-Day). Below the date and time tools are the data entry options (along the left) and a key to the icons in the center</a:t>
            </a:r>
            <a:r>
              <a:rPr lang="en-US" sz="1800" b="1" dirty="0" smtClean="0"/>
              <a:t>. </a:t>
            </a:r>
            <a:endParaRPr lang="en-US" sz="1800" b="1" dirty="0"/>
          </a:p>
        </p:txBody>
      </p:sp>
      <p:sp>
        <p:nvSpPr>
          <p:cNvPr id="5" name="Rounded Rectangle 4"/>
          <p:cNvSpPr/>
          <p:nvPr/>
        </p:nvSpPr>
        <p:spPr>
          <a:xfrm>
            <a:off x="801750" y="3094341"/>
            <a:ext cx="397786" cy="136950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303195" y="3206235"/>
            <a:ext cx="6877244" cy="109046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029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200727"/>
          </a:xfrm>
        </p:spPr>
        <p:txBody>
          <a:bodyPr>
            <a:noAutofit/>
          </a:bodyPr>
          <a:lstStyle/>
          <a:p>
            <a:pPr algn="l"/>
            <a:r>
              <a:rPr lang="en-US" sz="1800" b="1" dirty="0" smtClean="0"/>
              <a:t>Locating the new Data Entry Tools:</a:t>
            </a:r>
            <a:br>
              <a:rPr lang="en-US" sz="1800" b="1" dirty="0" smtClean="0"/>
            </a:br>
            <a:r>
              <a:rPr lang="en-US" sz="1800" b="1" dirty="0" smtClean="0"/>
              <a:t>Once logged in to the GLOBE website click on the appropriate Enter Data icon                      on the Home page. Note that there are two options: Enter Live Data and Enter Training Data. For the purposes of training, this tutorial will use the Enter Training Data option.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519" y="1339850"/>
            <a:ext cx="7698961" cy="5375275"/>
          </a:xfrm>
          <a:ln>
            <a:solidFill>
              <a:schemeClr val="bg1">
                <a:lumMod val="65000"/>
              </a:schemeClr>
            </a:solidFill>
          </a:ln>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145" t="60711" r="33956" b="29781"/>
          <a:stretch/>
        </p:blipFill>
        <p:spPr bwMode="auto">
          <a:xfrm>
            <a:off x="7453536" y="272690"/>
            <a:ext cx="1016162" cy="355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4189180" y="4380350"/>
            <a:ext cx="1614791" cy="59337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137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9" y="1352115"/>
            <a:ext cx="7696786" cy="5351672"/>
          </a:xfrm>
          <a:prstGeom prst="rect">
            <a:avLst/>
          </a:prstGeom>
          <a:ln>
            <a:solidFill>
              <a:schemeClr val="bg1">
                <a:lumMod val="65000"/>
              </a:schemeClr>
            </a:solidFill>
          </a:ln>
        </p:spPr>
      </p:pic>
      <p:sp>
        <p:nvSpPr>
          <p:cNvPr id="8" name="Title 1"/>
          <p:cNvSpPr txBox="1">
            <a:spLocks/>
          </p:cNvSpPr>
          <p:nvPr/>
        </p:nvSpPr>
        <p:spPr>
          <a:xfrm>
            <a:off x="18471" y="13848"/>
            <a:ext cx="9144001" cy="10185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Select a protocol from the icons along the left by clicking on it, for example Precipitation. The data entry tool begins by asking for the days of accumulation and the data for which type or types of precipitation you will enter.</a:t>
            </a:r>
            <a:endParaRPr lang="en-US" sz="1800" b="1" dirty="0"/>
          </a:p>
        </p:txBody>
      </p:sp>
      <p:sp>
        <p:nvSpPr>
          <p:cNvPr id="7" name="Rounded Rectangle 6"/>
          <p:cNvSpPr/>
          <p:nvPr/>
        </p:nvSpPr>
        <p:spPr>
          <a:xfrm>
            <a:off x="1209369" y="3549444"/>
            <a:ext cx="1386348" cy="128801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569109" y="3549444"/>
            <a:ext cx="4444181" cy="47850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367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8" y="1352115"/>
            <a:ext cx="7688149" cy="5351672"/>
          </a:xfrm>
          <a:prstGeom prst="rect">
            <a:avLst/>
          </a:prstGeom>
          <a:ln>
            <a:solidFill>
              <a:schemeClr val="bg1">
                <a:lumMod val="65000"/>
              </a:schemeClr>
            </a:solidFill>
          </a:ln>
        </p:spPr>
      </p:pic>
      <p:sp>
        <p:nvSpPr>
          <p:cNvPr id="8" name="Title 1"/>
          <p:cNvSpPr txBox="1">
            <a:spLocks/>
          </p:cNvSpPr>
          <p:nvPr/>
        </p:nvSpPr>
        <p:spPr>
          <a:xfrm>
            <a:off x="18471" y="-5817"/>
            <a:ext cx="9144001" cy="12741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By selecting 1 day of accumulation and “New Snowfall”, the data entry tool provides a drop down selection for Sample 1. Select “Measurable” for data submission, “Trace” if the depth was too small to be measured, or “Missing” if the data were lost. To add additional samples click on the Add Sample               button. </a:t>
            </a:r>
            <a:endParaRPr lang="en-US" sz="1800" b="1" dirty="0"/>
          </a:p>
        </p:txBody>
      </p:sp>
      <p:sp>
        <p:nvSpPr>
          <p:cNvPr id="10" name="Rounded Rectangle 9"/>
          <p:cNvSpPr/>
          <p:nvPr/>
        </p:nvSpPr>
        <p:spPr>
          <a:xfrm>
            <a:off x="2369574" y="4405769"/>
            <a:ext cx="2359742" cy="84465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361798" y="5049770"/>
            <a:ext cx="585020" cy="26992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478" y="931786"/>
            <a:ext cx="677617" cy="218586"/>
          </a:xfrm>
          <a:prstGeom prst="rect">
            <a:avLst/>
          </a:prstGeom>
        </p:spPr>
      </p:pic>
    </p:spTree>
    <p:extLst>
      <p:ext uri="{BB962C8B-B14F-4D97-AF65-F5344CB8AC3E}">
        <p14:creationId xmlns:p14="http://schemas.microsoft.com/office/powerpoint/2010/main" val="1651779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58669"/>
            <a:ext cx="7696787" cy="5351673"/>
          </a:xfrm>
          <a:prstGeom prst="rect">
            <a:avLst/>
          </a:prstGeom>
          <a:ln>
            <a:solidFill>
              <a:schemeClr val="bg1">
                <a:lumMod val="65000"/>
              </a:schemeClr>
            </a:solidFill>
          </a:ln>
        </p:spPr>
      </p:pic>
      <p:sp>
        <p:nvSpPr>
          <p:cNvPr id="8" name="Title 1"/>
          <p:cNvSpPr txBox="1">
            <a:spLocks/>
          </p:cNvSpPr>
          <p:nvPr/>
        </p:nvSpPr>
        <p:spPr>
          <a:xfrm>
            <a:off x="18471" y="13848"/>
            <a:ext cx="9144001" cy="8022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For this example, Measurable has been selected and 24 mm was entered. </a:t>
            </a:r>
            <a:r>
              <a:rPr lang="en-US" sz="1800" b="1" dirty="0"/>
              <a:t>Up to three samples can be submitted by clicking on “Add Sample</a:t>
            </a:r>
            <a:r>
              <a:rPr lang="en-US" sz="1800" b="1" dirty="0" smtClean="0"/>
              <a:t>”. </a:t>
            </a:r>
            <a:endParaRPr lang="en-US" sz="1800" b="1" dirty="0"/>
          </a:p>
        </p:txBody>
      </p:sp>
      <p:sp>
        <p:nvSpPr>
          <p:cNvPr id="10" name="Rounded Rectangle 9"/>
          <p:cNvSpPr/>
          <p:nvPr/>
        </p:nvSpPr>
        <p:spPr>
          <a:xfrm>
            <a:off x="2389238" y="4612242"/>
            <a:ext cx="825910" cy="21116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793166" y="4617162"/>
            <a:ext cx="909544" cy="21116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194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58668"/>
            <a:ext cx="7696787" cy="5351672"/>
          </a:xfrm>
          <a:prstGeom prst="rect">
            <a:avLst/>
          </a:prstGeom>
          <a:ln>
            <a:solidFill>
              <a:schemeClr val="bg1">
                <a:lumMod val="65000"/>
              </a:schemeClr>
            </a:solidFill>
          </a:ln>
        </p:spPr>
      </p:pic>
      <p:sp>
        <p:nvSpPr>
          <p:cNvPr id="8" name="Title 1"/>
          <p:cNvSpPr txBox="1">
            <a:spLocks/>
          </p:cNvSpPr>
          <p:nvPr/>
        </p:nvSpPr>
        <p:spPr>
          <a:xfrm>
            <a:off x="18471" y="13848"/>
            <a:ext cx="9144001" cy="8022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Rain Equivalent of Snowpack can also be submitted, along with the pH of the liquid if greater than 3.5 mm. If these data are available, select Measurable, Trace or Missing. </a:t>
            </a:r>
            <a:endParaRPr lang="en-US" sz="1800" b="1" dirty="0"/>
          </a:p>
        </p:txBody>
      </p:sp>
      <p:sp>
        <p:nvSpPr>
          <p:cNvPr id="7" name="Rounded Rectangle 6"/>
          <p:cNvSpPr/>
          <p:nvPr/>
        </p:nvSpPr>
        <p:spPr>
          <a:xfrm>
            <a:off x="1233887" y="5826530"/>
            <a:ext cx="2246731" cy="81024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276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58665"/>
            <a:ext cx="7696788" cy="5351674"/>
          </a:xfrm>
          <a:prstGeom prst="rect">
            <a:avLst/>
          </a:prstGeom>
          <a:ln>
            <a:solidFill>
              <a:schemeClr val="bg1">
                <a:lumMod val="65000"/>
              </a:schemeClr>
            </a:solidFill>
          </a:ln>
        </p:spPr>
      </p:pic>
      <p:sp>
        <p:nvSpPr>
          <p:cNvPr id="8" name="Title 1"/>
          <p:cNvSpPr txBox="1">
            <a:spLocks/>
          </p:cNvSpPr>
          <p:nvPr/>
        </p:nvSpPr>
        <p:spPr>
          <a:xfrm>
            <a:off x="18471" y="13848"/>
            <a:ext cx="9144001" cy="10185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Allowing a sample of the snowfall to melt will provide a Rain Equivalent of Snowfall. The pH of this liquid can also be submitted if greater than 3.5 mm. Enter the mm of liquid and then select the instrument used to measure the </a:t>
            </a:r>
            <a:r>
              <a:rPr lang="en-US" sz="1800" b="1" dirty="0" err="1" smtClean="0"/>
              <a:t>pH.</a:t>
            </a:r>
            <a:r>
              <a:rPr lang="en-US" sz="1800" b="1" dirty="0" smtClean="0"/>
              <a:t> </a:t>
            </a:r>
            <a:endParaRPr lang="en-US" sz="1800" b="1" dirty="0"/>
          </a:p>
        </p:txBody>
      </p:sp>
      <p:sp>
        <p:nvSpPr>
          <p:cNvPr id="10" name="Rounded Rectangle 9"/>
          <p:cNvSpPr/>
          <p:nvPr/>
        </p:nvSpPr>
        <p:spPr>
          <a:xfrm>
            <a:off x="1219198" y="4936706"/>
            <a:ext cx="3349623" cy="21116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233886" y="5590556"/>
            <a:ext cx="722730" cy="32846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24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54545"/>
            <a:ext cx="7715938" cy="5364988"/>
          </a:xfrm>
          <a:prstGeom prst="rect">
            <a:avLst/>
          </a:prstGeom>
          <a:ln>
            <a:solidFill>
              <a:schemeClr val="bg1">
                <a:lumMod val="65000"/>
              </a:schemeClr>
            </a:solidFill>
          </a:ln>
        </p:spPr>
      </p:pic>
      <p:sp>
        <p:nvSpPr>
          <p:cNvPr id="8" name="Title 1"/>
          <p:cNvSpPr txBox="1">
            <a:spLocks/>
          </p:cNvSpPr>
          <p:nvPr/>
        </p:nvSpPr>
        <p:spPr>
          <a:xfrm>
            <a:off x="18471" y="13848"/>
            <a:ext cx="9144001" cy="10480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When data have been completely entered, scroll to the bottom of the page and click on Send Data or, if additional data have been collected, click on the appropriate icon along the top left. Holding the mouse cursor over an icon will remind the user of the various protocols available. </a:t>
            </a:r>
            <a:endParaRPr lang="en-US" sz="1800" b="1" dirty="0"/>
          </a:p>
        </p:txBody>
      </p:sp>
      <p:sp>
        <p:nvSpPr>
          <p:cNvPr id="10" name="Rounded Rectangle 9"/>
          <p:cNvSpPr/>
          <p:nvPr/>
        </p:nvSpPr>
        <p:spPr>
          <a:xfrm>
            <a:off x="1327354" y="6244396"/>
            <a:ext cx="658762" cy="28422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3768" y="1769806"/>
            <a:ext cx="683586" cy="43262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820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58665"/>
            <a:ext cx="7705435" cy="5357685"/>
          </a:xfrm>
          <a:prstGeom prst="rect">
            <a:avLst/>
          </a:prstGeom>
          <a:ln>
            <a:solidFill>
              <a:schemeClr val="bg1">
                <a:lumMod val="65000"/>
              </a:schemeClr>
            </a:solidFill>
          </a:ln>
        </p:spPr>
      </p:pic>
      <p:sp>
        <p:nvSpPr>
          <p:cNvPr id="8" name="Title 1"/>
          <p:cNvSpPr txBox="1">
            <a:spLocks/>
          </p:cNvSpPr>
          <p:nvPr/>
        </p:nvSpPr>
        <p:spPr>
          <a:xfrm>
            <a:off x="18471" y="13848"/>
            <a:ext cx="9144001" cy="8022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Adding another protocol, for example, Clouds, builds on the data entry page. The Clouds data entry tool begins with a simple question: Is the sky clear, cloudy or obscured?  </a:t>
            </a:r>
            <a:endParaRPr lang="en-US" sz="1800" b="1" dirty="0"/>
          </a:p>
        </p:txBody>
      </p:sp>
      <p:sp>
        <p:nvSpPr>
          <p:cNvPr id="7" name="Rounded Rectangle 6"/>
          <p:cNvSpPr/>
          <p:nvPr/>
        </p:nvSpPr>
        <p:spPr>
          <a:xfrm>
            <a:off x="1175199" y="5011599"/>
            <a:ext cx="5963020" cy="4944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081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6" y="1358664"/>
            <a:ext cx="7705435" cy="5357685"/>
          </a:xfrm>
          <a:prstGeom prst="rect">
            <a:avLst/>
          </a:prstGeom>
          <a:ln>
            <a:solidFill>
              <a:schemeClr val="bg1">
                <a:lumMod val="65000"/>
              </a:schemeClr>
            </a:solidFill>
          </a:ln>
        </p:spPr>
      </p:pic>
      <p:sp>
        <p:nvSpPr>
          <p:cNvPr id="8" name="Title 1"/>
          <p:cNvSpPr txBox="1">
            <a:spLocks/>
          </p:cNvSpPr>
          <p:nvPr/>
        </p:nvSpPr>
        <p:spPr>
          <a:xfrm>
            <a:off x="18471" y="13848"/>
            <a:ext cx="9144001" cy="8022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Selecting “Clouds Visible” provides the user with images of the 10 cloud types from the GLOBE Cloud Chart. </a:t>
            </a:r>
            <a:endParaRPr lang="en-US" sz="1800" b="1" dirty="0"/>
          </a:p>
        </p:txBody>
      </p:sp>
    </p:spTree>
    <p:extLst>
      <p:ext uri="{BB962C8B-B14F-4D97-AF65-F5344CB8AC3E}">
        <p14:creationId xmlns:p14="http://schemas.microsoft.com/office/powerpoint/2010/main" val="2649275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4" y="1358663"/>
            <a:ext cx="7714093" cy="5363705"/>
          </a:xfrm>
          <a:prstGeom prst="rect">
            <a:avLst/>
          </a:prstGeom>
          <a:ln>
            <a:solidFill>
              <a:schemeClr val="bg1">
                <a:lumMod val="65000"/>
              </a:schemeClr>
            </a:solidFill>
          </a:ln>
        </p:spPr>
      </p:pic>
      <p:sp>
        <p:nvSpPr>
          <p:cNvPr id="8" name="Title 1"/>
          <p:cNvSpPr txBox="1">
            <a:spLocks/>
          </p:cNvSpPr>
          <p:nvPr/>
        </p:nvSpPr>
        <p:spPr>
          <a:xfrm>
            <a:off x="18471" y="13848"/>
            <a:ext cx="9144001" cy="10578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If more than 25% of the sky was obscured from view, preventing the observation of cloud types, select the type or types of obscurities by clicking on the appropriate images. </a:t>
            </a:r>
            <a:br>
              <a:rPr lang="en-US" sz="1800" b="1" dirty="0" smtClean="0"/>
            </a:br>
            <a:r>
              <a:rPr lang="en-US" sz="1800" b="1" u="sng" dirty="0" smtClean="0"/>
              <a:t>Note: Obscurities and clouds can not </a:t>
            </a:r>
            <a:r>
              <a:rPr lang="en-US" sz="1800" b="1" i="1" u="sng" dirty="0" smtClean="0"/>
              <a:t>both</a:t>
            </a:r>
            <a:r>
              <a:rPr lang="en-US" sz="1800" b="1" u="sng" dirty="0" smtClean="0"/>
              <a:t> be selected.</a:t>
            </a:r>
            <a:r>
              <a:rPr lang="en-US" sz="1800" b="1" dirty="0" smtClean="0"/>
              <a:t> </a:t>
            </a:r>
            <a:endParaRPr lang="en-US" sz="1800" b="1" dirty="0"/>
          </a:p>
        </p:txBody>
      </p:sp>
    </p:spTree>
    <p:extLst>
      <p:ext uri="{BB962C8B-B14F-4D97-AF65-F5344CB8AC3E}">
        <p14:creationId xmlns:p14="http://schemas.microsoft.com/office/powerpoint/2010/main" val="1958823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58664"/>
            <a:ext cx="7705436" cy="5357686"/>
          </a:xfrm>
          <a:prstGeom prst="rect">
            <a:avLst/>
          </a:prstGeom>
          <a:ln>
            <a:solidFill>
              <a:schemeClr val="bg1">
                <a:lumMod val="65000"/>
              </a:schemeClr>
            </a:solidFill>
          </a:ln>
        </p:spPr>
      </p:pic>
      <p:sp>
        <p:nvSpPr>
          <p:cNvPr id="8" name="Title 1"/>
          <p:cNvSpPr txBox="1">
            <a:spLocks/>
          </p:cNvSpPr>
          <p:nvPr/>
        </p:nvSpPr>
        <p:spPr>
          <a:xfrm>
            <a:off x="18471" y="13848"/>
            <a:ext cx="9144001" cy="8022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Clicking on any of the could images selects those clouds as being observed in the sky. Clicking on a cloud image again will un-select that cloud. </a:t>
            </a:r>
            <a:endParaRPr lang="en-US" sz="1800" b="1" dirty="0"/>
          </a:p>
        </p:txBody>
      </p:sp>
    </p:spTree>
    <p:extLst>
      <p:ext uri="{BB962C8B-B14F-4D97-AF65-F5344CB8AC3E}">
        <p14:creationId xmlns:p14="http://schemas.microsoft.com/office/powerpoint/2010/main" val="473079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471" y="27708"/>
            <a:ext cx="9144001" cy="3325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This page can also be found by clicking on the Go to arrow                  along the top right.</a:t>
            </a:r>
            <a:endParaRPr lang="en-US" sz="1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2519" y="1339850"/>
            <a:ext cx="7698961" cy="5375275"/>
          </a:xfrm>
          <a:ln>
            <a:solidFill>
              <a:schemeClr val="bg1">
                <a:lumMod val="65000"/>
              </a:schemeClr>
            </a:solidFill>
          </a:ln>
        </p:spPr>
      </p:pic>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73901" t="12410" r="19173" b="85300"/>
          <a:stretch/>
        </p:blipFill>
        <p:spPr bwMode="auto">
          <a:xfrm>
            <a:off x="5678288" y="95032"/>
            <a:ext cx="787166" cy="20359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le 8"/>
          <p:cNvSpPr/>
          <p:nvPr/>
        </p:nvSpPr>
        <p:spPr>
          <a:xfrm>
            <a:off x="6456218" y="1342290"/>
            <a:ext cx="590625" cy="21640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983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58663"/>
            <a:ext cx="7731467" cy="5363705"/>
          </a:xfrm>
          <a:prstGeom prst="rect">
            <a:avLst/>
          </a:prstGeom>
          <a:ln>
            <a:solidFill>
              <a:schemeClr val="bg1">
                <a:lumMod val="65000"/>
              </a:schemeClr>
            </a:solidFill>
          </a:ln>
        </p:spPr>
      </p:pic>
      <p:sp>
        <p:nvSpPr>
          <p:cNvPr id="8" name="Title 1"/>
          <p:cNvSpPr txBox="1">
            <a:spLocks/>
          </p:cNvSpPr>
          <p:nvPr/>
        </p:nvSpPr>
        <p:spPr>
          <a:xfrm>
            <a:off x="18471" y="13848"/>
            <a:ext cx="9144001" cy="5564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Scrolling down the page will provide the Cloud Cover drop down option. </a:t>
            </a:r>
            <a:endParaRPr lang="en-US" sz="1800" b="1" dirty="0"/>
          </a:p>
        </p:txBody>
      </p:sp>
      <p:sp>
        <p:nvSpPr>
          <p:cNvPr id="5" name="Rounded Rectangle 4"/>
          <p:cNvSpPr/>
          <p:nvPr/>
        </p:nvSpPr>
        <p:spPr>
          <a:xfrm>
            <a:off x="1234190" y="4730670"/>
            <a:ext cx="1371357" cy="9720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67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67952"/>
            <a:ext cx="7705436" cy="5363706"/>
          </a:xfrm>
          <a:prstGeom prst="rect">
            <a:avLst/>
          </a:prstGeom>
          <a:ln>
            <a:solidFill>
              <a:schemeClr val="bg1">
                <a:lumMod val="65000"/>
              </a:schemeClr>
            </a:solidFill>
          </a:ln>
        </p:spPr>
      </p:pic>
      <p:sp>
        <p:nvSpPr>
          <p:cNvPr id="8" name="Title 1"/>
          <p:cNvSpPr txBox="1">
            <a:spLocks/>
          </p:cNvSpPr>
          <p:nvPr/>
        </p:nvSpPr>
        <p:spPr>
          <a:xfrm>
            <a:off x="18471" y="13848"/>
            <a:ext cx="9144001" cy="7825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Under Cloud Cover, select whether contrails were visible in the sky and the number of each contrail type observed. </a:t>
            </a:r>
            <a:endParaRPr lang="en-US" sz="1800" b="1" dirty="0"/>
          </a:p>
        </p:txBody>
      </p:sp>
      <p:sp>
        <p:nvSpPr>
          <p:cNvPr id="5" name="Rounded Rectangle 4"/>
          <p:cNvSpPr/>
          <p:nvPr/>
        </p:nvSpPr>
        <p:spPr>
          <a:xfrm>
            <a:off x="1303015" y="4652014"/>
            <a:ext cx="555278" cy="2472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999039" y="4647102"/>
            <a:ext cx="555278" cy="2472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695063" y="4652022"/>
            <a:ext cx="555278" cy="2472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497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58662"/>
            <a:ext cx="7740184" cy="5381848"/>
          </a:xfrm>
          <a:prstGeom prst="rect">
            <a:avLst/>
          </a:prstGeom>
          <a:ln>
            <a:solidFill>
              <a:schemeClr val="bg1">
                <a:lumMod val="65000"/>
              </a:schemeClr>
            </a:solidFill>
          </a:ln>
        </p:spPr>
      </p:pic>
      <p:sp>
        <p:nvSpPr>
          <p:cNvPr id="8" name="Title 1"/>
          <p:cNvSpPr txBox="1">
            <a:spLocks/>
          </p:cNvSpPr>
          <p:nvPr/>
        </p:nvSpPr>
        <p:spPr>
          <a:xfrm>
            <a:off x="18471" y="13848"/>
            <a:ext cx="9144001" cy="7432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Select the appropriate contrail cover estimate and then either click on Send Data                 or select another protocol.  </a:t>
            </a:r>
            <a:endParaRPr lang="en-US" sz="1800" b="1" dirty="0"/>
          </a:p>
        </p:txBody>
      </p:sp>
      <p:sp>
        <p:nvSpPr>
          <p:cNvPr id="5" name="Rounded Rectangle 4"/>
          <p:cNvSpPr/>
          <p:nvPr/>
        </p:nvSpPr>
        <p:spPr>
          <a:xfrm>
            <a:off x="1234190" y="5281262"/>
            <a:ext cx="1361525" cy="7557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327355" y="6263149"/>
            <a:ext cx="688258" cy="29918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147" y="114348"/>
            <a:ext cx="769784" cy="267067"/>
          </a:xfrm>
          <a:prstGeom prst="rect">
            <a:avLst/>
          </a:prstGeom>
        </p:spPr>
      </p:pic>
    </p:spTree>
    <p:extLst>
      <p:ext uri="{BB962C8B-B14F-4D97-AF65-F5344CB8AC3E}">
        <p14:creationId xmlns:p14="http://schemas.microsoft.com/office/powerpoint/2010/main" val="2833158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7" y="1358662"/>
            <a:ext cx="7731466" cy="5375785"/>
          </a:xfrm>
          <a:prstGeom prst="rect">
            <a:avLst/>
          </a:prstGeom>
          <a:ln>
            <a:solidFill>
              <a:schemeClr val="bg1">
                <a:lumMod val="65000"/>
              </a:schemeClr>
            </a:solidFill>
          </a:ln>
        </p:spPr>
      </p:pic>
      <p:sp>
        <p:nvSpPr>
          <p:cNvPr id="8" name="Title 1"/>
          <p:cNvSpPr txBox="1">
            <a:spLocks/>
          </p:cNvSpPr>
          <p:nvPr/>
        </p:nvSpPr>
        <p:spPr>
          <a:xfrm>
            <a:off x="18471" y="13848"/>
            <a:ext cx="9144001" cy="7432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If data were entered correctly, the user will receive a message stating Observation created successfully                                               .</a:t>
            </a:r>
            <a:endParaRPr lang="en-US" sz="18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290" y="373310"/>
            <a:ext cx="2345813" cy="337412"/>
          </a:xfrm>
          <a:prstGeom prst="rect">
            <a:avLst/>
          </a:prstGeom>
        </p:spPr>
      </p:pic>
      <p:sp>
        <p:nvSpPr>
          <p:cNvPr id="6" name="Rounded Rectangle 5"/>
          <p:cNvSpPr/>
          <p:nvPr/>
        </p:nvSpPr>
        <p:spPr>
          <a:xfrm>
            <a:off x="976216" y="1997300"/>
            <a:ext cx="1796480" cy="35261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16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26" y="1358661"/>
            <a:ext cx="7714092" cy="5363705"/>
          </a:xfrm>
          <a:prstGeom prst="rect">
            <a:avLst/>
          </a:prstGeom>
          <a:ln>
            <a:solidFill>
              <a:schemeClr val="bg1">
                <a:lumMod val="65000"/>
              </a:schemeClr>
            </a:solidFill>
          </a:ln>
        </p:spPr>
      </p:pic>
      <p:sp>
        <p:nvSpPr>
          <p:cNvPr id="8" name="Title 1"/>
          <p:cNvSpPr txBox="1">
            <a:spLocks/>
          </p:cNvSpPr>
          <p:nvPr/>
        </p:nvSpPr>
        <p:spPr>
          <a:xfrm>
            <a:off x="18471" y="13847"/>
            <a:ext cx="9144001" cy="10087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However, if related data are entered that negate each other, for example if clouds are selected but Cloud Cover is set to 0% (no clouds), the user will receive a message stating that an error occurred                                               .</a:t>
            </a:r>
            <a:endParaRPr lang="en-US" sz="18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791" y="658145"/>
            <a:ext cx="2380841" cy="452059"/>
          </a:xfrm>
          <a:prstGeom prst="rect">
            <a:avLst/>
          </a:prstGeom>
        </p:spPr>
      </p:pic>
    </p:spTree>
    <p:extLst>
      <p:ext uri="{BB962C8B-B14F-4D97-AF65-F5344CB8AC3E}">
        <p14:creationId xmlns:p14="http://schemas.microsoft.com/office/powerpoint/2010/main" val="1501902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18216" y="1342283"/>
            <a:ext cx="7705463" cy="5357705"/>
            <a:chOff x="720431" y="1342284"/>
            <a:chExt cx="7705463" cy="5357705"/>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1" y="1342284"/>
              <a:ext cx="7705463" cy="5357705"/>
            </a:xfrm>
            <a:prstGeom prst="rect">
              <a:avLst/>
            </a:prstGeom>
            <a:ln>
              <a:solidFill>
                <a:schemeClr val="bg1">
                  <a:lumMod val="65000"/>
                </a:schemeClr>
              </a:solidFill>
            </a:ln>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55" t="46490" r="1435"/>
            <a:stretch/>
          </p:blipFill>
          <p:spPr>
            <a:xfrm>
              <a:off x="747712" y="3951084"/>
              <a:ext cx="7567613" cy="2715184"/>
            </a:xfrm>
            <a:prstGeom prst="rect">
              <a:avLst/>
            </a:prstGeom>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80" y="3450006"/>
              <a:ext cx="7577445" cy="1614273"/>
            </a:xfrm>
            <a:prstGeom prst="rect">
              <a:avLst/>
            </a:prstGeom>
          </p:spPr>
        </p:pic>
      </p:grpSp>
      <p:sp>
        <p:nvSpPr>
          <p:cNvPr id="8" name="Title 1"/>
          <p:cNvSpPr txBox="1">
            <a:spLocks/>
          </p:cNvSpPr>
          <p:nvPr/>
        </p:nvSpPr>
        <p:spPr>
          <a:xfrm>
            <a:off x="18471" y="0"/>
            <a:ext cx="9144001" cy="13422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a:t>Bookmarking Data Entry Pages:</a:t>
            </a:r>
          </a:p>
          <a:p>
            <a:pPr algn="l"/>
            <a:r>
              <a:rPr lang="en-US" sz="1800" b="1" dirty="0"/>
              <a:t>Click on </a:t>
            </a:r>
            <a:r>
              <a:rPr lang="en-US" sz="1800" b="1" dirty="0" smtClean="0"/>
              <a:t>Data Entry Home. Click on the organization and a site to open up data entry options. </a:t>
            </a:r>
            <a:br>
              <a:rPr lang="en-US" sz="1800" b="1" dirty="0" smtClean="0"/>
            </a:br>
            <a:r>
              <a:rPr lang="en-US" sz="1800" b="1" dirty="0" smtClean="0"/>
              <a:t>Data entry pages that will be used often can be bookmarked. </a:t>
            </a:r>
            <a:r>
              <a:rPr lang="en-US" sz="1800" b="1" dirty="0"/>
              <a:t>Click on the small empty star next to </a:t>
            </a:r>
            <a:r>
              <a:rPr lang="en-US" sz="1800" b="1" dirty="0" smtClean="0"/>
              <a:t>a </a:t>
            </a:r>
            <a:r>
              <a:rPr lang="en-US" sz="1800" b="1" dirty="0"/>
              <a:t>data entry page name (for example “Integrated 1-Day”).</a:t>
            </a:r>
            <a:r>
              <a:rPr lang="en-US" sz="1800" b="1" dirty="0" smtClean="0"/>
              <a:t> </a:t>
            </a:r>
            <a:endParaRPr lang="en-US" sz="1800" b="1" dirty="0"/>
          </a:p>
        </p:txBody>
      </p:sp>
      <p:sp>
        <p:nvSpPr>
          <p:cNvPr id="12" name="Oval 11"/>
          <p:cNvSpPr/>
          <p:nvPr/>
        </p:nvSpPr>
        <p:spPr>
          <a:xfrm>
            <a:off x="6408656" y="4172169"/>
            <a:ext cx="149087" cy="1658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413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1" y="1342283"/>
            <a:ext cx="7722818" cy="5369772"/>
          </a:xfrm>
          <a:prstGeom prst="rect">
            <a:avLst/>
          </a:prstGeom>
          <a:ln>
            <a:solidFill>
              <a:schemeClr val="bg1">
                <a:lumMod val="65000"/>
              </a:schemeClr>
            </a:solidFill>
          </a:ln>
        </p:spPr>
      </p:pic>
      <p:sp>
        <p:nvSpPr>
          <p:cNvPr id="8" name="Title 1"/>
          <p:cNvSpPr txBox="1">
            <a:spLocks/>
          </p:cNvSpPr>
          <p:nvPr/>
        </p:nvSpPr>
        <p:spPr>
          <a:xfrm>
            <a:off x="18471" y="1"/>
            <a:ext cx="9144001" cy="10225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The empty star will  become filled and it will be listed under “My Bookmarks” at the top of the page. This will allow for quickly access this data entry page. </a:t>
            </a:r>
          </a:p>
          <a:p>
            <a:pPr algn="l"/>
            <a:r>
              <a:rPr lang="en-US" sz="1800" b="1" dirty="0" smtClean="0"/>
              <a:t>To remove the bookmark, simply click on the small x.</a:t>
            </a:r>
            <a:endParaRPr lang="en-US" sz="1800" b="1"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55" t="46490" r="1435"/>
          <a:stretch/>
        </p:blipFill>
        <p:spPr>
          <a:xfrm>
            <a:off x="747712" y="4267200"/>
            <a:ext cx="7567613" cy="2432791"/>
          </a:xfrm>
          <a:prstGeom prst="rect">
            <a:avLst/>
          </a:prstGeom>
          <a:ln>
            <a:noFill/>
          </a:ln>
        </p:spPr>
      </p:pic>
      <p:sp>
        <p:nvSpPr>
          <p:cNvPr id="13" name="Oval 12"/>
          <p:cNvSpPr/>
          <p:nvPr/>
        </p:nvSpPr>
        <p:spPr>
          <a:xfrm>
            <a:off x="2942881" y="2685348"/>
            <a:ext cx="149087" cy="1658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80" y="3873655"/>
            <a:ext cx="7597110" cy="1655472"/>
          </a:xfrm>
          <a:prstGeom prst="rect">
            <a:avLst/>
          </a:prstGeom>
        </p:spPr>
      </p:pic>
      <p:sp>
        <p:nvSpPr>
          <p:cNvPr id="12" name="Oval 11"/>
          <p:cNvSpPr/>
          <p:nvPr/>
        </p:nvSpPr>
        <p:spPr>
          <a:xfrm>
            <a:off x="6418489" y="4607500"/>
            <a:ext cx="149087" cy="1658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891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5" y="1342289"/>
            <a:ext cx="7714089" cy="5381783"/>
          </a:xfrm>
          <a:prstGeom prst="rect">
            <a:avLst/>
          </a:prstGeom>
          <a:ln>
            <a:solidFill>
              <a:schemeClr val="bg1">
                <a:lumMod val="65000"/>
              </a:schemeClr>
            </a:solidFill>
          </a:ln>
        </p:spPr>
      </p:pic>
      <p:sp>
        <p:nvSpPr>
          <p:cNvPr id="8" name="Title 1"/>
          <p:cNvSpPr txBox="1">
            <a:spLocks/>
          </p:cNvSpPr>
          <p:nvPr/>
        </p:nvSpPr>
        <p:spPr>
          <a:xfrm>
            <a:off x="18471" y="27708"/>
            <a:ext cx="9144001" cy="3325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And select My Public Pages.</a:t>
            </a:r>
            <a:endParaRPr lang="en-US" sz="1800" b="1" dirty="0"/>
          </a:p>
        </p:txBody>
      </p:sp>
      <p:sp>
        <p:nvSpPr>
          <p:cNvPr id="10" name="Rounded Rectangle 9"/>
          <p:cNvSpPr/>
          <p:nvPr/>
        </p:nvSpPr>
        <p:spPr>
          <a:xfrm>
            <a:off x="6453530" y="1530983"/>
            <a:ext cx="1876164" cy="18742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901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5" y="1342289"/>
            <a:ext cx="7714089" cy="5381783"/>
          </a:xfrm>
          <a:prstGeom prst="rect">
            <a:avLst/>
          </a:prstGeom>
          <a:ln>
            <a:solidFill>
              <a:schemeClr val="bg1">
                <a:lumMod val="65000"/>
              </a:schemeClr>
            </a:solidFill>
          </a:ln>
        </p:spPr>
      </p:pic>
      <p:sp>
        <p:nvSpPr>
          <p:cNvPr id="8" name="Title 1"/>
          <p:cNvSpPr txBox="1">
            <a:spLocks/>
          </p:cNvSpPr>
          <p:nvPr/>
        </p:nvSpPr>
        <p:spPr>
          <a:xfrm>
            <a:off x="18471" y="27708"/>
            <a:ext cx="9144001" cy="3325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Click on the Data Entry tab next to your profile tab.</a:t>
            </a:r>
            <a:endParaRPr lang="en-US" sz="1800" b="1" dirty="0"/>
          </a:p>
        </p:txBody>
      </p:sp>
      <p:sp>
        <p:nvSpPr>
          <p:cNvPr id="9" name="Rounded Rectangle 8"/>
          <p:cNvSpPr/>
          <p:nvPr/>
        </p:nvSpPr>
        <p:spPr>
          <a:xfrm>
            <a:off x="1937385" y="2874015"/>
            <a:ext cx="603115" cy="22373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85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5" y="1342289"/>
            <a:ext cx="7705460" cy="5381783"/>
          </a:xfrm>
          <a:prstGeom prst="rect">
            <a:avLst/>
          </a:prstGeom>
          <a:ln>
            <a:solidFill>
              <a:schemeClr val="bg1">
                <a:lumMod val="65000"/>
              </a:schemeClr>
            </a:solidFill>
          </a:ln>
        </p:spPr>
      </p:pic>
      <p:sp>
        <p:nvSpPr>
          <p:cNvPr id="8" name="Title 1"/>
          <p:cNvSpPr txBox="1">
            <a:spLocks/>
          </p:cNvSpPr>
          <p:nvPr/>
        </p:nvSpPr>
        <p:spPr>
          <a:xfrm>
            <a:off x="18471" y="9236"/>
            <a:ext cx="9144001" cy="11453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Three options exist for Data Entry: entering data into the live science database, “Live Data Entry”; entering data as a component of training, “Training Data Entry”; and entering data through E-mail. E-mail Data Entry is especially useful for submitting bulk data as well as data being submitted by automatic weather stations.</a:t>
            </a:r>
            <a:endParaRPr lang="en-US" sz="1800" b="1" dirty="0"/>
          </a:p>
        </p:txBody>
      </p:sp>
      <p:sp>
        <p:nvSpPr>
          <p:cNvPr id="6" name="Rounded Rectangle 5"/>
          <p:cNvSpPr/>
          <p:nvPr/>
        </p:nvSpPr>
        <p:spPr>
          <a:xfrm>
            <a:off x="1782618" y="3195092"/>
            <a:ext cx="5486400" cy="176483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531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5" y="1342289"/>
            <a:ext cx="7705460" cy="5381783"/>
          </a:xfrm>
          <a:prstGeom prst="rect">
            <a:avLst/>
          </a:prstGeom>
          <a:ln>
            <a:solidFill>
              <a:schemeClr val="bg1">
                <a:lumMod val="65000"/>
              </a:schemeClr>
            </a:solidFill>
          </a:ln>
        </p:spPr>
      </p:pic>
      <p:sp>
        <p:nvSpPr>
          <p:cNvPr id="8" name="Title 1"/>
          <p:cNvSpPr txBox="1">
            <a:spLocks/>
          </p:cNvSpPr>
          <p:nvPr/>
        </p:nvSpPr>
        <p:spPr>
          <a:xfrm>
            <a:off x="18471" y="9236"/>
            <a:ext cx="9144001" cy="7204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The GLOBE website also offers a tutorial on the newly designed data entry tools as well as direct links to useful resources, such as protocols, field guides and data entry sheets.</a:t>
            </a:r>
            <a:endParaRPr lang="en-US" sz="1800" b="1" dirty="0"/>
          </a:p>
        </p:txBody>
      </p:sp>
      <p:sp>
        <p:nvSpPr>
          <p:cNvPr id="6" name="Rounded Rectangle 5"/>
          <p:cNvSpPr/>
          <p:nvPr/>
        </p:nvSpPr>
        <p:spPr>
          <a:xfrm>
            <a:off x="1782618" y="4941455"/>
            <a:ext cx="5486400" cy="143158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996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4" y="1342288"/>
            <a:ext cx="7705461" cy="5357704"/>
          </a:xfrm>
          <a:prstGeom prst="rect">
            <a:avLst/>
          </a:prstGeom>
          <a:ln>
            <a:solidFill>
              <a:schemeClr val="bg1">
                <a:lumMod val="65000"/>
              </a:schemeClr>
            </a:solidFill>
          </a:ln>
        </p:spPr>
      </p:pic>
      <p:sp>
        <p:nvSpPr>
          <p:cNvPr id="8" name="Title 1"/>
          <p:cNvSpPr txBox="1">
            <a:spLocks/>
          </p:cNvSpPr>
          <p:nvPr/>
        </p:nvSpPr>
        <p:spPr>
          <a:xfrm>
            <a:off x="18471" y="9236"/>
            <a:ext cx="9144001" cy="9605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t>This tutorial will utilize the Training Data Entry tools. These tools and their functionality exactly mimic the Live Data Entry tools. Notice, however, that </a:t>
            </a:r>
            <a:r>
              <a:rPr lang="en-US" sz="1800" b="1" i="1" dirty="0" smtClean="0">
                <a:solidFill>
                  <a:srgbClr val="FF0000"/>
                </a:solidFill>
              </a:rPr>
              <a:t>Training Site </a:t>
            </a:r>
            <a:r>
              <a:rPr lang="en-US" sz="1800" b="1" dirty="0" smtClean="0"/>
              <a:t>is in red and along the top and the background of the page displays a </a:t>
            </a:r>
            <a:r>
              <a:rPr lang="en-US" sz="1800" b="1" i="1" dirty="0" smtClean="0"/>
              <a:t>Training Site</a:t>
            </a:r>
            <a:r>
              <a:rPr lang="en-US" sz="1800" b="1" dirty="0" smtClean="0"/>
              <a:t> watermark. </a:t>
            </a:r>
            <a:endParaRPr lang="en-US" sz="1800" b="1" dirty="0"/>
          </a:p>
        </p:txBody>
      </p:sp>
      <p:sp>
        <p:nvSpPr>
          <p:cNvPr id="6" name="Rounded Rectangle 5"/>
          <p:cNvSpPr/>
          <p:nvPr/>
        </p:nvSpPr>
        <p:spPr>
          <a:xfrm>
            <a:off x="3195782" y="1314883"/>
            <a:ext cx="868218" cy="30147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741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1099</TotalTime>
  <Words>1555</Words>
  <Application>Microsoft Office PowerPoint</Application>
  <PresentationFormat>On-screen Show (4:3)</PresentationFormat>
  <Paragraphs>57</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Navigating the new Data Entry tools</vt:lpstr>
      <vt:lpstr>This tutorial will guide you in:</vt:lpstr>
      <vt:lpstr>Locating the new Data Entry Tools: Once logged in to the GLOBE website click on the appropriate Enter Data icon                      on the Home page. Note that there are two options: Enter Live Data and Enter Training Data. For the purposes of training, this tutorial will use the Enter Training Data option.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new Data Entry tools</dc:title>
  <dc:creator>Gary Randolph</dc:creator>
  <cp:lastModifiedBy>Gary Randolph</cp:lastModifiedBy>
  <cp:revision>60</cp:revision>
  <cp:lastPrinted>2014-02-11T19:51:59Z</cp:lastPrinted>
  <dcterms:created xsi:type="dcterms:W3CDTF">2014-02-07T17:13:36Z</dcterms:created>
  <dcterms:modified xsi:type="dcterms:W3CDTF">2014-02-12T16:01:52Z</dcterms:modified>
</cp:coreProperties>
</file>