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0" r:id="rId1"/>
  </p:sldMasterIdLst>
  <p:notesMasterIdLst>
    <p:notesMasterId r:id="rId26"/>
  </p:notesMasterIdLst>
  <p:sldIdLst>
    <p:sldId id="257" r:id="rId2"/>
    <p:sldId id="293" r:id="rId3"/>
    <p:sldId id="279" r:id="rId4"/>
    <p:sldId id="268" r:id="rId5"/>
    <p:sldId id="311" r:id="rId6"/>
    <p:sldId id="308" r:id="rId7"/>
    <p:sldId id="307" r:id="rId8"/>
    <p:sldId id="310" r:id="rId9"/>
    <p:sldId id="282" r:id="rId10"/>
    <p:sldId id="305" r:id="rId11"/>
    <p:sldId id="299" r:id="rId12"/>
    <p:sldId id="298" r:id="rId13"/>
    <p:sldId id="274" r:id="rId14"/>
    <p:sldId id="303" r:id="rId15"/>
    <p:sldId id="291" r:id="rId16"/>
    <p:sldId id="275" r:id="rId17"/>
    <p:sldId id="276" r:id="rId18"/>
    <p:sldId id="278" r:id="rId19"/>
    <p:sldId id="277" r:id="rId20"/>
    <p:sldId id="313" r:id="rId21"/>
    <p:sldId id="269" r:id="rId22"/>
    <p:sldId id="271" r:id="rId23"/>
    <p:sldId id="312" r:id="rId24"/>
    <p:sldId id="270"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4D39"/>
    <a:srgbClr val="86A5AD"/>
    <a:srgbClr val="88B5B5"/>
    <a:srgbClr val="819F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883" autoAdjust="0"/>
    <p:restoredTop sz="94660"/>
  </p:normalViewPr>
  <p:slideViewPr>
    <p:cSldViewPr snapToGrid="0" snapToObjects="1">
      <p:cViewPr varScale="1">
        <p:scale>
          <a:sx n="125" d="100"/>
          <a:sy n="125" d="100"/>
        </p:scale>
        <p:origin x="1182" y="108"/>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94D38D-E96D-4197-8204-C802A19BF92E}" type="doc">
      <dgm:prSet loTypeId="urn:microsoft.com/office/officeart/2005/8/layout/rings+Icon" loCatId="officeonline" qsTypeId="urn:microsoft.com/office/officeart/2005/8/quickstyle/simple1" qsCatId="simple" csTypeId="urn:microsoft.com/office/officeart/2005/8/colors/colorful2" csCatId="colorful" phldr="1"/>
      <dgm:spPr/>
    </dgm:pt>
    <dgm:pt modelId="{CD1C686C-29BD-4CF0-BD5F-388AE00ED996}">
      <dgm:prSet phldrT="[Text]" custT="1"/>
      <dgm:spPr/>
      <dgm:t>
        <a:bodyPr/>
        <a:lstStyle/>
        <a:p>
          <a:pPr defTabSz="1066800">
            <a:lnSpc>
              <a:spcPct val="90000"/>
            </a:lnSpc>
            <a:spcBef>
              <a:spcPct val="0"/>
            </a:spcBef>
            <a:spcAft>
              <a:spcPct val="35000"/>
            </a:spcAft>
          </a:pPr>
          <a:endParaRPr lang="en-US" sz="2400" dirty="0" smtClean="0"/>
        </a:p>
      </dgm:t>
    </dgm:pt>
    <dgm:pt modelId="{BC8CB0AB-8E66-40A7-91AE-6D469A2206DE}" type="parTrans" cxnId="{D4B83104-7AB8-4FE0-9974-B5D06E310DF9}">
      <dgm:prSet/>
      <dgm:spPr/>
      <dgm:t>
        <a:bodyPr/>
        <a:lstStyle/>
        <a:p>
          <a:endParaRPr lang="en-US"/>
        </a:p>
      </dgm:t>
    </dgm:pt>
    <dgm:pt modelId="{7BDAED9C-86D2-426C-B285-A958AA01DF28}" type="sibTrans" cxnId="{D4B83104-7AB8-4FE0-9974-B5D06E310DF9}">
      <dgm:prSet/>
      <dgm:spPr/>
      <dgm:t>
        <a:bodyPr/>
        <a:lstStyle/>
        <a:p>
          <a:endParaRPr lang="en-US"/>
        </a:p>
      </dgm:t>
    </dgm:pt>
    <dgm:pt modelId="{2753E034-249D-42C1-962E-D2CB226B5EA4}">
      <dgm:prSet phldrT="[Text]" custT="1"/>
      <dgm:spPr/>
      <dgm:t>
        <a:bodyPr/>
        <a:lstStyle/>
        <a:p>
          <a:r>
            <a:rPr lang="en-US" sz="3100" dirty="0" smtClean="0"/>
            <a:t>          </a:t>
          </a:r>
          <a:r>
            <a:rPr lang="en-US" sz="2400" dirty="0" smtClean="0"/>
            <a:t>Earth and Space Science</a:t>
          </a:r>
          <a:endParaRPr lang="en-US" sz="2400" dirty="0"/>
        </a:p>
      </dgm:t>
    </dgm:pt>
    <dgm:pt modelId="{20DBEDCA-B409-4B8A-849C-20A8E59EB368}" type="parTrans" cxnId="{4B8DBB82-5BF3-43F2-AD56-F178E9CFEC99}">
      <dgm:prSet/>
      <dgm:spPr/>
      <dgm:t>
        <a:bodyPr/>
        <a:lstStyle/>
        <a:p>
          <a:endParaRPr lang="en-US"/>
        </a:p>
      </dgm:t>
    </dgm:pt>
    <dgm:pt modelId="{F18D8CD1-0A9A-4CC7-93E2-44A0F4675608}" type="sibTrans" cxnId="{4B8DBB82-5BF3-43F2-AD56-F178E9CFEC99}">
      <dgm:prSet/>
      <dgm:spPr/>
      <dgm:t>
        <a:bodyPr/>
        <a:lstStyle/>
        <a:p>
          <a:endParaRPr lang="en-US"/>
        </a:p>
      </dgm:t>
    </dgm:pt>
    <dgm:pt modelId="{DA8B2DAA-D355-432D-81D3-686B9EFE63FC}">
      <dgm:prSet phldrT="[Text]" custT="1"/>
      <dgm:spPr/>
      <dgm:t>
        <a:bodyPr/>
        <a:lstStyle/>
        <a:p>
          <a:endParaRPr lang="en-US" sz="2800" dirty="0" smtClean="0"/>
        </a:p>
        <a:p>
          <a:endParaRPr lang="en-US" sz="2800" dirty="0" smtClean="0"/>
        </a:p>
        <a:p>
          <a:r>
            <a:rPr lang="en-US" sz="2400" dirty="0" smtClean="0"/>
            <a:t>  </a:t>
          </a:r>
          <a:endParaRPr lang="en-US" sz="2400" dirty="0"/>
        </a:p>
      </dgm:t>
    </dgm:pt>
    <dgm:pt modelId="{785647F3-2FDF-4B61-A13D-CE6D42DEA2DF}" type="sibTrans" cxnId="{4B04E57C-69F2-4961-89D9-495753ADB9A1}">
      <dgm:prSet/>
      <dgm:spPr/>
      <dgm:t>
        <a:bodyPr/>
        <a:lstStyle/>
        <a:p>
          <a:endParaRPr lang="en-US"/>
        </a:p>
      </dgm:t>
    </dgm:pt>
    <dgm:pt modelId="{8461F706-8017-4A3D-8986-9552A4FAD786}" type="parTrans" cxnId="{4B04E57C-69F2-4961-89D9-495753ADB9A1}">
      <dgm:prSet/>
      <dgm:spPr/>
      <dgm:t>
        <a:bodyPr/>
        <a:lstStyle/>
        <a:p>
          <a:endParaRPr lang="en-US"/>
        </a:p>
      </dgm:t>
    </dgm:pt>
    <dgm:pt modelId="{A5DD1CDC-C927-4083-A4F3-7C7EC13F14B3}" type="pres">
      <dgm:prSet presAssocID="{6D94D38D-E96D-4197-8204-C802A19BF92E}" presName="Name0" presStyleCnt="0">
        <dgm:presLayoutVars>
          <dgm:chMax val="7"/>
          <dgm:dir/>
          <dgm:resizeHandles val="exact"/>
        </dgm:presLayoutVars>
      </dgm:prSet>
      <dgm:spPr/>
    </dgm:pt>
    <dgm:pt modelId="{5861EB15-9652-49A9-A4CD-52A2CDDC4AC8}" type="pres">
      <dgm:prSet presAssocID="{6D94D38D-E96D-4197-8204-C802A19BF92E}" presName="ellipse1" presStyleLbl="vennNode1" presStyleIdx="0" presStyleCnt="3" custLinFactNeighborX="10247" custLinFactNeighborY="39180">
        <dgm:presLayoutVars>
          <dgm:bulletEnabled val="1"/>
        </dgm:presLayoutVars>
      </dgm:prSet>
      <dgm:spPr/>
      <dgm:t>
        <a:bodyPr/>
        <a:lstStyle/>
        <a:p>
          <a:endParaRPr lang="en-US"/>
        </a:p>
      </dgm:t>
    </dgm:pt>
    <dgm:pt modelId="{E0F0D89F-19C1-4378-99AA-7BCC2A762E66}" type="pres">
      <dgm:prSet presAssocID="{6D94D38D-E96D-4197-8204-C802A19BF92E}" presName="ellipse2" presStyleLbl="vennNode1" presStyleIdx="1" presStyleCnt="3" custLinFactNeighborX="2136" custLinFactNeighborY="-504">
        <dgm:presLayoutVars>
          <dgm:bulletEnabled val="1"/>
        </dgm:presLayoutVars>
      </dgm:prSet>
      <dgm:spPr/>
      <dgm:t>
        <a:bodyPr/>
        <a:lstStyle/>
        <a:p>
          <a:endParaRPr lang="en-US"/>
        </a:p>
      </dgm:t>
    </dgm:pt>
    <dgm:pt modelId="{58F62DEC-E422-4197-B77E-FA0E2A885901}" type="pres">
      <dgm:prSet presAssocID="{6D94D38D-E96D-4197-8204-C802A19BF92E}" presName="ellipse3" presStyleLbl="vennNode1" presStyleIdx="2" presStyleCnt="3" custLinFactNeighborX="-12712" custLinFactNeighborY="42410">
        <dgm:presLayoutVars>
          <dgm:bulletEnabled val="1"/>
        </dgm:presLayoutVars>
      </dgm:prSet>
      <dgm:spPr/>
      <dgm:t>
        <a:bodyPr/>
        <a:lstStyle/>
        <a:p>
          <a:endParaRPr lang="en-US"/>
        </a:p>
      </dgm:t>
    </dgm:pt>
  </dgm:ptLst>
  <dgm:cxnLst>
    <dgm:cxn modelId="{7E3C4BF1-203D-4D76-AF37-6BF3B5594B48}" type="presOf" srcId="{2753E034-249D-42C1-962E-D2CB226B5EA4}" destId="{58F62DEC-E422-4197-B77E-FA0E2A885901}" srcOrd="0" destOrd="0" presId="urn:microsoft.com/office/officeart/2005/8/layout/rings+Icon"/>
    <dgm:cxn modelId="{B0A24263-0A12-4701-8478-5F9C7BCA412E}" type="presOf" srcId="{DA8B2DAA-D355-432D-81D3-686B9EFE63FC}" destId="{E0F0D89F-19C1-4378-99AA-7BCC2A762E66}" srcOrd="0" destOrd="0" presId="urn:microsoft.com/office/officeart/2005/8/layout/rings+Icon"/>
    <dgm:cxn modelId="{05CEC4AF-567D-4707-9620-62EB31BAA29C}" type="presOf" srcId="{6D94D38D-E96D-4197-8204-C802A19BF92E}" destId="{A5DD1CDC-C927-4083-A4F3-7C7EC13F14B3}" srcOrd="0" destOrd="0" presId="urn:microsoft.com/office/officeart/2005/8/layout/rings+Icon"/>
    <dgm:cxn modelId="{4B8DBB82-5BF3-43F2-AD56-F178E9CFEC99}" srcId="{6D94D38D-E96D-4197-8204-C802A19BF92E}" destId="{2753E034-249D-42C1-962E-D2CB226B5EA4}" srcOrd="2" destOrd="0" parTransId="{20DBEDCA-B409-4B8A-849C-20A8E59EB368}" sibTransId="{F18D8CD1-0A9A-4CC7-93E2-44A0F4675608}"/>
    <dgm:cxn modelId="{D4B83104-7AB8-4FE0-9974-B5D06E310DF9}" srcId="{6D94D38D-E96D-4197-8204-C802A19BF92E}" destId="{CD1C686C-29BD-4CF0-BD5F-388AE00ED996}" srcOrd="0" destOrd="0" parTransId="{BC8CB0AB-8E66-40A7-91AE-6D469A2206DE}" sibTransId="{7BDAED9C-86D2-426C-B285-A958AA01DF28}"/>
    <dgm:cxn modelId="{9534AEEF-E5D2-4C24-841D-F10D28CB67FA}" type="presOf" srcId="{CD1C686C-29BD-4CF0-BD5F-388AE00ED996}" destId="{5861EB15-9652-49A9-A4CD-52A2CDDC4AC8}" srcOrd="0" destOrd="0" presId="urn:microsoft.com/office/officeart/2005/8/layout/rings+Icon"/>
    <dgm:cxn modelId="{4B04E57C-69F2-4961-89D9-495753ADB9A1}" srcId="{6D94D38D-E96D-4197-8204-C802A19BF92E}" destId="{DA8B2DAA-D355-432D-81D3-686B9EFE63FC}" srcOrd="1" destOrd="0" parTransId="{8461F706-8017-4A3D-8986-9552A4FAD786}" sibTransId="{785647F3-2FDF-4B61-A13D-CE6D42DEA2DF}"/>
    <dgm:cxn modelId="{F5C8C743-8C03-4E23-9C42-56A632F7702C}" type="presParOf" srcId="{A5DD1CDC-C927-4083-A4F3-7C7EC13F14B3}" destId="{5861EB15-9652-49A9-A4CD-52A2CDDC4AC8}" srcOrd="0" destOrd="0" presId="urn:microsoft.com/office/officeart/2005/8/layout/rings+Icon"/>
    <dgm:cxn modelId="{693359ED-4326-451E-8E0A-1DEEA71EB7BA}" type="presParOf" srcId="{A5DD1CDC-C927-4083-A4F3-7C7EC13F14B3}" destId="{E0F0D89F-19C1-4378-99AA-7BCC2A762E66}" srcOrd="1" destOrd="0" presId="urn:microsoft.com/office/officeart/2005/8/layout/rings+Icon"/>
    <dgm:cxn modelId="{EFB0B7DC-42DC-4117-93AF-555A53F2E51D}" type="presParOf" srcId="{A5DD1CDC-C927-4083-A4F3-7C7EC13F14B3}" destId="{58F62DEC-E422-4197-B77E-FA0E2A885901}" srcOrd="2" destOrd="0" presId="urn:microsoft.com/office/officeart/2005/8/layout/rings+Icon"/>
  </dgm:cxnLst>
  <dgm:bg/>
  <dgm:whole>
    <a:ln w="57150"/>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7EBCBB-6F68-D04D-BE82-DC19835DB867}" type="datetimeFigureOut">
              <a:rPr lang="en-US" smtClean="0"/>
              <a:t>11/20/2015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83C3B2-725C-BE40-A115-5676FB40C358}" type="slidenum">
              <a:rPr lang="en-US" smtClean="0"/>
              <a:t>‹#›</a:t>
            </a:fld>
            <a:endParaRPr lang="en-US" dirty="0"/>
          </a:p>
        </p:txBody>
      </p:sp>
    </p:spTree>
    <p:extLst>
      <p:ext uri="{BB962C8B-B14F-4D97-AF65-F5344CB8AC3E}">
        <p14:creationId xmlns:p14="http://schemas.microsoft.com/office/powerpoint/2010/main" val="339782330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83C3B2-725C-BE40-A115-5676FB40C358}" type="slidenum">
              <a:rPr lang="en-US" smtClean="0"/>
              <a:t>1</a:t>
            </a:fld>
            <a:endParaRPr lang="en-US" dirty="0"/>
          </a:p>
        </p:txBody>
      </p:sp>
    </p:spTree>
    <p:extLst>
      <p:ext uri="{BB962C8B-B14F-4D97-AF65-F5344CB8AC3E}">
        <p14:creationId xmlns:p14="http://schemas.microsoft.com/office/powerpoint/2010/main" val="3655799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*Only trained</a:t>
            </a:r>
            <a:r>
              <a:rPr lang="en-US" baseline="0" dirty="0" smtClean="0"/>
              <a:t> teachers and students can currently enter data.  Later this year GLOBE will expand to non K-12 formal community to allow other adults and kids to enter data through a new app.  </a:t>
            </a:r>
            <a:endParaRPr lang="en-US" dirty="0"/>
          </a:p>
        </p:txBody>
      </p:sp>
      <p:sp>
        <p:nvSpPr>
          <p:cNvPr id="4" name="Slide Number Placeholder 3"/>
          <p:cNvSpPr>
            <a:spLocks noGrp="1"/>
          </p:cNvSpPr>
          <p:nvPr>
            <p:ph type="sldNum" sz="quarter" idx="10"/>
          </p:nvPr>
        </p:nvSpPr>
        <p:spPr/>
        <p:txBody>
          <a:bodyPr/>
          <a:lstStyle/>
          <a:p>
            <a:fld id="{B583C3B2-725C-BE40-A115-5676FB40C358}" type="slidenum">
              <a:rPr lang="en-US" smtClean="0"/>
              <a:t>4</a:t>
            </a:fld>
            <a:endParaRPr lang="en-US" dirty="0"/>
          </a:p>
        </p:txBody>
      </p:sp>
    </p:spTree>
    <p:extLst>
      <p:ext uri="{BB962C8B-B14F-4D97-AF65-F5344CB8AC3E}">
        <p14:creationId xmlns:p14="http://schemas.microsoft.com/office/powerpoint/2010/main" val="138512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BBAF93-A2CF-4B59-A4EC-C04810946A06}"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903527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257696-2CE7-4B23-9339-4FCFDEAE2CBA}"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657542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BBAF93-A2CF-4B59-A4EC-C04810946A06}"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826261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BAF93-A2CF-4B59-A4EC-C04810946A06}" type="slidenum">
              <a:rPr lang="en-US" smtClean="0"/>
              <a:t>11</a:t>
            </a:fld>
            <a:endParaRPr lang="en-US"/>
          </a:p>
        </p:txBody>
      </p:sp>
    </p:spTree>
    <p:extLst>
      <p:ext uri="{BB962C8B-B14F-4D97-AF65-F5344CB8AC3E}">
        <p14:creationId xmlns:p14="http://schemas.microsoft.com/office/powerpoint/2010/main" val="583214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BBAF93-A2CF-4B59-A4EC-C04810946A06}" type="slidenum">
              <a:rPr lang="en-US" smtClean="0"/>
              <a:t>12</a:t>
            </a:fld>
            <a:endParaRPr lang="en-US"/>
          </a:p>
        </p:txBody>
      </p:sp>
    </p:spTree>
    <p:extLst>
      <p:ext uri="{BB962C8B-B14F-4D97-AF65-F5344CB8AC3E}">
        <p14:creationId xmlns:p14="http://schemas.microsoft.com/office/powerpoint/2010/main" val="21482110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58866" y="2419096"/>
            <a:ext cx="3933106" cy="703737"/>
          </a:xfrm>
        </p:spPr>
        <p:txBody>
          <a:bodyPr/>
          <a:lstStyle>
            <a:lvl1pPr>
              <a:defRPr baseline="0"/>
            </a:lvl1pPr>
          </a:lstStyle>
          <a:p>
            <a:r>
              <a:rPr lang="en-US" dirty="0" smtClean="0"/>
              <a:t>Click to edit title</a:t>
            </a:r>
            <a:endParaRPr lang="en-US" dirty="0"/>
          </a:p>
        </p:txBody>
      </p:sp>
      <p:sp>
        <p:nvSpPr>
          <p:cNvPr id="6" name="Slide Number Placeholder 5"/>
          <p:cNvSpPr>
            <a:spLocks noGrp="1"/>
          </p:cNvSpPr>
          <p:nvPr>
            <p:ph type="sldNum" sz="quarter" idx="12"/>
          </p:nvPr>
        </p:nvSpPr>
        <p:spPr/>
        <p:txBody>
          <a:bodyPr/>
          <a:lstStyle>
            <a:lvl1pPr>
              <a:defRPr sz="800"/>
            </a:lvl1pPr>
          </a:lstStyle>
          <a:p>
            <a:r>
              <a:rPr lang="en-US" dirty="0" smtClean="0"/>
              <a:t>Opening Slide</a:t>
            </a:r>
            <a:endParaRPr lang="en-US" dirty="0"/>
          </a:p>
        </p:txBody>
      </p:sp>
      <p:pic>
        <p:nvPicPr>
          <p:cNvPr id="7" name="Picture 6" descr="left_globe.png"/>
          <p:cNvPicPr>
            <a:picLocks noChangeAspect="1"/>
          </p:cNvPicPr>
          <p:nvPr userDrawn="1"/>
        </p:nvPicPr>
        <p:blipFill>
          <a:blip r:embed="rId2"/>
          <a:stretch>
            <a:fillRect/>
          </a:stretch>
        </p:blipFill>
        <p:spPr>
          <a:xfrm>
            <a:off x="120659" y="539972"/>
            <a:ext cx="2724839" cy="520196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693367"/>
            <a:ext cx="6357083" cy="874249"/>
          </a:xfrm>
        </p:spPr>
        <p:txBody>
          <a:bodyPr/>
          <a:lstStyle/>
          <a:p>
            <a:r>
              <a:rPr lang="en-US" dirty="0" smtClean="0"/>
              <a:t>Click to edit title</a:t>
            </a:r>
            <a:endParaRPr lang="en-US" dirty="0"/>
          </a:p>
        </p:txBody>
      </p:sp>
      <p:sp>
        <p:nvSpPr>
          <p:cNvPr id="3" name="Content Placeholder 2"/>
          <p:cNvSpPr>
            <a:spLocks noGrp="1"/>
          </p:cNvSpPr>
          <p:nvPr>
            <p:ph idx="1" hasCustomPrompt="1"/>
          </p:nvPr>
        </p:nvSpPr>
        <p:spPr>
          <a:xfrm>
            <a:off x="457200" y="3196461"/>
            <a:ext cx="6357083" cy="2615580"/>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lvl1pPr>
              <a:defRPr sz="800"/>
            </a:lvl1pPr>
          </a:lstStyle>
          <a:p>
            <a:r>
              <a:rPr lang="en-US" dirty="0" smtClean="0"/>
              <a:t>Final slide</a:t>
            </a:r>
            <a:endParaRPr lang="en-US" dirty="0"/>
          </a:p>
        </p:txBody>
      </p:sp>
      <p:pic>
        <p:nvPicPr>
          <p:cNvPr id="8" name="Picture 7" descr="rt_globe.png"/>
          <p:cNvPicPr>
            <a:picLocks noChangeAspect="1"/>
          </p:cNvPicPr>
          <p:nvPr userDrawn="1"/>
        </p:nvPicPr>
        <p:blipFill>
          <a:blip r:embed="rId2"/>
          <a:stretch>
            <a:fillRect/>
          </a:stretch>
        </p:blipFill>
        <p:spPr>
          <a:xfrm>
            <a:off x="6458420" y="365793"/>
            <a:ext cx="2834924" cy="5446248"/>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09A64CC-571A-4E23-8DD0-21D56351D5DB}" type="datetimeFigureOut">
              <a:rPr lang="en-US" smtClean="0">
                <a:solidFill>
                  <a:srgbClr val="EEECE1"/>
                </a:solidFill>
              </a:rPr>
              <a:pPr/>
              <a:t>11/20/2015</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58A0F9C2-9CC9-4560-A75A-49E54D13C056}" type="slidenum">
              <a:rPr lang="en-US" smtClean="0"/>
              <a:pPr/>
              <a:t>‹#›</a:t>
            </a:fld>
            <a:endParaRPr lang="en-US"/>
          </a:p>
        </p:txBody>
      </p:sp>
    </p:spTree>
    <p:extLst>
      <p:ext uri="{BB962C8B-B14F-4D97-AF65-F5344CB8AC3E}">
        <p14:creationId xmlns:p14="http://schemas.microsoft.com/office/powerpoint/2010/main" val="3797879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alphaModFix amt="22000"/>
            <a:extLst>
              <a:ext uri="{28A0092B-C50C-407E-A947-70E740481C1C}">
                <a14:useLocalDpi xmlns:a14="http://schemas.microsoft.com/office/drawing/2010/main"/>
              </a:ext>
            </a:extLst>
          </a:blip>
          <a:srcRect/>
          <a:stretch>
            <a:fillRect/>
          </a:stretch>
        </p:blipFill>
        <p:spPr bwMode="auto">
          <a:xfrm>
            <a:off x="334617" y="1239013"/>
            <a:ext cx="8459555" cy="4098468"/>
          </a:xfrm>
          <a:prstGeom prst="rect">
            <a:avLst/>
          </a:prstGeom>
          <a:solidFill>
            <a:schemeClr val="accent1">
              <a:alpha val="0"/>
            </a:schemeClr>
          </a:solidFill>
          <a:ln w="9525">
            <a:noFill/>
            <a:miter lim="800000"/>
            <a:headEnd/>
            <a:tailEnd/>
          </a:ln>
          <a:effec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lvl1pPr>
              <a:defRPr sz="800"/>
            </a:lvl1pPr>
          </a:lstStyle>
          <a:p>
            <a:r>
              <a:rPr lang="en-US" dirty="0" smtClean="0"/>
              <a:t>P</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97426" y="1043382"/>
            <a:ext cx="7369458" cy="874249"/>
          </a:xfrm>
        </p:spPr>
        <p:txBody>
          <a:bodyPr/>
          <a:lstStyle/>
          <a:p>
            <a:r>
              <a:rPr lang="en-US" dirty="0" smtClean="0"/>
              <a:t>Click to edit title</a:t>
            </a:r>
            <a:endParaRPr lang="en-US" dirty="0"/>
          </a:p>
        </p:txBody>
      </p:sp>
      <p:sp>
        <p:nvSpPr>
          <p:cNvPr id="4" name="Content Placeholder 3"/>
          <p:cNvSpPr>
            <a:spLocks noGrp="1"/>
          </p:cNvSpPr>
          <p:nvPr>
            <p:ph sz="half" idx="2"/>
          </p:nvPr>
        </p:nvSpPr>
        <p:spPr>
          <a:xfrm>
            <a:off x="4428284" y="2182159"/>
            <a:ext cx="4038600" cy="3197336"/>
          </a:xfrm>
          <a:solidFill>
            <a:schemeClr val="accent4">
              <a:lumMod val="60000"/>
              <a:lumOff val="40000"/>
            </a:schemeClr>
          </a:solidFill>
          <a:effectLst>
            <a:outerShdw blurRad="40000" dist="23000" dir="5400000" rotWithShape="0">
              <a:srgbClr val="000000">
                <a:alpha val="35000"/>
              </a:srgbClr>
            </a:outerShdw>
            <a:softEdge rad="88900"/>
          </a:effectLst>
        </p:spPr>
        <p:style>
          <a:lnRef idx="1">
            <a:schemeClr val="accent4"/>
          </a:lnRef>
          <a:fillRef idx="3">
            <a:schemeClr val="accent4"/>
          </a:fillRef>
          <a:effectRef idx="2">
            <a:schemeClr val="accent4"/>
          </a:effectRef>
          <a:fontRef idx="none"/>
        </p:style>
        <p:txBody>
          <a:bodyPr lIns="182880" tIns="137160" rIns="182880" bIns="13716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sz="800"/>
            </a:lvl1pPr>
          </a:lstStyle>
          <a:p>
            <a:r>
              <a:rPr lang="en-US" dirty="0" smtClean="0"/>
              <a:t>S</a:t>
            </a:r>
            <a:endParaRPr lang="en-US" dirty="0"/>
          </a:p>
        </p:txBody>
      </p:sp>
      <p:pic>
        <p:nvPicPr>
          <p:cNvPr id="8" name="Picture 2"/>
          <p:cNvPicPr>
            <a:picLocks noChangeAspect="1" noChangeArrowheads="1"/>
          </p:cNvPicPr>
          <p:nvPr userDrawn="1"/>
        </p:nvPicPr>
        <p:blipFill>
          <a:blip r:embed="rId2"/>
          <a:srcRect/>
          <a:stretch>
            <a:fillRect/>
          </a:stretch>
        </p:blipFill>
        <p:spPr bwMode="auto">
          <a:xfrm>
            <a:off x="777164" y="2911789"/>
            <a:ext cx="3627272" cy="2575024"/>
          </a:xfrm>
          <a:prstGeom prst="rect">
            <a:avLst/>
          </a:prstGeom>
          <a:noFill/>
          <a:ln w="9525">
            <a:noFill/>
            <a:miter lim="800000"/>
            <a:headEnd/>
            <a:tailEnd/>
          </a:ln>
          <a:effec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52614" y="906252"/>
            <a:ext cx="7530439" cy="874249"/>
          </a:xfrm>
        </p:spPr>
        <p:txBody>
          <a:bodyPr/>
          <a:lstStyle/>
          <a:p>
            <a:r>
              <a:rPr lang="en-US" dirty="0" smtClean="0"/>
              <a:t>Click to edit title</a:t>
            </a:r>
            <a:endParaRPr lang="en-US" dirty="0"/>
          </a:p>
        </p:txBody>
      </p:sp>
      <p:sp>
        <p:nvSpPr>
          <p:cNvPr id="4" name="Content Placeholder 3"/>
          <p:cNvSpPr>
            <a:spLocks noGrp="1"/>
          </p:cNvSpPr>
          <p:nvPr>
            <p:ph sz="half" idx="2"/>
          </p:nvPr>
        </p:nvSpPr>
        <p:spPr>
          <a:xfrm>
            <a:off x="4418430" y="2027142"/>
            <a:ext cx="3964623" cy="3459672"/>
          </a:xfrm>
          <a:solidFill>
            <a:srgbClr val="C74D39">
              <a:alpha val="70000"/>
            </a:srgbClr>
          </a:solidFill>
          <a:effectLst>
            <a:outerShdw blurRad="40000" dist="23000" dir="5400000" rotWithShape="0">
              <a:srgbClr val="000000">
                <a:alpha val="35000"/>
              </a:srgbClr>
            </a:outerShdw>
            <a:softEdge rad="88900"/>
          </a:effectLst>
        </p:spPr>
        <p:style>
          <a:lnRef idx="1">
            <a:schemeClr val="accent4"/>
          </a:lnRef>
          <a:fillRef idx="3">
            <a:schemeClr val="accent4"/>
          </a:fillRef>
          <a:effectRef idx="2">
            <a:schemeClr val="accent4"/>
          </a:effectRef>
          <a:fontRef idx="none"/>
        </p:style>
        <p:txBody>
          <a:bodyPr lIns="182880" tIns="128016" rIns="182880" bIns="137160"/>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sz="800"/>
            </a:lvl1pPr>
          </a:lstStyle>
          <a:p>
            <a:r>
              <a:rPr lang="en-US" dirty="0" smtClean="0"/>
              <a:t>S</a:t>
            </a:r>
            <a:endParaRPr lang="en-US" dirty="0"/>
          </a:p>
        </p:txBody>
      </p:sp>
      <p:pic>
        <p:nvPicPr>
          <p:cNvPr id="9" name="Picture 2"/>
          <p:cNvPicPr>
            <a:picLocks noChangeAspect="1" noChangeArrowheads="1"/>
          </p:cNvPicPr>
          <p:nvPr userDrawn="1"/>
        </p:nvPicPr>
        <p:blipFill>
          <a:blip r:embed="rId2"/>
          <a:srcRect/>
          <a:stretch>
            <a:fillRect/>
          </a:stretch>
        </p:blipFill>
        <p:spPr bwMode="auto">
          <a:xfrm>
            <a:off x="1068388" y="2908514"/>
            <a:ext cx="3200400" cy="2514600"/>
          </a:xfrm>
          <a:prstGeom prst="rect">
            <a:avLst/>
          </a:prstGeom>
          <a:noFill/>
          <a:ln w="9525">
            <a:noFill/>
            <a:miter lim="800000"/>
            <a:headEnd/>
            <a:tailEnd/>
          </a:ln>
          <a:effec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3531" y="1156663"/>
            <a:ext cx="4766197" cy="780923"/>
          </a:xfrm>
        </p:spPr>
        <p:txBody>
          <a:bodyPr/>
          <a:lstStyle>
            <a:lvl1pPr>
              <a:defRPr baseline="0"/>
            </a:lvl1pPr>
          </a:lstStyle>
          <a:p>
            <a:r>
              <a:rPr lang="en-US" dirty="0" smtClean="0"/>
              <a:t>Click to edit title</a:t>
            </a:r>
            <a:endParaRPr lang="en-US" dirty="0"/>
          </a:p>
        </p:txBody>
      </p:sp>
      <p:sp>
        <p:nvSpPr>
          <p:cNvPr id="4" name="Content Placeholder 3"/>
          <p:cNvSpPr>
            <a:spLocks noGrp="1"/>
          </p:cNvSpPr>
          <p:nvPr>
            <p:ph sz="half" idx="2"/>
          </p:nvPr>
        </p:nvSpPr>
        <p:spPr>
          <a:xfrm>
            <a:off x="3193531" y="2045803"/>
            <a:ext cx="4843708" cy="3363502"/>
          </a:xfrm>
          <a:solidFill>
            <a:srgbClr val="88B5B5">
              <a:alpha val="50000"/>
            </a:srgbClr>
          </a:solidFill>
          <a:effectLst>
            <a:outerShdw blurRad="40000" dist="23000" dir="5400000" rotWithShape="0">
              <a:srgbClr val="000000">
                <a:alpha val="35000"/>
              </a:srgbClr>
            </a:outerShdw>
            <a:softEdge rad="88900"/>
          </a:effectLst>
        </p:spPr>
        <p:style>
          <a:lnRef idx="1">
            <a:schemeClr val="accent4"/>
          </a:lnRef>
          <a:fillRef idx="3">
            <a:schemeClr val="accent4"/>
          </a:fillRef>
          <a:effectRef idx="2">
            <a:schemeClr val="accent4"/>
          </a:effectRef>
          <a:fontRef idx="none"/>
        </p:style>
        <p:txBody>
          <a:bodyPr lIns="182880" tIns="137160" rIns="182880" bIns="13716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sz="800"/>
            </a:lvl1pPr>
          </a:lstStyle>
          <a:p>
            <a:r>
              <a:rPr lang="en-US" dirty="0" smtClean="0"/>
              <a:t>S</a:t>
            </a:r>
            <a:endParaRPr lang="en-US" dirty="0"/>
          </a:p>
        </p:txBody>
      </p:sp>
      <p:pic>
        <p:nvPicPr>
          <p:cNvPr id="9" name="Picture 2"/>
          <p:cNvPicPr>
            <a:picLocks noChangeAspect="1" noChangeArrowheads="1"/>
          </p:cNvPicPr>
          <p:nvPr userDrawn="1"/>
        </p:nvPicPr>
        <p:blipFill>
          <a:blip r:embed="rId2"/>
          <a:srcRect/>
          <a:stretch>
            <a:fillRect/>
          </a:stretch>
        </p:blipFill>
        <p:spPr bwMode="auto">
          <a:xfrm>
            <a:off x="895438" y="1156663"/>
            <a:ext cx="2074861" cy="4252642"/>
          </a:xfrm>
          <a:prstGeom prst="rect">
            <a:avLst/>
          </a:prstGeom>
          <a:noFill/>
          <a:ln w="9525">
            <a:noFill/>
            <a:miter lim="800000"/>
            <a:headEnd/>
            <a:tailEnd/>
          </a:ln>
          <a:effectLst>
            <a:softEdge rad="76200"/>
          </a:effec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lvl1pPr>
              <a:defRPr sz="800"/>
            </a:lvl1pPr>
          </a:lstStyle>
          <a:p>
            <a:r>
              <a:rPr lang="en-US" dirty="0" smtClean="0"/>
              <a:t>T</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a:srcRect/>
          <a:stretch>
            <a:fillRect/>
          </a:stretch>
        </p:blipFill>
        <p:spPr bwMode="auto">
          <a:xfrm>
            <a:off x="225436" y="1281112"/>
            <a:ext cx="3944739" cy="3910496"/>
          </a:xfrm>
          <a:prstGeom prst="rect">
            <a:avLst/>
          </a:prstGeom>
          <a:noFill/>
          <a:ln w="9525">
            <a:noFill/>
            <a:miter lim="800000"/>
            <a:headEnd/>
            <a:tailEnd/>
          </a:ln>
          <a:effectLst/>
        </p:spPr>
      </p:pic>
      <p:sp>
        <p:nvSpPr>
          <p:cNvPr id="2" name="Title 1"/>
          <p:cNvSpPr>
            <a:spLocks noGrp="1"/>
          </p:cNvSpPr>
          <p:nvPr>
            <p:ph type="title"/>
          </p:nvPr>
        </p:nvSpPr>
        <p:spPr>
          <a:xfrm>
            <a:off x="3771386" y="725951"/>
            <a:ext cx="4915414" cy="874249"/>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771386" y="1727797"/>
            <a:ext cx="4915414" cy="424025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lvl1pPr>
              <a:defRPr sz="800"/>
            </a:lvl1pPr>
          </a:lstStyle>
          <a:p>
            <a:r>
              <a:rPr lang="en-US" dirty="0" smtClean="0"/>
              <a:t>T</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25951"/>
            <a:ext cx="8229600" cy="874249"/>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727797"/>
            <a:ext cx="8229600" cy="424025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70EFA5-8425-E349-9182-2F3D75F7BA18}" type="datetimeFigureOut">
              <a:rPr lang="en-US" smtClean="0"/>
              <a:pPr/>
              <a:t>11/20/2015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4F0673-9C92-4549-8376-A6C30F4C317A}" type="slidenum">
              <a:rPr lang="en-US" smtClean="0"/>
              <a:pPr/>
              <a:t>‹#›</a:t>
            </a:fld>
            <a:endParaRPr lang="en-US" dirty="0"/>
          </a:p>
        </p:txBody>
      </p:sp>
      <p:pic>
        <p:nvPicPr>
          <p:cNvPr id="7" name="Picture 6" descr="GLOBE_logoOfficial-_Blue.png"/>
          <p:cNvPicPr>
            <a:picLocks noChangeAspect="1"/>
          </p:cNvPicPr>
          <p:nvPr userDrawn="1"/>
        </p:nvPicPr>
        <p:blipFill>
          <a:blip r:embed="rId13"/>
          <a:stretch>
            <a:fillRect/>
          </a:stretch>
        </p:blipFill>
        <p:spPr>
          <a:xfrm>
            <a:off x="3208362" y="152118"/>
            <a:ext cx="2732047" cy="457200"/>
          </a:xfrm>
          <a:prstGeom prst="rect">
            <a:avLst/>
          </a:prstGeom>
        </p:spPr>
      </p:pic>
      <p:sp>
        <p:nvSpPr>
          <p:cNvPr id="8" name="Rectangle 7"/>
          <p:cNvSpPr>
            <a:spLocks noChangeArrowheads="1"/>
          </p:cNvSpPr>
          <p:nvPr userDrawn="1"/>
        </p:nvSpPr>
        <p:spPr bwMode="auto">
          <a:xfrm>
            <a:off x="158496" y="6315526"/>
            <a:ext cx="8833104" cy="445640"/>
          </a:xfrm>
          <a:prstGeom prst="rect">
            <a:avLst/>
          </a:prstGeom>
          <a:gradFill flip="none" rotWithShape="1">
            <a:gsLst>
              <a:gs pos="0">
                <a:srgbClr val="86A5AD"/>
              </a:gs>
              <a:gs pos="100000">
                <a:srgbClr val="FFFFFF"/>
              </a:gs>
            </a:gsLst>
            <a:path path="shape">
              <a:fillToRect l="50000" t="50000" r="50000" b="50000"/>
            </a:path>
            <a:tileRect/>
          </a:grad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none" lIns="91440" tIns="45720" rIns="91440" bIns="45720" anchor="ctr" compatLnSpc="1"/>
          <a:lstStyle/>
          <a:p>
            <a:endParaRPr kumimoji="0" lang="en-US" dirty="0">
              <a:ln>
                <a:noFill/>
              </a:ln>
              <a:solidFill>
                <a:schemeClr val="bg1"/>
              </a:solidFill>
            </a:endParaRPr>
          </a:p>
        </p:txBody>
      </p:sp>
      <p:pic>
        <p:nvPicPr>
          <p:cNvPr id="10" name="Picture 9"/>
          <p:cNvPicPr/>
          <p:nvPr userDrawn="1"/>
        </p:nvPicPr>
        <p:blipFill>
          <a:blip r:embed="rId14">
            <a:extLst>
              <a:ext uri="{28A0092B-C50C-407E-A947-70E740481C1C}">
                <a14:useLocalDpi xmlns:a14="http://schemas.microsoft.com/office/drawing/2010/main" val="0"/>
              </a:ext>
            </a:extLst>
          </a:blip>
          <a:stretch>
            <a:fillRect/>
          </a:stretch>
        </p:blipFill>
        <p:spPr>
          <a:xfrm>
            <a:off x="1600200" y="6099175"/>
            <a:ext cx="5943600" cy="514350"/>
          </a:xfrm>
          <a:prstGeom prst="rect">
            <a:avLst/>
          </a:prstGeom>
        </p:spPr>
      </p:pic>
    </p:spTree>
  </p:cSld>
  <p:clrMap bg1="lt1" tx1="dk1" bg2="lt2" tx2="dk2" accent1="accent1" accent2="accent2" accent3="accent3" accent4="accent4" accent5="accent5" accent6="accent6" hlink="hlink" folHlink="folHlink"/>
  <p:sldLayoutIdLst>
    <p:sldLayoutId id="2147483776" r:id="rId1"/>
    <p:sldLayoutId id="2147483772" r:id="rId2"/>
    <p:sldLayoutId id="2147483773" r:id="rId3"/>
    <p:sldLayoutId id="2147483775" r:id="rId4"/>
    <p:sldLayoutId id="2147483774" r:id="rId5"/>
    <p:sldLayoutId id="2147483764" r:id="rId6"/>
    <p:sldLayoutId id="2147483762" r:id="rId7"/>
    <p:sldLayoutId id="2147483766" r:id="rId8"/>
    <p:sldLayoutId id="2147483767" r:id="rId9"/>
    <p:sldLayoutId id="2147483777" r:id="rId10"/>
    <p:sldLayoutId id="2147483778" r:id="rId11"/>
  </p:sldLayoutIdLst>
  <p:txStyles>
    <p:titleStyle>
      <a:lvl1pPr algn="l" defTabSz="457200" rtl="0" eaLnBrk="1" latinLnBrk="0" hangingPunct="1">
        <a:spcBef>
          <a:spcPct val="0"/>
        </a:spcBef>
        <a:buNone/>
        <a:defRPr sz="3200" b="0" kern="1200">
          <a:solidFill>
            <a:schemeClr val="tx1">
              <a:lumMod val="65000"/>
              <a:lumOff val="35000"/>
            </a:schemeClr>
          </a:solidFill>
          <a:latin typeface="+mj-lt"/>
          <a:ea typeface="+mj-ea"/>
          <a:cs typeface="+mj-cs"/>
        </a:defRPr>
      </a:lvl1pPr>
    </p:titleStyle>
    <p:bodyStyle>
      <a:lvl1pPr marL="342900" indent="-342900" algn="l" defTabSz="457200" rtl="0" eaLnBrk="1" latinLnBrk="0" hangingPunct="1">
        <a:spcBef>
          <a:spcPct val="20000"/>
        </a:spcBef>
        <a:buClr>
          <a:schemeClr val="accent5"/>
        </a:buClr>
        <a:buFont typeface="Arial"/>
        <a:buChar char="•"/>
        <a:defRPr sz="2400" kern="1200">
          <a:solidFill>
            <a:srgbClr val="595959"/>
          </a:solidFill>
          <a:latin typeface="+mn-lt"/>
          <a:ea typeface="+mn-ea"/>
          <a:cs typeface="+mn-cs"/>
        </a:defRPr>
      </a:lvl1pPr>
      <a:lvl2pPr marL="742950" indent="-285750" algn="l" defTabSz="457200" rtl="0" eaLnBrk="1" latinLnBrk="0" hangingPunct="1">
        <a:spcBef>
          <a:spcPct val="20000"/>
        </a:spcBef>
        <a:buClr>
          <a:schemeClr val="accent3"/>
        </a:buClr>
        <a:buFont typeface="Arial"/>
        <a:buChar char="•"/>
        <a:defRPr sz="2000" kern="1200">
          <a:solidFill>
            <a:srgbClr val="595959"/>
          </a:solidFill>
          <a:latin typeface="+mn-lt"/>
          <a:ea typeface="+mn-ea"/>
          <a:cs typeface="+mn-cs"/>
        </a:defRPr>
      </a:lvl2pPr>
      <a:lvl3pPr marL="1143000" indent="-228600" algn="l" defTabSz="457200" rtl="0" eaLnBrk="1" latinLnBrk="0" hangingPunct="1">
        <a:spcBef>
          <a:spcPct val="20000"/>
        </a:spcBef>
        <a:buClr>
          <a:schemeClr val="bg2"/>
        </a:buClr>
        <a:buFont typeface="Arial"/>
        <a:buChar char="•"/>
        <a:defRPr sz="1800" kern="1200">
          <a:solidFill>
            <a:srgbClr val="595959"/>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600" kern="1200">
          <a:solidFill>
            <a:srgbClr val="595959"/>
          </a:solidFill>
          <a:latin typeface="+mn-lt"/>
          <a:ea typeface="+mn-ea"/>
          <a:cs typeface="+mn-cs"/>
        </a:defRPr>
      </a:lvl4pPr>
      <a:lvl5pPr marL="2057400" indent="-228600" algn="l" defTabSz="457200" rtl="0" eaLnBrk="1" latinLnBrk="0" hangingPunct="1">
        <a:spcBef>
          <a:spcPct val="20000"/>
        </a:spcBef>
        <a:buClr>
          <a:schemeClr val="accent2"/>
        </a:buClr>
        <a:buFont typeface="Arial"/>
        <a:buChar char="•"/>
        <a:defRPr sz="1600" kern="1200">
          <a:solidFill>
            <a:srgbClr val="59595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globe.gov"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9.xml"/><Relationship Id="rId4" Type="http://schemas.openxmlformats.org/officeDocument/2006/relationships/image" Target="../media/image4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jp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9.xml"/><Relationship Id="rId4" Type="http://schemas.openxmlformats.org/officeDocument/2006/relationships/image" Target="../media/image50.JPG"/></Relationships>
</file>

<file path=ppt/slides/_rels/slide2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9.xml"/><Relationship Id="rId5" Type="http://schemas.openxmlformats.org/officeDocument/2006/relationships/image" Target="../media/image55.JPG"/><Relationship Id="rId4" Type="http://schemas.openxmlformats.org/officeDocument/2006/relationships/image" Target="../media/image54.JPG"/></Relationships>
</file>

<file path=ppt/slides/_rels/slide24.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8865" y="2090057"/>
            <a:ext cx="4861729" cy="3077028"/>
          </a:xfrm>
          <a:ln>
            <a:noFill/>
          </a:ln>
        </p:spPr>
        <p:style>
          <a:lnRef idx="2">
            <a:schemeClr val="accent1"/>
          </a:lnRef>
          <a:fillRef idx="1">
            <a:schemeClr val="lt1"/>
          </a:fillRef>
          <a:effectRef idx="0">
            <a:schemeClr val="accent1"/>
          </a:effectRef>
          <a:fontRef idx="minor">
            <a:schemeClr val="dk1"/>
          </a:fontRef>
        </p:style>
        <p:txBody>
          <a:bodyPr/>
          <a:lstStyle/>
          <a:p>
            <a:pPr algn="ctr"/>
            <a:r>
              <a:rPr lang="en-US" sz="2000" b="1" dirty="0" smtClean="0">
                <a:hlinkClick r:id="rId3"/>
              </a:rPr>
              <a:t/>
            </a:r>
            <a:br>
              <a:rPr lang="en-US" sz="2000" b="1" dirty="0" smtClean="0">
                <a:hlinkClick r:id="rId3"/>
              </a:rPr>
            </a:br>
            <a:r>
              <a:rPr lang="en-US" sz="2000" b="1" dirty="0" smtClean="0"/>
              <a:t/>
            </a:r>
            <a:br>
              <a:rPr lang="en-US" sz="2000" b="1" dirty="0" smtClean="0"/>
            </a:br>
            <a:r>
              <a:rPr lang="en-US" sz="2000" b="1" dirty="0"/>
              <a:t/>
            </a:r>
            <a:br>
              <a:rPr lang="en-US" sz="2000" b="1" dirty="0"/>
            </a:br>
            <a:r>
              <a:rPr lang="en-US" b="1" dirty="0" smtClean="0"/>
              <a:t>Global Weather Watchers</a:t>
            </a:r>
            <a:br>
              <a:rPr lang="en-US" b="1" dirty="0" smtClean="0"/>
            </a:br>
            <a:r>
              <a:rPr lang="en-US" sz="2000" b="1" dirty="0" smtClean="0"/>
              <a:t> </a:t>
            </a:r>
            <a:r>
              <a:rPr lang="en-US" sz="2000" b="1" dirty="0"/>
              <a:t/>
            </a:r>
            <a:br>
              <a:rPr lang="en-US" sz="2000" b="1" dirty="0"/>
            </a:br>
            <a:r>
              <a:rPr lang="en-US" sz="2000" b="1" dirty="0" smtClean="0"/>
              <a:t>Extreme/Weather and the Climate System</a:t>
            </a:r>
            <a:br>
              <a:rPr lang="en-US" sz="2000" b="1" dirty="0" smtClean="0"/>
            </a:br>
            <a:r>
              <a:rPr lang="en-US" sz="2000" b="1" dirty="0" smtClean="0"/>
              <a:t>An Earth SySTEM Project</a:t>
            </a:r>
            <a:br>
              <a:rPr lang="en-US" sz="2000" b="1" dirty="0" smtClean="0"/>
            </a:br>
            <a:r>
              <a:rPr lang="en-US" sz="2400" b="1" dirty="0" smtClean="0"/>
              <a:t/>
            </a:r>
            <a:br>
              <a:rPr lang="en-US" sz="2400" b="1" dirty="0" smtClean="0"/>
            </a:br>
            <a:r>
              <a:rPr lang="en-US" sz="2400" b="1" dirty="0"/>
              <a:t/>
            </a:r>
            <a:br>
              <a:rPr lang="en-US" sz="2400" b="1" dirty="0"/>
            </a:br>
            <a:r>
              <a:rPr lang="en-US" sz="2400" b="1" dirty="0">
                <a:solidFill>
                  <a:prstClr val="black"/>
                </a:solidFill>
              </a:rPr>
              <a:t>John D. Moore</a:t>
            </a:r>
            <a:br>
              <a:rPr lang="en-US" sz="2400" b="1" dirty="0">
                <a:solidFill>
                  <a:prstClr val="black"/>
                </a:solidFill>
              </a:rPr>
            </a:br>
            <a:r>
              <a:rPr lang="en-US" sz="2400" b="1" dirty="0" smtClean="0"/>
              <a:t/>
            </a:r>
            <a:br>
              <a:rPr lang="en-US" sz="2400" b="1" dirty="0" smtClean="0"/>
            </a:br>
            <a:r>
              <a:rPr lang="en-US" sz="2000" b="1" dirty="0" smtClean="0"/>
              <a:t>GLOBE Distinguished Educator Fellow</a:t>
            </a:r>
            <a:br>
              <a:rPr lang="en-US" sz="2000" b="1" dirty="0" smtClean="0"/>
            </a:br>
            <a:r>
              <a:rPr lang="en-US" sz="2000" b="1" dirty="0" smtClean="0"/>
              <a:t>GLOBE Scientist</a:t>
            </a:r>
            <a:br>
              <a:rPr lang="en-US" sz="2000" b="1" dirty="0" smtClean="0"/>
            </a:br>
            <a:r>
              <a:rPr lang="en-US" sz="2000" b="1" dirty="0" smtClean="0"/>
              <a:t>mr.moore.john@gmail.com</a:t>
            </a:r>
            <a:br>
              <a:rPr lang="en-US" sz="2000" b="1" dirty="0" smtClean="0"/>
            </a:br>
            <a:r>
              <a:rPr lang="en-US" sz="2000" b="1" dirty="0" smtClean="0"/>
              <a:t> </a:t>
            </a:r>
            <a:r>
              <a:rPr lang="en-US" sz="1800" b="1" dirty="0" smtClean="0"/>
              <a:t/>
            </a:r>
            <a:br>
              <a:rPr lang="en-US" sz="1800" b="1" dirty="0" smtClean="0"/>
            </a:br>
            <a:r>
              <a:rPr lang="en-US" sz="2000" b="1" dirty="0" smtClean="0">
                <a:hlinkClick r:id="rId3"/>
              </a:rPr>
              <a:t/>
            </a:r>
            <a:br>
              <a:rPr lang="en-US" sz="2000" b="1" dirty="0" smtClean="0">
                <a:hlinkClick r:id="rId3"/>
              </a:rPr>
            </a:br>
            <a:r>
              <a:rPr lang="en-US" sz="2000" b="1" dirty="0">
                <a:hlinkClick r:id="rId3"/>
              </a:rPr>
              <a:t/>
            </a:r>
            <a:br>
              <a:rPr lang="en-US" sz="2000" b="1" dirty="0">
                <a:hlinkClick r:id="rId3"/>
              </a:rPr>
            </a:br>
            <a:r>
              <a:rPr lang="en-US" sz="2000" b="1" dirty="0" smtClean="0">
                <a:hlinkClick r:id="rId3"/>
              </a:rPr>
              <a:t/>
            </a:r>
            <a:br>
              <a:rPr lang="en-US" sz="2000" b="1" dirty="0" smtClean="0">
                <a:hlinkClick r:id="rId3"/>
              </a:rPr>
            </a:br>
            <a:endParaRPr lang="en-US" sz="2000" b="1"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6947" y="2903220"/>
            <a:ext cx="1344425" cy="116586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3860" y="764442"/>
            <a:ext cx="2731737" cy="1828800"/>
          </a:xfrm>
          <a:prstGeom prst="rect">
            <a:avLst/>
          </a:prstGeom>
        </p:spPr>
      </p:pic>
      <p:sp>
        <p:nvSpPr>
          <p:cNvPr id="3" name="Content Placeholder 2"/>
          <p:cNvSpPr>
            <a:spLocks noGrp="1"/>
          </p:cNvSpPr>
          <p:nvPr>
            <p:ph idx="1"/>
          </p:nvPr>
        </p:nvSpPr>
        <p:spPr>
          <a:xfrm>
            <a:off x="4213860" y="3063240"/>
            <a:ext cx="4625340" cy="3794760"/>
          </a:xfrm>
        </p:spPr>
        <p:txBody>
          <a:bodyPr>
            <a:normAutofit/>
          </a:bodyPr>
          <a:lstStyle/>
          <a:p>
            <a:pPr>
              <a:buFont typeface="Wingdings" pitchFamily="2" charset="2"/>
              <a:buChar char="Ø"/>
            </a:pPr>
            <a:r>
              <a:rPr lang="en-US" sz="2000" dirty="0" smtClean="0"/>
              <a:t>Real-Time Data </a:t>
            </a:r>
          </a:p>
          <a:p>
            <a:pPr>
              <a:buFont typeface="Wingdings" pitchFamily="2" charset="2"/>
              <a:buChar char="Ø"/>
            </a:pPr>
            <a:r>
              <a:rPr lang="en-US" sz="2000" dirty="0" smtClean="0"/>
              <a:t>Google Earth Display</a:t>
            </a:r>
          </a:p>
          <a:p>
            <a:pPr>
              <a:buFont typeface="Wingdings" pitchFamily="2" charset="2"/>
              <a:buChar char="Ø"/>
            </a:pPr>
            <a:r>
              <a:rPr lang="en-US" sz="2000" dirty="0" smtClean="0"/>
              <a:t>Geographic Information System (GIS)</a:t>
            </a:r>
          </a:p>
          <a:p>
            <a:pPr>
              <a:buFont typeface="Wingdings" pitchFamily="2" charset="2"/>
              <a:buChar char="Ø"/>
            </a:pPr>
            <a:r>
              <a:rPr lang="en-US" sz="2000" dirty="0" smtClean="0"/>
              <a:t>Image Analysis</a:t>
            </a:r>
          </a:p>
          <a:p>
            <a:pPr>
              <a:buFont typeface="Wingdings" pitchFamily="2" charset="2"/>
              <a:buChar char="Ø"/>
            </a:pPr>
            <a:r>
              <a:rPr lang="en-US" sz="2000" dirty="0" smtClean="0"/>
              <a:t>Study Earth as a System</a:t>
            </a:r>
          </a:p>
          <a:p>
            <a:pPr>
              <a:buFont typeface="Wingdings" pitchFamily="2" charset="2"/>
              <a:buChar char="Ø"/>
            </a:pPr>
            <a:r>
              <a:rPr lang="en-US" sz="2000" dirty="0" smtClean="0"/>
              <a:t>Monitoring</a:t>
            </a:r>
          </a:p>
          <a:p>
            <a:pPr>
              <a:buFont typeface="Wingdings" pitchFamily="2" charset="2"/>
              <a:buChar char="Ø"/>
            </a:pPr>
            <a:r>
              <a:rPr lang="en-US" sz="2000" dirty="0" smtClean="0"/>
              <a:t>Field Observations and Data Collection</a:t>
            </a:r>
            <a:endParaRPr lang="en-US" sz="2000" dirty="0"/>
          </a:p>
        </p:txBody>
      </p:sp>
      <p:sp>
        <p:nvSpPr>
          <p:cNvPr id="5" name="TextBox 4"/>
          <p:cNvSpPr txBox="1"/>
          <p:nvPr/>
        </p:nvSpPr>
        <p:spPr>
          <a:xfrm>
            <a:off x="704577" y="548637"/>
            <a:ext cx="3276600" cy="830997"/>
          </a:xfrm>
          <a:prstGeom prst="rect">
            <a:avLst/>
          </a:prstGeom>
          <a:noFill/>
          <a:ln w="38100">
            <a:noFill/>
          </a:ln>
          <a:effectLst>
            <a:glow rad="63500">
              <a:schemeClr val="accent1">
                <a:satMod val="175000"/>
                <a:alpha val="40000"/>
              </a:schemeClr>
            </a:glow>
          </a:effectLst>
          <a:scene3d>
            <a:camera prst="orthographicFront"/>
            <a:lightRig rig="threePt" dir="t"/>
          </a:scene3d>
          <a:sp3d>
            <a:bevelT w="114300" prst="artDeco"/>
          </a:sp3d>
        </p:spPr>
        <p:txBody>
          <a:bodyPr wrap="square" rtlCol="0">
            <a:spAutoFit/>
          </a:bodyPr>
          <a:lstStyle/>
          <a:p>
            <a:r>
              <a:rPr lang="en-US" sz="2400" b="1" dirty="0" smtClean="0">
                <a:solidFill>
                  <a:schemeClr val="bg1">
                    <a:lumMod val="50000"/>
                  </a:schemeClr>
                </a:solidFill>
                <a:effectLst>
                  <a:outerShdw blurRad="38100" dist="38100" dir="2700000" algn="tl">
                    <a:srgbClr val="000000">
                      <a:alpha val="43137"/>
                    </a:srgbClr>
                  </a:outerShdw>
                </a:effectLst>
              </a:rPr>
              <a:t>Geoscience and Remote </a:t>
            </a:r>
          </a:p>
          <a:p>
            <a:r>
              <a:rPr lang="en-US" sz="2400" b="1" dirty="0" smtClean="0">
                <a:solidFill>
                  <a:schemeClr val="bg1">
                    <a:lumMod val="50000"/>
                  </a:schemeClr>
                </a:solidFill>
                <a:effectLst>
                  <a:outerShdw blurRad="38100" dist="38100" dir="2700000" algn="tl">
                    <a:srgbClr val="000000">
                      <a:alpha val="43137"/>
                    </a:srgbClr>
                  </a:outerShdw>
                </a:effectLst>
              </a:rPr>
              <a:t>Sensing Laboratory</a:t>
            </a:r>
            <a:endParaRPr lang="en-US" sz="2400" b="1" dirty="0">
              <a:solidFill>
                <a:schemeClr val="bg1">
                  <a:lumMod val="50000"/>
                </a:schemeClr>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578" y="5250790"/>
            <a:ext cx="1424702" cy="1177753"/>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9940" y="764442"/>
            <a:ext cx="1645920" cy="2805270"/>
          </a:xfrm>
          <a:prstGeom prst="rect">
            <a:avLst/>
          </a:prstGeom>
        </p:spPr>
      </p:pic>
    </p:spTree>
    <p:extLst>
      <p:ext uri="{BB962C8B-B14F-4D97-AF65-F5344CB8AC3E}">
        <p14:creationId xmlns:p14="http://schemas.microsoft.com/office/powerpoint/2010/main" val="34986158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ctrTitle"/>
          </p:nvPr>
        </p:nvSpPr>
        <p:spPr>
          <a:xfrm>
            <a:off x="457200" y="650796"/>
            <a:ext cx="5562600" cy="609600"/>
          </a:xfrm>
          <a:ln w="57150">
            <a:noFill/>
          </a:ln>
          <a:effectLst>
            <a:glow rad="63500">
              <a:schemeClr val="accent1">
                <a:satMod val="175000"/>
                <a:alpha val="40000"/>
              </a:schemeClr>
            </a:glow>
          </a:effectLst>
          <a:scene3d>
            <a:camera prst="orthographicFront"/>
            <a:lightRig rig="threePt" dir="t"/>
          </a:scene3d>
          <a:sp3d>
            <a:bevelT w="114300" prst="artDeco"/>
          </a:sp3d>
        </p:spPr>
        <p:txBody>
          <a:bodyPr>
            <a:noAutofit/>
          </a:bodyPr>
          <a:lstStyle/>
          <a:p>
            <a:pPr eaLnBrk="1" hangingPunct="1"/>
            <a:r>
              <a:rPr lang="en-US" sz="3200" b="1" dirty="0" smtClean="0">
                <a:solidFill>
                  <a:schemeClr val="bg1">
                    <a:lumMod val="50000"/>
                  </a:schemeClr>
                </a:solidFill>
                <a:effectLst>
                  <a:outerShdw blurRad="38100" dist="38100" dir="2700000" algn="tl">
                    <a:srgbClr val="000000">
                      <a:alpha val="43137"/>
                    </a:srgbClr>
                  </a:outerShdw>
                </a:effectLst>
                <a:latin typeface="+mn-lt"/>
              </a:rPr>
              <a:t>SPACE-EARTH : EARTH-SPACE</a:t>
            </a:r>
          </a:p>
        </p:txBody>
      </p:sp>
      <p:sp>
        <p:nvSpPr>
          <p:cNvPr id="10243" name="Rectangle 3"/>
          <p:cNvSpPr>
            <a:spLocks noGrp="1" noChangeArrowheads="1"/>
          </p:cNvSpPr>
          <p:nvPr>
            <p:ph type="subTitle" idx="1"/>
          </p:nvPr>
        </p:nvSpPr>
        <p:spPr>
          <a:xfrm>
            <a:off x="138545" y="3048000"/>
            <a:ext cx="4394410" cy="3124200"/>
          </a:xfrm>
        </p:spPr>
        <p:txBody>
          <a:bodyPr>
            <a:normAutofit fontScale="92500" lnSpcReduction="20000"/>
          </a:bodyPr>
          <a:lstStyle/>
          <a:p>
            <a:pPr marL="457200" indent="-457200" algn="l">
              <a:buFont typeface="Wingdings" pitchFamily="2" charset="2"/>
              <a:buChar char="Ø"/>
            </a:pPr>
            <a:r>
              <a:rPr lang="en-US" sz="2400" dirty="0" smtClean="0">
                <a:solidFill>
                  <a:schemeClr val="tx1"/>
                </a:solidFill>
              </a:rPr>
              <a:t>Fosters </a:t>
            </a:r>
            <a:r>
              <a:rPr lang="en-US" sz="2400" dirty="0" smtClean="0">
                <a:solidFill>
                  <a:schemeClr val="accent6">
                    <a:lumMod val="50000"/>
                  </a:schemeClr>
                </a:solidFill>
                <a:effectLst>
                  <a:outerShdw blurRad="38100" dist="38100" dir="2700000" algn="tl">
                    <a:srgbClr val="000000">
                      <a:alpha val="43137"/>
                    </a:srgbClr>
                  </a:outerShdw>
                </a:effectLst>
              </a:rPr>
              <a:t>Geospatial Thinking</a:t>
            </a:r>
          </a:p>
          <a:p>
            <a:pPr marL="457200" indent="-457200" algn="l">
              <a:buFont typeface="Wingdings" pitchFamily="2" charset="2"/>
              <a:buChar char="Ø"/>
            </a:pPr>
            <a:r>
              <a:rPr lang="en-US" sz="2400" dirty="0" smtClean="0">
                <a:solidFill>
                  <a:schemeClr val="tx1"/>
                </a:solidFill>
              </a:rPr>
              <a:t>Identifies geo-referenced data</a:t>
            </a:r>
          </a:p>
          <a:p>
            <a:pPr algn="l"/>
            <a:r>
              <a:rPr lang="en-US" sz="2400" dirty="0" smtClean="0">
                <a:solidFill>
                  <a:schemeClr val="tx1"/>
                </a:solidFill>
              </a:rPr>
              <a:t>        points/sources </a:t>
            </a:r>
          </a:p>
          <a:p>
            <a:pPr marL="457200" indent="-457200" algn="l">
              <a:buFont typeface="Wingdings" pitchFamily="2" charset="2"/>
              <a:buChar char="Ø"/>
            </a:pPr>
            <a:r>
              <a:rPr lang="en-US" sz="2400" dirty="0" smtClean="0">
                <a:solidFill>
                  <a:schemeClr val="tx1"/>
                </a:solidFill>
              </a:rPr>
              <a:t>Creating Environmental</a:t>
            </a:r>
          </a:p>
          <a:p>
            <a:pPr algn="l"/>
            <a:r>
              <a:rPr lang="en-US" sz="2400" dirty="0" smtClean="0">
                <a:solidFill>
                  <a:schemeClr val="tx1"/>
                </a:solidFill>
              </a:rPr>
              <a:t>        Intelligence</a:t>
            </a:r>
          </a:p>
          <a:p>
            <a:pPr marL="457200" indent="-457200" algn="l">
              <a:buFont typeface="Wingdings" pitchFamily="2" charset="2"/>
              <a:buChar char="Ø"/>
            </a:pPr>
            <a:r>
              <a:rPr lang="en-US" sz="2400" dirty="0" smtClean="0">
                <a:solidFill>
                  <a:schemeClr val="tx1"/>
                </a:solidFill>
              </a:rPr>
              <a:t>Incorporates </a:t>
            </a:r>
            <a:r>
              <a:rPr lang="en-US" sz="2400" dirty="0" smtClean="0">
                <a:solidFill>
                  <a:schemeClr val="accent6">
                    <a:lumMod val="50000"/>
                  </a:schemeClr>
                </a:solidFill>
                <a:effectLst>
                  <a:outerShdw blurRad="38100" dist="38100" dir="2700000" algn="tl">
                    <a:srgbClr val="000000">
                      <a:alpha val="43137"/>
                    </a:srgbClr>
                  </a:outerShdw>
                </a:effectLst>
              </a:rPr>
              <a:t>Real-time Data</a:t>
            </a:r>
          </a:p>
          <a:p>
            <a:pPr marL="457200" indent="-457200" algn="l">
              <a:buFont typeface="Wingdings" pitchFamily="2" charset="2"/>
              <a:buChar char="Ø"/>
            </a:pPr>
            <a:r>
              <a:rPr lang="en-US" sz="2400" dirty="0" smtClean="0">
                <a:solidFill>
                  <a:schemeClr val="tx1"/>
                </a:solidFill>
              </a:rPr>
              <a:t>Develops </a:t>
            </a:r>
            <a:r>
              <a:rPr lang="en-US" sz="2400" dirty="0" smtClean="0">
                <a:solidFill>
                  <a:schemeClr val="accent6">
                    <a:lumMod val="50000"/>
                  </a:schemeClr>
                </a:solidFill>
                <a:effectLst>
                  <a:outerShdw blurRad="38100" dist="38100" dir="2700000" algn="tl">
                    <a:srgbClr val="000000">
                      <a:alpha val="43137"/>
                    </a:srgbClr>
                  </a:outerShdw>
                </a:effectLst>
              </a:rPr>
              <a:t>Geoscience and </a:t>
            </a:r>
            <a:r>
              <a:rPr lang="en-US" sz="2400" dirty="0">
                <a:solidFill>
                  <a:schemeClr val="accent6">
                    <a:lumMod val="50000"/>
                  </a:schemeClr>
                </a:solidFill>
                <a:effectLst>
                  <a:outerShdw blurRad="38100" dist="38100" dir="2700000" algn="tl">
                    <a:srgbClr val="000000">
                      <a:alpha val="43137"/>
                    </a:srgbClr>
                  </a:outerShdw>
                </a:effectLst>
              </a:rPr>
              <a:t> </a:t>
            </a:r>
            <a:r>
              <a:rPr lang="en-US" sz="2400" dirty="0" smtClean="0">
                <a:solidFill>
                  <a:schemeClr val="accent6">
                    <a:lumMod val="50000"/>
                  </a:schemeClr>
                </a:solidFill>
                <a:effectLst>
                  <a:outerShdw blurRad="38100" dist="38100" dir="2700000" algn="tl">
                    <a:srgbClr val="000000">
                      <a:alpha val="43137"/>
                    </a:srgbClr>
                  </a:outerShdw>
                </a:effectLst>
              </a:rPr>
              <a:t>                                                  Remote Sensing</a:t>
            </a:r>
            <a:r>
              <a:rPr lang="en-US" sz="2400" dirty="0" smtClean="0">
                <a:solidFill>
                  <a:schemeClr val="tx1"/>
                </a:solidFill>
              </a:rPr>
              <a:t> content and </a:t>
            </a:r>
            <a:r>
              <a:rPr lang="en-US" sz="2400" dirty="0" smtClean="0">
                <a:solidFill>
                  <a:schemeClr val="accent6">
                    <a:lumMod val="50000"/>
                  </a:schemeClr>
                </a:solidFill>
                <a:effectLst>
                  <a:outerShdw blurRad="38100" dist="38100" dir="2700000" algn="tl">
                    <a:srgbClr val="000000">
                      <a:alpha val="43137"/>
                    </a:srgbClr>
                  </a:outerShdw>
                </a:effectLst>
              </a:rPr>
              <a:t>applications</a:t>
            </a:r>
          </a:p>
          <a:p>
            <a:pPr algn="ctr" eaLnBrk="1" hangingPunct="1"/>
            <a:endParaRPr lang="en-US" sz="3200" dirty="0" smtClean="0">
              <a:solidFill>
                <a:schemeClr val="tx1"/>
              </a:solidFill>
            </a:endParaRPr>
          </a:p>
        </p:txBody>
      </p:sp>
      <p:sp>
        <p:nvSpPr>
          <p:cNvPr id="5" name="TextBox 4"/>
          <p:cNvSpPr txBox="1"/>
          <p:nvPr/>
        </p:nvSpPr>
        <p:spPr>
          <a:xfrm>
            <a:off x="533400" y="1219200"/>
            <a:ext cx="7391400" cy="1107996"/>
          </a:xfrm>
          <a:prstGeom prst="rect">
            <a:avLst/>
          </a:prstGeom>
          <a:noFill/>
        </p:spPr>
        <p:txBody>
          <a:bodyPr wrap="square" rtlCol="0">
            <a:spAutoFit/>
          </a:bodyPr>
          <a:lstStyle/>
          <a:p>
            <a:pPr algn="ctr"/>
            <a:r>
              <a:rPr lang="en-US" sz="2200" b="1" dirty="0" smtClean="0">
                <a:solidFill>
                  <a:schemeClr val="bg1"/>
                </a:solidFill>
              </a:rPr>
              <a:t>Students now have the ability to </a:t>
            </a:r>
          </a:p>
          <a:p>
            <a:pPr algn="ctr"/>
            <a:r>
              <a:rPr lang="en-US" sz="2200" b="1" dirty="0" smtClean="0">
                <a:solidFill>
                  <a:schemeClr val="bg1"/>
                </a:solidFill>
              </a:rPr>
              <a:t>examine a geo-referenced location from the </a:t>
            </a:r>
          </a:p>
          <a:p>
            <a:pPr algn="ctr"/>
            <a:r>
              <a:rPr lang="en-US" sz="2200" b="1" dirty="0" smtClean="0">
                <a:solidFill>
                  <a:schemeClr val="bg1"/>
                </a:solidFill>
              </a:rPr>
              <a:t>top-down and bottom-up </a:t>
            </a:r>
          </a:p>
        </p:txBody>
      </p:sp>
      <p:sp>
        <p:nvSpPr>
          <p:cNvPr id="6" name="TextBox 5"/>
          <p:cNvSpPr txBox="1"/>
          <p:nvPr/>
        </p:nvSpPr>
        <p:spPr>
          <a:xfrm>
            <a:off x="578618" y="1371600"/>
            <a:ext cx="4419600" cy="1384995"/>
          </a:xfrm>
          <a:prstGeom prst="rect">
            <a:avLst/>
          </a:prstGeom>
          <a:solidFill>
            <a:schemeClr val="accent3">
              <a:lumMod val="20000"/>
              <a:lumOff val="80000"/>
            </a:schemeClr>
          </a:solidFill>
          <a:ln w="19050">
            <a:solidFill>
              <a:schemeClr val="tx1"/>
            </a:solidFill>
          </a:ln>
          <a:effectLst/>
        </p:spPr>
        <p:txBody>
          <a:bodyPr wrap="square" rtlCol="0">
            <a:spAutoFit/>
          </a:bodyPr>
          <a:lstStyle/>
          <a:p>
            <a:r>
              <a:rPr lang="en-US" sz="2800" dirty="0" smtClean="0"/>
              <a:t>An Integrated “SEES”</a:t>
            </a:r>
          </a:p>
          <a:p>
            <a:r>
              <a:rPr lang="en-US" sz="2800" dirty="0" smtClean="0"/>
              <a:t>Earth SySTEM Educational Model</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6914" y="410187"/>
            <a:ext cx="2322287" cy="304533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9100" y="3207658"/>
            <a:ext cx="2162629" cy="2729808"/>
          </a:xfrm>
          <a:prstGeom prst="rect">
            <a:avLst/>
          </a:prstGeom>
        </p:spPr>
      </p:pic>
    </p:spTree>
    <p:extLst>
      <p:ext uri="{BB962C8B-B14F-4D97-AF65-F5344CB8AC3E}">
        <p14:creationId xmlns:p14="http://schemas.microsoft.com/office/powerpoint/2010/main" val="5149722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159657"/>
            <a:ext cx="7634257" cy="3423949"/>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4342140"/>
            <a:ext cx="3124200" cy="234315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4345462"/>
            <a:ext cx="3245112" cy="2341088"/>
          </a:xfrm>
          <a:prstGeom prst="rect">
            <a:avLst/>
          </a:prstGeom>
        </p:spPr>
      </p:pic>
      <p:sp>
        <p:nvSpPr>
          <p:cNvPr id="7" name="TextBox 6"/>
          <p:cNvSpPr txBox="1"/>
          <p:nvPr/>
        </p:nvSpPr>
        <p:spPr>
          <a:xfrm>
            <a:off x="990600" y="3733800"/>
            <a:ext cx="6826512" cy="461665"/>
          </a:xfrm>
          <a:prstGeom prst="rect">
            <a:avLst/>
          </a:prstGeom>
          <a:noFill/>
          <a:ln w="9525">
            <a:solidFill>
              <a:schemeClr val="accent2"/>
            </a:solidFill>
          </a:ln>
        </p:spPr>
        <p:txBody>
          <a:bodyPr wrap="square" rtlCol="0">
            <a:spAutoFit/>
          </a:bodyPr>
          <a:lstStyle/>
          <a:p>
            <a:pPr algn="ctr"/>
            <a:r>
              <a:rPr lang="en-US" sz="2400" dirty="0" smtClean="0"/>
              <a:t>     </a:t>
            </a:r>
            <a:r>
              <a:rPr lang="en-US" sz="2400" b="1" dirty="0" smtClean="0">
                <a:solidFill>
                  <a:schemeClr val="bg1">
                    <a:lumMod val="50000"/>
                  </a:schemeClr>
                </a:solidFill>
              </a:rPr>
              <a:t>SPACE TO EARTH : EARTH TO SPACE (SEES)</a:t>
            </a:r>
            <a:endParaRPr lang="en-US" sz="2400" b="1" dirty="0">
              <a:solidFill>
                <a:schemeClr val="bg1">
                  <a:lumMod val="50000"/>
                </a:schemeClr>
              </a:solidFill>
            </a:endParaRP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5943600"/>
            <a:ext cx="1208838" cy="85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20450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093" y="1696698"/>
            <a:ext cx="2791259" cy="293096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5928" y="2856286"/>
            <a:ext cx="2789283" cy="3015111"/>
          </a:xfrm>
          <a:prstGeom prst="rect">
            <a:avLst/>
          </a:prstGeom>
        </p:spPr>
      </p:pic>
      <p:sp>
        <p:nvSpPr>
          <p:cNvPr id="4" name="TextBox 3"/>
          <p:cNvSpPr txBox="1"/>
          <p:nvPr/>
        </p:nvSpPr>
        <p:spPr>
          <a:xfrm>
            <a:off x="1855470" y="892253"/>
            <a:ext cx="5410200" cy="461665"/>
          </a:xfrm>
          <a:prstGeom prst="rect">
            <a:avLst/>
          </a:prstGeom>
          <a:noFill/>
        </p:spPr>
        <p:txBody>
          <a:bodyPr wrap="square" rtlCol="0">
            <a:spAutoFit/>
          </a:bodyPr>
          <a:lstStyle/>
          <a:p>
            <a:r>
              <a:rPr lang="en-US" sz="2400" b="1" dirty="0" smtClean="0">
                <a:solidFill>
                  <a:schemeClr val="bg1">
                    <a:lumMod val="50000"/>
                  </a:schemeClr>
                </a:solidFill>
              </a:rPr>
              <a:t>History of Images of Earth from Space</a:t>
            </a:r>
            <a:endParaRPr lang="en-US" sz="2400" b="1" dirty="0">
              <a:solidFill>
                <a:schemeClr val="bg1">
                  <a:lumMod val="50000"/>
                </a:schemeClr>
              </a:solidFill>
            </a:endParaRPr>
          </a:p>
        </p:txBody>
      </p:sp>
      <p:sp>
        <p:nvSpPr>
          <p:cNvPr id="5" name="TextBox 4"/>
          <p:cNvSpPr txBox="1"/>
          <p:nvPr/>
        </p:nvSpPr>
        <p:spPr>
          <a:xfrm>
            <a:off x="261226" y="4946764"/>
            <a:ext cx="2941320" cy="800219"/>
          </a:xfrm>
          <a:prstGeom prst="rect">
            <a:avLst/>
          </a:prstGeom>
          <a:noFill/>
        </p:spPr>
        <p:txBody>
          <a:bodyPr wrap="square" rtlCol="0">
            <a:spAutoFit/>
          </a:bodyPr>
          <a:lstStyle/>
          <a:p>
            <a:r>
              <a:rPr lang="en-US" sz="1600" dirty="0" smtClean="0"/>
              <a:t>First Satellite Television Picture from Space April 1, 1960 - </a:t>
            </a:r>
          </a:p>
          <a:p>
            <a:r>
              <a:rPr lang="en-US" sz="1400" dirty="0"/>
              <a:t>TIROS 1</a:t>
            </a:r>
          </a:p>
        </p:txBody>
      </p:sp>
      <p:sp>
        <p:nvSpPr>
          <p:cNvPr id="6" name="TextBox 5"/>
          <p:cNvSpPr txBox="1"/>
          <p:nvPr/>
        </p:nvSpPr>
        <p:spPr>
          <a:xfrm>
            <a:off x="3079553" y="2096670"/>
            <a:ext cx="2962034" cy="369332"/>
          </a:xfrm>
          <a:prstGeom prst="rect">
            <a:avLst/>
          </a:prstGeom>
          <a:noFill/>
        </p:spPr>
        <p:txBody>
          <a:bodyPr wrap="square" rtlCol="0">
            <a:spAutoFit/>
          </a:bodyPr>
          <a:lstStyle/>
          <a:p>
            <a:r>
              <a:rPr lang="en-US" b="1" dirty="0" smtClean="0"/>
              <a:t>LIVE</a:t>
            </a:r>
            <a:r>
              <a:rPr lang="en-US" dirty="0" smtClean="0"/>
              <a:t> HD Imagery from the ISS</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3374" y="1747953"/>
            <a:ext cx="2879711" cy="2879711"/>
          </a:xfrm>
          <a:prstGeom prst="rect">
            <a:avLst/>
          </a:prstGeom>
        </p:spPr>
      </p:pic>
      <p:sp>
        <p:nvSpPr>
          <p:cNvPr id="8" name="TextBox 7"/>
          <p:cNvSpPr txBox="1"/>
          <p:nvPr/>
        </p:nvSpPr>
        <p:spPr>
          <a:xfrm>
            <a:off x="6013616" y="4932541"/>
            <a:ext cx="2926080" cy="1015663"/>
          </a:xfrm>
          <a:prstGeom prst="rect">
            <a:avLst/>
          </a:prstGeom>
          <a:noFill/>
        </p:spPr>
        <p:txBody>
          <a:bodyPr wrap="square" rtlCol="0">
            <a:spAutoFit/>
          </a:bodyPr>
          <a:lstStyle/>
          <a:p>
            <a:r>
              <a:rPr lang="en-US" sz="1600" dirty="0"/>
              <a:t>Nation’s first operational satellite in deep space reaches final </a:t>
            </a:r>
            <a:r>
              <a:rPr lang="en-US" sz="1600" dirty="0" smtClean="0"/>
              <a:t>orbit June </a:t>
            </a:r>
            <a:r>
              <a:rPr lang="en-US" sz="1600" dirty="0"/>
              <a:t>8, </a:t>
            </a:r>
            <a:r>
              <a:rPr lang="en-US" sz="1600" dirty="0" smtClean="0"/>
              <a:t>2015 - </a:t>
            </a:r>
          </a:p>
          <a:p>
            <a:r>
              <a:rPr lang="en-US" sz="1200" dirty="0"/>
              <a:t>Deep Space Climate Observatory (DSCOVR) </a:t>
            </a:r>
          </a:p>
        </p:txBody>
      </p:sp>
    </p:spTree>
    <p:extLst>
      <p:ext uri="{BB962C8B-B14F-4D97-AF65-F5344CB8AC3E}">
        <p14:creationId xmlns:p14="http://schemas.microsoft.com/office/powerpoint/2010/main" val="32810504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will students do?</a:t>
            </a:r>
            <a:endParaRPr lang="en-US" b="1" dirty="0"/>
          </a:p>
        </p:txBody>
      </p:sp>
      <p:sp>
        <p:nvSpPr>
          <p:cNvPr id="3" name="Content Placeholder 2"/>
          <p:cNvSpPr>
            <a:spLocks noGrp="1"/>
          </p:cNvSpPr>
          <p:nvPr>
            <p:ph idx="1"/>
          </p:nvPr>
        </p:nvSpPr>
        <p:spPr>
          <a:xfrm>
            <a:off x="4144766" y="1857337"/>
            <a:ext cx="4915414" cy="4240257"/>
          </a:xfrm>
        </p:spPr>
        <p:txBody>
          <a:bodyPr>
            <a:normAutofit/>
          </a:bodyPr>
          <a:lstStyle/>
          <a:p>
            <a:r>
              <a:rPr lang="en-US" dirty="0" smtClean="0"/>
              <a:t>Collect atmospheric data using GLOBE scientific protocols</a:t>
            </a:r>
          </a:p>
          <a:p>
            <a:r>
              <a:rPr lang="en-US" dirty="0" smtClean="0"/>
              <a:t>Collect </a:t>
            </a:r>
            <a:r>
              <a:rPr lang="en-US" dirty="0" err="1" smtClean="0"/>
              <a:t>SatCam</a:t>
            </a:r>
            <a:r>
              <a:rPr lang="en-US" dirty="0" smtClean="0"/>
              <a:t> Satellite Imagery creating a Digital Library</a:t>
            </a:r>
          </a:p>
          <a:p>
            <a:r>
              <a:rPr lang="en-US" dirty="0" smtClean="0"/>
              <a:t>Document Weather events … photos, media, video</a:t>
            </a:r>
          </a:p>
          <a:p>
            <a:r>
              <a:rPr lang="en-US" dirty="0" smtClean="0"/>
              <a:t>Prepare Metadata analysis</a:t>
            </a:r>
          </a:p>
          <a:p>
            <a:r>
              <a:rPr lang="en-US" dirty="0" smtClean="0"/>
              <a:t>Provide Environmental Intelligence</a:t>
            </a:r>
            <a:endParaRPr lang="en-US" dirty="0"/>
          </a:p>
        </p:txBody>
      </p:sp>
    </p:spTree>
    <p:extLst>
      <p:ext uri="{BB962C8B-B14F-4D97-AF65-F5344CB8AC3E}">
        <p14:creationId xmlns:p14="http://schemas.microsoft.com/office/powerpoint/2010/main" val="25258463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0690"/>
            <a:ext cx="8229600" cy="874249"/>
          </a:xfrm>
        </p:spPr>
        <p:txBody>
          <a:bodyPr/>
          <a:lstStyle/>
          <a:p>
            <a:r>
              <a:rPr lang="en-US" sz="3600" b="1" dirty="0" smtClean="0"/>
              <a:t>GLOBE Protocols and Metadata</a:t>
            </a:r>
            <a:endParaRPr lang="en-US" sz="3600" b="1" dirty="0"/>
          </a:p>
        </p:txBody>
      </p:sp>
      <p:sp>
        <p:nvSpPr>
          <p:cNvPr id="3" name="Content Placeholder 2"/>
          <p:cNvSpPr>
            <a:spLocks noGrp="1"/>
          </p:cNvSpPr>
          <p:nvPr>
            <p:ph idx="1"/>
          </p:nvPr>
        </p:nvSpPr>
        <p:spPr>
          <a:xfrm>
            <a:off x="457200" y="1979257"/>
            <a:ext cx="8229600" cy="4240257"/>
          </a:xfrm>
        </p:spPr>
        <p:txBody>
          <a:bodyPr>
            <a:normAutofit/>
          </a:bodyPr>
          <a:lstStyle/>
          <a:p>
            <a:r>
              <a:rPr lang="en-US" dirty="0" smtClean="0"/>
              <a:t>Complete Atmosphere </a:t>
            </a:r>
            <a:r>
              <a:rPr lang="en-US" dirty="0"/>
              <a:t>p</a:t>
            </a:r>
            <a:r>
              <a:rPr lang="en-US" dirty="0" smtClean="0"/>
              <a:t>rotocols</a:t>
            </a:r>
          </a:p>
          <a:p>
            <a:r>
              <a:rPr lang="en-US" dirty="0" smtClean="0"/>
              <a:t>Participate in the Green-up and                                               Down protocols</a:t>
            </a:r>
          </a:p>
          <a:p>
            <a:r>
              <a:rPr lang="en-US" dirty="0" smtClean="0"/>
              <a:t>Monitor and Collect event                                                              photography from Local Media                                                                     coverage sources</a:t>
            </a:r>
          </a:p>
          <a:p>
            <a:r>
              <a:rPr lang="en-US" dirty="0" smtClean="0"/>
              <a:t>Journal/Blog </a:t>
            </a:r>
            <a:r>
              <a:rPr lang="en-US" dirty="0"/>
              <a:t>p</a:t>
            </a:r>
            <a:r>
              <a:rPr lang="en-US" dirty="0" smtClean="0"/>
              <a:t>ersonal experiences</a:t>
            </a:r>
            <a:endParaRPr lang="en-US" dirty="0"/>
          </a:p>
          <a:p>
            <a:r>
              <a:rPr lang="en-US" dirty="0" smtClean="0"/>
              <a:t>Capture Radar and Satellite Imagery</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9469" y="1709712"/>
            <a:ext cx="3095411" cy="214884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9469" y="4001389"/>
            <a:ext cx="3095411" cy="2063607"/>
          </a:xfrm>
          <a:prstGeom prst="rect">
            <a:avLst/>
          </a:prstGeom>
        </p:spPr>
      </p:pic>
    </p:spTree>
    <p:extLst>
      <p:ext uri="{BB962C8B-B14F-4D97-AF65-F5344CB8AC3E}">
        <p14:creationId xmlns:p14="http://schemas.microsoft.com/office/powerpoint/2010/main" val="9060467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0691" y="1595189"/>
            <a:ext cx="3904635" cy="423072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1595190"/>
            <a:ext cx="2748280" cy="4230721"/>
          </a:xfrm>
          <a:prstGeom prst="rect">
            <a:avLst/>
          </a:prstGeom>
        </p:spPr>
      </p:pic>
      <p:sp>
        <p:nvSpPr>
          <p:cNvPr id="2" name="TextBox 1"/>
          <p:cNvSpPr txBox="1"/>
          <p:nvPr/>
        </p:nvSpPr>
        <p:spPr>
          <a:xfrm>
            <a:off x="952500" y="754380"/>
            <a:ext cx="7208046" cy="707886"/>
          </a:xfrm>
          <a:prstGeom prst="rect">
            <a:avLst/>
          </a:prstGeom>
          <a:noFill/>
        </p:spPr>
        <p:txBody>
          <a:bodyPr wrap="square" rtlCol="0">
            <a:spAutoFit/>
          </a:bodyPr>
          <a:lstStyle/>
          <a:p>
            <a:r>
              <a:rPr lang="en-US" sz="2000" b="1" dirty="0" smtClean="0">
                <a:solidFill>
                  <a:schemeClr val="bg1">
                    <a:lumMod val="50000"/>
                  </a:schemeClr>
                </a:solidFill>
              </a:rPr>
              <a:t>SatCam App : Track Satellites and Make Observations – </a:t>
            </a:r>
          </a:p>
          <a:p>
            <a:r>
              <a:rPr lang="en-US" sz="2000" b="1" dirty="0" smtClean="0">
                <a:solidFill>
                  <a:schemeClr val="bg1">
                    <a:lumMod val="50000"/>
                  </a:schemeClr>
                </a:solidFill>
              </a:rPr>
              <a:t>Send Images and Da</a:t>
            </a:r>
            <a:r>
              <a:rPr lang="en-US" b="1" dirty="0" smtClean="0">
                <a:solidFill>
                  <a:schemeClr val="bg1">
                    <a:lumMod val="50000"/>
                  </a:schemeClr>
                </a:solidFill>
              </a:rPr>
              <a:t>ta!</a:t>
            </a:r>
            <a:endParaRPr lang="en-US" b="1" dirty="0">
              <a:solidFill>
                <a:schemeClr val="bg1">
                  <a:lumMod val="50000"/>
                </a:schemeClr>
              </a:solidFill>
            </a:endParaRPr>
          </a:p>
        </p:txBody>
      </p:sp>
    </p:spTree>
    <p:extLst>
      <p:ext uri="{BB962C8B-B14F-4D97-AF65-F5344CB8AC3E}">
        <p14:creationId xmlns:p14="http://schemas.microsoft.com/office/powerpoint/2010/main" val="29170510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217" y="1337221"/>
            <a:ext cx="3248944" cy="4312586"/>
          </a:xfrm>
          <a:prstGeom prst="rect">
            <a:avLst/>
          </a:prstGeom>
          <a:ln w="12700">
            <a:solidFill>
              <a:schemeClr val="tx1"/>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9417" y="1333157"/>
            <a:ext cx="3256844" cy="4316650"/>
          </a:xfrm>
          <a:prstGeom prst="rect">
            <a:avLst/>
          </a:prstGeom>
        </p:spPr>
      </p:pic>
      <p:sp>
        <p:nvSpPr>
          <p:cNvPr id="4" name="TextBox 3"/>
          <p:cNvSpPr txBox="1"/>
          <p:nvPr/>
        </p:nvSpPr>
        <p:spPr>
          <a:xfrm>
            <a:off x="2034541" y="777240"/>
            <a:ext cx="5083952" cy="400110"/>
          </a:xfrm>
          <a:prstGeom prst="rect">
            <a:avLst/>
          </a:prstGeom>
          <a:noFill/>
        </p:spPr>
        <p:txBody>
          <a:bodyPr wrap="square" rtlCol="0">
            <a:spAutoFit/>
          </a:bodyPr>
          <a:lstStyle/>
          <a:p>
            <a:r>
              <a:rPr lang="en-US" sz="2000" b="1" dirty="0" smtClean="0">
                <a:solidFill>
                  <a:schemeClr val="bg1">
                    <a:lumMod val="50000"/>
                  </a:schemeClr>
                </a:solidFill>
              </a:rPr>
              <a:t>Observations from Space of New Jersey, USA</a:t>
            </a:r>
            <a:endParaRPr lang="en-US" sz="2000" b="1" dirty="0">
              <a:solidFill>
                <a:schemeClr val="bg1">
                  <a:lumMod val="50000"/>
                </a:schemeClr>
              </a:solidFill>
            </a:endParaRPr>
          </a:p>
        </p:txBody>
      </p:sp>
      <p:sp>
        <p:nvSpPr>
          <p:cNvPr id="7" name="TextBox 6"/>
          <p:cNvSpPr txBox="1"/>
          <p:nvPr/>
        </p:nvSpPr>
        <p:spPr>
          <a:xfrm>
            <a:off x="1945499" y="5657427"/>
            <a:ext cx="1516380" cy="369332"/>
          </a:xfrm>
          <a:prstGeom prst="rect">
            <a:avLst/>
          </a:prstGeom>
          <a:noFill/>
        </p:spPr>
        <p:txBody>
          <a:bodyPr wrap="square" rtlCol="0">
            <a:spAutoFit/>
          </a:bodyPr>
          <a:lstStyle/>
          <a:p>
            <a:r>
              <a:rPr lang="en-US" dirty="0" smtClean="0"/>
              <a:t>Winter Storm</a:t>
            </a:r>
            <a:endParaRPr lang="en-US" dirty="0"/>
          </a:p>
        </p:txBody>
      </p:sp>
      <p:sp>
        <p:nvSpPr>
          <p:cNvPr id="8" name="TextBox 7"/>
          <p:cNvSpPr txBox="1"/>
          <p:nvPr/>
        </p:nvSpPr>
        <p:spPr>
          <a:xfrm>
            <a:off x="5661660" y="5657427"/>
            <a:ext cx="2453640" cy="369332"/>
          </a:xfrm>
          <a:prstGeom prst="rect">
            <a:avLst/>
          </a:prstGeom>
          <a:noFill/>
        </p:spPr>
        <p:txBody>
          <a:bodyPr wrap="square" rtlCol="0">
            <a:spAutoFit/>
          </a:bodyPr>
          <a:lstStyle/>
          <a:p>
            <a:r>
              <a:rPr lang="en-US" dirty="0" smtClean="0"/>
              <a:t>Summer Vegetation</a:t>
            </a:r>
            <a:endParaRPr lang="en-US" dirty="0"/>
          </a:p>
        </p:txBody>
      </p:sp>
    </p:spTree>
    <p:extLst>
      <p:ext uri="{BB962C8B-B14F-4D97-AF65-F5344CB8AC3E}">
        <p14:creationId xmlns:p14="http://schemas.microsoft.com/office/powerpoint/2010/main" val="38116219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41" y="1407019"/>
            <a:ext cx="3771900" cy="4310802"/>
          </a:xfrm>
          <a:prstGeom prst="rect">
            <a:avLst/>
          </a:prstGeom>
          <a:ln w="12700">
            <a:solidFill>
              <a:schemeClr val="tx1"/>
            </a:solidFill>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391509"/>
            <a:ext cx="4030980" cy="4326311"/>
          </a:xfrm>
          <a:prstGeom prst="rect">
            <a:avLst/>
          </a:prstGeom>
        </p:spPr>
      </p:pic>
      <p:sp>
        <p:nvSpPr>
          <p:cNvPr id="2" name="TextBox 1"/>
          <p:cNvSpPr txBox="1"/>
          <p:nvPr/>
        </p:nvSpPr>
        <p:spPr>
          <a:xfrm>
            <a:off x="2011680" y="784860"/>
            <a:ext cx="4869180" cy="400110"/>
          </a:xfrm>
          <a:prstGeom prst="rect">
            <a:avLst/>
          </a:prstGeom>
          <a:noFill/>
        </p:spPr>
        <p:txBody>
          <a:bodyPr wrap="square" rtlCol="0">
            <a:spAutoFit/>
          </a:bodyPr>
          <a:lstStyle/>
          <a:p>
            <a:r>
              <a:rPr lang="en-US" sz="2000" b="1" dirty="0" smtClean="0">
                <a:solidFill>
                  <a:schemeClr val="bg1">
                    <a:lumMod val="50000"/>
                  </a:schemeClr>
                </a:solidFill>
              </a:rPr>
              <a:t>Two Views of Hurricane Sandy from SPACE</a:t>
            </a:r>
            <a:endParaRPr lang="en-US" sz="2000" b="1" dirty="0">
              <a:solidFill>
                <a:schemeClr val="bg1">
                  <a:lumMod val="50000"/>
                </a:schemeClr>
              </a:solidFill>
            </a:endParaRPr>
          </a:p>
        </p:txBody>
      </p:sp>
    </p:spTree>
    <p:extLst>
      <p:ext uri="{BB962C8B-B14F-4D97-AF65-F5344CB8AC3E}">
        <p14:creationId xmlns:p14="http://schemas.microsoft.com/office/powerpoint/2010/main" val="9737475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759177"/>
            <a:ext cx="3849510" cy="2681112"/>
          </a:xfrm>
          <a:prstGeom prst="rect">
            <a:avLst/>
          </a:prstGeom>
          <a:ln w="12700">
            <a:solidFill>
              <a:schemeClr val="tx1"/>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3042355"/>
            <a:ext cx="3849510" cy="2887133"/>
          </a:xfrm>
          <a:prstGeom prst="rect">
            <a:avLst/>
          </a:prstGeom>
          <a:ln w="12700">
            <a:solidFill>
              <a:schemeClr val="tx1"/>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3954" y="1840936"/>
            <a:ext cx="4425245" cy="4034084"/>
          </a:xfrm>
          <a:prstGeom prst="rect">
            <a:avLst/>
          </a:prstGeom>
          <a:ln w="12700">
            <a:solidFill>
              <a:schemeClr val="tx1"/>
            </a:solidFill>
          </a:ln>
        </p:spPr>
      </p:pic>
      <p:sp>
        <p:nvSpPr>
          <p:cNvPr id="5" name="TextBox 4"/>
          <p:cNvSpPr txBox="1"/>
          <p:nvPr/>
        </p:nvSpPr>
        <p:spPr>
          <a:xfrm>
            <a:off x="4604931" y="906780"/>
            <a:ext cx="3738969" cy="738664"/>
          </a:xfrm>
          <a:prstGeom prst="rect">
            <a:avLst/>
          </a:prstGeom>
          <a:noFill/>
        </p:spPr>
        <p:txBody>
          <a:bodyPr wrap="square" rtlCol="0">
            <a:spAutoFit/>
          </a:bodyPr>
          <a:lstStyle/>
          <a:p>
            <a:r>
              <a:rPr lang="en-US" sz="2400" b="1" dirty="0" smtClean="0">
                <a:solidFill>
                  <a:schemeClr val="bg1">
                    <a:lumMod val="50000"/>
                  </a:schemeClr>
                </a:solidFill>
              </a:rPr>
              <a:t>Results of Hurricane Sandy: </a:t>
            </a:r>
          </a:p>
          <a:p>
            <a:r>
              <a:rPr lang="en-US" b="1" dirty="0" smtClean="0">
                <a:solidFill>
                  <a:schemeClr val="bg1">
                    <a:lumMod val="50000"/>
                  </a:schemeClr>
                </a:solidFill>
              </a:rPr>
              <a:t>Beach Erosion in New Jersey</a:t>
            </a:r>
            <a:endParaRPr lang="en-US" b="1" dirty="0">
              <a:solidFill>
                <a:schemeClr val="bg1">
                  <a:lumMod val="50000"/>
                </a:schemeClr>
              </a:solidFill>
            </a:endParaRPr>
          </a:p>
        </p:txBody>
      </p:sp>
    </p:spTree>
    <p:extLst>
      <p:ext uri="{BB962C8B-B14F-4D97-AF65-F5344CB8AC3E}">
        <p14:creationId xmlns:p14="http://schemas.microsoft.com/office/powerpoint/2010/main" val="12288262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3380" y="844868"/>
            <a:ext cx="8351520" cy="5293757"/>
          </a:xfrm>
          <a:prstGeom prst="rect">
            <a:avLst/>
          </a:prstGeom>
        </p:spPr>
        <p:txBody>
          <a:bodyPr wrap="square">
            <a:spAutoFit/>
          </a:bodyPr>
          <a:lstStyle/>
          <a:p>
            <a:r>
              <a:rPr lang="en-US" dirty="0">
                <a:solidFill>
                  <a:prstClr val="black"/>
                </a:solidFill>
              </a:rPr>
              <a:t>As we face future </a:t>
            </a:r>
            <a:r>
              <a:rPr lang="en-US" b="1" dirty="0">
                <a:solidFill>
                  <a:srgbClr val="C00000"/>
                </a:solidFill>
                <a:effectLst>
                  <a:outerShdw blurRad="38100" dist="38100" dir="2700000" algn="tl">
                    <a:srgbClr val="000000">
                      <a:alpha val="43137"/>
                    </a:srgbClr>
                  </a:outerShdw>
                </a:effectLst>
              </a:rPr>
              <a:t>natural and human generated hazards and disasters</a:t>
            </a:r>
            <a:r>
              <a:rPr lang="en-US" dirty="0">
                <a:solidFill>
                  <a:prstClr val="black"/>
                </a:solidFill>
              </a:rPr>
              <a:t>, the </a:t>
            </a:r>
            <a:r>
              <a:rPr lang="en-US" b="1" dirty="0">
                <a:solidFill>
                  <a:srgbClr val="EEECE1">
                    <a:lumMod val="25000"/>
                  </a:srgbClr>
                </a:solidFill>
                <a:effectLst>
                  <a:outerShdw blurRad="38100" dist="38100" dir="2700000" algn="tl">
                    <a:srgbClr val="000000">
                      <a:alpha val="43137"/>
                    </a:srgbClr>
                  </a:outerShdw>
                </a:effectLst>
              </a:rPr>
              <a:t>Geosciences</a:t>
            </a:r>
            <a:r>
              <a:rPr lang="en-US" dirty="0">
                <a:solidFill>
                  <a:prstClr val="black"/>
                </a:solidFill>
              </a:rPr>
              <a:t> have a critical role in the public awareness, safety, and national security of our nation.  This past year, we have experienced volcanoes, earthquakes, tsunamis, hurricanes, tornadoes, and severe flooding, yet it is becoming increasing more difficult to find opportunities in </a:t>
            </a:r>
            <a:r>
              <a:rPr lang="en-US" b="1" dirty="0">
                <a:solidFill>
                  <a:srgbClr val="8064A2">
                    <a:lumMod val="50000"/>
                  </a:srgbClr>
                </a:solidFill>
                <a:effectLst>
                  <a:outerShdw blurRad="38100" dist="38100" dir="2700000" algn="tl">
                    <a:srgbClr val="000000">
                      <a:alpha val="43137"/>
                    </a:srgbClr>
                  </a:outerShdw>
                </a:effectLst>
              </a:rPr>
              <a:t>K-12 education</a:t>
            </a:r>
            <a:r>
              <a:rPr lang="en-US" dirty="0">
                <a:solidFill>
                  <a:srgbClr val="8064A2">
                    <a:lumMod val="50000"/>
                  </a:srgbClr>
                </a:solidFill>
              </a:rPr>
              <a:t> </a:t>
            </a:r>
            <a:r>
              <a:rPr lang="en-US" dirty="0">
                <a:solidFill>
                  <a:prstClr val="black"/>
                </a:solidFill>
              </a:rPr>
              <a:t>for students to engage in relevant related studies. What implications will this have on the </a:t>
            </a:r>
            <a:r>
              <a:rPr lang="en-US" b="1" dirty="0">
                <a:solidFill>
                  <a:srgbClr val="4F81BD">
                    <a:lumMod val="75000"/>
                  </a:srgbClr>
                </a:solidFill>
                <a:effectLst>
                  <a:outerShdw blurRad="38100" dist="38100" dir="2700000" algn="tl">
                    <a:srgbClr val="000000">
                      <a:alpha val="43137"/>
                    </a:srgbClr>
                  </a:outerShdw>
                </a:effectLst>
              </a:rPr>
              <a:t>21</a:t>
            </a:r>
            <a:r>
              <a:rPr lang="en-US" b="1" baseline="30000" dirty="0">
                <a:solidFill>
                  <a:srgbClr val="4F81BD">
                    <a:lumMod val="75000"/>
                  </a:srgbClr>
                </a:solidFill>
                <a:effectLst>
                  <a:outerShdw blurRad="38100" dist="38100" dir="2700000" algn="tl">
                    <a:srgbClr val="000000">
                      <a:alpha val="43137"/>
                    </a:srgbClr>
                  </a:outerShdw>
                </a:effectLst>
              </a:rPr>
              <a:t>st</a:t>
            </a:r>
            <a:r>
              <a:rPr lang="en-US" b="1" dirty="0">
                <a:solidFill>
                  <a:srgbClr val="4F81BD">
                    <a:lumMod val="75000"/>
                  </a:srgbClr>
                </a:solidFill>
                <a:effectLst>
                  <a:outerShdw blurRad="38100" dist="38100" dir="2700000" algn="tl">
                    <a:srgbClr val="000000">
                      <a:alpha val="43137"/>
                    </a:srgbClr>
                  </a:outerShdw>
                </a:effectLst>
              </a:rPr>
              <a:t> Century workforce</a:t>
            </a:r>
            <a:r>
              <a:rPr lang="en-US" dirty="0">
                <a:solidFill>
                  <a:prstClr val="black"/>
                </a:solidFill>
              </a:rPr>
              <a:t>?  Teachers are using satellite and remote sensing technologies to incorporate </a:t>
            </a:r>
            <a:r>
              <a:rPr lang="en-US" b="1" dirty="0">
                <a:solidFill>
                  <a:srgbClr val="8064A2">
                    <a:lumMod val="50000"/>
                  </a:srgbClr>
                </a:solidFill>
                <a:effectLst>
                  <a:outerShdw blurRad="38100" dist="38100" dir="2700000" algn="tl">
                    <a:srgbClr val="000000">
                      <a:alpha val="43137"/>
                    </a:srgbClr>
                  </a:outerShdw>
                </a:effectLst>
              </a:rPr>
              <a:t>imagery, data, and real time observations</a:t>
            </a:r>
            <a:r>
              <a:rPr lang="en-US" b="1" dirty="0">
                <a:solidFill>
                  <a:prstClr val="black"/>
                </a:solidFill>
                <a:effectLst>
                  <a:outerShdw blurRad="38100" dist="38100" dir="2700000" algn="tl">
                    <a:srgbClr val="000000">
                      <a:alpha val="43137"/>
                    </a:srgbClr>
                  </a:outerShdw>
                </a:effectLst>
              </a:rPr>
              <a:t> </a:t>
            </a:r>
            <a:r>
              <a:rPr lang="en-US" dirty="0">
                <a:solidFill>
                  <a:prstClr val="black"/>
                </a:solidFill>
              </a:rPr>
              <a:t>in the classroom. Geographic Information Systems content is being taught as a technical skill, and is used to develop “</a:t>
            </a:r>
            <a:r>
              <a:rPr lang="en-US" b="1" dirty="0">
                <a:solidFill>
                  <a:srgbClr val="FF0000"/>
                </a:solidFill>
                <a:effectLst>
                  <a:outerShdw blurRad="38100" dist="38100" dir="2700000" algn="tl">
                    <a:srgbClr val="000000">
                      <a:alpha val="43137"/>
                    </a:srgbClr>
                  </a:outerShdw>
                </a:effectLst>
              </a:rPr>
              <a:t>Geospatial Thinking</a:t>
            </a:r>
            <a:r>
              <a:rPr lang="en-US" dirty="0">
                <a:solidFill>
                  <a:prstClr val="black"/>
                </a:solidFill>
              </a:rPr>
              <a:t>” in problem solving.  </a:t>
            </a:r>
            <a:r>
              <a:rPr lang="en-US" i="1" dirty="0">
                <a:solidFill>
                  <a:prstClr val="black"/>
                </a:solidFill>
              </a:rPr>
              <a:t>Today</a:t>
            </a:r>
            <a:r>
              <a:rPr lang="en-US" dirty="0">
                <a:solidFill>
                  <a:prstClr val="black"/>
                </a:solidFill>
              </a:rPr>
              <a:t>, pre-college students and teachers are collaborating with the commercial aerospace industry and NASA to build “CubeSats”, ready for spaceflight, creating authentic science experiences.  Students are engaged in observing the Earth and </a:t>
            </a:r>
            <a:r>
              <a:rPr lang="en-US" b="1" dirty="0">
                <a:solidFill>
                  <a:srgbClr val="4F81BD">
                    <a:lumMod val="75000"/>
                  </a:srgbClr>
                </a:solidFill>
                <a:effectLst>
                  <a:outerShdw blurRad="38100" dist="38100" dir="2700000" algn="tl">
                    <a:srgbClr val="000000">
                      <a:alpha val="43137"/>
                    </a:srgbClr>
                  </a:outerShdw>
                </a:effectLst>
              </a:rPr>
              <a:t>visualizing </a:t>
            </a:r>
            <a:r>
              <a:rPr lang="en-US" b="1" i="1" dirty="0">
                <a:solidFill>
                  <a:srgbClr val="4F81BD">
                    <a:lumMod val="75000"/>
                  </a:srgbClr>
                </a:solidFill>
                <a:effectLst>
                  <a:outerShdw blurRad="38100" dist="38100" dir="2700000" algn="tl">
                    <a:srgbClr val="000000">
                      <a:alpha val="43137"/>
                    </a:srgbClr>
                  </a:outerShdw>
                </a:effectLst>
              </a:rPr>
              <a:t>their</a:t>
            </a:r>
            <a:r>
              <a:rPr lang="en-US" b="1" dirty="0">
                <a:solidFill>
                  <a:srgbClr val="4F81BD">
                    <a:lumMod val="75000"/>
                  </a:srgbClr>
                </a:solidFill>
                <a:effectLst>
                  <a:outerShdw blurRad="38100" dist="38100" dir="2700000" algn="tl">
                    <a:srgbClr val="000000">
                      <a:alpha val="43137"/>
                    </a:srgbClr>
                  </a:outerShdw>
                </a:effectLst>
              </a:rPr>
              <a:t> future</a:t>
            </a:r>
            <a:r>
              <a:rPr lang="en-US" dirty="0">
                <a:solidFill>
                  <a:prstClr val="black"/>
                </a:solidFill>
              </a:rPr>
              <a:t>. Our community has an opportunity to inform policy makers in the development of emerging national </a:t>
            </a:r>
            <a:r>
              <a:rPr lang="en-US" b="1" dirty="0">
                <a:solidFill>
                  <a:srgbClr val="002060"/>
                </a:solidFill>
                <a:effectLst>
                  <a:outerShdw blurRad="38100" dist="38100" dir="2700000" algn="tl">
                    <a:srgbClr val="000000">
                      <a:alpha val="43137"/>
                    </a:srgbClr>
                  </a:outerShdw>
                </a:effectLst>
              </a:rPr>
              <a:t>STEM Education initiatives</a:t>
            </a:r>
            <a:r>
              <a:rPr lang="en-US" dirty="0">
                <a:solidFill>
                  <a:prstClr val="black"/>
                </a:solidFill>
              </a:rPr>
              <a:t>.  The interdisciplinary nature of our discipline lends itself to providing the required leadership. Therefore, it is imperative that any plan for “</a:t>
            </a:r>
            <a:r>
              <a:rPr lang="en-US" b="1" i="1" dirty="0">
                <a:solidFill>
                  <a:srgbClr val="F79646">
                    <a:lumMod val="50000"/>
                  </a:srgbClr>
                </a:solidFill>
              </a:rPr>
              <a:t>Creating a National Strategy for Environmental Intelligence</a:t>
            </a:r>
            <a:r>
              <a:rPr lang="en-US" dirty="0">
                <a:solidFill>
                  <a:prstClr val="black"/>
                </a:solidFill>
              </a:rPr>
              <a:t>” highlight education as a fundamental component</a:t>
            </a:r>
            <a:r>
              <a:rPr lang="en-US" dirty="0" smtClean="0">
                <a:solidFill>
                  <a:prstClr val="black"/>
                </a:solidFill>
              </a:rPr>
              <a:t>.</a:t>
            </a:r>
          </a:p>
          <a:p>
            <a:endParaRPr lang="en-US" dirty="0" smtClean="0">
              <a:solidFill>
                <a:prstClr val="black"/>
              </a:solidFill>
            </a:endParaRPr>
          </a:p>
          <a:p>
            <a:r>
              <a:rPr lang="en-US" sz="1400" dirty="0" smtClean="0">
                <a:solidFill>
                  <a:prstClr val="black"/>
                </a:solidFill>
              </a:rPr>
              <a:t>(Moore, John D., Alliance for Earth Observation, “</a:t>
            </a:r>
            <a:r>
              <a:rPr lang="en-US" sz="1400" dirty="0" smtClean="0"/>
              <a:t>The </a:t>
            </a:r>
            <a:r>
              <a:rPr lang="en-US" sz="1400" dirty="0"/>
              <a:t>Forum o</a:t>
            </a:r>
            <a:r>
              <a:rPr lang="en-US" sz="1400" dirty="0" smtClean="0"/>
              <a:t>n Earth Observations”, 2011.)</a:t>
            </a:r>
            <a:r>
              <a:rPr lang="en-US" sz="1400" dirty="0" smtClean="0">
                <a:solidFill>
                  <a:prstClr val="black"/>
                </a:solidFill>
              </a:rPr>
              <a:t>    </a:t>
            </a:r>
            <a:endParaRPr lang="en-US" sz="1400" dirty="0">
              <a:solidFill>
                <a:prstClr val="black"/>
              </a:solidFill>
            </a:endParaRPr>
          </a:p>
        </p:txBody>
      </p:sp>
    </p:spTree>
    <p:extLst>
      <p:ext uri="{BB962C8B-B14F-4D97-AF65-F5344CB8AC3E}">
        <p14:creationId xmlns:p14="http://schemas.microsoft.com/office/powerpoint/2010/main" val="24651665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6314" y="780366"/>
            <a:ext cx="4309793" cy="2423159"/>
          </a:xfrm>
          <a:prstGeom prst="rect">
            <a:avLst/>
          </a:prstGeom>
          <a:ln w="12700">
            <a:solidFill>
              <a:schemeClr val="tx1"/>
            </a:solidFill>
          </a:ln>
        </p:spPr>
      </p:pic>
      <p:pic>
        <p:nvPicPr>
          <p:cNvPr id="8" name="Picture 7"/>
          <p:cNvPicPr>
            <a:picLocks noChangeAspect="1"/>
          </p:cNvPicPr>
          <p:nvPr/>
        </p:nvPicPr>
        <p:blipFill>
          <a:blip r:embed="rId3"/>
          <a:stretch>
            <a:fillRect/>
          </a:stretch>
        </p:blipFill>
        <p:spPr>
          <a:xfrm>
            <a:off x="6672196" y="2707884"/>
            <a:ext cx="2063911" cy="3387772"/>
          </a:xfrm>
          <a:prstGeom prst="rect">
            <a:avLst/>
          </a:prstGeom>
        </p:spPr>
      </p:pic>
      <p:sp>
        <p:nvSpPr>
          <p:cNvPr id="3" name="TextBox 2"/>
          <p:cNvSpPr txBox="1"/>
          <p:nvPr/>
        </p:nvSpPr>
        <p:spPr>
          <a:xfrm>
            <a:off x="5638800" y="5633991"/>
            <a:ext cx="3097307" cy="461665"/>
          </a:xfrm>
          <a:prstGeom prst="rect">
            <a:avLst/>
          </a:prstGeom>
          <a:solidFill>
            <a:schemeClr val="bg2"/>
          </a:solidFill>
          <a:ln w="12700">
            <a:solidFill>
              <a:schemeClr val="tx1"/>
            </a:solidFill>
          </a:ln>
        </p:spPr>
        <p:txBody>
          <a:bodyPr wrap="square" rtlCol="0">
            <a:spAutoFit/>
          </a:bodyPr>
          <a:lstStyle/>
          <a:p>
            <a:pPr algn="ctr"/>
            <a:r>
              <a:rPr lang="en-US" sz="1200" dirty="0" smtClean="0">
                <a:solidFill>
                  <a:schemeClr val="bg1">
                    <a:lumMod val="50000"/>
                  </a:schemeClr>
                </a:solidFill>
              </a:rPr>
              <a:t>National Weather Service –Doppler Radar </a:t>
            </a:r>
          </a:p>
          <a:p>
            <a:pPr algn="ctr"/>
            <a:r>
              <a:rPr lang="en-US" sz="1200" dirty="0" smtClean="0">
                <a:solidFill>
                  <a:schemeClr val="bg1">
                    <a:lumMod val="50000"/>
                  </a:schemeClr>
                </a:solidFill>
              </a:rPr>
              <a:t>June 23, 2015</a:t>
            </a:r>
            <a:endParaRPr lang="en-US" sz="1200" dirty="0">
              <a:solidFill>
                <a:schemeClr val="bg1">
                  <a:lumMod val="50000"/>
                </a:schemeClr>
              </a:solidFill>
            </a:endParaRPr>
          </a:p>
        </p:txBody>
      </p:sp>
      <p:sp>
        <p:nvSpPr>
          <p:cNvPr id="4" name="TextBox 3"/>
          <p:cNvSpPr txBox="1"/>
          <p:nvPr/>
        </p:nvSpPr>
        <p:spPr>
          <a:xfrm>
            <a:off x="251460" y="933182"/>
            <a:ext cx="4023360" cy="3816429"/>
          </a:xfrm>
          <a:prstGeom prst="rect">
            <a:avLst/>
          </a:prstGeom>
          <a:noFill/>
        </p:spPr>
        <p:txBody>
          <a:bodyPr wrap="square" rtlCol="0">
            <a:spAutoFit/>
          </a:bodyPr>
          <a:lstStyle/>
          <a:p>
            <a:pPr algn="ctr"/>
            <a:r>
              <a:rPr lang="en-US" sz="1200" b="1" dirty="0">
                <a:solidFill>
                  <a:srgbClr val="000000"/>
                </a:solidFill>
                <a:latin typeface="Courier New" panose="02070309020205020404" pitchFamily="49" charset="0"/>
              </a:rPr>
              <a:t>...SUMMARY</a:t>
            </a:r>
            <a:r>
              <a:rPr lang="en-US" sz="1200" b="1" dirty="0" smtClean="0">
                <a:solidFill>
                  <a:srgbClr val="000000"/>
                </a:solidFill>
                <a:latin typeface="Courier New" panose="02070309020205020404" pitchFamily="49" charset="0"/>
              </a:rPr>
              <a:t>...</a:t>
            </a:r>
          </a:p>
          <a:p>
            <a:pPr algn="ctr"/>
            <a:r>
              <a:rPr lang="en-US" sz="1000" b="1" dirty="0" smtClean="0">
                <a:solidFill>
                  <a:srgbClr val="000000"/>
                </a:solidFill>
                <a:latin typeface="Courier New" panose="02070309020205020404" pitchFamily="49" charset="0"/>
              </a:rPr>
              <a:t> </a:t>
            </a:r>
            <a:endParaRPr lang="en-US" sz="1000" b="1" dirty="0">
              <a:solidFill>
                <a:srgbClr val="000000"/>
              </a:solidFill>
              <a:latin typeface="Courier New" panose="02070309020205020404" pitchFamily="49" charset="0"/>
            </a:endParaRPr>
          </a:p>
          <a:p>
            <a:r>
              <a:rPr lang="en-US" sz="1000" dirty="0">
                <a:solidFill>
                  <a:srgbClr val="000000"/>
                </a:solidFill>
                <a:latin typeface="Courier New" panose="02070309020205020404" pitchFamily="49" charset="0"/>
              </a:rPr>
              <a:t>THE NATIONAL WEATHER SERVICE IN MOUNT HOLLY NJ HAS CONFIRMED A </a:t>
            </a:r>
            <a:r>
              <a:rPr lang="en-US" sz="1000" dirty="0" smtClean="0">
                <a:solidFill>
                  <a:srgbClr val="000000"/>
                </a:solidFill>
                <a:latin typeface="Courier New" panose="02070309020205020404" pitchFamily="49" charset="0"/>
              </a:rPr>
              <a:t>MACROBURST </a:t>
            </a:r>
            <a:r>
              <a:rPr lang="en-US" sz="1000" dirty="0">
                <a:solidFill>
                  <a:srgbClr val="000000"/>
                </a:solidFill>
                <a:latin typeface="Courier New" panose="02070309020205020404" pitchFamily="49" charset="0"/>
              </a:rPr>
              <a:t>/STRAIGHT LINE WIND DAMAGE/ NEAR EAST GREENWICH </a:t>
            </a:r>
            <a:r>
              <a:rPr lang="en-US" sz="1000" dirty="0" smtClean="0">
                <a:solidFill>
                  <a:srgbClr val="000000"/>
                </a:solidFill>
                <a:latin typeface="Courier New" panose="02070309020205020404" pitchFamily="49" charset="0"/>
              </a:rPr>
              <a:t>TOWNSHIP </a:t>
            </a:r>
            <a:r>
              <a:rPr lang="en-US" sz="1000" dirty="0">
                <a:solidFill>
                  <a:srgbClr val="000000"/>
                </a:solidFill>
                <a:latin typeface="Courier New" panose="02070309020205020404" pitchFamily="49" charset="0"/>
              </a:rPr>
              <a:t>IN GLOUCESTER COUNTY NEW JERSEY ON JUNE 23 2015. </a:t>
            </a:r>
            <a:endParaRPr lang="en-US" sz="1000" dirty="0" smtClean="0">
              <a:solidFill>
                <a:srgbClr val="000000"/>
              </a:solidFill>
              <a:latin typeface="Courier New" panose="02070309020205020404" pitchFamily="49" charset="0"/>
            </a:endParaRPr>
          </a:p>
          <a:p>
            <a:endParaRPr lang="en-US" sz="1000" dirty="0">
              <a:solidFill>
                <a:srgbClr val="000000"/>
              </a:solidFill>
              <a:latin typeface="Courier New" panose="02070309020205020404" pitchFamily="49" charset="0"/>
            </a:endParaRPr>
          </a:p>
          <a:p>
            <a:r>
              <a:rPr lang="en-US" sz="1000" dirty="0">
                <a:solidFill>
                  <a:srgbClr val="000000"/>
                </a:solidFill>
                <a:latin typeface="Courier New" panose="02070309020205020404" pitchFamily="49" charset="0"/>
              </a:rPr>
              <a:t>A NATIONAL WEATHER SERVICE SURVEY TEAM ACCOMPANIED THE GLOUCESTER </a:t>
            </a:r>
            <a:r>
              <a:rPr lang="en-US" sz="1000" dirty="0" smtClean="0">
                <a:solidFill>
                  <a:srgbClr val="000000"/>
                </a:solidFill>
                <a:latin typeface="Courier New" panose="02070309020205020404" pitchFamily="49" charset="0"/>
              </a:rPr>
              <a:t>COUNTY </a:t>
            </a:r>
            <a:r>
              <a:rPr lang="en-US" sz="1000" dirty="0">
                <a:solidFill>
                  <a:srgbClr val="000000"/>
                </a:solidFill>
                <a:latin typeface="Courier New" panose="02070309020205020404" pitchFamily="49" charset="0"/>
              </a:rPr>
              <a:t>EMERGENCY MANAGEMENT OFFICIALS AS THEY ASSESSED DAMAGE IN </a:t>
            </a:r>
            <a:r>
              <a:rPr lang="en-US" sz="1000" dirty="0" smtClean="0">
                <a:solidFill>
                  <a:srgbClr val="000000"/>
                </a:solidFill>
                <a:latin typeface="Courier New" panose="02070309020205020404" pitchFamily="49" charset="0"/>
              </a:rPr>
              <a:t>EAST </a:t>
            </a:r>
            <a:r>
              <a:rPr lang="en-US" sz="1000" dirty="0">
                <a:solidFill>
                  <a:srgbClr val="000000"/>
                </a:solidFill>
                <a:latin typeface="Courier New" panose="02070309020205020404" pitchFamily="49" charset="0"/>
              </a:rPr>
              <a:t>GREENWICH TOWNSHIP. POWER POLES WERE SNAPPED IN SEVERAL </a:t>
            </a:r>
            <a:r>
              <a:rPr lang="en-US" sz="1000" dirty="0" smtClean="0">
                <a:solidFill>
                  <a:srgbClr val="000000"/>
                </a:solidFill>
                <a:latin typeface="Courier New" panose="02070309020205020404" pitchFamily="49" charset="0"/>
              </a:rPr>
              <a:t>LOCATIONS </a:t>
            </a:r>
            <a:r>
              <a:rPr lang="en-US" sz="1000" dirty="0">
                <a:solidFill>
                  <a:srgbClr val="000000"/>
                </a:solidFill>
                <a:latin typeface="Courier New" panose="02070309020205020404" pitchFamily="49" charset="0"/>
              </a:rPr>
              <a:t>WITH MANY TOPPLED TREES AND DEBRIS ACROSS THE </a:t>
            </a:r>
            <a:r>
              <a:rPr lang="en-US" sz="1000" dirty="0" smtClean="0">
                <a:solidFill>
                  <a:srgbClr val="000000"/>
                </a:solidFill>
                <a:latin typeface="Courier New" panose="02070309020205020404" pitchFamily="49" charset="0"/>
              </a:rPr>
              <a:t>REGION. MANY </a:t>
            </a:r>
            <a:r>
              <a:rPr lang="en-US" sz="1000" dirty="0">
                <a:solidFill>
                  <a:srgbClr val="000000"/>
                </a:solidFill>
                <a:latin typeface="Courier New" panose="02070309020205020404" pitchFamily="49" charset="0"/>
              </a:rPr>
              <a:t>ROADS WERE IMPASSABLE THROUGHOUT THE TOWNSHIP AS A RESULT OF </a:t>
            </a:r>
          </a:p>
          <a:p>
            <a:r>
              <a:rPr lang="en-US" sz="1000" dirty="0">
                <a:solidFill>
                  <a:srgbClr val="000000"/>
                </a:solidFill>
                <a:latin typeface="Courier New" panose="02070309020205020404" pitchFamily="49" charset="0"/>
              </a:rPr>
              <a:t>DOWNED TREES AND POWER LINES. </a:t>
            </a:r>
            <a:r>
              <a:rPr lang="en-US" sz="1000" dirty="0" smtClean="0">
                <a:solidFill>
                  <a:srgbClr val="000000"/>
                </a:solidFill>
                <a:latin typeface="Courier New" panose="02070309020205020404" pitchFamily="49" charset="0"/>
              </a:rPr>
              <a:t>SOME </a:t>
            </a:r>
            <a:r>
              <a:rPr lang="en-US" sz="1000" dirty="0">
                <a:solidFill>
                  <a:srgbClr val="000000"/>
                </a:solidFill>
                <a:latin typeface="Courier New" panose="02070309020205020404" pitchFamily="49" charset="0"/>
              </a:rPr>
              <a:t>OF THE MOST SIGNIFICANT DAMAGE OCCURRED ALONG EAST COHAWKIN </a:t>
            </a:r>
          </a:p>
          <a:p>
            <a:pPr lvl="0"/>
            <a:r>
              <a:rPr lang="en-US" sz="1000" dirty="0">
                <a:solidFill>
                  <a:srgbClr val="000000"/>
                </a:solidFill>
                <a:latin typeface="Courier New" panose="02070309020205020404" pitchFamily="49" charset="0"/>
              </a:rPr>
              <a:t>ROAD NEAR PINE MILL ROAD AND ALONG KINGS HIGHWAY, JUST NORTH OF </a:t>
            </a:r>
            <a:r>
              <a:rPr lang="en-US" sz="1000" dirty="0" smtClean="0">
                <a:solidFill>
                  <a:srgbClr val="000000"/>
                </a:solidFill>
                <a:latin typeface="Courier New" panose="02070309020205020404" pitchFamily="49" charset="0"/>
              </a:rPr>
              <a:t>EAST </a:t>
            </a:r>
            <a:r>
              <a:rPr lang="en-US" sz="1000" dirty="0">
                <a:solidFill>
                  <a:srgbClr val="000000"/>
                </a:solidFill>
                <a:latin typeface="Courier New" panose="02070309020205020404" pitchFamily="49" charset="0"/>
              </a:rPr>
              <a:t>COHAWKIN ROAD. POWER POLES WERE TOPPLED ONTO THESE ROADWAYS </a:t>
            </a:r>
            <a:r>
              <a:rPr lang="en-US" sz="1000" dirty="0" smtClean="0">
                <a:solidFill>
                  <a:srgbClr val="000000"/>
                </a:solidFill>
                <a:latin typeface="Courier New" panose="02070309020205020404" pitchFamily="49" charset="0"/>
              </a:rPr>
              <a:t>MAKING </a:t>
            </a:r>
            <a:r>
              <a:rPr lang="en-US" sz="1000" dirty="0">
                <a:solidFill>
                  <a:srgbClr val="000000"/>
                </a:solidFill>
                <a:latin typeface="Courier New" panose="02070309020205020404" pitchFamily="49" charset="0"/>
              </a:rPr>
              <a:t>THEM IMPASSABLE. DAMAGE TO PRIVATE RESIDENCES INCLUDED MINOR SHINGLE DAMAGE AND A BLOWN OVER SHED IN THE CLARKSBORO SECTION. </a:t>
            </a:r>
          </a:p>
          <a:p>
            <a:endParaRPr lang="en-US" sz="1000" dirty="0">
              <a:solidFill>
                <a:srgbClr val="000000"/>
              </a:solidFill>
              <a:latin typeface="Courier New" panose="02070309020205020404" pitchFamily="49" charset="0"/>
            </a:endParaRPr>
          </a:p>
          <a:p>
            <a:endParaRPr lang="en-US" sz="1000" dirty="0" smtClean="0">
              <a:solidFill>
                <a:srgbClr val="000000"/>
              </a:solidFill>
              <a:latin typeface="Courier New" panose="02070309020205020404" pitchFamily="49" charset="0"/>
            </a:endParaRPr>
          </a:p>
        </p:txBody>
      </p:sp>
      <p:sp>
        <p:nvSpPr>
          <p:cNvPr id="5" name="TextBox 4"/>
          <p:cNvSpPr txBox="1"/>
          <p:nvPr/>
        </p:nvSpPr>
        <p:spPr>
          <a:xfrm>
            <a:off x="251460" y="4577030"/>
            <a:ext cx="5996940" cy="1169551"/>
          </a:xfrm>
          <a:prstGeom prst="rect">
            <a:avLst/>
          </a:prstGeom>
          <a:noFill/>
        </p:spPr>
        <p:txBody>
          <a:bodyPr wrap="square" rtlCol="0">
            <a:spAutoFit/>
          </a:bodyPr>
          <a:lstStyle/>
          <a:p>
            <a:pPr lvl="0"/>
            <a:r>
              <a:rPr lang="en-US" sz="1000" dirty="0" smtClean="0">
                <a:solidFill>
                  <a:srgbClr val="000000"/>
                </a:solidFill>
                <a:latin typeface="Courier New" panose="02070309020205020404" pitchFamily="49" charset="0"/>
              </a:rPr>
              <a:t>THIS </a:t>
            </a:r>
            <a:r>
              <a:rPr lang="en-US" sz="1000" dirty="0">
                <a:solidFill>
                  <a:srgbClr val="000000"/>
                </a:solidFill>
                <a:latin typeface="Courier New" panose="02070309020205020404" pitchFamily="49" charset="0"/>
              </a:rPr>
              <a:t>SURVEYED AREA WAS CONSIDERED TO BE THE HARDEST HIT PART OF </a:t>
            </a:r>
            <a:r>
              <a:rPr lang="en-US" sz="1000" dirty="0" smtClean="0">
                <a:solidFill>
                  <a:srgbClr val="000000"/>
                </a:solidFill>
                <a:latin typeface="Courier New" panose="02070309020205020404" pitchFamily="49" charset="0"/>
              </a:rPr>
              <a:t>THE </a:t>
            </a:r>
            <a:r>
              <a:rPr lang="en-US" sz="1000" dirty="0">
                <a:solidFill>
                  <a:srgbClr val="000000"/>
                </a:solidFill>
                <a:latin typeface="Courier New" panose="02070309020205020404" pitchFamily="49" charset="0"/>
              </a:rPr>
              <a:t>COUNTY. HOWEVER, THE STORM CONTINUED TO PRODUCE WIDESPREAD </a:t>
            </a:r>
            <a:r>
              <a:rPr lang="en-US" sz="1000" dirty="0" smtClean="0">
                <a:solidFill>
                  <a:srgbClr val="000000"/>
                </a:solidFill>
                <a:latin typeface="Courier New" panose="02070309020205020404" pitchFamily="49" charset="0"/>
              </a:rPr>
              <a:t>DAMAGE </a:t>
            </a:r>
            <a:r>
              <a:rPr lang="en-US" sz="1000" dirty="0">
                <a:solidFill>
                  <a:srgbClr val="000000"/>
                </a:solidFill>
                <a:latin typeface="Courier New" panose="02070309020205020404" pitchFamily="49" charset="0"/>
              </a:rPr>
              <a:t>AS IT MOVED FURTHER EAST, IMPACTING AREAS INCLUDING </a:t>
            </a:r>
            <a:r>
              <a:rPr lang="en-US" sz="1000" dirty="0" smtClean="0">
                <a:solidFill>
                  <a:srgbClr val="000000"/>
                </a:solidFill>
                <a:latin typeface="Courier New" panose="02070309020205020404" pitchFamily="49" charset="0"/>
              </a:rPr>
              <a:t>MANTUA, WASHINGTON </a:t>
            </a:r>
            <a:r>
              <a:rPr lang="en-US" sz="1000" dirty="0">
                <a:solidFill>
                  <a:srgbClr val="000000"/>
                </a:solidFill>
                <a:latin typeface="Courier New" panose="02070309020205020404" pitchFamily="49" charset="0"/>
              </a:rPr>
              <a:t>TOWNSHIP AND </a:t>
            </a:r>
            <a:r>
              <a:rPr lang="en-US" sz="1000" dirty="0" smtClean="0">
                <a:solidFill>
                  <a:srgbClr val="000000"/>
                </a:solidFill>
                <a:latin typeface="Courier New" panose="02070309020205020404" pitchFamily="49" charset="0"/>
              </a:rPr>
              <a:t>SICKLERVILLE. ONCE </a:t>
            </a:r>
            <a:r>
              <a:rPr lang="en-US" sz="1000" dirty="0">
                <a:solidFill>
                  <a:srgbClr val="000000"/>
                </a:solidFill>
                <a:latin typeface="Courier New" panose="02070309020205020404" pitchFamily="49" charset="0"/>
              </a:rPr>
              <a:t>AGAIN, THIS DATA IS CONSIDERED TO BE PRELIMINARY. WE </a:t>
            </a:r>
          </a:p>
          <a:p>
            <a:pPr lvl="0"/>
            <a:r>
              <a:rPr lang="en-US" sz="1000" dirty="0">
                <a:solidFill>
                  <a:srgbClr val="000000"/>
                </a:solidFill>
                <a:latin typeface="Courier New" panose="02070309020205020404" pitchFamily="49" charset="0"/>
              </a:rPr>
              <a:t>CONTINUE TO REVIEW ALL THE DATA COLLECTED AND MAY UPDATE THIS </a:t>
            </a:r>
          </a:p>
          <a:p>
            <a:pPr lvl="0"/>
            <a:r>
              <a:rPr lang="en-US" sz="1000" dirty="0">
                <a:solidFill>
                  <a:srgbClr val="000000"/>
                </a:solidFill>
                <a:latin typeface="Courier New" panose="02070309020205020404" pitchFamily="49" charset="0"/>
              </a:rPr>
              <a:t>STATEMENT AT A LATER DATE. </a:t>
            </a:r>
            <a:r>
              <a:rPr lang="en-US" sz="1000" dirty="0" smtClean="0">
                <a:solidFill>
                  <a:srgbClr val="000000"/>
                </a:solidFill>
                <a:latin typeface="Courier New" panose="02070309020205020404" pitchFamily="49" charset="0"/>
              </a:rPr>
              <a:t>THIS </a:t>
            </a:r>
            <a:r>
              <a:rPr lang="en-US" sz="1000" dirty="0">
                <a:solidFill>
                  <a:srgbClr val="000000"/>
                </a:solidFill>
                <a:latin typeface="Courier New" panose="02070309020205020404" pitchFamily="49" charset="0"/>
              </a:rPr>
              <a:t>INFORMATION CAN ALSO BE FOUND ON OUR WEBSITE AT </a:t>
            </a:r>
            <a:r>
              <a:rPr lang="en-US" sz="1000" dirty="0" smtClean="0">
                <a:solidFill>
                  <a:srgbClr val="000000"/>
                </a:solidFill>
                <a:latin typeface="Courier New" panose="02070309020205020404" pitchFamily="49" charset="0"/>
              </a:rPr>
              <a:t>WEATHER.GOV/PHI</a:t>
            </a:r>
            <a:r>
              <a:rPr lang="en-US" sz="1000" dirty="0">
                <a:solidFill>
                  <a:srgbClr val="000000"/>
                </a:solidFill>
                <a:latin typeface="Courier New" panose="02070309020205020404" pitchFamily="49" charset="0"/>
              </a:rPr>
              <a:t>. </a:t>
            </a:r>
            <a:endParaRPr lang="en-US" sz="1000" dirty="0">
              <a:solidFill>
                <a:prstClr val="black"/>
              </a:solidFill>
            </a:endParaRPr>
          </a:p>
        </p:txBody>
      </p:sp>
    </p:spTree>
    <p:extLst>
      <p:ext uri="{BB962C8B-B14F-4D97-AF65-F5344CB8AC3E}">
        <p14:creationId xmlns:p14="http://schemas.microsoft.com/office/powerpoint/2010/main" val="11059547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7424" y="815340"/>
            <a:ext cx="3429815" cy="4742254"/>
          </a:xfrm>
          <a:prstGeom prst="rect">
            <a:avLst/>
          </a:prstGeom>
          <a:ln w="12700">
            <a:solidFill>
              <a:schemeClr val="tx1"/>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841" y="1392164"/>
            <a:ext cx="3083559" cy="4165430"/>
          </a:xfrm>
          <a:prstGeom prst="rect">
            <a:avLst/>
          </a:prstGeom>
          <a:ln w="19050">
            <a:solidFill>
              <a:schemeClr val="tx1"/>
            </a:solidFill>
          </a:ln>
        </p:spPr>
      </p:pic>
      <p:sp>
        <p:nvSpPr>
          <p:cNvPr id="2" name="TextBox 1"/>
          <p:cNvSpPr txBox="1"/>
          <p:nvPr/>
        </p:nvSpPr>
        <p:spPr>
          <a:xfrm>
            <a:off x="510133" y="655320"/>
            <a:ext cx="3954779" cy="584775"/>
          </a:xfrm>
          <a:prstGeom prst="rect">
            <a:avLst/>
          </a:prstGeom>
          <a:noFill/>
        </p:spPr>
        <p:txBody>
          <a:bodyPr wrap="square" rtlCol="0">
            <a:spAutoFit/>
          </a:bodyPr>
          <a:lstStyle/>
          <a:p>
            <a:r>
              <a:rPr lang="en-US" b="1" dirty="0" smtClean="0">
                <a:solidFill>
                  <a:schemeClr val="bg1">
                    <a:lumMod val="50000"/>
                  </a:schemeClr>
                </a:solidFill>
              </a:rPr>
              <a:t>Heavy Storms Pass through New Jersey</a:t>
            </a:r>
          </a:p>
          <a:p>
            <a:r>
              <a:rPr lang="en-US" sz="1400" b="1" dirty="0" smtClean="0">
                <a:solidFill>
                  <a:schemeClr val="bg1">
                    <a:lumMod val="50000"/>
                  </a:schemeClr>
                </a:solidFill>
              </a:rPr>
              <a:t>(Palmyra Cove Nature Park)</a:t>
            </a:r>
            <a:endParaRPr lang="en-US" sz="1400" b="1" dirty="0">
              <a:solidFill>
                <a:schemeClr val="bg1">
                  <a:lumMod val="50000"/>
                </a:schemeClr>
              </a:solidFill>
            </a:endParaRPr>
          </a:p>
        </p:txBody>
      </p:sp>
      <p:sp>
        <p:nvSpPr>
          <p:cNvPr id="4" name="TextBox 3"/>
          <p:cNvSpPr txBox="1"/>
          <p:nvPr/>
        </p:nvSpPr>
        <p:spPr>
          <a:xfrm>
            <a:off x="1783080" y="5593324"/>
            <a:ext cx="1722120" cy="338554"/>
          </a:xfrm>
          <a:prstGeom prst="rect">
            <a:avLst/>
          </a:prstGeom>
          <a:noFill/>
        </p:spPr>
        <p:txBody>
          <a:bodyPr wrap="square" rtlCol="0">
            <a:spAutoFit/>
          </a:bodyPr>
          <a:lstStyle/>
          <a:p>
            <a:r>
              <a:rPr lang="en-US" sz="1600" dirty="0" smtClean="0"/>
              <a:t>Before</a:t>
            </a:r>
            <a:endParaRPr lang="en-US" sz="1600" dirty="0"/>
          </a:p>
        </p:txBody>
      </p:sp>
      <p:sp>
        <p:nvSpPr>
          <p:cNvPr id="6" name="TextBox 5"/>
          <p:cNvSpPr txBox="1"/>
          <p:nvPr/>
        </p:nvSpPr>
        <p:spPr>
          <a:xfrm>
            <a:off x="6355080" y="5593324"/>
            <a:ext cx="1897380" cy="338554"/>
          </a:xfrm>
          <a:prstGeom prst="rect">
            <a:avLst/>
          </a:prstGeom>
          <a:noFill/>
        </p:spPr>
        <p:txBody>
          <a:bodyPr wrap="square" rtlCol="0">
            <a:spAutoFit/>
          </a:bodyPr>
          <a:lstStyle/>
          <a:p>
            <a:r>
              <a:rPr lang="en-US" sz="1600" dirty="0" smtClean="0"/>
              <a:t>After</a:t>
            </a:r>
            <a:endParaRPr lang="en-US" sz="16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404" y="3632834"/>
            <a:ext cx="2979420" cy="2234565"/>
          </a:xfrm>
          <a:prstGeom prst="rect">
            <a:avLst/>
          </a:prstGeom>
          <a:ln w="12700">
            <a:solidFill>
              <a:schemeClr val="tx1"/>
            </a:solidFill>
          </a:ln>
        </p:spPr>
      </p:pic>
    </p:spTree>
    <p:extLst>
      <p:ext uri="{BB962C8B-B14F-4D97-AF65-F5344CB8AC3E}">
        <p14:creationId xmlns:p14="http://schemas.microsoft.com/office/powerpoint/2010/main" val="35930628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914400"/>
            <a:ext cx="8128000" cy="4899378"/>
          </a:xfrm>
          <a:prstGeom prst="rect">
            <a:avLst/>
          </a:prstGeom>
        </p:spPr>
      </p:pic>
      <p:sp>
        <p:nvSpPr>
          <p:cNvPr id="3" name="TextBox 2"/>
          <p:cNvSpPr txBox="1"/>
          <p:nvPr/>
        </p:nvSpPr>
        <p:spPr>
          <a:xfrm>
            <a:off x="937261" y="4998720"/>
            <a:ext cx="3634739" cy="584775"/>
          </a:xfrm>
          <a:prstGeom prst="rect">
            <a:avLst/>
          </a:prstGeom>
          <a:solidFill>
            <a:schemeClr val="bg2"/>
          </a:solidFill>
        </p:spPr>
        <p:txBody>
          <a:bodyPr wrap="square" rtlCol="0">
            <a:spAutoFit/>
          </a:bodyPr>
          <a:lstStyle/>
          <a:p>
            <a:r>
              <a:rPr lang="en-US" dirty="0" smtClean="0">
                <a:solidFill>
                  <a:schemeClr val="bg1">
                    <a:lumMod val="50000"/>
                  </a:schemeClr>
                </a:solidFill>
              </a:rPr>
              <a:t>Can you identify these cloud types?</a:t>
            </a:r>
          </a:p>
          <a:p>
            <a:r>
              <a:rPr lang="en-US" sz="1400" dirty="0" smtClean="0">
                <a:solidFill>
                  <a:schemeClr val="bg1">
                    <a:lumMod val="50000"/>
                  </a:schemeClr>
                </a:solidFill>
              </a:rPr>
              <a:t>(Voorhees, NJ)</a:t>
            </a:r>
            <a:endParaRPr lang="en-US" sz="1400" dirty="0">
              <a:solidFill>
                <a:schemeClr val="bg1">
                  <a:lumMod val="50000"/>
                </a:schemeClr>
              </a:solidFill>
            </a:endParaRPr>
          </a:p>
        </p:txBody>
      </p:sp>
    </p:spTree>
    <p:extLst>
      <p:ext uri="{BB962C8B-B14F-4D97-AF65-F5344CB8AC3E}">
        <p14:creationId xmlns:p14="http://schemas.microsoft.com/office/powerpoint/2010/main" val="2566185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53199" y="1203914"/>
            <a:ext cx="3672837" cy="2743292"/>
          </a:xfrm>
          <a:prstGeom prst="rect">
            <a:avLst/>
          </a:prstGeom>
          <a:ln w="19050">
            <a:solidFill>
              <a:schemeClr val="tx1"/>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253740" y="739142"/>
            <a:ext cx="3500792" cy="2614789"/>
          </a:xfrm>
          <a:prstGeom prst="rect">
            <a:avLst/>
          </a:prstGeom>
          <a:ln w="19050">
            <a:solidFill>
              <a:schemeClr val="tx1"/>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639341" y="2909423"/>
            <a:ext cx="3421377" cy="2555473"/>
          </a:xfrm>
          <a:prstGeom prst="rect">
            <a:avLst/>
          </a:prstGeom>
          <a:ln w="19050">
            <a:solidFill>
              <a:schemeClr val="tx1"/>
            </a:solid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351787" y="3892189"/>
            <a:ext cx="2296232" cy="1715087"/>
          </a:xfrm>
          <a:prstGeom prst="rect">
            <a:avLst/>
          </a:prstGeom>
          <a:ln w="19050">
            <a:solidFill>
              <a:schemeClr val="tx1"/>
            </a:solidFill>
          </a:ln>
        </p:spPr>
      </p:pic>
      <p:sp>
        <p:nvSpPr>
          <p:cNvPr id="6" name="TextBox 5"/>
          <p:cNvSpPr txBox="1"/>
          <p:nvPr/>
        </p:nvSpPr>
        <p:spPr>
          <a:xfrm>
            <a:off x="754002" y="4899660"/>
            <a:ext cx="1867277" cy="584775"/>
          </a:xfrm>
          <a:prstGeom prst="rect">
            <a:avLst/>
          </a:prstGeom>
          <a:solidFill>
            <a:schemeClr val="bg2"/>
          </a:solidFill>
          <a:ln w="9525">
            <a:solidFill>
              <a:schemeClr val="tx1"/>
            </a:solidFill>
          </a:ln>
        </p:spPr>
        <p:txBody>
          <a:bodyPr wrap="square" rtlCol="0">
            <a:spAutoFit/>
          </a:bodyPr>
          <a:lstStyle/>
          <a:p>
            <a:pPr algn="ctr"/>
            <a:r>
              <a:rPr lang="en-US" dirty="0" smtClean="0">
                <a:solidFill>
                  <a:schemeClr val="bg1">
                    <a:lumMod val="50000"/>
                  </a:schemeClr>
                </a:solidFill>
              </a:rPr>
              <a:t>Storm Damage</a:t>
            </a:r>
          </a:p>
          <a:p>
            <a:pPr algn="ctr"/>
            <a:r>
              <a:rPr lang="en-US" sz="1400" dirty="0" smtClean="0">
                <a:solidFill>
                  <a:schemeClr val="bg1">
                    <a:lumMod val="50000"/>
                  </a:schemeClr>
                </a:solidFill>
              </a:rPr>
              <a:t>(Stratford, New Jersey)</a:t>
            </a:r>
            <a:endParaRPr lang="en-US" sz="1400" dirty="0">
              <a:solidFill>
                <a:schemeClr val="bg1">
                  <a:lumMod val="50000"/>
                </a:schemeClr>
              </a:solidFill>
            </a:endParaRPr>
          </a:p>
        </p:txBody>
      </p:sp>
    </p:spTree>
    <p:extLst>
      <p:ext uri="{BB962C8B-B14F-4D97-AF65-F5344CB8AC3E}">
        <p14:creationId xmlns:p14="http://schemas.microsoft.com/office/powerpoint/2010/main" val="11549669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 y="966936"/>
            <a:ext cx="8014817" cy="4732824"/>
          </a:xfrm>
          <a:prstGeom prst="rect">
            <a:avLst/>
          </a:prstGeom>
          <a:ln w="12700">
            <a:solidFill>
              <a:schemeClr val="tx1"/>
            </a:solidFill>
          </a:ln>
        </p:spPr>
      </p:pic>
      <p:sp>
        <p:nvSpPr>
          <p:cNvPr id="3" name="TextBox 2"/>
          <p:cNvSpPr txBox="1"/>
          <p:nvPr/>
        </p:nvSpPr>
        <p:spPr>
          <a:xfrm>
            <a:off x="997633" y="4758288"/>
            <a:ext cx="4252547" cy="584775"/>
          </a:xfrm>
          <a:prstGeom prst="rect">
            <a:avLst/>
          </a:prstGeom>
          <a:solidFill>
            <a:schemeClr val="bg2"/>
          </a:solidFill>
        </p:spPr>
        <p:txBody>
          <a:bodyPr wrap="square" rtlCol="0">
            <a:spAutoFit/>
          </a:bodyPr>
          <a:lstStyle/>
          <a:p>
            <a:r>
              <a:rPr lang="en-US" dirty="0" smtClean="0">
                <a:solidFill>
                  <a:schemeClr val="bg1">
                    <a:lumMod val="50000"/>
                  </a:schemeClr>
                </a:solidFill>
              </a:rPr>
              <a:t>Storms continue to pass trough New Jersey</a:t>
            </a:r>
          </a:p>
          <a:p>
            <a:r>
              <a:rPr lang="en-US" sz="1400" dirty="0" smtClean="0">
                <a:solidFill>
                  <a:schemeClr val="bg1">
                    <a:lumMod val="50000"/>
                  </a:schemeClr>
                </a:solidFill>
              </a:rPr>
              <a:t>(Berlin, NJ)</a:t>
            </a:r>
            <a:endParaRPr lang="en-US" sz="1400" dirty="0">
              <a:solidFill>
                <a:schemeClr val="bg1">
                  <a:lumMod val="50000"/>
                </a:schemeClr>
              </a:solidFill>
            </a:endParaRPr>
          </a:p>
        </p:txBody>
      </p:sp>
    </p:spTree>
    <p:extLst>
      <p:ext uri="{BB962C8B-B14F-4D97-AF65-F5344CB8AC3E}">
        <p14:creationId xmlns:p14="http://schemas.microsoft.com/office/powerpoint/2010/main" val="32559116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smtClean="0"/>
              <a:t>Introducing a </a:t>
            </a:r>
            <a:r>
              <a:rPr lang="en-US" sz="2400" b="1" i="1" dirty="0" smtClean="0"/>
              <a:t>NEW</a:t>
            </a:r>
            <a:r>
              <a:rPr lang="en-US" sz="2400" b="1" dirty="0" smtClean="0"/>
              <a:t> Satellite to the </a:t>
            </a:r>
            <a:br>
              <a:rPr lang="en-US" sz="2400" b="1" dirty="0" smtClean="0"/>
            </a:br>
            <a:r>
              <a:rPr lang="en-US" sz="2400" b="1" dirty="0" smtClean="0"/>
              <a:t>GLOBE Satellite Partnerships Program</a:t>
            </a:r>
            <a:endParaRPr lang="en-US" sz="2400" b="1" dirty="0"/>
          </a:p>
        </p:txBody>
      </p:sp>
      <p:sp>
        <p:nvSpPr>
          <p:cNvPr id="3" name="Content Placeholder 2"/>
          <p:cNvSpPr>
            <a:spLocks noGrp="1"/>
          </p:cNvSpPr>
          <p:nvPr>
            <p:ph idx="1"/>
          </p:nvPr>
        </p:nvSpPr>
        <p:spPr/>
        <p:txBody>
          <a:bodyPr>
            <a:normAutofit/>
          </a:bodyPr>
          <a:lstStyle/>
          <a:p>
            <a:r>
              <a:rPr lang="en-US" sz="3200" dirty="0" smtClean="0"/>
              <a:t>SMAP – Soil Moisture</a:t>
            </a:r>
          </a:p>
          <a:p>
            <a:r>
              <a:rPr lang="en-US" sz="3200" dirty="0" smtClean="0"/>
              <a:t>GPM – Global Water Budget/Rainfall</a:t>
            </a:r>
          </a:p>
          <a:p>
            <a:r>
              <a:rPr lang="en-US" sz="3200" dirty="0" smtClean="0"/>
              <a:t>CloudSat</a:t>
            </a:r>
          </a:p>
          <a:p>
            <a:r>
              <a:rPr lang="en-US" sz="3200" dirty="0" err="1" smtClean="0"/>
              <a:t>Calipso</a:t>
            </a:r>
            <a:endParaRPr lang="en-US" sz="3200" dirty="0" smtClean="0"/>
          </a:p>
          <a:p>
            <a:r>
              <a:rPr lang="en-US" sz="3200" b="1" dirty="0" smtClean="0">
                <a:solidFill>
                  <a:srgbClr val="C00000"/>
                </a:solidFill>
              </a:rPr>
              <a:t>GOES-R* - Clouds, Lightning, Ice</a:t>
            </a:r>
            <a:r>
              <a:rPr lang="en-US" sz="3200" b="1" dirty="0" smtClean="0"/>
              <a:t> </a:t>
            </a:r>
            <a:endParaRPr lang="en-US" sz="3200"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7599" y="3106456"/>
            <a:ext cx="2129201" cy="2827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725615"/>
            <a:ext cx="1771903" cy="1174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4641" y="4725615"/>
            <a:ext cx="1878366" cy="1208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3839" y="4725615"/>
            <a:ext cx="1792928" cy="1208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6"/>
          <a:stretch>
            <a:fillRect/>
          </a:stretch>
        </p:blipFill>
        <p:spPr>
          <a:xfrm>
            <a:off x="6157328" y="547919"/>
            <a:ext cx="2415172" cy="1663785"/>
          </a:xfrm>
          <a:prstGeom prst="rect">
            <a:avLst/>
          </a:prstGeom>
        </p:spPr>
      </p:pic>
      <p:cxnSp>
        <p:nvCxnSpPr>
          <p:cNvPr id="9" name="Straight Arrow Connector 8"/>
          <p:cNvCxnSpPr/>
          <p:nvPr/>
        </p:nvCxnSpPr>
        <p:spPr>
          <a:xfrm flipV="1">
            <a:off x="2874066" y="2977170"/>
            <a:ext cx="2407920" cy="9829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396530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92972" y="1070791"/>
            <a:ext cx="8392887" cy="4542972"/>
          </a:xfrm>
        </p:spPr>
        <p:txBody>
          <a:bodyPr>
            <a:normAutofit/>
          </a:bodyPr>
          <a:lstStyle/>
          <a:p>
            <a:pPr marL="457200" lvl="1" indent="0">
              <a:buNone/>
            </a:pPr>
            <a:r>
              <a:rPr lang="en-US" sz="2200" b="1" dirty="0">
                <a:effectLst>
                  <a:outerShdw blurRad="38100" dist="38100" dir="2700000" algn="tl">
                    <a:srgbClr val="000000">
                      <a:alpha val="43137"/>
                    </a:srgbClr>
                  </a:outerShdw>
                </a:effectLst>
              </a:rPr>
              <a:t>GOES-R, </a:t>
            </a:r>
            <a:r>
              <a:rPr lang="en-US" sz="2200" dirty="0"/>
              <a:t>a new Geostationary Operational Environmental Satellite (GOES</a:t>
            </a:r>
            <a:r>
              <a:rPr lang="en-US" sz="2200" dirty="0" smtClean="0">
                <a:effectLst>
                  <a:outerShdw blurRad="38100" dist="38100" dir="2700000" algn="tl">
                    <a:srgbClr val="000000">
                      <a:alpha val="43137"/>
                    </a:srgbClr>
                  </a:outerShdw>
                </a:effectLst>
              </a:rPr>
              <a:t>)</a:t>
            </a:r>
            <a:r>
              <a:rPr lang="en-US" b="1" dirty="0" smtClean="0"/>
              <a:t> … </a:t>
            </a:r>
            <a:r>
              <a:rPr lang="en-US" dirty="0" smtClean="0"/>
              <a:t>is </a:t>
            </a:r>
            <a:r>
              <a:rPr lang="en-US" dirty="0"/>
              <a:t>scheduled for launch </a:t>
            </a:r>
            <a:r>
              <a:rPr lang="en-US" dirty="0" smtClean="0"/>
              <a:t>in June </a:t>
            </a:r>
            <a:r>
              <a:rPr lang="en-US" dirty="0"/>
              <a:t>2016. The GOES-R Education Proving Ground (http://cimss.ssec.wisc.edu/education/goesr/) features the design and development of pre- and post-launch lesson plans and activities for G6-12 teachers and students to ensure that the education community will be “launch ready” for new satellite imagery and improved products in the upcoming GOES-R era. A key element of this effort is a core group of educators working with Education and Outreach staff at the Cooperative Institute for Meteorological Satellite Studies (CIMSS) in Madison Wisconsin in close coordination with NOAA scientists at CIMSS. This team has a dynamic plan to engage the nation in STEM education (Science, Technology, Engineering and Math) by leveraging the GOES-R launch, as well as the subsequent GOES-R satellite series.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9020" y="5038070"/>
            <a:ext cx="1485900" cy="1288545"/>
          </a:xfrm>
          <a:prstGeom prst="rect">
            <a:avLst/>
          </a:prstGeom>
        </p:spPr>
      </p:pic>
    </p:spTree>
    <p:extLst>
      <p:ext uri="{BB962C8B-B14F-4D97-AF65-F5344CB8AC3E}">
        <p14:creationId xmlns:p14="http://schemas.microsoft.com/office/powerpoint/2010/main" val="38852098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277" y="396240"/>
            <a:ext cx="3334726" cy="1020762"/>
          </a:xfrm>
          <a:noFill/>
          <a:ln w="38100">
            <a:noFill/>
          </a:ln>
          <a:effectLst>
            <a:glow rad="63500">
              <a:schemeClr val="accent1">
                <a:satMod val="175000"/>
                <a:alpha val="40000"/>
              </a:schemeClr>
            </a:glow>
          </a:effectLst>
          <a:scene3d>
            <a:camera prst="orthographicFront"/>
            <a:lightRig rig="threePt" dir="t"/>
          </a:scene3d>
          <a:sp3d>
            <a:bevelT w="114300" prst="artDeco"/>
          </a:sp3d>
        </p:spPr>
        <p:txBody>
          <a:bodyPr/>
          <a:lstStyle/>
          <a:p>
            <a:r>
              <a:rPr lang="en-US" sz="2800" b="1" dirty="0" smtClean="0">
                <a:effectLst>
                  <a:outerShdw blurRad="38100" dist="38100" dir="2700000" algn="tl">
                    <a:srgbClr val="000000">
                      <a:alpha val="43137"/>
                    </a:srgbClr>
                  </a:outerShdw>
                </a:effectLst>
                <a:latin typeface="+mn-lt"/>
              </a:rPr>
              <a:t>Geoscience Literacy</a:t>
            </a:r>
            <a:r>
              <a:rPr lang="en-US" sz="2800" b="1" dirty="0" smtClean="0">
                <a:latin typeface="+mn-lt"/>
              </a:rPr>
              <a:t/>
            </a:r>
            <a:br>
              <a:rPr lang="en-US" sz="2800" b="1" dirty="0" smtClean="0">
                <a:latin typeface="+mn-lt"/>
              </a:rPr>
            </a:br>
            <a:r>
              <a:rPr lang="en-US" sz="1800" b="1" dirty="0" smtClean="0">
                <a:latin typeface="+mn-lt"/>
              </a:rPr>
              <a:t>Science for </a:t>
            </a:r>
            <a:r>
              <a:rPr lang="en-US" sz="1800" b="1" i="1" dirty="0" smtClean="0">
                <a:latin typeface="+mn-lt"/>
              </a:rPr>
              <a:t>All</a:t>
            </a:r>
            <a:r>
              <a:rPr lang="en-US" sz="1800" b="1" dirty="0" smtClean="0">
                <a:latin typeface="+mn-lt"/>
              </a:rPr>
              <a:t> Citizens</a:t>
            </a:r>
            <a:endParaRPr lang="en-US" sz="1800" b="1" dirty="0">
              <a:latin typeface="+mn-lt"/>
            </a:endParaRPr>
          </a:p>
        </p:txBody>
      </p:sp>
      <p:sp>
        <p:nvSpPr>
          <p:cNvPr id="3" name="Content Placeholder 2"/>
          <p:cNvSpPr>
            <a:spLocks noGrp="1"/>
          </p:cNvSpPr>
          <p:nvPr>
            <p:ph idx="1"/>
          </p:nvPr>
        </p:nvSpPr>
        <p:spPr>
          <a:xfrm>
            <a:off x="220980" y="3404589"/>
            <a:ext cx="1851660" cy="3108960"/>
          </a:xfrm>
        </p:spPr>
        <p:txBody>
          <a:bodyPr>
            <a:normAutofit fontScale="92500" lnSpcReduction="10000"/>
          </a:bodyPr>
          <a:lstStyle/>
          <a:p>
            <a:pPr>
              <a:buClr>
                <a:srgbClr val="C00000"/>
              </a:buClr>
            </a:pPr>
            <a:endParaRPr lang="en-US" dirty="0" smtClean="0">
              <a:solidFill>
                <a:schemeClr val="bg1"/>
              </a:solidFill>
            </a:endParaRPr>
          </a:p>
          <a:p>
            <a:pPr>
              <a:buClr>
                <a:srgbClr val="C00000"/>
              </a:buClr>
            </a:pPr>
            <a:endParaRPr lang="en-US" dirty="0" smtClean="0">
              <a:solidFill>
                <a:schemeClr val="bg1"/>
              </a:solidFill>
            </a:endParaRPr>
          </a:p>
          <a:p>
            <a:pPr>
              <a:buClr>
                <a:srgbClr val="C00000"/>
              </a:buClr>
            </a:pPr>
            <a:endParaRPr lang="en-US" dirty="0" smtClean="0">
              <a:solidFill>
                <a:schemeClr val="bg1"/>
              </a:solidFill>
            </a:endParaRPr>
          </a:p>
          <a:p>
            <a:pPr>
              <a:buClr>
                <a:srgbClr val="C00000"/>
              </a:buClr>
            </a:pPr>
            <a:endParaRPr lang="en-US" dirty="0" smtClean="0">
              <a:solidFill>
                <a:schemeClr val="bg1"/>
              </a:solidFill>
            </a:endParaRPr>
          </a:p>
          <a:p>
            <a:pPr>
              <a:buFont typeface="Wingdings" pitchFamily="2" charset="2"/>
              <a:buChar char="Ø"/>
            </a:pPr>
            <a:r>
              <a:rPr lang="en-US" sz="2000" b="1" dirty="0" smtClean="0"/>
              <a:t>Earth</a:t>
            </a:r>
          </a:p>
          <a:p>
            <a:pPr>
              <a:buFont typeface="Wingdings" pitchFamily="2" charset="2"/>
              <a:buChar char="Ø"/>
            </a:pPr>
            <a:r>
              <a:rPr lang="en-US" sz="2000" b="1" dirty="0" smtClean="0"/>
              <a:t>Oceans</a:t>
            </a:r>
          </a:p>
          <a:p>
            <a:pPr>
              <a:buFont typeface="Wingdings" pitchFamily="2" charset="2"/>
              <a:buChar char="Ø"/>
            </a:pPr>
            <a:r>
              <a:rPr lang="en-US" sz="2000" b="1" dirty="0" smtClean="0"/>
              <a:t>Atmosphere</a:t>
            </a:r>
          </a:p>
          <a:p>
            <a:pPr>
              <a:buFont typeface="Wingdings" pitchFamily="2" charset="2"/>
              <a:buChar char="Ø"/>
            </a:pPr>
            <a:r>
              <a:rPr lang="en-US" sz="2000" b="1" dirty="0" smtClean="0"/>
              <a:t>Climate</a:t>
            </a:r>
          </a:p>
          <a:p>
            <a:pPr>
              <a:buFont typeface="Wingdings" pitchFamily="2" charset="2"/>
              <a:buChar char="Ø"/>
            </a:pPr>
            <a:r>
              <a:rPr lang="en-US" sz="2000" b="1" dirty="0" smtClean="0"/>
              <a:t>Energy</a:t>
            </a:r>
            <a:endParaRPr lang="en-US" sz="2000" b="1" dirty="0"/>
          </a:p>
        </p:txBody>
      </p:sp>
      <p:pic>
        <p:nvPicPr>
          <p:cNvPr id="4" name="Picture 3" descr="Atmosphere Literacy.bmp"/>
          <p:cNvPicPr>
            <a:picLocks noChangeAspect="1"/>
          </p:cNvPicPr>
          <p:nvPr/>
        </p:nvPicPr>
        <p:blipFill>
          <a:blip r:embed="rId3" cstate="print"/>
          <a:stretch>
            <a:fillRect/>
          </a:stretch>
        </p:blipFill>
        <p:spPr>
          <a:xfrm>
            <a:off x="4324586" y="815181"/>
            <a:ext cx="1366524" cy="2884883"/>
          </a:xfrm>
          <a:prstGeom prst="rect">
            <a:avLst/>
          </a:prstGeom>
          <a:ln w="19050">
            <a:solidFill>
              <a:schemeClr val="tx1"/>
            </a:solidFill>
          </a:ln>
        </p:spPr>
      </p:pic>
      <p:pic>
        <p:nvPicPr>
          <p:cNvPr id="5" name="Picture 4" descr="climate_literacy_framework_cov_v2.png"/>
          <p:cNvPicPr>
            <a:picLocks noChangeAspect="1"/>
          </p:cNvPicPr>
          <p:nvPr/>
        </p:nvPicPr>
        <p:blipFill>
          <a:blip r:embed="rId4" cstate="print"/>
          <a:stretch>
            <a:fillRect/>
          </a:stretch>
        </p:blipFill>
        <p:spPr>
          <a:xfrm>
            <a:off x="7488648" y="809822"/>
            <a:ext cx="1297180" cy="2895600"/>
          </a:xfrm>
          <a:prstGeom prst="rect">
            <a:avLst/>
          </a:prstGeom>
          <a:ln w="19050">
            <a:solidFill>
              <a:schemeClr val="tx1"/>
            </a:solidFill>
          </a:ln>
        </p:spPr>
      </p:pic>
      <p:pic>
        <p:nvPicPr>
          <p:cNvPr id="7" name="Picture 6" descr="Earth Science Literacy.jpg"/>
          <p:cNvPicPr>
            <a:picLocks noChangeAspect="1"/>
          </p:cNvPicPr>
          <p:nvPr/>
        </p:nvPicPr>
        <p:blipFill>
          <a:blip r:embed="rId5" cstate="print"/>
          <a:stretch>
            <a:fillRect/>
          </a:stretch>
        </p:blipFill>
        <p:spPr>
          <a:xfrm>
            <a:off x="4324586" y="3959302"/>
            <a:ext cx="1548028" cy="1999537"/>
          </a:xfrm>
          <a:prstGeom prst="rect">
            <a:avLst/>
          </a:prstGeom>
          <a:ln w="12700">
            <a:solidFill>
              <a:schemeClr val="bg1">
                <a:lumMod val="50000"/>
                <a:lumOff val="50000"/>
              </a:schemeClr>
            </a:solidFill>
          </a:ln>
        </p:spPr>
      </p:pic>
      <p:pic>
        <p:nvPicPr>
          <p:cNvPr id="8" name="Picture 7" descr="ocean_literacy.jpg"/>
          <p:cNvPicPr>
            <a:picLocks noChangeAspect="1"/>
          </p:cNvPicPr>
          <p:nvPr/>
        </p:nvPicPr>
        <p:blipFill>
          <a:blip r:embed="rId6" cstate="print"/>
          <a:stretch>
            <a:fillRect/>
          </a:stretch>
        </p:blipFill>
        <p:spPr>
          <a:xfrm>
            <a:off x="5962360" y="815181"/>
            <a:ext cx="1330519" cy="2886891"/>
          </a:xfrm>
          <a:prstGeom prst="rect">
            <a:avLst/>
          </a:prstGeom>
          <a:ln w="19050">
            <a:solidFill>
              <a:schemeClr val="tx1"/>
            </a:solidFill>
          </a:ln>
        </p:spPr>
      </p:pic>
      <p:pic>
        <p:nvPicPr>
          <p:cNvPr id="9" name="Picture 8" descr="Energy Literacy.jpg"/>
          <p:cNvPicPr>
            <a:picLocks noChangeAspect="1"/>
          </p:cNvPicPr>
          <p:nvPr/>
        </p:nvPicPr>
        <p:blipFill>
          <a:blip r:embed="rId7" cstate="print"/>
          <a:stretch>
            <a:fillRect/>
          </a:stretch>
        </p:blipFill>
        <p:spPr>
          <a:xfrm>
            <a:off x="6281114" y="4117839"/>
            <a:ext cx="2209800" cy="1682461"/>
          </a:xfrm>
          <a:prstGeom prst="rect">
            <a:avLst/>
          </a:prstGeom>
          <a:ln w="12700">
            <a:solidFill>
              <a:schemeClr val="tx1"/>
            </a:solidFill>
          </a:ln>
        </p:spPr>
      </p:pic>
    </p:spTree>
    <p:extLst>
      <p:ext uri="{BB962C8B-B14F-4D97-AF65-F5344CB8AC3E}">
        <p14:creationId xmlns:p14="http://schemas.microsoft.com/office/powerpoint/2010/main" val="11518982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441960"/>
            <a:ext cx="7772400" cy="1066800"/>
          </a:xfrm>
        </p:spPr>
        <p:txBody>
          <a:bodyPr/>
          <a:lstStyle/>
          <a:p>
            <a:r>
              <a:rPr lang="en-US" sz="2800" b="1" dirty="0" smtClean="0">
                <a:effectLst>
                  <a:outerShdw blurRad="38100" dist="38100" dir="2700000" algn="tl">
                    <a:srgbClr val="000000">
                      <a:alpha val="43137"/>
                    </a:srgbClr>
                  </a:outerShdw>
                </a:effectLst>
              </a:rPr>
              <a:t>Impacts on Precollege Education</a:t>
            </a:r>
            <a:endParaRPr lang="en-US" sz="28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198620" y="2049780"/>
            <a:ext cx="4945380" cy="4495800"/>
          </a:xfrm>
        </p:spPr>
        <p:txBody>
          <a:bodyPr>
            <a:normAutofit fontScale="70000" lnSpcReduction="20000"/>
          </a:bodyPr>
          <a:lstStyle/>
          <a:p>
            <a:endParaRPr lang="en-US" dirty="0" smtClean="0"/>
          </a:p>
          <a:p>
            <a:r>
              <a:rPr lang="en-US" dirty="0" smtClean="0"/>
              <a:t>foster an interest and understanding of STEM disciplines and their relationship to Earth system science</a:t>
            </a:r>
          </a:p>
          <a:p>
            <a:r>
              <a:rPr lang="en-US" dirty="0"/>
              <a:t>e</a:t>
            </a:r>
            <a:r>
              <a:rPr lang="en-US" dirty="0" smtClean="0"/>
              <a:t>ncourage students to pursue a career in STEM disciplines, including earth system science</a:t>
            </a:r>
          </a:p>
          <a:p>
            <a:r>
              <a:rPr lang="en-US" dirty="0"/>
              <a:t>p</a:t>
            </a:r>
            <a:r>
              <a:rPr lang="en-US" dirty="0" smtClean="0"/>
              <a:t>romote a lifelong understanding and appreciation of STEM and its role in advancing social and economic well-being</a:t>
            </a:r>
          </a:p>
          <a:p>
            <a:r>
              <a:rPr lang="en-US" dirty="0"/>
              <a:t>i</a:t>
            </a:r>
            <a:r>
              <a:rPr lang="en-US" dirty="0" smtClean="0"/>
              <a:t>ncrease STEM literacy to establish an informed public</a:t>
            </a:r>
          </a:p>
          <a:p>
            <a:r>
              <a:rPr lang="en-US" dirty="0"/>
              <a:t>e</a:t>
            </a:r>
            <a:r>
              <a:rPr lang="en-US" dirty="0" smtClean="0"/>
              <a:t>xpand opportunities to broaden participation and enhance diversity</a:t>
            </a:r>
          </a:p>
          <a:p>
            <a:r>
              <a:rPr lang="en-US" dirty="0"/>
              <a:t>e</a:t>
            </a:r>
            <a:r>
              <a:rPr lang="en-US" dirty="0" smtClean="0"/>
              <a:t>nsure focused, rigorous, and articulated as a sequence of topics and performances</a:t>
            </a:r>
          </a:p>
          <a:p>
            <a:r>
              <a:rPr lang="en-US" dirty="0" smtClean="0"/>
              <a:t>encourages institutions of higher learning to examine their admissions requirements</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41720" y="205740"/>
            <a:ext cx="2743200" cy="1828800"/>
          </a:xfrm>
          <a:prstGeom prst="rect">
            <a:avLst/>
          </a:prstGeom>
        </p:spPr>
      </p:pic>
    </p:spTree>
    <p:extLst>
      <p:ext uri="{BB962C8B-B14F-4D97-AF65-F5344CB8AC3E}">
        <p14:creationId xmlns:p14="http://schemas.microsoft.com/office/powerpoint/2010/main" val="32262383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 y="465441"/>
            <a:ext cx="4251960" cy="1143000"/>
          </a:xfrm>
        </p:spPr>
        <p:txBody>
          <a:bodyPr/>
          <a:lstStyle/>
          <a:p>
            <a:r>
              <a:rPr lang="en-US" sz="2800" b="1" dirty="0" smtClean="0">
                <a:effectLst>
                  <a:outerShdw blurRad="38100" dist="38100" dir="2700000" algn="tl">
                    <a:srgbClr val="000000">
                      <a:alpha val="43137"/>
                    </a:srgbClr>
                  </a:outerShdw>
                </a:effectLst>
              </a:rPr>
              <a:t>Earth SySTEM Education</a:t>
            </a:r>
            <a:r>
              <a:rPr lang="en-US" sz="2800" dirty="0" smtClean="0">
                <a:solidFill>
                  <a:srgbClr val="0070C0"/>
                </a:solidFill>
                <a:effectLst>
                  <a:outerShdw blurRad="38100" dist="38100" dir="2700000" algn="tl">
                    <a:srgbClr val="000000">
                      <a:alpha val="43137"/>
                    </a:srgbClr>
                  </a:outerShdw>
                </a:effectLst>
              </a:rPr>
              <a:t>*</a:t>
            </a:r>
            <a:endParaRPr lang="en-US" sz="2800" dirty="0">
              <a:solidFill>
                <a:srgbClr val="0070C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183380" y="1676400"/>
            <a:ext cx="4754880" cy="4299318"/>
          </a:xfrm>
        </p:spPr>
        <p:txBody>
          <a:bodyPr>
            <a:normAutofit fontScale="55000" lnSpcReduction="20000"/>
          </a:bodyPr>
          <a:lstStyle/>
          <a:p>
            <a:pPr marL="114300" indent="0">
              <a:buNone/>
            </a:pPr>
            <a:r>
              <a:rPr lang="en-US" sz="3200" dirty="0"/>
              <a:t>Applications of the </a:t>
            </a:r>
            <a:r>
              <a:rPr lang="en-US" sz="3200" b="1" dirty="0" smtClean="0"/>
              <a:t>Geosciences</a:t>
            </a:r>
            <a:r>
              <a:rPr lang="en-US" sz="3200" b="1" dirty="0" smtClean="0">
                <a:solidFill>
                  <a:schemeClr val="bg1">
                    <a:lumMod val="50000"/>
                  </a:schemeClr>
                </a:solidFill>
              </a:rPr>
              <a:t>*</a:t>
            </a:r>
            <a:r>
              <a:rPr lang="en-US" sz="3200" b="1" dirty="0" smtClean="0"/>
              <a:t> </a:t>
            </a:r>
          </a:p>
          <a:p>
            <a:pPr marL="114300" indent="0">
              <a:buNone/>
            </a:pPr>
            <a:r>
              <a:rPr lang="en-US" sz="3200" dirty="0" smtClean="0"/>
              <a:t>in</a:t>
            </a:r>
            <a:r>
              <a:rPr lang="en-US" sz="3200" b="1" dirty="0" smtClean="0"/>
              <a:t> </a:t>
            </a:r>
            <a:r>
              <a:rPr lang="en-US" sz="3200" b="1" dirty="0">
                <a:solidFill>
                  <a:schemeClr val="bg2">
                    <a:lumMod val="50000"/>
                  </a:schemeClr>
                </a:solidFill>
              </a:rPr>
              <a:t>Science, </a:t>
            </a:r>
            <a:r>
              <a:rPr lang="en-US" sz="3200" b="1" dirty="0" smtClean="0">
                <a:solidFill>
                  <a:schemeClr val="bg2">
                    <a:lumMod val="50000"/>
                  </a:schemeClr>
                </a:solidFill>
              </a:rPr>
              <a:t>Technology</a:t>
            </a:r>
            <a:r>
              <a:rPr lang="en-US" sz="3200" b="1" dirty="0">
                <a:solidFill>
                  <a:schemeClr val="bg2">
                    <a:lumMod val="50000"/>
                  </a:schemeClr>
                </a:solidFill>
              </a:rPr>
              <a:t>, Engineering, and </a:t>
            </a:r>
            <a:endParaRPr lang="en-US" sz="3200" b="1" dirty="0" smtClean="0">
              <a:solidFill>
                <a:schemeClr val="bg2">
                  <a:lumMod val="50000"/>
                </a:schemeClr>
              </a:solidFill>
            </a:endParaRPr>
          </a:p>
          <a:p>
            <a:pPr marL="114300" indent="0">
              <a:buNone/>
            </a:pPr>
            <a:r>
              <a:rPr lang="en-US" sz="3200" b="1" dirty="0" smtClean="0">
                <a:solidFill>
                  <a:schemeClr val="bg2">
                    <a:lumMod val="50000"/>
                  </a:schemeClr>
                </a:solidFill>
              </a:rPr>
              <a:t>Mathematics </a:t>
            </a:r>
            <a:r>
              <a:rPr lang="en-US" sz="3200" b="1" dirty="0">
                <a:solidFill>
                  <a:schemeClr val="bg2">
                    <a:lumMod val="50000"/>
                  </a:schemeClr>
                </a:solidFill>
              </a:rPr>
              <a:t>(STEM) </a:t>
            </a:r>
            <a:r>
              <a:rPr lang="en-US" sz="3200" b="1" dirty="0" smtClean="0">
                <a:solidFill>
                  <a:schemeClr val="bg2">
                    <a:lumMod val="50000"/>
                  </a:schemeClr>
                </a:solidFill>
              </a:rPr>
              <a:t>Education</a:t>
            </a:r>
          </a:p>
          <a:p>
            <a:pPr marL="114300" indent="0">
              <a:buNone/>
            </a:pPr>
            <a:endParaRPr lang="en-US" sz="3200" b="1" dirty="0"/>
          </a:p>
          <a:p>
            <a:pPr marL="114300" indent="0">
              <a:buNone/>
            </a:pPr>
            <a:r>
              <a:rPr lang="en-US" sz="4100" b="1" dirty="0" smtClean="0"/>
              <a:t>Earth SySTEM </a:t>
            </a:r>
            <a:r>
              <a:rPr lang="en-US" sz="4100" dirty="0" smtClean="0"/>
              <a:t>utilizes </a:t>
            </a:r>
            <a:r>
              <a:rPr lang="en-US" sz="4100" dirty="0"/>
              <a:t>satellite imagery, remote sensing technology, real-time data, and computer visualizations to facilitate interactions between STEM </a:t>
            </a:r>
            <a:r>
              <a:rPr lang="en-US" sz="4100" dirty="0" smtClean="0"/>
              <a:t>disciplines</a:t>
            </a:r>
            <a:r>
              <a:rPr lang="en-US" sz="4100" dirty="0"/>
              <a:t> </a:t>
            </a:r>
            <a:r>
              <a:rPr lang="en-US" sz="4100" dirty="0" smtClean="0"/>
              <a:t>in the study of Earth as a system.</a:t>
            </a:r>
          </a:p>
          <a:p>
            <a:pPr marL="114300" indent="0">
              <a:buNone/>
            </a:pPr>
            <a:endParaRPr lang="en-US" sz="3200" dirty="0"/>
          </a:p>
          <a:p>
            <a:pPr marL="114300" indent="0">
              <a:buNone/>
            </a:pPr>
            <a:r>
              <a:rPr lang="en-US" dirty="0" smtClean="0">
                <a:solidFill>
                  <a:schemeClr val="bg1">
                    <a:lumMod val="50000"/>
                  </a:schemeClr>
                </a:solidFill>
              </a:rPr>
              <a:t>* Geoscience as defined by the NSF … </a:t>
            </a:r>
          </a:p>
          <a:p>
            <a:pPr marL="114300" indent="0">
              <a:buNone/>
            </a:pPr>
            <a:r>
              <a:rPr lang="en-US" dirty="0">
                <a:solidFill>
                  <a:schemeClr val="bg1">
                    <a:lumMod val="50000"/>
                  </a:schemeClr>
                </a:solidFill>
              </a:rPr>
              <a:t> </a:t>
            </a:r>
            <a:r>
              <a:rPr lang="en-US" dirty="0" smtClean="0">
                <a:solidFill>
                  <a:schemeClr val="bg1">
                    <a:lumMod val="50000"/>
                  </a:schemeClr>
                </a:solidFill>
              </a:rPr>
              <a:t>  Earth-Oceans-Atmosphere/Space</a:t>
            </a:r>
          </a:p>
          <a:p>
            <a:pPr>
              <a:buFont typeface="Arial" charset="0"/>
              <a:buChar char="•"/>
            </a:pPr>
            <a:r>
              <a:rPr lang="en-US" dirty="0" smtClean="0">
                <a:solidFill>
                  <a:schemeClr val="bg1">
                    <a:lumMod val="50000"/>
                  </a:schemeClr>
                </a:solidFill>
              </a:rPr>
              <a:t>AMS Earth System STEM Education Policy Statement</a:t>
            </a:r>
            <a:r>
              <a:rPr lang="en-US" dirty="0" smtClean="0"/>
              <a:t> </a:t>
            </a:r>
          </a:p>
          <a:p>
            <a:pPr marL="114300" indent="0">
              <a:buNone/>
            </a:pPr>
            <a:r>
              <a:rPr lang="en-US" dirty="0"/>
              <a:t>   </a:t>
            </a:r>
            <a:r>
              <a:rPr lang="en-US" dirty="0" smtClean="0"/>
              <a:t>  </a:t>
            </a:r>
            <a:r>
              <a:rPr lang="en-US" dirty="0"/>
              <a:t>https://www.ametsoc.org/POLICY/2014Earth_STEM_Education.html</a:t>
            </a:r>
          </a:p>
        </p:txBody>
      </p:sp>
    </p:spTree>
    <p:extLst>
      <p:ext uri="{BB962C8B-B14F-4D97-AF65-F5344CB8AC3E}">
        <p14:creationId xmlns:p14="http://schemas.microsoft.com/office/powerpoint/2010/main" val="19953974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306569917"/>
              </p:ext>
            </p:extLst>
          </p:nvPr>
        </p:nvGraphicFramePr>
        <p:xfrm>
          <a:off x="259080" y="445906"/>
          <a:ext cx="7543800" cy="57872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2"/>
          <p:cNvGrpSpPr/>
          <p:nvPr/>
        </p:nvGrpSpPr>
        <p:grpSpPr>
          <a:xfrm>
            <a:off x="3009900" y="510540"/>
            <a:ext cx="2933700" cy="3116315"/>
            <a:chOff x="574852" y="0"/>
            <a:chExt cx="2438028" cy="2437993"/>
          </a:xfrm>
        </p:grpSpPr>
        <p:sp>
          <p:nvSpPr>
            <p:cNvPr id="4" name="Oval 3"/>
            <p:cNvSpPr/>
            <p:nvPr/>
          </p:nvSpPr>
          <p:spPr>
            <a:xfrm>
              <a:off x="574852" y="0"/>
              <a:ext cx="2438028" cy="2437993"/>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5" name="Oval 4"/>
            <p:cNvSpPr/>
            <p:nvPr/>
          </p:nvSpPr>
          <p:spPr>
            <a:xfrm>
              <a:off x="931893" y="357036"/>
              <a:ext cx="1723946" cy="172392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79070" tIns="179070" rIns="179070" bIns="179070" numCol="1" spcCol="1270" anchor="ctr" anchorCtr="0">
              <a:noAutofit/>
            </a:bodyPr>
            <a:lstStyle/>
            <a:p>
              <a:pPr algn="ctr" defTabSz="2089150">
                <a:lnSpc>
                  <a:spcPct val="90000"/>
                </a:lnSpc>
                <a:spcBef>
                  <a:spcPct val="0"/>
                </a:spcBef>
                <a:spcAft>
                  <a:spcPct val="35000"/>
                </a:spcAft>
              </a:pPr>
              <a:endParaRPr lang="en-US" sz="4700">
                <a:solidFill>
                  <a:prstClr val="black"/>
                </a:solidFill>
              </a:endParaRPr>
            </a:p>
          </p:txBody>
        </p:sp>
      </p:grpSp>
      <p:sp>
        <p:nvSpPr>
          <p:cNvPr id="6" name="TextBox 5"/>
          <p:cNvSpPr txBox="1"/>
          <p:nvPr/>
        </p:nvSpPr>
        <p:spPr>
          <a:xfrm>
            <a:off x="3361811" y="1578628"/>
            <a:ext cx="2229875" cy="523220"/>
          </a:xfrm>
          <a:prstGeom prst="rect">
            <a:avLst/>
          </a:prstGeom>
          <a:noFill/>
        </p:spPr>
        <p:txBody>
          <a:bodyPr wrap="square" rtlCol="0">
            <a:spAutoFit/>
          </a:bodyPr>
          <a:lstStyle/>
          <a:p>
            <a:r>
              <a:rPr lang="en-US" sz="2800" dirty="0" smtClean="0">
                <a:solidFill>
                  <a:prstClr val="black"/>
                </a:solidFill>
              </a:rPr>
              <a:t>Geosciences</a:t>
            </a:r>
            <a:endParaRPr lang="en-US" sz="2800" dirty="0">
              <a:solidFill>
                <a:prstClr val="black"/>
              </a:solidFill>
            </a:endParaRPr>
          </a:p>
        </p:txBody>
      </p:sp>
      <p:sp>
        <p:nvSpPr>
          <p:cNvPr id="7" name="TextBox 6"/>
          <p:cNvSpPr txBox="1"/>
          <p:nvPr/>
        </p:nvSpPr>
        <p:spPr>
          <a:xfrm>
            <a:off x="1143000" y="3098233"/>
            <a:ext cx="2590800" cy="830997"/>
          </a:xfrm>
          <a:prstGeom prst="rect">
            <a:avLst/>
          </a:prstGeom>
          <a:noFill/>
        </p:spPr>
        <p:txBody>
          <a:bodyPr wrap="square" rtlCol="0">
            <a:spAutoFit/>
          </a:bodyPr>
          <a:lstStyle/>
          <a:p>
            <a:r>
              <a:rPr lang="en-US" sz="2400" dirty="0" smtClean="0">
                <a:solidFill>
                  <a:prstClr val="black"/>
                </a:solidFill>
              </a:rPr>
              <a:t>Environmental Science</a:t>
            </a:r>
            <a:endParaRPr lang="en-US" sz="2400" dirty="0">
              <a:solidFill>
                <a:prstClr val="black"/>
              </a:solidFill>
            </a:endParaRPr>
          </a:p>
        </p:txBody>
      </p:sp>
      <p:sp>
        <p:nvSpPr>
          <p:cNvPr id="8" name="TextBox 7"/>
          <p:cNvSpPr txBox="1"/>
          <p:nvPr/>
        </p:nvSpPr>
        <p:spPr>
          <a:xfrm>
            <a:off x="2667000" y="4724400"/>
            <a:ext cx="3319070" cy="461665"/>
          </a:xfrm>
          <a:prstGeom prst="rect">
            <a:avLst/>
          </a:prstGeom>
          <a:noFill/>
        </p:spPr>
        <p:txBody>
          <a:bodyPr wrap="square" rtlCol="0">
            <a:spAutoFit/>
          </a:bodyPr>
          <a:lstStyle/>
          <a:p>
            <a:pPr algn="ctr"/>
            <a:r>
              <a:rPr lang="en-US" sz="2400" dirty="0" smtClean="0">
                <a:solidFill>
                  <a:prstClr val="black"/>
                </a:solidFill>
              </a:rPr>
              <a:t>Earth System Science</a:t>
            </a:r>
            <a:endParaRPr lang="en-US" sz="2400" dirty="0">
              <a:solidFill>
                <a:prstClr val="black"/>
              </a:solidFill>
            </a:endParaRPr>
          </a:p>
        </p:txBody>
      </p:sp>
      <p:cxnSp>
        <p:nvCxnSpPr>
          <p:cNvPr id="10" name="Straight Arrow Connector 9"/>
          <p:cNvCxnSpPr/>
          <p:nvPr/>
        </p:nvCxnSpPr>
        <p:spPr>
          <a:xfrm>
            <a:off x="2057400" y="990600"/>
            <a:ext cx="2057400" cy="2286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58068" y="381000"/>
            <a:ext cx="3575732" cy="1569660"/>
          </a:xfrm>
          <a:prstGeom prst="rect">
            <a:avLst/>
          </a:prstGeom>
          <a:noFill/>
          <a:ln w="19050">
            <a:noFill/>
          </a:ln>
        </p:spPr>
        <p:txBody>
          <a:bodyPr wrap="square" rtlCol="0">
            <a:spAutoFit/>
          </a:bodyPr>
          <a:lstStyle/>
          <a:p>
            <a:r>
              <a:rPr lang="en-US" sz="4800" dirty="0" smtClean="0">
                <a:solidFill>
                  <a:prstClr val="black">
                    <a:lumMod val="95000"/>
                    <a:lumOff val="5000"/>
                  </a:prstClr>
                </a:solidFill>
                <a:effectLst>
                  <a:outerShdw blurRad="38100" dist="38100" dir="2700000" algn="tl">
                    <a:srgbClr val="000000">
                      <a:alpha val="43137"/>
                    </a:srgbClr>
                  </a:outerShdw>
                </a:effectLst>
              </a:rPr>
              <a:t>Earth SySTEM</a:t>
            </a:r>
            <a:endParaRPr lang="en-US" sz="4800" dirty="0">
              <a:solidFill>
                <a:prstClr val="black">
                  <a:lumMod val="95000"/>
                  <a:lumOff val="5000"/>
                </a:prst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745938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685800"/>
            <a:ext cx="3657600" cy="3657600"/>
          </a:xfrm>
          <a:prstGeom prst="rect">
            <a:avLst/>
          </a:prstGeom>
          <a:noFill/>
          <a:ln>
            <a:noFill/>
          </a:ln>
          <a:effectLst/>
        </p:spPr>
      </p:pic>
      <p:sp>
        <p:nvSpPr>
          <p:cNvPr id="2" name="Title 1"/>
          <p:cNvSpPr>
            <a:spLocks noGrp="1"/>
          </p:cNvSpPr>
          <p:nvPr>
            <p:ph type="title" idx="4294967295"/>
          </p:nvPr>
        </p:nvSpPr>
        <p:spPr>
          <a:xfrm>
            <a:off x="441960" y="587058"/>
            <a:ext cx="7454265" cy="2049462"/>
          </a:xfrm>
        </p:spPr>
        <p:txBody>
          <a:bodyPr>
            <a:normAutofit/>
          </a:bodyPr>
          <a:lstStyle/>
          <a:p>
            <a:pPr algn="l"/>
            <a:r>
              <a:rPr lang="en-US" sz="3600" b="1" dirty="0" smtClean="0"/>
              <a:t>Earth SySTEM: </a:t>
            </a:r>
            <a:r>
              <a:rPr lang="en-US" b="1" dirty="0" smtClean="0"/>
              <a:t/>
            </a:r>
            <a:br>
              <a:rPr lang="en-US" b="1" dirty="0" smtClean="0"/>
            </a:br>
            <a:r>
              <a:rPr lang="en-US" dirty="0" smtClean="0">
                <a:effectLst>
                  <a:outerShdw blurRad="38100" dist="38100" dir="2700000" algn="tl">
                    <a:srgbClr val="000000">
                      <a:alpha val="43137"/>
                    </a:srgbClr>
                  </a:outerShdw>
                </a:effectLst>
              </a:rPr>
              <a:t>Observe the Earth and</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 Visualize the Future</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4294967295"/>
          </p:nvPr>
        </p:nvSpPr>
        <p:spPr>
          <a:xfrm>
            <a:off x="441960" y="2192338"/>
            <a:ext cx="8702040" cy="3773487"/>
          </a:xfrm>
        </p:spPr>
        <p:txBody>
          <a:bodyPr>
            <a:normAutofit lnSpcReduction="10000"/>
          </a:bodyPr>
          <a:lstStyle/>
          <a:p>
            <a:pPr marL="571500" indent="-457200">
              <a:buClr>
                <a:srgbClr val="4F81BD"/>
              </a:buClr>
              <a:buFont typeface="Wingdings" panose="05000000000000000000" pitchFamily="2" charset="2"/>
              <a:buChar char="Ø"/>
            </a:pPr>
            <a:endParaRPr lang="en-US" sz="2800" dirty="0" smtClean="0">
              <a:solidFill>
                <a:prstClr val="black"/>
              </a:solidFill>
            </a:endParaRPr>
          </a:p>
          <a:p>
            <a:pPr marL="571500" indent="-457200">
              <a:buClr>
                <a:srgbClr val="4F81BD"/>
              </a:buClr>
              <a:buFont typeface="Wingdings" panose="05000000000000000000" pitchFamily="2" charset="2"/>
              <a:buChar char="Ø"/>
            </a:pPr>
            <a:r>
              <a:rPr lang="en-US" sz="2600" dirty="0" smtClean="0">
                <a:solidFill>
                  <a:prstClr val="black"/>
                </a:solidFill>
              </a:rPr>
              <a:t>Real-Time </a:t>
            </a:r>
            <a:r>
              <a:rPr lang="en-US" sz="2600" dirty="0">
                <a:solidFill>
                  <a:prstClr val="black"/>
                </a:solidFill>
              </a:rPr>
              <a:t>Data </a:t>
            </a:r>
          </a:p>
          <a:p>
            <a:pPr marL="571500" indent="-457200">
              <a:buClr>
                <a:srgbClr val="4F81BD"/>
              </a:buClr>
              <a:buFont typeface="Wingdings" panose="05000000000000000000" pitchFamily="2" charset="2"/>
              <a:buChar char="Ø"/>
            </a:pPr>
            <a:r>
              <a:rPr lang="en-US" sz="2600" dirty="0">
                <a:solidFill>
                  <a:prstClr val="black"/>
                </a:solidFill>
              </a:rPr>
              <a:t>Image </a:t>
            </a:r>
            <a:r>
              <a:rPr lang="en-US" sz="2600" dirty="0" smtClean="0">
                <a:solidFill>
                  <a:prstClr val="black"/>
                </a:solidFill>
              </a:rPr>
              <a:t>Analysis</a:t>
            </a:r>
          </a:p>
          <a:p>
            <a:pPr marL="571500" indent="-457200">
              <a:buClr>
                <a:srgbClr val="4F81BD"/>
              </a:buClr>
              <a:buFont typeface="Wingdings" panose="05000000000000000000" pitchFamily="2" charset="2"/>
              <a:buChar char="Ø"/>
            </a:pPr>
            <a:r>
              <a:rPr lang="en-US" sz="2600" dirty="0">
                <a:solidFill>
                  <a:prstClr val="black"/>
                </a:solidFill>
              </a:rPr>
              <a:t>SEES Model</a:t>
            </a:r>
          </a:p>
          <a:p>
            <a:pPr marL="571500" indent="-457200">
              <a:buClr>
                <a:srgbClr val="4F81BD"/>
              </a:buClr>
              <a:buFont typeface="Wingdings" panose="05000000000000000000" pitchFamily="2" charset="2"/>
              <a:buChar char="Ø"/>
            </a:pPr>
            <a:r>
              <a:rPr lang="en-US" sz="2600" dirty="0" smtClean="0">
                <a:solidFill>
                  <a:prstClr val="black"/>
                </a:solidFill>
              </a:rPr>
              <a:t>Study </a:t>
            </a:r>
            <a:r>
              <a:rPr lang="en-US" sz="2600" dirty="0">
                <a:solidFill>
                  <a:prstClr val="black"/>
                </a:solidFill>
              </a:rPr>
              <a:t>Earth as a </a:t>
            </a:r>
            <a:r>
              <a:rPr lang="en-US" sz="2600" dirty="0" smtClean="0">
                <a:solidFill>
                  <a:prstClr val="black"/>
                </a:solidFill>
              </a:rPr>
              <a:t>System</a:t>
            </a:r>
            <a:endParaRPr lang="en-US" sz="2600" dirty="0">
              <a:solidFill>
                <a:prstClr val="black"/>
              </a:solidFill>
            </a:endParaRPr>
          </a:p>
          <a:p>
            <a:pPr marL="571500" indent="-457200">
              <a:buClr>
                <a:srgbClr val="4F81BD"/>
              </a:buClr>
              <a:buFont typeface="Wingdings" panose="05000000000000000000" pitchFamily="2" charset="2"/>
              <a:buChar char="Ø"/>
            </a:pPr>
            <a:r>
              <a:rPr lang="en-US" sz="2600" dirty="0" smtClean="0">
                <a:solidFill>
                  <a:prstClr val="black"/>
                </a:solidFill>
              </a:rPr>
              <a:t>Monitoring</a:t>
            </a:r>
          </a:p>
          <a:p>
            <a:pPr marL="571500" indent="-457200">
              <a:buClr>
                <a:srgbClr val="4F81BD"/>
              </a:buClr>
              <a:buFont typeface="Wingdings" panose="05000000000000000000" pitchFamily="2" charset="2"/>
              <a:buChar char="Ø"/>
            </a:pPr>
            <a:r>
              <a:rPr lang="en-US" sz="2600" dirty="0">
                <a:solidFill>
                  <a:prstClr val="black"/>
                </a:solidFill>
              </a:rPr>
              <a:t>Geographic Information System (</a:t>
            </a:r>
            <a:r>
              <a:rPr lang="en-US" sz="2600" dirty="0" smtClean="0">
                <a:solidFill>
                  <a:prstClr val="black"/>
                </a:solidFill>
              </a:rPr>
              <a:t>GIS)</a:t>
            </a:r>
            <a:endParaRPr lang="en-US" sz="2600" dirty="0">
              <a:solidFill>
                <a:prstClr val="black"/>
              </a:solidFill>
            </a:endParaRPr>
          </a:p>
          <a:p>
            <a:pPr marL="571500" indent="-457200">
              <a:buClr>
                <a:srgbClr val="4F81BD"/>
              </a:buClr>
              <a:buFont typeface="Wingdings" panose="05000000000000000000" pitchFamily="2" charset="2"/>
              <a:buChar char="Ø"/>
            </a:pPr>
            <a:r>
              <a:rPr lang="en-US" sz="2600" dirty="0">
                <a:solidFill>
                  <a:prstClr val="black"/>
                </a:solidFill>
              </a:rPr>
              <a:t>Field Observations and Data Collection</a:t>
            </a:r>
          </a:p>
          <a:p>
            <a:endParaRPr lang="en-US" dirty="0"/>
          </a:p>
        </p:txBody>
      </p:sp>
    </p:spTree>
    <p:extLst>
      <p:ext uri="{BB962C8B-B14F-4D97-AF65-F5344CB8AC3E}">
        <p14:creationId xmlns:p14="http://schemas.microsoft.com/office/powerpoint/2010/main" val="20698260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pectrum">
      <a:majorFont>
        <a:latin typeface="Corbel"/>
        <a:ea typeface=""/>
        <a:cs typeface=""/>
        <a:font script="Jpan" typeface="ＭＳ ゴシック"/>
      </a:majorFont>
      <a:minorFont>
        <a:latin typeface="Calibri"/>
        <a:ea typeface=""/>
        <a:cs typeface=""/>
        <a:font script="Jpan" typeface="ＭＳ 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2455</TotalTime>
  <Words>1215</Words>
  <Application>Microsoft Office PowerPoint</Application>
  <PresentationFormat>On-screen Show (4:3)</PresentationFormat>
  <Paragraphs>137</Paragraphs>
  <Slides>24</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Corbel</vt:lpstr>
      <vt:lpstr>Courier New</vt:lpstr>
      <vt:lpstr>Wingdings</vt:lpstr>
      <vt:lpstr>Office Theme</vt:lpstr>
      <vt:lpstr>   Global Weather Watchers   Extreme/Weather and the Climate System An Earth SySTEM Project   John D. Moore  GLOBE Distinguished Educator Fellow GLOBE Scientist mr.moore.john@gmail.com      </vt:lpstr>
      <vt:lpstr>PowerPoint Presentation</vt:lpstr>
      <vt:lpstr>Introducing a NEW Satellite to the  GLOBE Satellite Partnerships Program</vt:lpstr>
      <vt:lpstr>PowerPoint Presentation</vt:lpstr>
      <vt:lpstr>Geoscience Literacy Science for All Citizens</vt:lpstr>
      <vt:lpstr>Impacts on Precollege Education</vt:lpstr>
      <vt:lpstr>Earth SySTEM Education*</vt:lpstr>
      <vt:lpstr>PowerPoint Presentation</vt:lpstr>
      <vt:lpstr>Earth SySTEM:  Observe the Earth and  Visualize the Future</vt:lpstr>
      <vt:lpstr>PowerPoint Presentation</vt:lpstr>
      <vt:lpstr>SPACE-EARTH : EARTH-SPACE</vt:lpstr>
      <vt:lpstr>PowerPoint Presentation</vt:lpstr>
      <vt:lpstr>PowerPoint Presentation</vt:lpstr>
      <vt:lpstr>What will students do?</vt:lpstr>
      <vt:lpstr>GLOBE Protocols and Metadata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GLOBE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Maureen Murray</dc:creator>
  <cp:lastModifiedBy>John D. Moore</cp:lastModifiedBy>
  <cp:revision>246</cp:revision>
  <dcterms:created xsi:type="dcterms:W3CDTF">2011-11-22T03:08:43Z</dcterms:created>
  <dcterms:modified xsi:type="dcterms:W3CDTF">2015-11-20T20:48:53Z</dcterms:modified>
</cp:coreProperties>
</file>