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0" r:id="rId1"/>
  </p:sldMasterIdLst>
  <p:notesMasterIdLst>
    <p:notesMasterId r:id="rId10"/>
  </p:notesMasterIdLst>
  <p:sldIdLst>
    <p:sldId id="257" r:id="rId2"/>
    <p:sldId id="313" r:id="rId3"/>
    <p:sldId id="314" r:id="rId4"/>
    <p:sldId id="315" r:id="rId5"/>
    <p:sldId id="269" r:id="rId6"/>
    <p:sldId id="271" r:id="rId7"/>
    <p:sldId id="312" r:id="rId8"/>
    <p:sldId id="270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4D39"/>
    <a:srgbClr val="86A5AD"/>
    <a:srgbClr val="88B5B5"/>
    <a:srgbClr val="819F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7" autoAdjust="0"/>
    <p:restoredTop sz="86350" autoAdjust="0"/>
  </p:normalViewPr>
  <p:slideViewPr>
    <p:cSldViewPr snapToGrid="0" snapToObjects="1">
      <p:cViewPr varScale="1">
        <p:scale>
          <a:sx n="78" d="100"/>
          <a:sy n="78" d="100"/>
        </p:scale>
        <p:origin x="54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EBCBB-6F68-D04D-BE82-DC19835DB867}" type="datetimeFigureOut">
              <a:rPr lang="en-US" smtClean="0"/>
              <a:t>12/14/2015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3C3B2-725C-BE40-A115-5676FB40C3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823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3C3B2-725C-BE40-A115-5676FB40C35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799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58866" y="2419096"/>
            <a:ext cx="3933106" cy="70373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n-US" dirty="0" smtClean="0"/>
              <a:t>Opening Slide</a:t>
            </a:r>
            <a:endParaRPr lang="en-US" dirty="0"/>
          </a:p>
        </p:txBody>
      </p:sp>
      <p:pic>
        <p:nvPicPr>
          <p:cNvPr id="7" name="Picture 6" descr="left_glob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659" y="539972"/>
            <a:ext cx="2724839" cy="52019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693367"/>
            <a:ext cx="6357083" cy="874249"/>
          </a:xfrm>
        </p:spPr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3196461"/>
            <a:ext cx="6357083" cy="2615580"/>
          </a:xfrm>
        </p:spPr>
        <p:txBody>
          <a:bodyPr/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n-US" dirty="0" smtClean="0"/>
              <a:t>Final slide</a:t>
            </a:r>
            <a:endParaRPr lang="en-US" dirty="0"/>
          </a:p>
        </p:txBody>
      </p:sp>
      <p:pic>
        <p:nvPicPr>
          <p:cNvPr id="8" name="Picture 7" descr="rt_glob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8420" y="365793"/>
            <a:ext cx="2834924" cy="54462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617" y="1239013"/>
            <a:ext cx="8459555" cy="4098468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n-US" dirty="0" smtClean="0"/>
              <a:t>P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426" y="1043382"/>
            <a:ext cx="7369458" cy="874249"/>
          </a:xfrm>
        </p:spPr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8284" y="2182159"/>
            <a:ext cx="4038600" cy="3197336"/>
          </a:xfrm>
          <a:solidFill>
            <a:schemeClr val="accent4">
              <a:lumMod val="60000"/>
              <a:lumOff val="40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lIns="182880" tIns="137160" rIns="182880" bIns="13716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77164" y="2911789"/>
            <a:ext cx="3627272" cy="257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2614" y="906252"/>
            <a:ext cx="7530439" cy="874249"/>
          </a:xfrm>
        </p:spPr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8430" y="2027142"/>
            <a:ext cx="3964623" cy="3459672"/>
          </a:xfrm>
          <a:solidFill>
            <a:srgbClr val="C74D39">
              <a:alpha val="70000"/>
            </a:srgb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lIns="182880" tIns="128016" rIns="182880" bIns="137160"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68388" y="2908514"/>
            <a:ext cx="3200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93531" y="1156663"/>
            <a:ext cx="4766197" cy="78092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93531" y="2045803"/>
            <a:ext cx="4843708" cy="3363502"/>
          </a:xfrm>
          <a:solidFill>
            <a:srgbClr val="88B5B5">
              <a:alpha val="50000"/>
            </a:srgb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lIns="182880" tIns="137160" rIns="182880" bIns="13716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95438" y="1156663"/>
            <a:ext cx="2074861" cy="4252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n-US" dirty="0" smtClean="0"/>
              <a:t>T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25436" y="1281112"/>
            <a:ext cx="3944739" cy="3910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386" y="725951"/>
            <a:ext cx="4915414" cy="87424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1386" y="1727797"/>
            <a:ext cx="4915414" cy="42402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n-US" dirty="0" smtClean="0"/>
              <a:t>T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25951"/>
            <a:ext cx="8229600" cy="874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7797"/>
            <a:ext cx="8229600" cy="4240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0EFA5-8425-E349-9182-2F3D75F7BA18}" type="datetimeFigureOut">
              <a:rPr lang="en-US" smtClean="0"/>
              <a:pPr/>
              <a:t>12/14/2015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F0673-9C92-4549-8376-A6C30F4C31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GLOBE_logoOfficial-_Blue.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/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2" r:id="rId2"/>
    <p:sldLayoutId id="2147483773" r:id="rId3"/>
    <p:sldLayoutId id="2147483775" r:id="rId4"/>
    <p:sldLayoutId id="2147483774" r:id="rId5"/>
    <p:sldLayoutId id="2147483764" r:id="rId6"/>
    <p:sldLayoutId id="2147483762" r:id="rId7"/>
    <p:sldLayoutId id="2147483766" r:id="rId8"/>
    <p:sldLayoutId id="2147483767" r:id="rId9"/>
    <p:sldLayoutId id="2147483777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5"/>
        </a:buClr>
        <a:buFont typeface="Arial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•"/>
        <a:defRPr sz="18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e.go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8865" y="2090057"/>
            <a:ext cx="4861729" cy="3077028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000" b="1" dirty="0" smtClean="0">
                <a:hlinkClick r:id="rId3"/>
              </a:rPr>
              <a:t/>
            </a:r>
            <a:br>
              <a:rPr lang="en-US" sz="2000" b="1" dirty="0" smtClean="0">
                <a:hlinkClick r:id="rId3"/>
              </a:rPr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/>
              <a:t/>
            </a:r>
            <a:br>
              <a:rPr lang="en-US" sz="2000" b="1" dirty="0"/>
            </a:br>
            <a:r>
              <a:rPr lang="en-US" b="1" dirty="0" smtClean="0"/>
              <a:t>Global Weather Watchers</a:t>
            </a:r>
            <a:br>
              <a:rPr lang="en-US" b="1" dirty="0" smtClean="0"/>
            </a:br>
            <a:r>
              <a:rPr lang="en-US" sz="2000" b="1" dirty="0" smtClean="0"/>
              <a:t> 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 smtClean="0"/>
              <a:t>Extreme/Weather and the Climate System</a:t>
            </a:r>
            <a:br>
              <a:rPr lang="en-US" sz="2000" b="1" dirty="0" smtClean="0"/>
            </a:br>
            <a:r>
              <a:rPr lang="en-US" sz="2000" b="1" dirty="0" smtClean="0"/>
              <a:t>An Earth SySTEM Project</a:t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400" b="1" dirty="0" smtClean="0">
                <a:solidFill>
                  <a:schemeClr val="accent1"/>
                </a:solidFill>
              </a:rPr>
              <a:t>CASE STUDY</a:t>
            </a:r>
            <a:br>
              <a:rPr lang="en-US" sz="2400" b="1" dirty="0" smtClean="0">
                <a:solidFill>
                  <a:schemeClr val="accent1"/>
                </a:solidFill>
              </a:rPr>
            </a:br>
            <a:r>
              <a:rPr lang="en-US" sz="1800" i="1" dirty="0" smtClean="0"/>
              <a:t>New </a:t>
            </a:r>
            <a:r>
              <a:rPr lang="en-US" sz="1800" i="1" dirty="0" smtClean="0"/>
              <a:t>Jersey </a:t>
            </a:r>
            <a:r>
              <a:rPr lang="en-US" sz="1800" i="1" dirty="0" smtClean="0"/>
              <a:t>Event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1800" dirty="0">
                <a:solidFill>
                  <a:srgbClr val="4F81BD"/>
                </a:solidFill>
              </a:rPr>
              <a:t>23 June 2015 </a:t>
            </a:r>
            <a:r>
              <a:rPr lang="en-US" sz="1800" dirty="0">
                <a:solidFill>
                  <a:prstClr val="black"/>
                </a:solidFill>
              </a:rPr>
              <a:t/>
            </a:r>
            <a:br>
              <a:rPr lang="en-US" sz="1800" dirty="0">
                <a:solidFill>
                  <a:prstClr val="black"/>
                </a:solidFill>
              </a:rPr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>
                <a:solidFill>
                  <a:prstClr val="black"/>
                </a:solidFill>
              </a:rPr>
              <a:t>John </a:t>
            </a:r>
            <a:r>
              <a:rPr lang="en-US" sz="2400" b="1" dirty="0">
                <a:solidFill>
                  <a:prstClr val="black"/>
                </a:solidFill>
              </a:rPr>
              <a:t>D. Moore</a:t>
            </a:r>
            <a:br>
              <a:rPr lang="en-US" sz="2400" b="1" dirty="0">
                <a:solidFill>
                  <a:prstClr val="black"/>
                </a:solidFill>
              </a:rPr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000" b="1" dirty="0" smtClean="0"/>
              <a:t>GLOBE Distinguished Educator Fellow</a:t>
            </a:r>
            <a:br>
              <a:rPr lang="en-US" sz="2000" b="1" dirty="0" smtClean="0"/>
            </a:br>
            <a:r>
              <a:rPr lang="en-US" sz="2000" b="1" dirty="0" smtClean="0"/>
              <a:t>GLOBE Scientist</a:t>
            </a:r>
            <a:br>
              <a:rPr lang="en-US" sz="2000" b="1" dirty="0" smtClean="0"/>
            </a:br>
            <a:r>
              <a:rPr lang="en-US" sz="2000" b="1" dirty="0" smtClean="0"/>
              <a:t>mr.moore.john@gmail.com</a:t>
            </a:r>
            <a:br>
              <a:rPr lang="en-US" sz="2000" b="1" dirty="0" smtClean="0"/>
            </a:br>
            <a:r>
              <a:rPr lang="en-US" sz="2000" b="1" dirty="0" smtClean="0"/>
              <a:t> 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2000" b="1" dirty="0" smtClean="0">
                <a:hlinkClick r:id="rId3"/>
              </a:rPr>
              <a:t/>
            </a:r>
            <a:br>
              <a:rPr lang="en-US" sz="2000" b="1" dirty="0" smtClean="0">
                <a:hlinkClick r:id="rId3"/>
              </a:rPr>
            </a:br>
            <a:r>
              <a:rPr lang="en-US" sz="2000" b="1" dirty="0">
                <a:hlinkClick r:id="rId3"/>
              </a:rPr>
              <a:t/>
            </a:r>
            <a:br>
              <a:rPr lang="en-US" sz="2000" b="1" dirty="0">
                <a:hlinkClick r:id="rId3"/>
              </a:rPr>
            </a:br>
            <a:r>
              <a:rPr lang="en-US" sz="2000" b="1" dirty="0" smtClean="0">
                <a:hlinkClick r:id="rId3"/>
              </a:rPr>
              <a:t/>
            </a:r>
            <a:br>
              <a:rPr lang="en-US" sz="2000" b="1" dirty="0" smtClean="0">
                <a:hlinkClick r:id="rId3"/>
              </a:rPr>
            </a:br>
            <a:endParaRPr 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947" y="2903220"/>
            <a:ext cx="1344425" cy="1165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314" y="780366"/>
            <a:ext cx="4309793" cy="24231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196" y="2707884"/>
            <a:ext cx="2063911" cy="33877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8800" y="5633991"/>
            <a:ext cx="3097307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National Weather Service –Doppler Radar </a:t>
            </a:r>
          </a:p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June 23, 2015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" y="933182"/>
            <a:ext cx="402336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Courier New" panose="02070309020205020404" pitchFamily="49" charset="0"/>
              </a:rPr>
              <a:t>...SUMMARY</a:t>
            </a:r>
            <a:r>
              <a:rPr lang="en-US" sz="12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...</a:t>
            </a:r>
          </a:p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endParaRPr lang="en-US" sz="1000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THE NATIONAL WEATHER SERVICE IN MOUNT HOLLY NJ HAS CONFIRMED A </a:t>
            </a:r>
            <a:r>
              <a:rPr lang="en-US" sz="1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MACROBURST </a:t>
            </a: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/STRAIGHT LINE WIND DAMAGE/ NEAR EAST GREENWICH </a:t>
            </a:r>
            <a:r>
              <a:rPr lang="en-US" sz="1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TOWNSHIP </a:t>
            </a: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IN GLOUCESTER COUNTY NEW JERSEY ON JUNE 23 2015. </a:t>
            </a:r>
            <a:endParaRPr lang="en-US" sz="1000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endParaRPr lang="en-US" sz="1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A NATIONAL WEATHER SERVICE SURVEY TEAM ACCOMPANIED THE GLOUCESTER </a:t>
            </a:r>
            <a:r>
              <a:rPr lang="en-US" sz="1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COUNTY </a:t>
            </a: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EMERGENCY MANAGEMENT OFFICIALS AS THEY ASSESSED DAMAGE IN </a:t>
            </a:r>
            <a:r>
              <a:rPr lang="en-US" sz="1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EAST </a:t>
            </a: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GREENWICH TOWNSHIP. POWER POLES WERE SNAPPED IN SEVERAL </a:t>
            </a:r>
            <a:r>
              <a:rPr lang="en-US" sz="1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LOCATIONS </a:t>
            </a: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WITH MANY TOPPLED TREES AND DEBRIS ACROSS THE </a:t>
            </a:r>
            <a:r>
              <a:rPr lang="en-US" sz="1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REGION. MANY </a:t>
            </a: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ROADS WERE IMPASSABLE THROUGHOUT THE TOWNSHIP AS A RESULT OF </a:t>
            </a:r>
          </a:p>
          <a:p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DOWNED TREES AND POWER LINES. </a:t>
            </a:r>
            <a:r>
              <a:rPr lang="en-US" sz="1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SOME </a:t>
            </a: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OF THE MOST SIGNIFICANT DAMAGE OCCURRED ALONG EAST COHAWKIN </a:t>
            </a:r>
          </a:p>
          <a:p>
            <a:pPr lvl="0"/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ROAD NEAR PINE MILL ROAD AND ALONG KINGS HIGHWAY, JUST NORTH OF </a:t>
            </a:r>
            <a:r>
              <a:rPr lang="en-US" sz="1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EAST </a:t>
            </a: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COHAWKIN ROAD. POWER POLES WERE TOPPLED ONTO THESE ROADWAYS </a:t>
            </a:r>
            <a:r>
              <a:rPr lang="en-US" sz="1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MAKING </a:t>
            </a: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THEM IMPASSABLE. DAMAGE TO PRIVATE RESIDENCES INCLUDED MINOR SHINGLE DAMAGE AND A BLOWN OVER SHED IN THE CLARKSBORO SECTION. </a:t>
            </a:r>
          </a:p>
          <a:p>
            <a:endParaRPr lang="en-US" sz="1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endParaRPr lang="en-US" sz="1000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460" y="4577030"/>
            <a:ext cx="59969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THIS </a:t>
            </a: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SURVEYED AREA WAS CONSIDERED TO BE THE HARDEST HIT PART OF </a:t>
            </a:r>
            <a:r>
              <a:rPr lang="en-US" sz="1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THE </a:t>
            </a: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COUNTY. HOWEVER, THE STORM CONTINUED TO PRODUCE WIDESPREAD </a:t>
            </a:r>
            <a:r>
              <a:rPr lang="en-US" sz="1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DAMAGE </a:t>
            </a: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AS IT MOVED FURTHER EAST, IMPACTING AREAS INCLUDING </a:t>
            </a:r>
            <a:r>
              <a:rPr lang="en-US" sz="1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MANTUA, WASHINGTON </a:t>
            </a: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TOWNSHIP AND </a:t>
            </a:r>
            <a:r>
              <a:rPr lang="en-US" sz="1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SICKLERVILLE. ONCE </a:t>
            </a: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AGAIN, THIS DATA IS CONSIDERED TO BE PRELIMINARY. WE </a:t>
            </a:r>
          </a:p>
          <a:p>
            <a:pPr lvl="0"/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CONTINUE TO REVIEW ALL THE DATA COLLECTED AND MAY UPDATE THIS </a:t>
            </a:r>
          </a:p>
          <a:p>
            <a:pPr lvl="0"/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STATEMENT AT A LATER DATE. </a:t>
            </a:r>
            <a:r>
              <a:rPr lang="en-US" sz="1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THIS </a:t>
            </a: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INFORMATION CAN ALSO BE FOUND ON OUR WEBSITE AT </a:t>
            </a:r>
            <a:r>
              <a:rPr lang="en-US" sz="10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WEATHER.GOV/PHI</a:t>
            </a:r>
            <a:r>
              <a:rPr lang="en-US" sz="1000" dirty="0">
                <a:solidFill>
                  <a:srgbClr val="000000"/>
                </a:solidFill>
                <a:latin typeface="Courier New" panose="02070309020205020404" pitchFamily="49" charset="0"/>
              </a:rPr>
              <a:t>. </a:t>
            </a:r>
            <a:endParaRPr lang="en-US" sz="1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5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89" y="795405"/>
            <a:ext cx="8556978" cy="501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9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02" y="651304"/>
            <a:ext cx="4793897" cy="53422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23471" y="902043"/>
            <a:ext cx="3138616" cy="92333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GOES Animation of </a:t>
            </a: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23 June 2015 Storm over</a:t>
            </a: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New Jersey, USA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01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424" y="815340"/>
            <a:ext cx="3429815" cy="47422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1" y="1392164"/>
            <a:ext cx="3083559" cy="41654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10133" y="655320"/>
            <a:ext cx="3954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Heavy Storms Pass through New Jersey</a:t>
            </a:r>
          </a:p>
          <a:p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Palmyra Cove Nature Park (40.00 N 75.02 W)</a:t>
            </a:r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3080" y="5593324"/>
            <a:ext cx="1722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Before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355080" y="5593324"/>
            <a:ext cx="1897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After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404" y="3632834"/>
            <a:ext cx="2979420" cy="22345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306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914400"/>
            <a:ext cx="8128000" cy="48993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7261" y="4998720"/>
            <a:ext cx="3634739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Can you identify these cloud types?</a:t>
            </a: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Voorhees, NJ  (39.51 N 74.57W)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1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3199" y="1203914"/>
            <a:ext cx="3672837" cy="27432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53740" y="739142"/>
            <a:ext cx="3500792" cy="261478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9341" y="2909423"/>
            <a:ext cx="3421377" cy="25554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1787" y="3892189"/>
            <a:ext cx="2296232" cy="17150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54002" y="4899660"/>
            <a:ext cx="1867277" cy="800219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Storm Damage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Stratford, New Jersey (39.49 N 27.99 W)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96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966936"/>
            <a:ext cx="8014817" cy="47328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997633" y="4758288"/>
            <a:ext cx="4896540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Storms continue to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move East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through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New Jersey</a:t>
            </a: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Berlin, NJ   (39.46 N 74.54 W)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91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pectrum">
      <a:majorFont>
        <a:latin typeface="Corbel"/>
        <a:ea typeface=""/>
        <a:cs typeface=""/>
        <a:font script="Jpan" typeface="ＭＳ ゴシック"/>
      </a:majorFont>
      <a:minorFont>
        <a:latin typeface="Calibri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2716</TotalTime>
  <Words>314</Words>
  <Application>Microsoft Office PowerPoint</Application>
  <PresentationFormat>On-screen Show (4:3)</PresentationFormat>
  <Paragraphs>27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Corbel</vt:lpstr>
      <vt:lpstr>Courier New</vt:lpstr>
      <vt:lpstr>Office Theme</vt:lpstr>
      <vt:lpstr>   Global Weather Watchers   Extreme/Weather and the Climate System An Earth SySTEM Project  CASE STUDY New Jersey Event 23 June 2015   John D. Moore  GLOBE Distinguished Educator Fellow GLOBE Scientist mr.moore.john@gmail.com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GLOBE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Maureen Murray</dc:creator>
  <cp:lastModifiedBy>John D. Moore</cp:lastModifiedBy>
  <cp:revision>258</cp:revision>
  <dcterms:created xsi:type="dcterms:W3CDTF">2011-11-22T03:08:43Z</dcterms:created>
  <dcterms:modified xsi:type="dcterms:W3CDTF">2015-12-14T21:07:20Z</dcterms:modified>
</cp:coreProperties>
</file>