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960" r:id="rId3"/>
    <p:sldMasterId id="2147483983" r:id="rId4"/>
  </p:sldMasterIdLst>
  <p:notesMasterIdLst>
    <p:notesMasterId r:id="rId27"/>
  </p:notesMasterIdLst>
  <p:handoutMasterIdLst>
    <p:handoutMasterId r:id="rId28"/>
  </p:handoutMasterIdLst>
  <p:sldIdLst>
    <p:sldId id="256" r:id="rId5"/>
    <p:sldId id="274" r:id="rId6"/>
    <p:sldId id="284" r:id="rId7"/>
    <p:sldId id="283" r:id="rId8"/>
    <p:sldId id="343" r:id="rId9"/>
    <p:sldId id="286" r:id="rId10"/>
    <p:sldId id="287" r:id="rId11"/>
    <p:sldId id="288" r:id="rId12"/>
    <p:sldId id="345" r:id="rId13"/>
    <p:sldId id="342" r:id="rId14"/>
    <p:sldId id="291" r:id="rId15"/>
    <p:sldId id="293" r:id="rId16"/>
    <p:sldId id="346" r:id="rId17"/>
    <p:sldId id="294" r:id="rId18"/>
    <p:sldId id="347" r:id="rId19"/>
    <p:sldId id="348" r:id="rId20"/>
    <p:sldId id="349" r:id="rId21"/>
    <p:sldId id="333" r:id="rId22"/>
    <p:sldId id="350" r:id="rId23"/>
    <p:sldId id="303" r:id="rId24"/>
    <p:sldId id="341" r:id="rId25"/>
    <p:sldId id="325" r:id="rId26"/>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ED821"/>
    <a:srgbClr val="000099"/>
    <a:srgbClr val="96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30" autoAdjust="0"/>
  </p:normalViewPr>
  <p:slideViewPr>
    <p:cSldViewPr snapToGrid="0" snapToObjects="1">
      <p:cViewPr varScale="1">
        <p:scale>
          <a:sx n="81" d="100"/>
          <a:sy n="81" d="100"/>
        </p:scale>
        <p:origin x="-156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9724457-5A04-A244-AA84-D7A6CD974CAA}" type="datetime1">
              <a:rPr lang="en-US"/>
              <a:pPr/>
              <a:t>3/24/2016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1167087-9C0A-D344-8D07-111B1E68924C}" type="slidenum">
              <a:rPr lang="en-US"/>
              <a:pPr/>
              <a:t>‹#›</a:t>
            </a:fld>
            <a:endParaRPr lang="en-US"/>
          </a:p>
        </p:txBody>
      </p:sp>
    </p:spTree>
    <p:extLst>
      <p:ext uri="{BB962C8B-B14F-4D97-AF65-F5344CB8AC3E}">
        <p14:creationId xmlns:p14="http://schemas.microsoft.com/office/powerpoint/2010/main" val="515137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539262E6-360C-4C44-A2F0-C06634E2243C}" type="datetime1">
              <a:rPr lang="en-US"/>
              <a:pPr/>
              <a:t>3/24/2016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3E25F1EB-F951-234D-BA25-C2F45638BA48}" type="slidenum">
              <a:rPr lang="en-US"/>
              <a:pPr/>
              <a:t>‹#›</a:t>
            </a:fld>
            <a:endParaRPr lang="en-US"/>
          </a:p>
        </p:txBody>
      </p:sp>
    </p:spTree>
    <p:extLst>
      <p:ext uri="{BB962C8B-B14F-4D97-AF65-F5344CB8AC3E}">
        <p14:creationId xmlns:p14="http://schemas.microsoft.com/office/powerpoint/2010/main" val="13750045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pc.ncep.noaa.gov/products/analysis_monitoring/ensostuff/ensoyears.s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a typeface="ＭＳ Ｐゴシック" charset="0"/>
              <a:cs typeface="ＭＳ Ｐゴシック"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2FE1F4C-1F45-3D4A-9ED9-73623764DA73}" type="slidenum">
              <a:rPr lang="en-US" sz="1200">
                <a:latin typeface="Calibri" charset="0"/>
              </a:rPr>
              <a:pPr eaLnBrk="1" hangingPunct="1"/>
              <a:t>1</a:t>
            </a:fld>
            <a:endParaRPr lang="en-US" sz="1200">
              <a:latin typeface="Calibri" charset="0"/>
            </a:endParaRPr>
          </a:p>
        </p:txBody>
      </p:sp>
    </p:spTree>
    <p:extLst>
      <p:ext uri="{BB962C8B-B14F-4D97-AF65-F5344CB8AC3E}">
        <p14:creationId xmlns:p14="http://schemas.microsoft.com/office/powerpoint/2010/main" val="2766170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Earth’s 2015 surface temperatures were the warmest since modern record keeping began in 1880, according to independent analyses by NASA and the National Oceanic and Atmospheric Administration (NOAA).</a:t>
            </a:r>
            <a:br>
              <a:rPr lang="en-US" dirty="0" smtClean="0"/>
            </a:br>
            <a:r>
              <a:rPr lang="en-US" dirty="0" smtClean="0"/>
              <a:t>Globally-averaged temperatures in 2015 shattered the previous mark set in 2014 by 0.23 degrees Fahrenheit (0.13 Celsius). Only once before, in 1998, has the new record been greater than the old record by this much.</a:t>
            </a:r>
          </a:p>
          <a:p>
            <a:r>
              <a:rPr lang="en-US" dirty="0" smtClean="0"/>
              <a:t>Note that while El Niño conditions dominated the Pacific Ocean for most of 2015, it was not officially an El Niño year in </a:t>
            </a:r>
            <a:r>
              <a:rPr lang="en-US" dirty="0" smtClean="0">
                <a:hlinkClick r:id="rId3"/>
              </a:rPr>
              <a:t>strict climatological terms</a:t>
            </a:r>
            <a:r>
              <a:rPr lang="en-US" dirty="0" smtClean="0"/>
              <a:t> because ocean conditions did not manifest themselves until April 2015. In the past, the highest global temperature records were often set in El Niño years, which suggests that 2016—with El Niño going strong as of mid-January—appears likely to be another very warm year.</a:t>
            </a:r>
            <a:endParaRPr lang="en-US" dirty="0"/>
          </a:p>
        </p:txBody>
      </p:sp>
      <p:sp>
        <p:nvSpPr>
          <p:cNvPr id="4" name="Slide Number Placeholder 3"/>
          <p:cNvSpPr>
            <a:spLocks noGrp="1"/>
          </p:cNvSpPr>
          <p:nvPr>
            <p:ph type="sldNum" sz="quarter" idx="10"/>
          </p:nvPr>
        </p:nvSpPr>
        <p:spPr/>
        <p:txBody>
          <a:bodyPr/>
          <a:lstStyle/>
          <a:p>
            <a:fld id="{3E25F1EB-F951-234D-BA25-C2F45638BA48}" type="slidenum">
              <a:rPr lang="en-US" smtClean="0"/>
              <a:pPr/>
              <a:t>21</a:t>
            </a:fld>
            <a:endParaRPr lang="en-US"/>
          </a:p>
        </p:txBody>
      </p:sp>
    </p:spTree>
    <p:extLst>
      <p:ext uri="{BB962C8B-B14F-4D97-AF65-F5344CB8AC3E}">
        <p14:creationId xmlns:p14="http://schemas.microsoft.com/office/powerpoint/2010/main" val="373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eaLnBrk="1" hangingPunct="1">
              <a:spcBef>
                <a:spcPct val="0"/>
              </a:spcBef>
            </a:pPr>
            <a:endParaRPr lang="en-US" smtClean="0"/>
          </a:p>
        </p:txBody>
      </p:sp>
      <p:sp>
        <p:nvSpPr>
          <p:cNvPr id="78852" name="Slide Number Placeholder 3"/>
          <p:cNvSpPr>
            <a:spLocks noGrp="1"/>
          </p:cNvSpPr>
          <p:nvPr>
            <p:ph type="sldNum" sz="quarter" idx="5"/>
          </p:nvPr>
        </p:nvSpPr>
        <p:spPr>
          <a:noFill/>
        </p:spPr>
        <p:txBody>
          <a:bodyPr/>
          <a:lstStyle/>
          <a:p>
            <a:fld id="{336C4522-2E7D-4880-B624-8D91847D4024}" type="slidenum">
              <a:rPr lang="en-US" smtClean="0">
                <a:solidFill>
                  <a:srgbClr val="000000"/>
                </a:solidFill>
                <a:latin typeface="Arial" pitchFamily="34" charset="0"/>
                <a:cs typeface="Arial" pitchFamily="34" charset="0"/>
              </a:rPr>
              <a:pPr/>
              <a:t>2</a:t>
            </a:fld>
            <a:endParaRPr lang="en-US"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593425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7BA530-130A-4001-97BD-AA739A0B09C0}" type="slidenum">
              <a:rPr lang="en-US" smtClean="0">
                <a:solidFill>
                  <a:srgbClr val="000000"/>
                </a:solidFill>
                <a:latin typeface="Calibri"/>
              </a:rPr>
              <a:pPr>
                <a:defRPr/>
              </a:pPr>
              <a:t>3</a:t>
            </a:fld>
            <a:endParaRPr lang="en-US">
              <a:solidFill>
                <a:srgbClr val="000000"/>
              </a:solidFill>
              <a:latin typeface="Calibri"/>
            </a:endParaRPr>
          </a:p>
        </p:txBody>
      </p:sp>
    </p:spTree>
    <p:extLst>
      <p:ext uri="{BB962C8B-B14F-4D97-AF65-F5344CB8AC3E}">
        <p14:creationId xmlns:p14="http://schemas.microsoft.com/office/powerpoint/2010/main" val="1316453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1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a typeface="ＭＳ Ｐゴシック" charset="0"/>
              <a:cs typeface="ＭＳ Ｐゴシック" charset="0"/>
            </a:endParaRPr>
          </a:p>
        </p:txBody>
      </p:sp>
      <p:sp>
        <p:nvSpPr>
          <p:cNvPr id="151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09" indent="-285734" eaLnBrk="0" hangingPunct="0">
              <a:defRPr sz="2400">
                <a:solidFill>
                  <a:schemeClr val="tx1"/>
                </a:solidFill>
                <a:latin typeface="Arial" charset="0"/>
                <a:ea typeface="ＭＳ Ｐゴシック" charset="0"/>
              </a:defRPr>
            </a:lvl2pPr>
            <a:lvl3pPr marL="1142937" indent="-228587" eaLnBrk="0" hangingPunct="0">
              <a:defRPr sz="2400">
                <a:solidFill>
                  <a:schemeClr val="tx1"/>
                </a:solidFill>
                <a:latin typeface="Arial" charset="0"/>
                <a:ea typeface="ＭＳ Ｐゴシック" charset="0"/>
              </a:defRPr>
            </a:lvl3pPr>
            <a:lvl4pPr marL="1600112" indent="-228587" eaLnBrk="0" hangingPunct="0">
              <a:defRPr sz="2400">
                <a:solidFill>
                  <a:schemeClr val="tx1"/>
                </a:solidFill>
                <a:latin typeface="Arial" charset="0"/>
                <a:ea typeface="ＭＳ Ｐゴシック" charset="0"/>
              </a:defRPr>
            </a:lvl4pPr>
            <a:lvl5pPr marL="2057287" indent="-228587" eaLnBrk="0" hangingPunct="0">
              <a:defRPr sz="2400">
                <a:solidFill>
                  <a:schemeClr val="tx1"/>
                </a:solidFill>
                <a:latin typeface="Arial" charset="0"/>
                <a:ea typeface="ＭＳ Ｐゴシック" charset="0"/>
              </a:defRPr>
            </a:lvl5pPr>
            <a:lvl6pPr marL="2514461" indent="-228587" defTabSz="455588" eaLnBrk="0" fontAlgn="base" hangingPunct="0">
              <a:spcBef>
                <a:spcPct val="0"/>
              </a:spcBef>
              <a:spcAft>
                <a:spcPct val="0"/>
              </a:spcAft>
              <a:defRPr sz="2400">
                <a:solidFill>
                  <a:schemeClr val="tx1"/>
                </a:solidFill>
                <a:latin typeface="Arial" charset="0"/>
                <a:ea typeface="ＭＳ Ｐゴシック" charset="0"/>
              </a:defRPr>
            </a:lvl6pPr>
            <a:lvl7pPr marL="2971635" indent="-228587" defTabSz="455588" eaLnBrk="0" fontAlgn="base" hangingPunct="0">
              <a:spcBef>
                <a:spcPct val="0"/>
              </a:spcBef>
              <a:spcAft>
                <a:spcPct val="0"/>
              </a:spcAft>
              <a:defRPr sz="2400">
                <a:solidFill>
                  <a:schemeClr val="tx1"/>
                </a:solidFill>
                <a:latin typeface="Arial" charset="0"/>
                <a:ea typeface="ＭＳ Ｐゴシック" charset="0"/>
              </a:defRPr>
            </a:lvl7pPr>
            <a:lvl8pPr marL="3428810" indent="-228587" defTabSz="455588" eaLnBrk="0" fontAlgn="base" hangingPunct="0">
              <a:spcBef>
                <a:spcPct val="0"/>
              </a:spcBef>
              <a:spcAft>
                <a:spcPct val="0"/>
              </a:spcAft>
              <a:defRPr sz="2400">
                <a:solidFill>
                  <a:schemeClr val="tx1"/>
                </a:solidFill>
                <a:latin typeface="Arial" charset="0"/>
                <a:ea typeface="ＭＳ Ｐゴシック" charset="0"/>
              </a:defRPr>
            </a:lvl8pPr>
            <a:lvl9pPr marL="3885985" indent="-228587" defTabSz="455588" eaLnBrk="0" fontAlgn="base" hangingPunct="0">
              <a:spcBef>
                <a:spcPct val="0"/>
              </a:spcBef>
              <a:spcAft>
                <a:spcPct val="0"/>
              </a:spcAft>
              <a:defRPr sz="2400">
                <a:solidFill>
                  <a:schemeClr val="tx1"/>
                </a:solidFill>
                <a:latin typeface="Arial" charset="0"/>
                <a:ea typeface="ＭＳ Ｐゴシック" charset="0"/>
              </a:defRPr>
            </a:lvl9pPr>
          </a:lstStyle>
          <a:p>
            <a:pPr defTabSz="455588" eaLnBrk="1" hangingPunct="1"/>
            <a:fld id="{13695F7D-10E5-4544-80F5-AF21A81339DD}" type="slidenum">
              <a:rPr lang="en-US" sz="1200">
                <a:solidFill>
                  <a:srgbClr val="000000"/>
                </a:solidFill>
                <a:latin typeface="Calibri" charset="0"/>
              </a:rPr>
              <a:pPr defTabSz="455588" eaLnBrk="1" hangingPunct="1"/>
              <a:t>11</a:t>
            </a:fld>
            <a:endParaRPr lang="en-US" sz="1200">
              <a:solidFill>
                <a:srgbClr val="000000"/>
              </a:solidFill>
              <a:latin typeface="Calibri" charset="0"/>
            </a:endParaRPr>
          </a:p>
        </p:txBody>
      </p:sp>
    </p:spTree>
    <p:extLst>
      <p:ext uri="{BB962C8B-B14F-4D97-AF65-F5344CB8AC3E}">
        <p14:creationId xmlns:p14="http://schemas.microsoft.com/office/powerpoint/2010/main" val="3813475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8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Introduce ourselves</a:t>
            </a:r>
          </a:p>
        </p:txBody>
      </p:sp>
      <p:sp>
        <p:nvSpPr>
          <p:cNvPr id="148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09" indent="-285734" eaLnBrk="0" hangingPunct="0">
              <a:defRPr sz="2400">
                <a:solidFill>
                  <a:schemeClr val="tx1"/>
                </a:solidFill>
                <a:latin typeface="Arial" charset="0"/>
                <a:ea typeface="ＭＳ Ｐゴシック" charset="0"/>
              </a:defRPr>
            </a:lvl2pPr>
            <a:lvl3pPr marL="1142937" indent="-228587" eaLnBrk="0" hangingPunct="0">
              <a:defRPr sz="2400">
                <a:solidFill>
                  <a:schemeClr val="tx1"/>
                </a:solidFill>
                <a:latin typeface="Arial" charset="0"/>
                <a:ea typeface="ＭＳ Ｐゴシック" charset="0"/>
              </a:defRPr>
            </a:lvl3pPr>
            <a:lvl4pPr marL="1600112" indent="-228587" eaLnBrk="0" hangingPunct="0">
              <a:defRPr sz="2400">
                <a:solidFill>
                  <a:schemeClr val="tx1"/>
                </a:solidFill>
                <a:latin typeface="Arial" charset="0"/>
                <a:ea typeface="ＭＳ Ｐゴシック" charset="0"/>
              </a:defRPr>
            </a:lvl4pPr>
            <a:lvl5pPr marL="2057287" indent="-228587" eaLnBrk="0" hangingPunct="0">
              <a:defRPr sz="2400">
                <a:solidFill>
                  <a:schemeClr val="tx1"/>
                </a:solidFill>
                <a:latin typeface="Arial" charset="0"/>
                <a:ea typeface="ＭＳ Ｐゴシック" charset="0"/>
              </a:defRPr>
            </a:lvl5pPr>
            <a:lvl6pPr marL="2514461" indent="-228587" defTabSz="455588" eaLnBrk="0" fontAlgn="base" hangingPunct="0">
              <a:spcBef>
                <a:spcPct val="0"/>
              </a:spcBef>
              <a:spcAft>
                <a:spcPct val="0"/>
              </a:spcAft>
              <a:defRPr sz="2400">
                <a:solidFill>
                  <a:schemeClr val="tx1"/>
                </a:solidFill>
                <a:latin typeface="Arial" charset="0"/>
                <a:ea typeface="ＭＳ Ｐゴシック" charset="0"/>
              </a:defRPr>
            </a:lvl6pPr>
            <a:lvl7pPr marL="2971635" indent="-228587" defTabSz="455588" eaLnBrk="0" fontAlgn="base" hangingPunct="0">
              <a:spcBef>
                <a:spcPct val="0"/>
              </a:spcBef>
              <a:spcAft>
                <a:spcPct val="0"/>
              </a:spcAft>
              <a:defRPr sz="2400">
                <a:solidFill>
                  <a:schemeClr val="tx1"/>
                </a:solidFill>
                <a:latin typeface="Arial" charset="0"/>
                <a:ea typeface="ＭＳ Ｐゴシック" charset="0"/>
              </a:defRPr>
            </a:lvl7pPr>
            <a:lvl8pPr marL="3428810" indent="-228587" defTabSz="455588" eaLnBrk="0" fontAlgn="base" hangingPunct="0">
              <a:spcBef>
                <a:spcPct val="0"/>
              </a:spcBef>
              <a:spcAft>
                <a:spcPct val="0"/>
              </a:spcAft>
              <a:defRPr sz="2400">
                <a:solidFill>
                  <a:schemeClr val="tx1"/>
                </a:solidFill>
                <a:latin typeface="Arial" charset="0"/>
                <a:ea typeface="ＭＳ Ｐゴシック" charset="0"/>
              </a:defRPr>
            </a:lvl8pPr>
            <a:lvl9pPr marL="3885985" indent="-228587" defTabSz="455588" eaLnBrk="0" fontAlgn="base" hangingPunct="0">
              <a:spcBef>
                <a:spcPct val="0"/>
              </a:spcBef>
              <a:spcAft>
                <a:spcPct val="0"/>
              </a:spcAft>
              <a:defRPr sz="2400">
                <a:solidFill>
                  <a:schemeClr val="tx1"/>
                </a:solidFill>
                <a:latin typeface="Arial" charset="0"/>
                <a:ea typeface="ＭＳ Ｐゴシック" charset="0"/>
              </a:defRPr>
            </a:lvl9pPr>
          </a:lstStyle>
          <a:p>
            <a:pPr defTabSz="455588" eaLnBrk="1" hangingPunct="1"/>
            <a:fld id="{3BBDC4F3-2968-9A48-8B5A-C1DD1273B344}" type="slidenum">
              <a:rPr lang="en-US" sz="1200">
                <a:solidFill>
                  <a:srgbClr val="000000"/>
                </a:solidFill>
                <a:latin typeface="Calibri" charset="0"/>
              </a:rPr>
              <a:pPr defTabSz="455588" eaLnBrk="1" hangingPunct="1"/>
              <a:t>12</a:t>
            </a:fld>
            <a:endParaRPr lang="en-US" sz="1200">
              <a:solidFill>
                <a:srgbClr val="000000"/>
              </a:solidFill>
              <a:latin typeface="Calibri" charset="0"/>
            </a:endParaRPr>
          </a:p>
        </p:txBody>
      </p:sp>
    </p:spTree>
    <p:extLst>
      <p:ext uri="{BB962C8B-B14F-4D97-AF65-F5344CB8AC3E}">
        <p14:creationId xmlns:p14="http://schemas.microsoft.com/office/powerpoint/2010/main" val="3493346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marL="285734" indent="-285734" defTabSz="456687">
              <a:buFont typeface="Arial" pitchFamily="34" charset="0"/>
              <a:buChar char="•"/>
              <a:defRPr/>
            </a:pPr>
            <a:r>
              <a:rPr lang="en-US" dirty="0" smtClean="0">
                <a:solidFill>
                  <a:srgbClr val="000099"/>
                </a:solidFill>
                <a:ea typeface="Arial" charset="0"/>
                <a:cs typeface="Arial" charset="0"/>
              </a:rPr>
              <a:t>GPM is an international mission which will use inputs from a constellation of satellites to improve precipitation estimation globally</a:t>
            </a:r>
          </a:p>
          <a:p>
            <a:pPr marL="285734" indent="-285734" defTabSz="456687">
              <a:buFont typeface="Arial" pitchFamily="34" charset="0"/>
              <a:buChar char="•"/>
              <a:defRPr/>
            </a:pPr>
            <a:r>
              <a:rPr lang="en-US" dirty="0" smtClean="0">
                <a:solidFill>
                  <a:srgbClr val="000099"/>
                </a:solidFill>
                <a:ea typeface="Arial" charset="0"/>
                <a:cs typeface="Arial" charset="0"/>
              </a:rPr>
              <a:t>GPM will provide precipitation information every 3 hours</a:t>
            </a:r>
          </a:p>
          <a:p>
            <a:pPr marL="285734" indent="-285734" defTabSz="456687">
              <a:buFont typeface="Arial" pitchFamily="34" charset="0"/>
              <a:buChar char="•"/>
              <a:defRPr/>
            </a:pPr>
            <a:r>
              <a:rPr lang="en-US" dirty="0" smtClean="0">
                <a:solidFill>
                  <a:srgbClr val="000099"/>
                </a:solidFill>
                <a:ea typeface="Times New Roman" charset="0"/>
                <a:cs typeface="Times New Roman" charset="0"/>
              </a:rPr>
              <a:t>Non-Sun-Synchronous orbit from Arctic to the Antarctic Circle at 407 km (~250 miles)</a:t>
            </a:r>
          </a:p>
          <a:p>
            <a:pPr defTabSz="456687">
              <a:defRPr/>
            </a:pPr>
            <a:endParaRPr lang="en-US" dirty="0"/>
          </a:p>
        </p:txBody>
      </p:sp>
      <p:sp>
        <p:nvSpPr>
          <p:cNvPr id="154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09" indent="-285734" eaLnBrk="0" hangingPunct="0">
              <a:defRPr sz="2400">
                <a:solidFill>
                  <a:schemeClr val="tx1"/>
                </a:solidFill>
                <a:latin typeface="Arial" charset="0"/>
                <a:ea typeface="ＭＳ Ｐゴシック" charset="0"/>
              </a:defRPr>
            </a:lvl2pPr>
            <a:lvl3pPr marL="1142937" indent="-228587" eaLnBrk="0" hangingPunct="0">
              <a:defRPr sz="2400">
                <a:solidFill>
                  <a:schemeClr val="tx1"/>
                </a:solidFill>
                <a:latin typeface="Arial" charset="0"/>
                <a:ea typeface="ＭＳ Ｐゴシック" charset="0"/>
              </a:defRPr>
            </a:lvl3pPr>
            <a:lvl4pPr marL="1600112" indent="-228587" eaLnBrk="0" hangingPunct="0">
              <a:defRPr sz="2400">
                <a:solidFill>
                  <a:schemeClr val="tx1"/>
                </a:solidFill>
                <a:latin typeface="Arial" charset="0"/>
                <a:ea typeface="ＭＳ Ｐゴシック" charset="0"/>
              </a:defRPr>
            </a:lvl4pPr>
            <a:lvl5pPr marL="2057287" indent="-228587" eaLnBrk="0" hangingPunct="0">
              <a:defRPr sz="2400">
                <a:solidFill>
                  <a:schemeClr val="tx1"/>
                </a:solidFill>
                <a:latin typeface="Arial" charset="0"/>
                <a:ea typeface="ＭＳ Ｐゴシック" charset="0"/>
              </a:defRPr>
            </a:lvl5pPr>
            <a:lvl6pPr marL="2514461" indent="-228587" defTabSz="455588" eaLnBrk="0" fontAlgn="base" hangingPunct="0">
              <a:spcBef>
                <a:spcPct val="0"/>
              </a:spcBef>
              <a:spcAft>
                <a:spcPct val="0"/>
              </a:spcAft>
              <a:defRPr sz="2400">
                <a:solidFill>
                  <a:schemeClr val="tx1"/>
                </a:solidFill>
                <a:latin typeface="Arial" charset="0"/>
                <a:ea typeface="ＭＳ Ｐゴシック" charset="0"/>
              </a:defRPr>
            </a:lvl6pPr>
            <a:lvl7pPr marL="2971635" indent="-228587" defTabSz="455588" eaLnBrk="0" fontAlgn="base" hangingPunct="0">
              <a:spcBef>
                <a:spcPct val="0"/>
              </a:spcBef>
              <a:spcAft>
                <a:spcPct val="0"/>
              </a:spcAft>
              <a:defRPr sz="2400">
                <a:solidFill>
                  <a:schemeClr val="tx1"/>
                </a:solidFill>
                <a:latin typeface="Arial" charset="0"/>
                <a:ea typeface="ＭＳ Ｐゴシック" charset="0"/>
              </a:defRPr>
            </a:lvl7pPr>
            <a:lvl8pPr marL="3428810" indent="-228587" defTabSz="455588" eaLnBrk="0" fontAlgn="base" hangingPunct="0">
              <a:spcBef>
                <a:spcPct val="0"/>
              </a:spcBef>
              <a:spcAft>
                <a:spcPct val="0"/>
              </a:spcAft>
              <a:defRPr sz="2400">
                <a:solidFill>
                  <a:schemeClr val="tx1"/>
                </a:solidFill>
                <a:latin typeface="Arial" charset="0"/>
                <a:ea typeface="ＭＳ Ｐゴシック" charset="0"/>
              </a:defRPr>
            </a:lvl8pPr>
            <a:lvl9pPr marL="3885985" indent="-228587" defTabSz="455588" eaLnBrk="0" fontAlgn="base" hangingPunct="0">
              <a:spcBef>
                <a:spcPct val="0"/>
              </a:spcBef>
              <a:spcAft>
                <a:spcPct val="0"/>
              </a:spcAft>
              <a:defRPr sz="2400">
                <a:solidFill>
                  <a:schemeClr val="tx1"/>
                </a:solidFill>
                <a:latin typeface="Arial" charset="0"/>
                <a:ea typeface="ＭＳ Ｐゴシック" charset="0"/>
              </a:defRPr>
            </a:lvl9pPr>
          </a:lstStyle>
          <a:p>
            <a:pPr defTabSz="455588" eaLnBrk="1" hangingPunct="1"/>
            <a:fld id="{A96841EF-2723-BF49-91FD-CAA97F106DF5}" type="slidenum">
              <a:rPr lang="en-US" sz="1200">
                <a:solidFill>
                  <a:srgbClr val="000000"/>
                </a:solidFill>
                <a:latin typeface="Calibri" charset="0"/>
              </a:rPr>
              <a:pPr defTabSz="455588" eaLnBrk="1" hangingPunct="1"/>
              <a:t>14</a:t>
            </a:fld>
            <a:endParaRPr lang="en-US" sz="1200">
              <a:solidFill>
                <a:srgbClr val="000000"/>
              </a:solidFill>
              <a:latin typeface="Calibri" charset="0"/>
            </a:endParaRPr>
          </a:p>
        </p:txBody>
      </p:sp>
    </p:spTree>
    <p:extLst>
      <p:ext uri="{BB962C8B-B14F-4D97-AF65-F5344CB8AC3E}">
        <p14:creationId xmlns:p14="http://schemas.microsoft.com/office/powerpoint/2010/main" val="4021154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25F1EB-F951-234D-BA25-C2F45638BA48}" type="slidenum">
              <a:rPr lang="en-US" smtClean="0"/>
              <a:pPr/>
              <a:t>15</a:t>
            </a:fld>
            <a:endParaRPr lang="en-US"/>
          </a:p>
        </p:txBody>
      </p:sp>
    </p:spTree>
    <p:extLst>
      <p:ext uri="{BB962C8B-B14F-4D97-AF65-F5344CB8AC3E}">
        <p14:creationId xmlns:p14="http://schemas.microsoft.com/office/powerpoint/2010/main" val="3044914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DB0143-848B-43E0-B365-DFA3F0B93F2E}" type="slidenum">
              <a:rPr lang="en-US" smtClean="0"/>
              <a:pPr/>
              <a:t>18</a:t>
            </a:fld>
            <a:endParaRPr lang="en-US" dirty="0"/>
          </a:p>
        </p:txBody>
      </p:sp>
    </p:spTree>
    <p:extLst>
      <p:ext uri="{BB962C8B-B14F-4D97-AF65-F5344CB8AC3E}">
        <p14:creationId xmlns:p14="http://schemas.microsoft.com/office/powerpoint/2010/main" val="2386469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http://www.climatewizard.org/#</a:t>
            </a:r>
            <a:endParaRPr lang="en-US" dirty="0"/>
          </a:p>
        </p:txBody>
      </p:sp>
      <p:sp>
        <p:nvSpPr>
          <p:cNvPr id="4" name="Slide Number Placeholder 3"/>
          <p:cNvSpPr>
            <a:spLocks noGrp="1"/>
          </p:cNvSpPr>
          <p:nvPr>
            <p:ph type="sldNum" sz="quarter" idx="10"/>
          </p:nvPr>
        </p:nvSpPr>
        <p:spPr/>
        <p:txBody>
          <a:bodyPr/>
          <a:lstStyle/>
          <a:p>
            <a:pPr>
              <a:defRPr/>
            </a:pPr>
            <a:fld id="{5C7D6508-BEA5-4238-A2F6-5F150F786DEC}" type="slidenum">
              <a:rPr lang="en-US" smtClean="0">
                <a:solidFill>
                  <a:prstClr val="black"/>
                </a:solidFill>
                <a:latin typeface="Calibri"/>
              </a:rPr>
              <a:pPr>
                <a:defRPr/>
              </a:pPr>
              <a:t>20</a:t>
            </a:fld>
            <a:endParaRPr lang="en-US">
              <a:solidFill>
                <a:prstClr val="black"/>
              </a:solidFill>
              <a:latin typeface="Calibri"/>
            </a:endParaRPr>
          </a:p>
        </p:txBody>
      </p:sp>
    </p:spTree>
    <p:extLst>
      <p:ext uri="{BB962C8B-B14F-4D97-AF65-F5344CB8AC3E}">
        <p14:creationId xmlns:p14="http://schemas.microsoft.com/office/powerpoint/2010/main" val="2148712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Picture2.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35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9317" y="168812"/>
            <a:ext cx="7772400" cy="1470025"/>
          </a:xfrm>
        </p:spPr>
        <p:txBody>
          <a:bodyPr/>
          <a:lstStyle>
            <a:lvl1pPr algn="ctr">
              <a:defRPr sz="3600"/>
            </a:lvl1pPr>
          </a:lstStyle>
          <a:p>
            <a:r>
              <a:rPr lang="en-US" smtClean="0"/>
              <a:t>Click to edit Master title style</a:t>
            </a:r>
            <a:endParaRPr lang="en-US"/>
          </a:p>
        </p:txBody>
      </p:sp>
      <p:sp>
        <p:nvSpPr>
          <p:cNvPr id="3" name="Subtitle 2"/>
          <p:cNvSpPr>
            <a:spLocks noGrp="1"/>
          </p:cNvSpPr>
          <p:nvPr>
            <p:ph type="subTitle" idx="1"/>
          </p:nvPr>
        </p:nvSpPr>
        <p:spPr>
          <a:xfrm>
            <a:off x="5401994" y="1821765"/>
            <a:ext cx="3460652" cy="3882683"/>
          </a:xfrm>
        </p:spPr>
        <p:txBody>
          <a:bodyPr/>
          <a:lstStyle>
            <a:lvl1pPr marL="0" indent="0" algn="ctr">
              <a:buNone/>
              <a:defRPr>
                <a:solidFill>
                  <a:srgbClr val="FFCC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09607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B2559C9-8D91-564A-A41F-F838FB8666E1}" type="datetime1">
              <a:rPr lang="en-US"/>
              <a:pPr/>
              <a:t>3/24/2016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08BDEA-1C21-FF40-8EF9-9EC7AC895105}" type="slidenum">
              <a:rPr lang="en-US"/>
              <a:pPr/>
              <a:t>‹#›</a:t>
            </a:fld>
            <a:endParaRPr lang="en-US"/>
          </a:p>
        </p:txBody>
      </p:sp>
    </p:spTree>
    <p:extLst>
      <p:ext uri="{BB962C8B-B14F-4D97-AF65-F5344CB8AC3E}">
        <p14:creationId xmlns:p14="http://schemas.microsoft.com/office/powerpoint/2010/main" val="3711003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4319EB7-C9F1-214F-B611-ECEE18E2F868}" type="datetime1">
              <a:rPr lang="en-US"/>
              <a:pPr/>
              <a:t>3/24/2016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244239-5386-4C4A-871C-0CA4236E3C70}" type="slidenum">
              <a:rPr lang="en-US"/>
              <a:pPr/>
              <a:t>‹#›</a:t>
            </a:fld>
            <a:endParaRPr lang="en-US"/>
          </a:p>
        </p:txBody>
      </p:sp>
    </p:spTree>
    <p:extLst>
      <p:ext uri="{BB962C8B-B14F-4D97-AF65-F5344CB8AC3E}">
        <p14:creationId xmlns:p14="http://schemas.microsoft.com/office/powerpoint/2010/main" val="2812279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6EE5A39-9678-E140-91FE-83D50A6FC2CA}" type="datetime1">
              <a:rPr lang="en-US"/>
              <a:pPr/>
              <a:t>3/24/2016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2240B9-63BD-8347-A89C-19954D9A8F2E}" type="slidenum">
              <a:rPr lang="en-US"/>
              <a:pPr/>
              <a:t>‹#›</a:t>
            </a:fld>
            <a:endParaRPr lang="en-US"/>
          </a:p>
        </p:txBody>
      </p:sp>
    </p:spTree>
    <p:extLst>
      <p:ext uri="{BB962C8B-B14F-4D97-AF65-F5344CB8AC3E}">
        <p14:creationId xmlns:p14="http://schemas.microsoft.com/office/powerpoint/2010/main" val="2355122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881A15D-D422-6C45-8871-8EE8504F7AC7}" type="datetime1">
              <a:rPr lang="en-US"/>
              <a:pPr/>
              <a:t>3/24/2016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B2A532-CD34-124E-AD3B-008203D48CA3}" type="slidenum">
              <a:rPr lang="en-US"/>
              <a:pPr/>
              <a:t>‹#›</a:t>
            </a:fld>
            <a:endParaRPr lang="en-US"/>
          </a:p>
        </p:txBody>
      </p:sp>
    </p:spTree>
    <p:extLst>
      <p:ext uri="{BB962C8B-B14F-4D97-AF65-F5344CB8AC3E}">
        <p14:creationId xmlns:p14="http://schemas.microsoft.com/office/powerpoint/2010/main" val="3400826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13385DB-FA3B-EA42-86B8-2549D6F6FEF9}" type="datetime1">
              <a:rPr lang="en-US"/>
              <a:pPr/>
              <a:t>3/24/2016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BED2F7-E2EE-F144-A3E2-7E35C22ACAFA}" type="slidenum">
              <a:rPr lang="en-US"/>
              <a:pPr/>
              <a:t>‹#›</a:t>
            </a:fld>
            <a:endParaRPr lang="en-US"/>
          </a:p>
        </p:txBody>
      </p:sp>
    </p:spTree>
    <p:extLst>
      <p:ext uri="{BB962C8B-B14F-4D97-AF65-F5344CB8AC3E}">
        <p14:creationId xmlns:p14="http://schemas.microsoft.com/office/powerpoint/2010/main" val="2931299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7764A39A-18A6-EC41-B50E-65027E68CF32}" type="datetime1">
              <a:rPr lang="en-US"/>
              <a:pPr/>
              <a:t>3/24/2016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A869331-AAB0-6746-86FC-BED4CC38417A}" type="slidenum">
              <a:rPr lang="en-US"/>
              <a:pPr/>
              <a:t>‹#›</a:t>
            </a:fld>
            <a:endParaRPr lang="en-US"/>
          </a:p>
        </p:txBody>
      </p:sp>
    </p:spTree>
    <p:extLst>
      <p:ext uri="{BB962C8B-B14F-4D97-AF65-F5344CB8AC3E}">
        <p14:creationId xmlns:p14="http://schemas.microsoft.com/office/powerpoint/2010/main" val="2732253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D3B2CF02-3A11-4841-B9A6-D19D4FE2BDF8}" type="datetime1">
              <a:rPr lang="en-US"/>
              <a:pPr/>
              <a:t>3/24/2016</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C72C09F5-0C3A-2741-A293-DC97A4C72861}" type="slidenum">
              <a:rPr lang="en-US"/>
              <a:pPr/>
              <a:t>‹#›</a:t>
            </a:fld>
            <a:endParaRPr lang="en-US"/>
          </a:p>
        </p:txBody>
      </p:sp>
    </p:spTree>
    <p:extLst>
      <p:ext uri="{BB962C8B-B14F-4D97-AF65-F5344CB8AC3E}">
        <p14:creationId xmlns:p14="http://schemas.microsoft.com/office/powerpoint/2010/main" val="2138914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9D43014-CA25-1745-822B-D4FAC025F595}" type="datetime1">
              <a:rPr lang="en-US"/>
              <a:pPr/>
              <a:t>3/24/2016</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46ADE816-8123-3340-BF2A-A39A139A0B8E}" type="slidenum">
              <a:rPr lang="en-US"/>
              <a:pPr/>
              <a:t>‹#›</a:t>
            </a:fld>
            <a:endParaRPr lang="en-US"/>
          </a:p>
        </p:txBody>
      </p:sp>
    </p:spTree>
    <p:extLst>
      <p:ext uri="{BB962C8B-B14F-4D97-AF65-F5344CB8AC3E}">
        <p14:creationId xmlns:p14="http://schemas.microsoft.com/office/powerpoint/2010/main" val="327216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28559B2-A8A1-4048-A39F-2FC85F3372B5}" type="datetime1">
              <a:rPr lang="en-US"/>
              <a:pPr/>
              <a:t>3/24/2016</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38D9B2E5-D32B-7F4E-9149-FCE942FDB053}" type="slidenum">
              <a:rPr lang="en-US"/>
              <a:pPr/>
              <a:t>‹#›</a:t>
            </a:fld>
            <a:endParaRPr lang="en-US"/>
          </a:p>
        </p:txBody>
      </p:sp>
    </p:spTree>
    <p:extLst>
      <p:ext uri="{BB962C8B-B14F-4D97-AF65-F5344CB8AC3E}">
        <p14:creationId xmlns:p14="http://schemas.microsoft.com/office/powerpoint/2010/main" val="3753734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D0E0A8A-25FC-744B-A46D-00DAF105F4B3}" type="datetime1">
              <a:rPr lang="en-US"/>
              <a:pPr/>
              <a:t>3/24/2016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546DD30-822C-3A49-AD4E-4B88306A9E31}" type="slidenum">
              <a:rPr lang="en-US"/>
              <a:pPr/>
              <a:t>‹#›</a:t>
            </a:fld>
            <a:endParaRPr lang="en-US"/>
          </a:p>
        </p:txBody>
      </p:sp>
    </p:spTree>
    <p:extLst>
      <p:ext uri="{BB962C8B-B14F-4D97-AF65-F5344CB8AC3E}">
        <p14:creationId xmlns:p14="http://schemas.microsoft.com/office/powerpoint/2010/main" val="2966918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01E97C8-E658-5742-9319-208D3288123C}" type="datetime1">
              <a:rPr lang="en-US"/>
              <a:pPr/>
              <a:t>3/24/2016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EBDB6A-5099-D644-9285-6D707AA7E959}" type="slidenum">
              <a:rPr lang="en-US"/>
              <a:pPr/>
              <a:t>‹#›</a:t>
            </a:fld>
            <a:endParaRPr lang="en-US"/>
          </a:p>
        </p:txBody>
      </p:sp>
    </p:spTree>
    <p:extLst>
      <p:ext uri="{BB962C8B-B14F-4D97-AF65-F5344CB8AC3E}">
        <p14:creationId xmlns:p14="http://schemas.microsoft.com/office/powerpoint/2010/main" val="2393727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395F2D8-7329-224E-B3FF-8C0C605E9152}" type="datetime1">
              <a:rPr lang="en-US"/>
              <a:pPr/>
              <a:t>3/24/2016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3488E89-44BF-1A46-87A4-C91FE3855CC8}" type="slidenum">
              <a:rPr lang="en-US"/>
              <a:pPr/>
              <a:t>‹#›</a:t>
            </a:fld>
            <a:endParaRPr lang="en-US"/>
          </a:p>
        </p:txBody>
      </p:sp>
    </p:spTree>
    <p:extLst>
      <p:ext uri="{BB962C8B-B14F-4D97-AF65-F5344CB8AC3E}">
        <p14:creationId xmlns:p14="http://schemas.microsoft.com/office/powerpoint/2010/main" val="3587200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31E7E8F-0D7F-2545-BF13-C26E38621BEF}" type="datetime1">
              <a:rPr lang="en-US"/>
              <a:pPr/>
              <a:t>3/24/2016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E263B6-AA4A-D049-B699-C0EFACB5F924}" type="slidenum">
              <a:rPr lang="en-US"/>
              <a:pPr/>
              <a:t>‹#›</a:t>
            </a:fld>
            <a:endParaRPr lang="en-US"/>
          </a:p>
        </p:txBody>
      </p:sp>
    </p:spTree>
    <p:extLst>
      <p:ext uri="{BB962C8B-B14F-4D97-AF65-F5344CB8AC3E}">
        <p14:creationId xmlns:p14="http://schemas.microsoft.com/office/powerpoint/2010/main" val="3874412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7D5F750-3349-AD45-AA35-01D740731E9D}" type="datetime1">
              <a:rPr lang="en-US"/>
              <a:pPr/>
              <a:t>3/24/2016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2ABE0E-A21D-6648-AD5D-617819804B8F}" type="slidenum">
              <a:rPr lang="en-US"/>
              <a:pPr/>
              <a:t>‹#›</a:t>
            </a:fld>
            <a:endParaRPr lang="en-US"/>
          </a:p>
        </p:txBody>
      </p:sp>
    </p:spTree>
    <p:extLst>
      <p:ext uri="{BB962C8B-B14F-4D97-AF65-F5344CB8AC3E}">
        <p14:creationId xmlns:p14="http://schemas.microsoft.com/office/powerpoint/2010/main" val="4287174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58866" y="2419096"/>
            <a:ext cx="3933106" cy="703737"/>
          </a:xfrm>
        </p:spPr>
        <p:txBody>
          <a:bodyPr/>
          <a:lstStyle>
            <a:lvl1pPr>
              <a:defRPr baseline="0"/>
            </a:lvl1pPr>
          </a:lstStyle>
          <a:p>
            <a:r>
              <a:rPr lang="en-US" dirty="0" smtClean="0"/>
              <a:t>Click to edit title</a:t>
            </a:r>
            <a:endParaRPr lang="en-US" dirty="0"/>
          </a:p>
        </p:txBody>
      </p:sp>
      <p:sp>
        <p:nvSpPr>
          <p:cNvPr id="6" name="Slide Number Placeholder 5"/>
          <p:cNvSpPr>
            <a:spLocks noGrp="1"/>
          </p:cNvSpPr>
          <p:nvPr>
            <p:ph type="sldNum" sz="quarter" idx="12"/>
          </p:nvPr>
        </p:nvSpPr>
        <p:spPr/>
        <p:txBody>
          <a:bodyPr/>
          <a:lstStyle>
            <a:lvl1pPr>
              <a:defRPr sz="800"/>
            </a:lvl1pPr>
          </a:lstStyle>
          <a:p>
            <a:r>
              <a:rPr lang="en-US" dirty="0" smtClean="0">
                <a:solidFill>
                  <a:prstClr val="black">
                    <a:tint val="75000"/>
                  </a:prstClr>
                </a:solidFill>
                <a:latin typeface="Calibri"/>
              </a:rPr>
              <a:t>Opening Slide</a:t>
            </a:r>
            <a:endParaRPr lang="en-US" dirty="0">
              <a:solidFill>
                <a:prstClr val="black">
                  <a:tint val="75000"/>
                </a:prstClr>
              </a:solidFill>
              <a:latin typeface="Calibri"/>
            </a:endParaRPr>
          </a:p>
        </p:txBody>
      </p:sp>
      <p:pic>
        <p:nvPicPr>
          <p:cNvPr id="7" name="Picture 6" descr="left_glob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0659" y="539972"/>
            <a:ext cx="2724839" cy="5201965"/>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email">
            <a:alphaModFix amt="22000"/>
            <a:extLst>
              <a:ext uri="{28A0092B-C50C-407E-A947-70E740481C1C}">
                <a14:useLocalDpi xmlns:a14="http://schemas.microsoft.com/office/drawing/2010/main"/>
              </a:ext>
            </a:extLst>
          </a:blip>
          <a:srcRect/>
          <a:stretch>
            <a:fillRect/>
          </a:stretch>
        </p:blipFill>
        <p:spPr bwMode="auto">
          <a:xfrm>
            <a:off x="334617" y="1239013"/>
            <a:ext cx="8459555" cy="4098468"/>
          </a:xfrm>
          <a:prstGeom prst="rect">
            <a:avLst/>
          </a:prstGeom>
          <a:solidFill>
            <a:schemeClr val="accent1">
              <a:alpha val="0"/>
            </a:schemeClr>
          </a:solidFill>
          <a:ln w="9525">
            <a:noFill/>
            <a:miter lim="800000"/>
            <a:headEnd/>
            <a:tailEnd/>
          </a:ln>
          <a:effec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sz="800"/>
            </a:lvl1pPr>
          </a:lstStyle>
          <a:p>
            <a:r>
              <a:rPr lang="en-US" dirty="0" smtClean="0">
                <a:solidFill>
                  <a:prstClr val="black">
                    <a:tint val="75000"/>
                  </a:prstClr>
                </a:solidFill>
                <a:latin typeface="Calibri"/>
              </a:rPr>
              <a:t>P</a:t>
            </a:r>
            <a:endParaRPr lang="en-US" dirty="0">
              <a:solidFill>
                <a:prstClr val="black">
                  <a:tint val="75000"/>
                </a:prstClr>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7426" y="1043382"/>
            <a:ext cx="7369458" cy="874249"/>
          </a:xfrm>
        </p:spPr>
        <p:txBody>
          <a:bodyPr/>
          <a:lstStyle/>
          <a:p>
            <a:r>
              <a:rPr lang="en-US" dirty="0" smtClean="0"/>
              <a:t>Click to edit title</a:t>
            </a:r>
            <a:endParaRPr lang="en-US" dirty="0"/>
          </a:p>
        </p:txBody>
      </p:sp>
      <p:sp>
        <p:nvSpPr>
          <p:cNvPr id="4" name="Content Placeholder 3"/>
          <p:cNvSpPr>
            <a:spLocks noGrp="1"/>
          </p:cNvSpPr>
          <p:nvPr>
            <p:ph sz="half" idx="2"/>
          </p:nvPr>
        </p:nvSpPr>
        <p:spPr>
          <a:xfrm>
            <a:off x="4428284" y="2182159"/>
            <a:ext cx="4038600" cy="3197336"/>
          </a:xfrm>
          <a:solidFill>
            <a:schemeClr val="accent4">
              <a:lumMod val="60000"/>
              <a:lumOff val="40000"/>
            </a:schemeClr>
          </a:solidFill>
          <a:effectLst>
            <a:outerShdw blurRad="40000" dist="23000" dir="5400000" rotWithShape="0">
              <a:srgbClr val="000000">
                <a:alpha val="35000"/>
              </a:srgbClr>
            </a:outerShdw>
            <a:softEdge rad="88900"/>
          </a:effectLst>
        </p:spPr>
        <p:style>
          <a:lnRef idx="1">
            <a:schemeClr val="accent4"/>
          </a:lnRef>
          <a:fillRef idx="3">
            <a:schemeClr val="accent4"/>
          </a:fillRef>
          <a:effectRef idx="2">
            <a:schemeClr val="accent4"/>
          </a:effectRef>
          <a:fontRef idx="none"/>
        </p:style>
        <p:txBody>
          <a:bodyPr lIns="182880" tIns="137160" rIns="182880" bIns="13716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lvl1pPr>
              <a:defRPr sz="800"/>
            </a:lvl1pPr>
          </a:lstStyle>
          <a:p>
            <a:r>
              <a:rPr lang="en-US" dirty="0" smtClean="0">
                <a:solidFill>
                  <a:prstClr val="black">
                    <a:tint val="75000"/>
                  </a:prstClr>
                </a:solidFill>
                <a:latin typeface="Calibri"/>
              </a:rPr>
              <a:t>S</a:t>
            </a:r>
            <a:endParaRPr lang="en-US" dirty="0">
              <a:solidFill>
                <a:prstClr val="black">
                  <a:tint val="75000"/>
                </a:prstClr>
              </a:solidFill>
              <a:latin typeface="Calibri"/>
            </a:endParaRPr>
          </a:p>
        </p:txBody>
      </p:sp>
      <p:pic>
        <p:nvPicPr>
          <p:cNvPr id="8"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7164" y="2911789"/>
            <a:ext cx="3627272" cy="2575024"/>
          </a:xfrm>
          <a:prstGeom prst="rect">
            <a:avLst/>
          </a:prstGeom>
          <a:noFill/>
          <a:ln w="9525">
            <a:noFill/>
            <a:miter lim="800000"/>
            <a:headEnd/>
            <a:tailEnd/>
          </a:ln>
          <a:effectLst/>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2614" y="906252"/>
            <a:ext cx="7530439" cy="874249"/>
          </a:xfrm>
        </p:spPr>
        <p:txBody>
          <a:bodyPr/>
          <a:lstStyle/>
          <a:p>
            <a:r>
              <a:rPr lang="en-US" dirty="0" smtClean="0"/>
              <a:t>Click to edit title</a:t>
            </a:r>
            <a:endParaRPr lang="en-US" dirty="0"/>
          </a:p>
        </p:txBody>
      </p:sp>
      <p:sp>
        <p:nvSpPr>
          <p:cNvPr id="4" name="Content Placeholder 3"/>
          <p:cNvSpPr>
            <a:spLocks noGrp="1"/>
          </p:cNvSpPr>
          <p:nvPr>
            <p:ph sz="half" idx="2"/>
          </p:nvPr>
        </p:nvSpPr>
        <p:spPr>
          <a:xfrm>
            <a:off x="4418430" y="2027142"/>
            <a:ext cx="3964623" cy="3459672"/>
          </a:xfrm>
          <a:solidFill>
            <a:srgbClr val="C74D39">
              <a:alpha val="70000"/>
            </a:srgbClr>
          </a:solidFill>
          <a:effectLst>
            <a:outerShdw blurRad="40000" dist="23000" dir="5400000" rotWithShape="0">
              <a:srgbClr val="000000">
                <a:alpha val="35000"/>
              </a:srgbClr>
            </a:outerShdw>
            <a:softEdge rad="88900"/>
          </a:effectLst>
        </p:spPr>
        <p:style>
          <a:lnRef idx="1">
            <a:schemeClr val="accent4"/>
          </a:lnRef>
          <a:fillRef idx="3">
            <a:schemeClr val="accent4"/>
          </a:fillRef>
          <a:effectRef idx="2">
            <a:schemeClr val="accent4"/>
          </a:effectRef>
          <a:fontRef idx="none"/>
        </p:style>
        <p:txBody>
          <a:bodyPr lIns="182880" tIns="128016" rIns="182880" bIns="137160"/>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lvl1pPr>
              <a:defRPr sz="800"/>
            </a:lvl1pPr>
          </a:lstStyle>
          <a:p>
            <a:r>
              <a:rPr lang="en-US" dirty="0" smtClean="0">
                <a:solidFill>
                  <a:prstClr val="black">
                    <a:tint val="75000"/>
                  </a:prstClr>
                </a:solidFill>
                <a:latin typeface="Calibri"/>
              </a:rPr>
              <a:t>S</a:t>
            </a:r>
            <a:endParaRPr lang="en-US" dirty="0">
              <a:solidFill>
                <a:prstClr val="black">
                  <a:tint val="75000"/>
                </a:prstClr>
              </a:solidFill>
              <a:latin typeface="Calibri"/>
            </a:endParaRPr>
          </a:p>
        </p:txBody>
      </p:sp>
      <p:pic>
        <p:nvPicPr>
          <p:cNvPr id="9"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8388" y="2908514"/>
            <a:ext cx="3200400" cy="2514600"/>
          </a:xfrm>
          <a:prstGeom prst="rect">
            <a:avLst/>
          </a:prstGeom>
          <a:noFill/>
          <a:ln w="9525">
            <a:noFill/>
            <a:miter lim="800000"/>
            <a:headEnd/>
            <a:tailEnd/>
          </a:ln>
          <a:effectLst/>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3531" y="1156663"/>
            <a:ext cx="4766197" cy="780923"/>
          </a:xfrm>
        </p:spPr>
        <p:txBody>
          <a:bodyPr/>
          <a:lstStyle>
            <a:lvl1pPr>
              <a:defRPr baseline="0"/>
            </a:lvl1pPr>
          </a:lstStyle>
          <a:p>
            <a:r>
              <a:rPr lang="en-US" dirty="0" smtClean="0"/>
              <a:t>Click to edit title</a:t>
            </a:r>
            <a:endParaRPr lang="en-US" dirty="0"/>
          </a:p>
        </p:txBody>
      </p:sp>
      <p:sp>
        <p:nvSpPr>
          <p:cNvPr id="4" name="Content Placeholder 3"/>
          <p:cNvSpPr>
            <a:spLocks noGrp="1"/>
          </p:cNvSpPr>
          <p:nvPr>
            <p:ph sz="half" idx="2"/>
          </p:nvPr>
        </p:nvSpPr>
        <p:spPr>
          <a:xfrm>
            <a:off x="3193531" y="2045803"/>
            <a:ext cx="4843708" cy="3363502"/>
          </a:xfrm>
          <a:solidFill>
            <a:srgbClr val="88B5B5">
              <a:alpha val="50000"/>
            </a:srgbClr>
          </a:solidFill>
          <a:effectLst>
            <a:outerShdw blurRad="40000" dist="23000" dir="5400000" rotWithShape="0">
              <a:srgbClr val="000000">
                <a:alpha val="35000"/>
              </a:srgbClr>
            </a:outerShdw>
            <a:softEdge rad="88900"/>
          </a:effectLst>
        </p:spPr>
        <p:style>
          <a:lnRef idx="1">
            <a:schemeClr val="accent4"/>
          </a:lnRef>
          <a:fillRef idx="3">
            <a:schemeClr val="accent4"/>
          </a:fillRef>
          <a:effectRef idx="2">
            <a:schemeClr val="accent4"/>
          </a:effectRef>
          <a:fontRef idx="none"/>
        </p:style>
        <p:txBody>
          <a:bodyPr lIns="182880" tIns="137160" rIns="182880" bIns="13716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lvl1pPr>
              <a:defRPr sz="800"/>
            </a:lvl1pPr>
          </a:lstStyle>
          <a:p>
            <a:r>
              <a:rPr lang="en-US" dirty="0" smtClean="0">
                <a:solidFill>
                  <a:prstClr val="black">
                    <a:tint val="75000"/>
                  </a:prstClr>
                </a:solidFill>
                <a:latin typeface="Calibri"/>
              </a:rPr>
              <a:t>S</a:t>
            </a:r>
            <a:endParaRPr lang="en-US" dirty="0">
              <a:solidFill>
                <a:prstClr val="black">
                  <a:tint val="75000"/>
                </a:prstClr>
              </a:solidFill>
              <a:latin typeface="Calibri"/>
            </a:endParaRPr>
          </a:p>
        </p:txBody>
      </p:sp>
      <p:pic>
        <p:nvPicPr>
          <p:cNvPr id="9"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95438" y="1156663"/>
            <a:ext cx="2074861" cy="4252642"/>
          </a:xfrm>
          <a:prstGeom prst="rect">
            <a:avLst/>
          </a:prstGeom>
          <a:noFill/>
          <a:ln w="9525">
            <a:noFill/>
            <a:miter lim="800000"/>
            <a:headEnd/>
            <a:tailEnd/>
          </a:ln>
          <a:effectLst>
            <a:softEdge rad="76200"/>
          </a:effectLst>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defRPr sz="800"/>
            </a:lvl1pPr>
          </a:lstStyle>
          <a:p>
            <a:r>
              <a:rPr lang="en-US" dirty="0" smtClean="0">
                <a:solidFill>
                  <a:prstClr val="black">
                    <a:tint val="75000"/>
                  </a:prstClr>
                </a:solidFill>
                <a:latin typeface="Calibri"/>
              </a:rPr>
              <a:t>T</a:t>
            </a:r>
            <a:endParaRPr lang="en-US" dirty="0">
              <a:solidFill>
                <a:prstClr val="black">
                  <a:tint val="75000"/>
                </a:prstClr>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25436" y="1281112"/>
            <a:ext cx="3944739" cy="3910496"/>
          </a:xfrm>
          <a:prstGeom prst="rect">
            <a:avLst/>
          </a:prstGeom>
          <a:noFill/>
          <a:ln w="9525">
            <a:noFill/>
            <a:miter lim="800000"/>
            <a:headEnd/>
            <a:tailEnd/>
          </a:ln>
          <a:effectLst/>
        </p:spPr>
      </p:pic>
      <p:sp>
        <p:nvSpPr>
          <p:cNvPr id="2" name="Title 1"/>
          <p:cNvSpPr>
            <a:spLocks noGrp="1"/>
          </p:cNvSpPr>
          <p:nvPr>
            <p:ph type="title"/>
          </p:nvPr>
        </p:nvSpPr>
        <p:spPr>
          <a:xfrm>
            <a:off x="3771386" y="725951"/>
            <a:ext cx="4915414" cy="874249"/>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771386" y="1727797"/>
            <a:ext cx="4915414" cy="42402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sz="800"/>
            </a:lvl1pPr>
          </a:lstStyle>
          <a:p>
            <a:r>
              <a:rPr lang="en-US" dirty="0" smtClean="0">
                <a:solidFill>
                  <a:prstClr val="black">
                    <a:tint val="75000"/>
                  </a:prstClr>
                </a:solidFill>
                <a:latin typeface="Calibri"/>
              </a:rPr>
              <a:t>T</a:t>
            </a:r>
            <a:endParaRPr lang="en-US" dirty="0">
              <a:solidFill>
                <a:prstClr val="black">
                  <a:tint val="75000"/>
                </a:prstClr>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C5B7C29-7179-394A-BE51-71E9CD9F88C5}" type="datetime1">
              <a:rPr lang="en-US"/>
              <a:pPr/>
              <a:t>3/24/2016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5F8233-E66F-8C42-8AFF-476D15A7C6CC}" type="slidenum">
              <a:rPr lang="en-US"/>
              <a:pPr/>
              <a:t>‹#›</a:t>
            </a:fld>
            <a:endParaRPr lang="en-US"/>
          </a:p>
        </p:txBody>
      </p:sp>
    </p:spTree>
    <p:extLst>
      <p:ext uri="{BB962C8B-B14F-4D97-AF65-F5344CB8AC3E}">
        <p14:creationId xmlns:p14="http://schemas.microsoft.com/office/powerpoint/2010/main" val="1925526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93367"/>
            <a:ext cx="6357083" cy="874249"/>
          </a:xfrm>
        </p:spPr>
        <p:txBody>
          <a:bodyPr/>
          <a:lstStyle/>
          <a:p>
            <a:r>
              <a:rPr lang="en-US" dirty="0" smtClean="0"/>
              <a:t>Click to edit title</a:t>
            </a:r>
            <a:endParaRPr lang="en-US" dirty="0"/>
          </a:p>
        </p:txBody>
      </p:sp>
      <p:sp>
        <p:nvSpPr>
          <p:cNvPr id="3" name="Content Placeholder 2"/>
          <p:cNvSpPr>
            <a:spLocks noGrp="1"/>
          </p:cNvSpPr>
          <p:nvPr>
            <p:ph idx="1" hasCustomPrompt="1"/>
          </p:nvPr>
        </p:nvSpPr>
        <p:spPr>
          <a:xfrm>
            <a:off x="457200" y="3196461"/>
            <a:ext cx="6357083" cy="2615580"/>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sz="800"/>
            </a:lvl1pPr>
          </a:lstStyle>
          <a:p>
            <a:r>
              <a:rPr lang="en-US" dirty="0" smtClean="0">
                <a:solidFill>
                  <a:prstClr val="black">
                    <a:tint val="75000"/>
                  </a:prstClr>
                </a:solidFill>
                <a:latin typeface="Calibri"/>
              </a:rPr>
              <a:t>Final slide</a:t>
            </a:r>
            <a:endParaRPr lang="en-US" dirty="0">
              <a:solidFill>
                <a:prstClr val="black">
                  <a:tint val="75000"/>
                </a:prstClr>
              </a:solidFill>
              <a:latin typeface="Calibri"/>
            </a:endParaRPr>
          </a:p>
        </p:txBody>
      </p:sp>
      <p:pic>
        <p:nvPicPr>
          <p:cNvPr id="8" name="Picture 7" descr="rt_glob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58420" y="365793"/>
            <a:ext cx="2834924" cy="5446248"/>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Picture2.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35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9317" y="168814"/>
            <a:ext cx="7772400" cy="1470025"/>
          </a:xfrm>
        </p:spPr>
        <p:txBody>
          <a:bodyPr/>
          <a:lstStyle>
            <a:lvl1pPr algn="ctr">
              <a:defRPr sz="3600"/>
            </a:lvl1pPr>
          </a:lstStyle>
          <a:p>
            <a:r>
              <a:rPr lang="en-US" smtClean="0"/>
              <a:t>Click to edit Master title style</a:t>
            </a:r>
            <a:endParaRPr lang="en-US"/>
          </a:p>
        </p:txBody>
      </p:sp>
      <p:sp>
        <p:nvSpPr>
          <p:cNvPr id="3" name="Subtitle 2"/>
          <p:cNvSpPr>
            <a:spLocks noGrp="1"/>
          </p:cNvSpPr>
          <p:nvPr>
            <p:ph type="subTitle" idx="1"/>
          </p:nvPr>
        </p:nvSpPr>
        <p:spPr>
          <a:xfrm>
            <a:off x="5401994" y="1821769"/>
            <a:ext cx="3460652" cy="3882683"/>
          </a:xfrm>
        </p:spPr>
        <p:txBody>
          <a:bodyPr/>
          <a:lstStyle>
            <a:lvl1pPr marL="0" indent="0" algn="ctr">
              <a:buNone/>
              <a:defRPr>
                <a:solidFill>
                  <a:srgbClr val="FFCC00"/>
                </a:solidFill>
              </a:defRPr>
            </a:lvl1pPr>
            <a:lvl2pPr marL="456712" indent="0" algn="ctr">
              <a:buNone/>
              <a:defRPr>
                <a:solidFill>
                  <a:schemeClr val="tx1">
                    <a:tint val="75000"/>
                  </a:schemeClr>
                </a:solidFill>
              </a:defRPr>
            </a:lvl2pPr>
            <a:lvl3pPr marL="913424" indent="0" algn="ctr">
              <a:buNone/>
              <a:defRPr>
                <a:solidFill>
                  <a:schemeClr val="tx1">
                    <a:tint val="75000"/>
                  </a:schemeClr>
                </a:solidFill>
              </a:defRPr>
            </a:lvl3pPr>
            <a:lvl4pPr marL="1370136" indent="0" algn="ctr">
              <a:buNone/>
              <a:defRPr>
                <a:solidFill>
                  <a:schemeClr val="tx1">
                    <a:tint val="75000"/>
                  </a:schemeClr>
                </a:solidFill>
              </a:defRPr>
            </a:lvl4pPr>
            <a:lvl5pPr marL="1826847" indent="0" algn="ctr">
              <a:buNone/>
              <a:defRPr>
                <a:solidFill>
                  <a:schemeClr val="tx1">
                    <a:tint val="75000"/>
                  </a:schemeClr>
                </a:solidFill>
              </a:defRPr>
            </a:lvl5pPr>
            <a:lvl6pPr marL="2283558" indent="0" algn="ctr">
              <a:buNone/>
              <a:defRPr>
                <a:solidFill>
                  <a:schemeClr val="tx1">
                    <a:tint val="75000"/>
                  </a:schemeClr>
                </a:solidFill>
              </a:defRPr>
            </a:lvl6pPr>
            <a:lvl7pPr marL="2740270" indent="0" algn="ctr">
              <a:buNone/>
              <a:defRPr>
                <a:solidFill>
                  <a:schemeClr val="tx1">
                    <a:tint val="75000"/>
                  </a:schemeClr>
                </a:solidFill>
              </a:defRPr>
            </a:lvl7pPr>
            <a:lvl8pPr marL="3196983" indent="0" algn="ctr">
              <a:buNone/>
              <a:defRPr>
                <a:solidFill>
                  <a:schemeClr val="tx1">
                    <a:tint val="75000"/>
                  </a:schemeClr>
                </a:solidFill>
              </a:defRPr>
            </a:lvl8pPr>
            <a:lvl9pPr marL="3653695"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0375897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ＭＳ Ｐゴシック" charset="0"/>
                <a:cs typeface="ＭＳ Ｐゴシック" charset="0"/>
              </a:defRPr>
            </a:lvl1pPr>
          </a:lstStyle>
          <a:p>
            <a:pPr>
              <a:defRPr/>
            </a:pPr>
            <a:fld id="{332A2792-5FDB-C24D-9A34-DC4AC673AB9E}" type="datetime1">
              <a:rPr lang="en-US"/>
              <a:pPr>
                <a:defRPr/>
              </a:pPr>
              <a:t>3/24/2016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ＭＳ Ｐゴシック" charset="0"/>
                <a:cs typeface="ＭＳ Ｐゴシック" charset="0"/>
              </a:defRPr>
            </a:lvl1pPr>
          </a:lstStyle>
          <a:p>
            <a:pPr>
              <a:defRPr/>
            </a:pPr>
            <a:fld id="{3B060473-DF4B-7444-B477-C4ECFDA5A68A}" type="slidenum">
              <a:rPr lang="en-US"/>
              <a:pPr>
                <a:defRPr/>
              </a:pPr>
              <a:t>‹#›</a:t>
            </a:fld>
            <a:endParaRPr lang="en-US"/>
          </a:p>
        </p:txBody>
      </p:sp>
    </p:spTree>
    <p:extLst>
      <p:ext uri="{BB962C8B-B14F-4D97-AF65-F5344CB8AC3E}">
        <p14:creationId xmlns:p14="http://schemas.microsoft.com/office/powerpoint/2010/main" val="20658847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6712" indent="0">
              <a:buNone/>
              <a:defRPr sz="1800">
                <a:solidFill>
                  <a:schemeClr val="tx1">
                    <a:tint val="75000"/>
                  </a:schemeClr>
                </a:solidFill>
              </a:defRPr>
            </a:lvl2pPr>
            <a:lvl3pPr marL="913424" indent="0">
              <a:buNone/>
              <a:defRPr sz="1600">
                <a:solidFill>
                  <a:schemeClr val="tx1">
                    <a:tint val="75000"/>
                  </a:schemeClr>
                </a:solidFill>
              </a:defRPr>
            </a:lvl3pPr>
            <a:lvl4pPr marL="1370136" indent="0">
              <a:buNone/>
              <a:defRPr sz="1400">
                <a:solidFill>
                  <a:schemeClr val="tx1">
                    <a:tint val="75000"/>
                  </a:schemeClr>
                </a:solidFill>
              </a:defRPr>
            </a:lvl4pPr>
            <a:lvl5pPr marL="1826847" indent="0">
              <a:buNone/>
              <a:defRPr sz="1400">
                <a:solidFill>
                  <a:schemeClr val="tx1">
                    <a:tint val="75000"/>
                  </a:schemeClr>
                </a:solidFill>
              </a:defRPr>
            </a:lvl5pPr>
            <a:lvl6pPr marL="2283558" indent="0">
              <a:buNone/>
              <a:defRPr sz="1400">
                <a:solidFill>
                  <a:schemeClr val="tx1">
                    <a:tint val="75000"/>
                  </a:schemeClr>
                </a:solidFill>
              </a:defRPr>
            </a:lvl6pPr>
            <a:lvl7pPr marL="2740270" indent="0">
              <a:buNone/>
              <a:defRPr sz="1400">
                <a:solidFill>
                  <a:schemeClr val="tx1">
                    <a:tint val="75000"/>
                  </a:schemeClr>
                </a:solidFill>
              </a:defRPr>
            </a:lvl7pPr>
            <a:lvl8pPr marL="3196983" indent="0">
              <a:buNone/>
              <a:defRPr sz="1400">
                <a:solidFill>
                  <a:schemeClr val="tx1">
                    <a:tint val="75000"/>
                  </a:schemeClr>
                </a:solidFill>
              </a:defRPr>
            </a:lvl8pPr>
            <a:lvl9pPr marL="365369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a typeface="ＭＳ Ｐゴシック" charset="0"/>
                <a:cs typeface="ＭＳ Ｐゴシック" charset="0"/>
              </a:defRPr>
            </a:lvl1pPr>
          </a:lstStyle>
          <a:p>
            <a:pPr>
              <a:defRPr/>
            </a:pPr>
            <a:fld id="{74678829-6462-A449-BE75-0FE97AA63214}" type="datetime1">
              <a:rPr lang="en-US"/>
              <a:pPr>
                <a:defRPr/>
              </a:pPr>
              <a:t>3/24/2016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ＭＳ Ｐゴシック" charset="0"/>
                <a:cs typeface="ＭＳ Ｐゴシック" charset="0"/>
              </a:defRPr>
            </a:lvl1pPr>
          </a:lstStyle>
          <a:p>
            <a:pPr>
              <a:defRPr/>
            </a:pPr>
            <a:fld id="{1FD0DF00-91EF-284E-A66F-7677B237BBAE}" type="slidenum">
              <a:rPr lang="en-US"/>
              <a:pPr>
                <a:defRPr/>
              </a:pPr>
              <a:t>‹#›</a:t>
            </a:fld>
            <a:endParaRPr lang="en-US"/>
          </a:p>
        </p:txBody>
      </p:sp>
    </p:spTree>
    <p:extLst>
      <p:ext uri="{BB962C8B-B14F-4D97-AF65-F5344CB8AC3E}">
        <p14:creationId xmlns:p14="http://schemas.microsoft.com/office/powerpoint/2010/main" val="28996118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a typeface="ＭＳ Ｐゴシック" charset="0"/>
                <a:cs typeface="ＭＳ Ｐゴシック" charset="0"/>
              </a:defRPr>
            </a:lvl1pPr>
          </a:lstStyle>
          <a:p>
            <a:pPr>
              <a:defRPr/>
            </a:pPr>
            <a:fld id="{473424B5-8EBD-E74C-BF17-F226A79AFBA7}" type="datetime1">
              <a:rPr lang="en-US"/>
              <a:pPr>
                <a:defRPr/>
              </a:pPr>
              <a:t>3/24/2016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ea typeface="ＭＳ Ｐゴシック" charset="0"/>
                <a:cs typeface="ＭＳ Ｐゴシック" charset="0"/>
              </a:defRPr>
            </a:lvl1pPr>
          </a:lstStyle>
          <a:p>
            <a:pPr>
              <a:defRPr/>
            </a:pPr>
            <a:fld id="{65E3740B-FF08-FB43-869D-7205110B14D0}" type="slidenum">
              <a:rPr lang="en-US"/>
              <a:pPr>
                <a:defRPr/>
              </a:pPr>
              <a:t>‹#›</a:t>
            </a:fld>
            <a:endParaRPr lang="en-US"/>
          </a:p>
        </p:txBody>
      </p:sp>
    </p:spTree>
    <p:extLst>
      <p:ext uri="{BB962C8B-B14F-4D97-AF65-F5344CB8AC3E}">
        <p14:creationId xmlns:p14="http://schemas.microsoft.com/office/powerpoint/2010/main" val="2465490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12" indent="0">
              <a:buNone/>
              <a:defRPr sz="2000" b="1"/>
            </a:lvl2pPr>
            <a:lvl3pPr marL="913424" indent="0">
              <a:buNone/>
              <a:defRPr sz="1800" b="1"/>
            </a:lvl3pPr>
            <a:lvl4pPr marL="1370136" indent="0">
              <a:buNone/>
              <a:defRPr sz="1600" b="1"/>
            </a:lvl4pPr>
            <a:lvl5pPr marL="1826847" indent="0">
              <a:buNone/>
              <a:defRPr sz="1600" b="1"/>
            </a:lvl5pPr>
            <a:lvl6pPr marL="2283558" indent="0">
              <a:buNone/>
              <a:defRPr sz="1600" b="1"/>
            </a:lvl6pPr>
            <a:lvl7pPr marL="2740270" indent="0">
              <a:buNone/>
              <a:defRPr sz="1600" b="1"/>
            </a:lvl7pPr>
            <a:lvl8pPr marL="3196983" indent="0">
              <a:buNone/>
              <a:defRPr sz="1600" b="1"/>
            </a:lvl8pPr>
            <a:lvl9pPr marL="36536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12" indent="0">
              <a:buNone/>
              <a:defRPr sz="2000" b="1"/>
            </a:lvl2pPr>
            <a:lvl3pPr marL="913424" indent="0">
              <a:buNone/>
              <a:defRPr sz="1800" b="1"/>
            </a:lvl3pPr>
            <a:lvl4pPr marL="1370136" indent="0">
              <a:buNone/>
              <a:defRPr sz="1600" b="1"/>
            </a:lvl4pPr>
            <a:lvl5pPr marL="1826847" indent="0">
              <a:buNone/>
              <a:defRPr sz="1600" b="1"/>
            </a:lvl5pPr>
            <a:lvl6pPr marL="2283558" indent="0">
              <a:buNone/>
              <a:defRPr sz="1600" b="1"/>
            </a:lvl6pPr>
            <a:lvl7pPr marL="2740270" indent="0">
              <a:buNone/>
              <a:defRPr sz="1600" b="1"/>
            </a:lvl7pPr>
            <a:lvl8pPr marL="3196983" indent="0">
              <a:buNone/>
              <a:defRPr sz="1600" b="1"/>
            </a:lvl8pPr>
            <a:lvl9pPr marL="36536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a typeface="ＭＳ Ｐゴシック" charset="0"/>
                <a:cs typeface="ＭＳ Ｐゴシック" charset="0"/>
              </a:defRPr>
            </a:lvl1pPr>
          </a:lstStyle>
          <a:p>
            <a:pPr>
              <a:defRPr/>
            </a:pPr>
            <a:fld id="{FA9EB470-5B5E-0745-9BAC-CD4978D773E6}" type="datetime1">
              <a:rPr lang="en-US"/>
              <a:pPr>
                <a:defRPr/>
              </a:pPr>
              <a:t>3/24/2016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ea typeface="ＭＳ Ｐゴシック" charset="0"/>
                <a:cs typeface="ＭＳ Ｐゴシック" charset="0"/>
              </a:defRPr>
            </a:lvl1pPr>
          </a:lstStyle>
          <a:p>
            <a:pPr>
              <a:defRPr/>
            </a:pPr>
            <a:fld id="{E9976A56-4814-A44D-BA78-B684BC7CEB51}" type="slidenum">
              <a:rPr lang="en-US"/>
              <a:pPr>
                <a:defRPr/>
              </a:pPr>
              <a:t>‹#›</a:t>
            </a:fld>
            <a:endParaRPr lang="en-US"/>
          </a:p>
        </p:txBody>
      </p:sp>
    </p:spTree>
    <p:extLst>
      <p:ext uri="{BB962C8B-B14F-4D97-AF65-F5344CB8AC3E}">
        <p14:creationId xmlns:p14="http://schemas.microsoft.com/office/powerpoint/2010/main" val="22021186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a typeface="ＭＳ Ｐゴシック" charset="0"/>
                <a:cs typeface="ＭＳ Ｐゴシック" charset="0"/>
              </a:defRPr>
            </a:lvl1pPr>
          </a:lstStyle>
          <a:p>
            <a:pPr>
              <a:defRPr/>
            </a:pPr>
            <a:fld id="{D377228F-171C-8840-9DE5-FFBC99C76D6C}" type="datetime1">
              <a:rPr lang="en-US"/>
              <a:pPr>
                <a:defRPr/>
              </a:pPr>
              <a:t>3/24/2016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ea typeface="ＭＳ Ｐゴシック" charset="0"/>
                <a:cs typeface="ＭＳ Ｐゴシック" charset="0"/>
              </a:defRPr>
            </a:lvl1pPr>
          </a:lstStyle>
          <a:p>
            <a:pPr>
              <a:defRPr/>
            </a:pPr>
            <a:fld id="{8FCA13B0-F3DE-364A-89BC-E203218B6632}" type="slidenum">
              <a:rPr lang="en-US"/>
              <a:pPr>
                <a:defRPr/>
              </a:pPr>
              <a:t>‹#›</a:t>
            </a:fld>
            <a:endParaRPr lang="en-US"/>
          </a:p>
        </p:txBody>
      </p:sp>
    </p:spTree>
    <p:extLst>
      <p:ext uri="{BB962C8B-B14F-4D97-AF65-F5344CB8AC3E}">
        <p14:creationId xmlns:p14="http://schemas.microsoft.com/office/powerpoint/2010/main" val="11064433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ＭＳ Ｐゴシック" charset="0"/>
                <a:cs typeface="ＭＳ Ｐゴシック" charset="0"/>
              </a:defRPr>
            </a:lvl1pPr>
          </a:lstStyle>
          <a:p>
            <a:pPr>
              <a:defRPr/>
            </a:pPr>
            <a:fld id="{B7B333FA-7ED7-AE49-AE61-EBB26CA620EC}" type="datetime1">
              <a:rPr lang="en-US"/>
              <a:pPr>
                <a:defRPr/>
              </a:pPr>
              <a:t>3/24/2016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ea typeface="ＭＳ Ｐゴシック" charset="0"/>
                <a:cs typeface="ＭＳ Ｐゴシック" charset="0"/>
              </a:defRPr>
            </a:lvl1pPr>
          </a:lstStyle>
          <a:p>
            <a:pPr>
              <a:defRPr/>
            </a:pPr>
            <a:fld id="{453A9B09-FA4D-9146-B33D-65E108C1034F}" type="slidenum">
              <a:rPr lang="en-US"/>
              <a:pPr>
                <a:defRPr/>
              </a:pPr>
              <a:t>‹#›</a:t>
            </a:fld>
            <a:endParaRPr lang="en-US"/>
          </a:p>
        </p:txBody>
      </p:sp>
    </p:spTree>
    <p:extLst>
      <p:ext uri="{BB962C8B-B14F-4D97-AF65-F5344CB8AC3E}">
        <p14:creationId xmlns:p14="http://schemas.microsoft.com/office/powerpoint/2010/main" val="2539309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DEBC0193-3975-6644-B165-60B99504EAFA}" type="datetime1">
              <a:rPr lang="en-US"/>
              <a:pPr/>
              <a:t>3/24/2016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D4543B2-1B20-C142-8260-A54C93B6EEF8}" type="slidenum">
              <a:rPr lang="en-US"/>
              <a:pPr/>
              <a:t>‹#›</a:t>
            </a:fld>
            <a:endParaRPr lang="en-US"/>
          </a:p>
        </p:txBody>
      </p:sp>
    </p:spTree>
    <p:extLst>
      <p:ext uri="{BB962C8B-B14F-4D97-AF65-F5344CB8AC3E}">
        <p14:creationId xmlns:p14="http://schemas.microsoft.com/office/powerpoint/2010/main" val="24334810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6712" indent="0">
              <a:buNone/>
              <a:defRPr sz="1200"/>
            </a:lvl2pPr>
            <a:lvl3pPr marL="913424" indent="0">
              <a:buNone/>
              <a:defRPr sz="1000"/>
            </a:lvl3pPr>
            <a:lvl4pPr marL="1370136" indent="0">
              <a:buNone/>
              <a:defRPr sz="900"/>
            </a:lvl4pPr>
            <a:lvl5pPr marL="1826847" indent="0">
              <a:buNone/>
              <a:defRPr sz="900"/>
            </a:lvl5pPr>
            <a:lvl6pPr marL="2283558" indent="0">
              <a:buNone/>
              <a:defRPr sz="900"/>
            </a:lvl6pPr>
            <a:lvl7pPr marL="2740270" indent="0">
              <a:buNone/>
              <a:defRPr sz="900"/>
            </a:lvl7pPr>
            <a:lvl8pPr marL="3196983" indent="0">
              <a:buNone/>
              <a:defRPr sz="900"/>
            </a:lvl8pPr>
            <a:lvl9pPr marL="3653695"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ＭＳ Ｐゴシック" charset="0"/>
                <a:cs typeface="ＭＳ Ｐゴシック" charset="0"/>
              </a:defRPr>
            </a:lvl1pPr>
          </a:lstStyle>
          <a:p>
            <a:pPr>
              <a:defRPr/>
            </a:pPr>
            <a:fld id="{431C9A6F-2588-3249-A4C0-92CB434F136E}" type="datetime1">
              <a:rPr lang="en-US"/>
              <a:pPr>
                <a:defRPr/>
              </a:pPr>
              <a:t>3/24/2016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ea typeface="ＭＳ Ｐゴシック" charset="0"/>
                <a:cs typeface="ＭＳ Ｐゴシック" charset="0"/>
              </a:defRPr>
            </a:lvl1pPr>
          </a:lstStyle>
          <a:p>
            <a:pPr>
              <a:defRPr/>
            </a:pPr>
            <a:fld id="{9AE5D992-A882-E945-A915-E856BCFBA42F}" type="slidenum">
              <a:rPr lang="en-US"/>
              <a:pPr>
                <a:defRPr/>
              </a:pPr>
              <a:t>‹#›</a:t>
            </a:fld>
            <a:endParaRPr lang="en-US"/>
          </a:p>
        </p:txBody>
      </p:sp>
    </p:spTree>
    <p:extLst>
      <p:ext uri="{BB962C8B-B14F-4D97-AF65-F5344CB8AC3E}">
        <p14:creationId xmlns:p14="http://schemas.microsoft.com/office/powerpoint/2010/main" val="1095147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712" indent="0">
              <a:buNone/>
              <a:defRPr sz="2800"/>
            </a:lvl2pPr>
            <a:lvl3pPr marL="913424" indent="0">
              <a:buNone/>
              <a:defRPr sz="2400"/>
            </a:lvl3pPr>
            <a:lvl4pPr marL="1370136" indent="0">
              <a:buNone/>
              <a:defRPr sz="2000"/>
            </a:lvl4pPr>
            <a:lvl5pPr marL="1826847" indent="0">
              <a:buNone/>
              <a:defRPr sz="2000"/>
            </a:lvl5pPr>
            <a:lvl6pPr marL="2283558" indent="0">
              <a:buNone/>
              <a:defRPr sz="2000"/>
            </a:lvl6pPr>
            <a:lvl7pPr marL="2740270" indent="0">
              <a:buNone/>
              <a:defRPr sz="2000"/>
            </a:lvl7pPr>
            <a:lvl8pPr marL="3196983" indent="0">
              <a:buNone/>
              <a:defRPr sz="2000"/>
            </a:lvl8pPr>
            <a:lvl9pPr marL="365369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12" indent="0">
              <a:buNone/>
              <a:defRPr sz="1200"/>
            </a:lvl2pPr>
            <a:lvl3pPr marL="913424" indent="0">
              <a:buNone/>
              <a:defRPr sz="1000"/>
            </a:lvl3pPr>
            <a:lvl4pPr marL="1370136" indent="0">
              <a:buNone/>
              <a:defRPr sz="900"/>
            </a:lvl4pPr>
            <a:lvl5pPr marL="1826847" indent="0">
              <a:buNone/>
              <a:defRPr sz="900"/>
            </a:lvl5pPr>
            <a:lvl6pPr marL="2283558" indent="0">
              <a:buNone/>
              <a:defRPr sz="900"/>
            </a:lvl6pPr>
            <a:lvl7pPr marL="2740270" indent="0">
              <a:buNone/>
              <a:defRPr sz="900"/>
            </a:lvl7pPr>
            <a:lvl8pPr marL="3196983" indent="0">
              <a:buNone/>
              <a:defRPr sz="900"/>
            </a:lvl8pPr>
            <a:lvl9pPr marL="3653695"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ＭＳ Ｐゴシック" charset="0"/>
                <a:cs typeface="ＭＳ Ｐゴシック" charset="0"/>
              </a:defRPr>
            </a:lvl1pPr>
          </a:lstStyle>
          <a:p>
            <a:pPr>
              <a:defRPr/>
            </a:pPr>
            <a:fld id="{7FBE37A7-610D-DC4C-9B66-FF7AA8A04C98}" type="datetime1">
              <a:rPr lang="en-US"/>
              <a:pPr>
                <a:defRPr/>
              </a:pPr>
              <a:t>3/24/2016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ea typeface="ＭＳ Ｐゴシック" charset="0"/>
                <a:cs typeface="ＭＳ Ｐゴシック" charset="0"/>
              </a:defRPr>
            </a:lvl1pPr>
          </a:lstStyle>
          <a:p>
            <a:pPr>
              <a:defRPr/>
            </a:pPr>
            <a:fld id="{DE856AE8-9DCE-E449-A3AD-5385AD4F33F8}" type="slidenum">
              <a:rPr lang="en-US"/>
              <a:pPr>
                <a:defRPr/>
              </a:pPr>
              <a:t>‹#›</a:t>
            </a:fld>
            <a:endParaRPr lang="en-US"/>
          </a:p>
        </p:txBody>
      </p:sp>
    </p:spTree>
    <p:extLst>
      <p:ext uri="{BB962C8B-B14F-4D97-AF65-F5344CB8AC3E}">
        <p14:creationId xmlns:p14="http://schemas.microsoft.com/office/powerpoint/2010/main" val="438705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ＭＳ Ｐゴシック" charset="0"/>
                <a:cs typeface="ＭＳ Ｐゴシック" charset="0"/>
              </a:defRPr>
            </a:lvl1pPr>
          </a:lstStyle>
          <a:p>
            <a:pPr>
              <a:defRPr/>
            </a:pPr>
            <a:fld id="{B0E49D9A-F9C6-2C41-BD1A-646FBF28F9F9}" type="datetime1">
              <a:rPr lang="en-US"/>
              <a:pPr>
                <a:defRPr/>
              </a:pPr>
              <a:t>3/24/2016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ＭＳ Ｐゴシック" charset="0"/>
                <a:cs typeface="ＭＳ Ｐゴシック" charset="0"/>
              </a:defRPr>
            </a:lvl1pPr>
          </a:lstStyle>
          <a:p>
            <a:pPr>
              <a:defRPr/>
            </a:pPr>
            <a:fld id="{0EF6DEC6-0333-9C46-B0C7-5C47DB072F64}" type="slidenum">
              <a:rPr lang="en-US"/>
              <a:pPr>
                <a:defRPr/>
              </a:pPr>
              <a:t>‹#›</a:t>
            </a:fld>
            <a:endParaRPr lang="en-US"/>
          </a:p>
        </p:txBody>
      </p:sp>
    </p:spTree>
    <p:extLst>
      <p:ext uri="{BB962C8B-B14F-4D97-AF65-F5344CB8AC3E}">
        <p14:creationId xmlns:p14="http://schemas.microsoft.com/office/powerpoint/2010/main" val="3528994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ＭＳ Ｐゴシック" charset="0"/>
                <a:cs typeface="ＭＳ Ｐゴシック" charset="0"/>
              </a:defRPr>
            </a:lvl1pPr>
          </a:lstStyle>
          <a:p>
            <a:pPr>
              <a:defRPr/>
            </a:pPr>
            <a:fld id="{9FC26E73-B868-E242-BF59-42F4B1D2D198}" type="datetime1">
              <a:rPr lang="en-US"/>
              <a:pPr>
                <a:defRPr/>
              </a:pPr>
              <a:t>3/24/2016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ＭＳ Ｐゴシック" charset="0"/>
                <a:cs typeface="ＭＳ Ｐゴシック" charset="0"/>
              </a:defRPr>
            </a:lvl1pPr>
          </a:lstStyle>
          <a:p>
            <a:pPr>
              <a:defRPr/>
            </a:pPr>
            <a:fld id="{111C35A6-7D8A-404B-83C0-4E8B519FFF96}" type="slidenum">
              <a:rPr lang="en-US"/>
              <a:pPr>
                <a:defRPr/>
              </a:pPr>
              <a:t>‹#›</a:t>
            </a:fld>
            <a:endParaRPr lang="en-US"/>
          </a:p>
        </p:txBody>
      </p:sp>
    </p:spTree>
    <p:extLst>
      <p:ext uri="{BB962C8B-B14F-4D97-AF65-F5344CB8AC3E}">
        <p14:creationId xmlns:p14="http://schemas.microsoft.com/office/powerpoint/2010/main" val="20899097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15" name="Line 11"/>
          <p:cNvSpPr>
            <a:spLocks noChangeShapeType="1"/>
          </p:cNvSpPr>
          <p:nvPr userDrawn="1"/>
        </p:nvSpPr>
        <p:spPr bwMode="auto">
          <a:xfrm>
            <a:off x="236538" y="6508423"/>
            <a:ext cx="8686800" cy="0"/>
          </a:xfrm>
          <a:prstGeom prst="line">
            <a:avLst/>
          </a:prstGeom>
          <a:noFill/>
          <a:ln w="9525">
            <a:solidFill>
              <a:schemeClr val="tx1"/>
            </a:solidFill>
            <a:round/>
            <a:headEnd/>
            <a:tailEnd/>
          </a:ln>
          <a:effectLst/>
        </p:spPr>
        <p:txBody>
          <a:bodyPr/>
          <a:lstStyle/>
          <a:p>
            <a:pPr fontAlgn="auto">
              <a:spcBef>
                <a:spcPts val="0"/>
              </a:spcBef>
              <a:spcAft>
                <a:spcPts val="0"/>
              </a:spcAft>
            </a:pPr>
            <a:endParaRPr lang="en-US" sz="1800" dirty="0">
              <a:solidFill>
                <a:srgbClr val="000000"/>
              </a:solidFill>
              <a:ea typeface="+mn-ea"/>
              <a:cs typeface="+mn-cs"/>
            </a:endParaRPr>
          </a:p>
        </p:txBody>
      </p:sp>
    </p:spTree>
    <p:extLst>
      <p:ext uri="{BB962C8B-B14F-4D97-AF65-F5344CB8AC3E}">
        <p14:creationId xmlns:p14="http://schemas.microsoft.com/office/powerpoint/2010/main" val="343254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778FE77-ADE2-4048-8CBB-90D8B9D27FB5}" type="datetime1">
              <a:rPr lang="en-US"/>
              <a:pPr/>
              <a:t>3/24/2016</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F84E9ED4-74B5-9642-BFE0-7239542A7318}" type="slidenum">
              <a:rPr lang="en-US"/>
              <a:pPr/>
              <a:t>‹#›</a:t>
            </a:fld>
            <a:endParaRPr lang="en-US"/>
          </a:p>
        </p:txBody>
      </p:sp>
    </p:spTree>
    <p:extLst>
      <p:ext uri="{BB962C8B-B14F-4D97-AF65-F5344CB8AC3E}">
        <p14:creationId xmlns:p14="http://schemas.microsoft.com/office/powerpoint/2010/main" val="3285157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08B5A66-A39C-4B4B-B7CC-46981F2A0521}" type="datetime1">
              <a:rPr lang="en-US"/>
              <a:pPr/>
              <a:t>3/24/2016</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1B5311F2-68D2-7545-BA87-36A33CFF6D55}" type="slidenum">
              <a:rPr lang="en-US"/>
              <a:pPr/>
              <a:t>‹#›</a:t>
            </a:fld>
            <a:endParaRPr lang="en-US"/>
          </a:p>
        </p:txBody>
      </p:sp>
    </p:spTree>
    <p:extLst>
      <p:ext uri="{BB962C8B-B14F-4D97-AF65-F5344CB8AC3E}">
        <p14:creationId xmlns:p14="http://schemas.microsoft.com/office/powerpoint/2010/main" val="3637408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2B3BC10-84D6-9748-BE82-16BE36922DAA}" type="datetime1">
              <a:rPr lang="en-US"/>
              <a:pPr/>
              <a:t>3/24/2016</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D0E65C27-9581-4544-930F-16B3C61BA30F}" type="slidenum">
              <a:rPr lang="en-US"/>
              <a:pPr/>
              <a:t>‹#›</a:t>
            </a:fld>
            <a:endParaRPr lang="en-US"/>
          </a:p>
        </p:txBody>
      </p:sp>
    </p:spTree>
    <p:extLst>
      <p:ext uri="{BB962C8B-B14F-4D97-AF65-F5344CB8AC3E}">
        <p14:creationId xmlns:p14="http://schemas.microsoft.com/office/powerpoint/2010/main" val="2072460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28374CC-90FB-EC41-A0C2-05EC3E06B007}" type="datetime1">
              <a:rPr lang="en-US"/>
              <a:pPr/>
              <a:t>3/24/2016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8EEEE64F-E749-0F45-A142-8AFE928D6061}" type="slidenum">
              <a:rPr lang="en-US"/>
              <a:pPr/>
              <a:t>‹#›</a:t>
            </a:fld>
            <a:endParaRPr lang="en-US"/>
          </a:p>
        </p:txBody>
      </p:sp>
    </p:spTree>
    <p:extLst>
      <p:ext uri="{BB962C8B-B14F-4D97-AF65-F5344CB8AC3E}">
        <p14:creationId xmlns:p14="http://schemas.microsoft.com/office/powerpoint/2010/main" val="3534046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F3E0433-B085-104D-B34A-89EB306C65F9}" type="datetime1">
              <a:rPr lang="en-US"/>
              <a:pPr/>
              <a:t>3/24/2016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4F6726D6-F1F2-5047-8C54-4E0DC3D49AFC}" type="slidenum">
              <a:rPr lang="en-US"/>
              <a:pPr/>
              <a:t>‹#›</a:t>
            </a:fld>
            <a:endParaRPr lang="en-US"/>
          </a:p>
        </p:txBody>
      </p:sp>
    </p:spTree>
    <p:extLst>
      <p:ext uri="{BB962C8B-B14F-4D97-AF65-F5344CB8AC3E}">
        <p14:creationId xmlns:p14="http://schemas.microsoft.com/office/powerpoint/2010/main" val="943393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3.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Picture1.jp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9525"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bwMode="auto">
          <a:xfrm>
            <a:off x="3251200" y="98425"/>
            <a:ext cx="5033963" cy="492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Text Placeholder 2"/>
          <p:cNvSpPr>
            <a:spLocks noGrp="1"/>
          </p:cNvSpPr>
          <p:nvPr>
            <p:ph type="body" idx="1"/>
          </p:nvPr>
        </p:nvSpPr>
        <p:spPr bwMode="auto">
          <a:xfrm>
            <a:off x="619125" y="850900"/>
            <a:ext cx="82296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16E1AAE2-BEE3-1C41-864C-73A41EA8013F}" type="datetime1">
              <a:rPr lang="en-US"/>
              <a:pPr/>
              <a:t>3/24/2016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78286CCF-9470-FC45-AE03-595E0CFCD40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47"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r" defTabSz="457200" rtl="0" eaLnBrk="1" fontAlgn="base" hangingPunct="1">
        <a:spcBef>
          <a:spcPct val="0"/>
        </a:spcBef>
        <a:spcAft>
          <a:spcPct val="0"/>
        </a:spcAft>
        <a:defRPr sz="2800" b="1" kern="1200">
          <a:solidFill>
            <a:schemeClr val="bg1"/>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r" defTabSz="457200" rtl="0" eaLnBrk="1" fontAlgn="base" hangingPunct="1">
        <a:spcBef>
          <a:spcPct val="0"/>
        </a:spcBef>
        <a:spcAft>
          <a:spcPct val="0"/>
        </a:spcAft>
        <a:defRPr sz="2800" b="1">
          <a:solidFill>
            <a:schemeClr val="bg1"/>
          </a:solidFill>
          <a:latin typeface="Calibri" charset="0"/>
          <a:ea typeface="ＭＳ Ｐゴシック" charset="-128"/>
          <a:cs typeface="ＭＳ Ｐゴシック" charset="-128"/>
        </a:defRPr>
      </a:lvl2pPr>
      <a:lvl3pPr algn="r" defTabSz="457200" rtl="0" eaLnBrk="1" fontAlgn="base" hangingPunct="1">
        <a:spcBef>
          <a:spcPct val="0"/>
        </a:spcBef>
        <a:spcAft>
          <a:spcPct val="0"/>
        </a:spcAft>
        <a:defRPr sz="2800" b="1">
          <a:solidFill>
            <a:schemeClr val="bg1"/>
          </a:solidFill>
          <a:latin typeface="Calibri" charset="0"/>
          <a:ea typeface="ＭＳ Ｐゴシック" charset="-128"/>
          <a:cs typeface="ＭＳ Ｐゴシック" charset="-128"/>
        </a:defRPr>
      </a:lvl3pPr>
      <a:lvl4pPr algn="r" defTabSz="457200" rtl="0" eaLnBrk="1" fontAlgn="base" hangingPunct="1">
        <a:spcBef>
          <a:spcPct val="0"/>
        </a:spcBef>
        <a:spcAft>
          <a:spcPct val="0"/>
        </a:spcAft>
        <a:defRPr sz="2800" b="1">
          <a:solidFill>
            <a:schemeClr val="bg1"/>
          </a:solidFill>
          <a:latin typeface="Calibri" charset="0"/>
          <a:ea typeface="ＭＳ Ｐゴシック" charset="-128"/>
          <a:cs typeface="ＭＳ Ｐゴシック" charset="-128"/>
        </a:defRPr>
      </a:lvl4pPr>
      <a:lvl5pPr algn="r" defTabSz="457200" rtl="0" eaLnBrk="1" fontAlgn="base" hangingPunct="1">
        <a:spcBef>
          <a:spcPct val="0"/>
        </a:spcBef>
        <a:spcAft>
          <a:spcPct val="0"/>
        </a:spcAft>
        <a:defRPr sz="2800" b="1">
          <a:solidFill>
            <a:schemeClr val="bg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800" kern="1200">
          <a:solidFill>
            <a:srgbClr val="000099"/>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FFCC00"/>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2716EABB-491F-5D4E-8400-A9718E27B0EC}" type="datetime1">
              <a:rPr lang="en-US"/>
              <a:pPr/>
              <a:t>3/24/2016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E5772A9A-6550-5645-B14A-422E4D91746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25951"/>
            <a:ext cx="8229600" cy="874249"/>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27797"/>
            <a:ext cx="8229600" cy="424025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670EFA5-8425-E349-9182-2F3D75F7BA18}" type="datetimeFigureOut">
              <a:rPr lang="en-US" smtClean="0">
                <a:solidFill>
                  <a:prstClr val="black">
                    <a:tint val="75000"/>
                  </a:prstClr>
                </a:solidFill>
                <a:latin typeface="Calibri"/>
                <a:ea typeface="+mn-ea"/>
                <a:cs typeface="+mn-cs"/>
              </a:rPr>
              <a:pPr fontAlgn="auto">
                <a:spcBef>
                  <a:spcPts val="0"/>
                </a:spcBef>
                <a:spcAft>
                  <a:spcPts val="0"/>
                </a:spcAft>
              </a:pPr>
              <a:t>3/24/2016</a:t>
            </a:fld>
            <a:endParaRPr lang="en-US"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B4F0673-9C92-4549-8376-A6C30F4C317A}" type="slidenum">
              <a:rPr lang="en-US" smtClean="0">
                <a:solidFill>
                  <a:prstClr val="black">
                    <a:tint val="75000"/>
                  </a:prstClr>
                </a:solidFill>
                <a:latin typeface="Calibri"/>
                <a:ea typeface="+mn-ea"/>
                <a:cs typeface="+mn-cs"/>
              </a:rPr>
              <a:pPr fontAlgn="auto">
                <a:spcBef>
                  <a:spcPts val="0"/>
                </a:spcBef>
                <a:spcAft>
                  <a:spcPts val="0"/>
                </a:spcAft>
              </a:pPr>
              <a:t>‹#›</a:t>
            </a:fld>
            <a:endParaRPr lang="en-US" dirty="0">
              <a:solidFill>
                <a:prstClr val="black">
                  <a:tint val="75000"/>
                </a:prstClr>
              </a:solidFill>
              <a:latin typeface="Calibri"/>
              <a:ea typeface="+mn-ea"/>
              <a:cs typeface="+mn-cs"/>
            </a:endParaRPr>
          </a:p>
        </p:txBody>
      </p:sp>
      <p:pic>
        <p:nvPicPr>
          <p:cNvPr id="7" name="Picture 6" descr="GLOBE_logoOfficial-_Blue.png"/>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3208362" y="152118"/>
            <a:ext cx="2732047" cy="457200"/>
          </a:xfrm>
          <a:prstGeom prst="rect">
            <a:avLst/>
          </a:prstGeom>
        </p:spPr>
      </p:pic>
      <p:sp>
        <p:nvSpPr>
          <p:cNvPr id="8" name="Rectangle 7"/>
          <p:cNvSpPr>
            <a:spLocks noChangeArrowheads="1"/>
          </p:cNvSpPr>
          <p:nvPr userDrawn="1"/>
        </p:nvSpPr>
        <p:spPr bwMode="auto">
          <a:xfrm>
            <a:off x="158496" y="6315526"/>
            <a:ext cx="8833104" cy="445640"/>
          </a:xfrm>
          <a:prstGeom prst="rect">
            <a:avLst/>
          </a:prstGeom>
          <a:gradFill flip="none" rotWithShape="1">
            <a:gsLst>
              <a:gs pos="0">
                <a:srgbClr val="86A5AD"/>
              </a:gs>
              <a:gs pos="100000">
                <a:srgbClr val="FFFFFF"/>
              </a:gs>
            </a:gsLst>
            <a:path path="shape">
              <a:fillToRect l="50000" t="50000" r="50000" b="50000"/>
            </a:path>
            <a:tileRect/>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none" lIns="91440" tIns="45720" rIns="91440" bIns="45720" anchor="ctr" compatLnSpc="1"/>
          <a:lstStyle/>
          <a:p>
            <a:pPr fontAlgn="auto">
              <a:spcBef>
                <a:spcPts val="0"/>
              </a:spcBef>
              <a:spcAft>
                <a:spcPts val="0"/>
              </a:spcAft>
            </a:pPr>
            <a:endParaRPr lang="en-US" sz="1800" dirty="0">
              <a:solidFill>
                <a:prstClr val="white"/>
              </a:solidFill>
              <a:latin typeface="Calibri"/>
            </a:endParaRPr>
          </a:p>
        </p:txBody>
      </p:sp>
      <p:pic>
        <p:nvPicPr>
          <p:cNvPr id="10" name="Picture 9"/>
          <p:cNvPicPr/>
          <p:nvPr userDrawn="1"/>
        </p:nvPicPr>
        <p:blipFill>
          <a:blip r:embed="rId13" cstate="email">
            <a:extLst>
              <a:ext uri="{28A0092B-C50C-407E-A947-70E740481C1C}">
                <a14:useLocalDpi xmlns:a14="http://schemas.microsoft.com/office/drawing/2010/main"/>
              </a:ext>
            </a:extLst>
          </a:blip>
          <a:stretch>
            <a:fillRect/>
          </a:stretch>
        </p:blipFill>
        <p:spPr>
          <a:xfrm>
            <a:off x="1600200" y="6099175"/>
            <a:ext cx="5943600" cy="514350"/>
          </a:xfrm>
          <a:prstGeom prst="rect">
            <a:avLst/>
          </a:prstGeom>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Lst>
  <p:txStyles>
    <p:titleStyle>
      <a:lvl1pPr algn="l" defTabSz="457200" rtl="0" eaLnBrk="1" latinLnBrk="0" hangingPunct="1">
        <a:spcBef>
          <a:spcPct val="0"/>
        </a:spcBef>
        <a:buNone/>
        <a:defRPr sz="3200" b="0" kern="1200">
          <a:solidFill>
            <a:schemeClr val="tx1">
              <a:lumMod val="65000"/>
              <a:lumOff val="35000"/>
            </a:schemeClr>
          </a:solidFill>
          <a:latin typeface="+mj-lt"/>
          <a:ea typeface="+mj-ea"/>
          <a:cs typeface="+mj-cs"/>
        </a:defRPr>
      </a:lvl1pPr>
    </p:titleStyle>
    <p:bodyStyle>
      <a:lvl1pPr marL="342900" indent="-342900" algn="l" defTabSz="457200" rtl="0" eaLnBrk="1" latinLnBrk="0" hangingPunct="1">
        <a:spcBef>
          <a:spcPct val="20000"/>
        </a:spcBef>
        <a:buClr>
          <a:schemeClr val="accent5"/>
        </a:buClr>
        <a:buFont typeface="Arial"/>
        <a:buChar char="•"/>
        <a:defRPr sz="2400" kern="1200">
          <a:solidFill>
            <a:srgbClr val="595959"/>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000" kern="1200">
          <a:solidFill>
            <a:srgbClr val="595959"/>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1800" kern="1200">
          <a:solidFill>
            <a:srgbClr val="595959"/>
          </a:solidFill>
          <a:latin typeface="+mn-lt"/>
          <a:ea typeface="+mn-ea"/>
          <a:cs typeface="+mn-cs"/>
        </a:defRPr>
      </a:lvl3pPr>
      <a:lvl4pPr marL="1600200" indent="-228600" algn="l" defTabSz="457200" rtl="0" eaLnBrk="1" latinLnBrk="0" hangingPunct="1">
        <a:spcBef>
          <a:spcPct val="20000"/>
        </a:spcBef>
        <a:buClr>
          <a:schemeClr val="accent4"/>
        </a:buClr>
        <a:buFont typeface="Arial"/>
        <a:buChar char="•"/>
        <a:defRPr sz="1600" kern="1200">
          <a:solidFill>
            <a:srgbClr val="595959"/>
          </a:solidFill>
          <a:latin typeface="+mn-lt"/>
          <a:ea typeface="+mn-ea"/>
          <a:cs typeface="+mn-cs"/>
        </a:defRPr>
      </a:lvl4pPr>
      <a:lvl5pPr marL="2057400" indent="-228600" algn="l" defTabSz="457200" rtl="0" eaLnBrk="1" latinLnBrk="0" hangingPunct="1">
        <a:spcBef>
          <a:spcPct val="20000"/>
        </a:spcBef>
        <a:buClr>
          <a:schemeClr val="accent2"/>
        </a:buClr>
        <a:buFont typeface="Arial"/>
        <a:buChar char="•"/>
        <a:defRPr sz="16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3010" name="Picture 6" descr="Picture1.jpg"/>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9525"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bwMode="auto">
          <a:xfrm>
            <a:off x="3251200" y="98425"/>
            <a:ext cx="5033963" cy="492125"/>
          </a:xfrm>
          <a:prstGeom prst="rect">
            <a:avLst/>
          </a:prstGeom>
          <a:noFill/>
          <a:ln w="9525">
            <a:noFill/>
            <a:miter lim="800000"/>
            <a:headEnd/>
            <a:tailEnd/>
          </a:ln>
        </p:spPr>
        <p:txBody>
          <a:bodyPr vert="horz" wrap="square" lIns="91341" tIns="45673" rIns="91341" bIns="45673" numCol="1" anchor="ctr" anchorCtr="0" compatLnSpc="1">
            <a:prstTxWarp prst="textNoShape">
              <a:avLst/>
            </a:prstTxWarp>
          </a:bodyPr>
          <a:lstStyle/>
          <a:p>
            <a:pPr lvl="0"/>
            <a:r>
              <a:rPr lang="en-US" dirty="0" smtClean="0"/>
              <a:t>Click to edit Master title style</a:t>
            </a:r>
          </a:p>
        </p:txBody>
      </p:sp>
      <p:sp>
        <p:nvSpPr>
          <p:cNvPr id="43012" name="Text Placeholder 2"/>
          <p:cNvSpPr>
            <a:spLocks noGrp="1"/>
          </p:cNvSpPr>
          <p:nvPr>
            <p:ph type="body" idx="1"/>
          </p:nvPr>
        </p:nvSpPr>
        <p:spPr bwMode="auto">
          <a:xfrm>
            <a:off x="619125" y="850900"/>
            <a:ext cx="82296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41" tIns="45673" rIns="91341" bIns="4567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341" tIns="45673" rIns="91341" bIns="45673" numCol="1" anchor="ctr" anchorCtr="0" compatLnSpc="1">
            <a:prstTxWarp prst="textNoShape">
              <a:avLst/>
            </a:prstTxWarp>
          </a:bodyPr>
          <a:lstStyle>
            <a:lvl1pPr defTabSz="456712">
              <a:defRPr sz="1200">
                <a:solidFill>
                  <a:srgbClr val="898989"/>
                </a:solidFill>
                <a:latin typeface="Calibri" charset="0"/>
                <a:ea typeface="ＭＳ Ｐゴシック" charset="-128"/>
                <a:cs typeface="ＭＳ Ｐゴシック" charset="-128"/>
              </a:defRPr>
            </a:lvl1pPr>
          </a:lstStyle>
          <a:p>
            <a:pPr>
              <a:defRPr/>
            </a:pPr>
            <a:fld id="{BA236594-9B3C-AF46-B50D-FB8D9895EBBE}" type="datetime1">
              <a:rPr lang="en-US"/>
              <a:pPr>
                <a:defRPr/>
              </a:pPr>
              <a:t>3/24/2016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41" tIns="45673" rIns="91341" bIns="45673" rtlCol="0" anchor="ctr"/>
          <a:lstStyle>
            <a:lvl1pPr algn="ctr" defTabSz="456712"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341" tIns="45673" rIns="91341" bIns="45673" numCol="1" anchor="ctr" anchorCtr="0" compatLnSpc="1">
            <a:prstTxWarp prst="textNoShape">
              <a:avLst/>
            </a:prstTxWarp>
          </a:bodyPr>
          <a:lstStyle>
            <a:lvl1pPr algn="r" defTabSz="456712">
              <a:defRPr sz="1200">
                <a:solidFill>
                  <a:srgbClr val="898989"/>
                </a:solidFill>
                <a:latin typeface="Calibri" charset="0"/>
                <a:ea typeface="ＭＳ Ｐゴシック" charset="-128"/>
                <a:cs typeface="ＭＳ Ｐゴシック" charset="-128"/>
              </a:defRPr>
            </a:lvl1pPr>
          </a:lstStyle>
          <a:p>
            <a:pPr>
              <a:defRPr/>
            </a:pPr>
            <a:fld id="{A3A9ADA4-C53B-D743-B119-9FCC0BC5C0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Lst>
  <p:txStyles>
    <p:titleStyle>
      <a:lvl1pPr algn="r" defTabSz="455613" rtl="0" eaLnBrk="0" fontAlgn="base" hangingPunct="0">
        <a:spcBef>
          <a:spcPct val="0"/>
        </a:spcBef>
        <a:spcAft>
          <a:spcPct val="0"/>
        </a:spcAft>
        <a:defRPr sz="2800" b="1" kern="1200">
          <a:solidFill>
            <a:schemeClr val="bg1"/>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r" defTabSz="455613"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2pPr>
      <a:lvl3pPr algn="r" defTabSz="455613"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3pPr>
      <a:lvl4pPr algn="r" defTabSz="455613"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4pPr>
      <a:lvl5pPr algn="r" defTabSz="455613"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5pPr>
      <a:lvl6pPr marL="456712" algn="ctr" defTabSz="456712" rtl="0" fontAlgn="base">
        <a:spcBef>
          <a:spcPct val="0"/>
        </a:spcBef>
        <a:spcAft>
          <a:spcPct val="0"/>
        </a:spcAft>
        <a:defRPr sz="4400">
          <a:solidFill>
            <a:schemeClr val="tx1"/>
          </a:solidFill>
          <a:latin typeface="Calibri" charset="0"/>
          <a:ea typeface="ＭＳ Ｐゴシック" charset="-128"/>
        </a:defRPr>
      </a:lvl6pPr>
      <a:lvl7pPr marL="913424" algn="ctr" defTabSz="456712" rtl="0" fontAlgn="base">
        <a:spcBef>
          <a:spcPct val="0"/>
        </a:spcBef>
        <a:spcAft>
          <a:spcPct val="0"/>
        </a:spcAft>
        <a:defRPr sz="4400">
          <a:solidFill>
            <a:schemeClr val="tx1"/>
          </a:solidFill>
          <a:latin typeface="Calibri" charset="0"/>
          <a:ea typeface="ＭＳ Ｐゴシック" charset="-128"/>
        </a:defRPr>
      </a:lvl7pPr>
      <a:lvl8pPr marL="1370136" algn="ctr" defTabSz="456712" rtl="0" fontAlgn="base">
        <a:spcBef>
          <a:spcPct val="0"/>
        </a:spcBef>
        <a:spcAft>
          <a:spcPct val="0"/>
        </a:spcAft>
        <a:defRPr sz="4400">
          <a:solidFill>
            <a:schemeClr val="tx1"/>
          </a:solidFill>
          <a:latin typeface="Calibri" charset="0"/>
          <a:ea typeface="ＭＳ Ｐゴシック" charset="-128"/>
        </a:defRPr>
      </a:lvl8pPr>
      <a:lvl9pPr marL="1826847" algn="ctr" defTabSz="456712" rtl="0" fontAlgn="base">
        <a:spcBef>
          <a:spcPct val="0"/>
        </a:spcBef>
        <a:spcAft>
          <a:spcPct val="0"/>
        </a:spcAft>
        <a:defRPr sz="4400">
          <a:solidFill>
            <a:schemeClr val="tx1"/>
          </a:solidFill>
          <a:latin typeface="Calibri" charset="0"/>
          <a:ea typeface="ＭＳ Ｐゴシック" charset="-128"/>
        </a:defRPr>
      </a:lvl9pPr>
    </p:titleStyle>
    <p:bodyStyle>
      <a:lvl1pPr marL="341313" indent="-341313" algn="l" defTabSz="455613" rtl="0" eaLnBrk="0" fontAlgn="base" hangingPunct="0">
        <a:spcBef>
          <a:spcPct val="20000"/>
        </a:spcBef>
        <a:spcAft>
          <a:spcPct val="0"/>
        </a:spcAft>
        <a:buFont typeface="Arial" charset="0"/>
        <a:buChar char="•"/>
        <a:defRPr sz="2800" kern="1200">
          <a:solidFill>
            <a:srgbClr val="000099"/>
          </a:solidFill>
          <a:latin typeface="+mn-lt"/>
          <a:ea typeface="ＭＳ Ｐゴシック" charset="-128"/>
          <a:cs typeface="ＭＳ Ｐゴシック" charset="-128"/>
        </a:defRPr>
      </a:lvl1pPr>
      <a:lvl2pPr marL="741363" indent="-28416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1413" indent="-227013" algn="l" defTabSz="455613" rtl="0" eaLnBrk="0" fontAlgn="base" hangingPunct="0">
        <a:spcBef>
          <a:spcPct val="20000"/>
        </a:spcBef>
        <a:spcAft>
          <a:spcPct val="0"/>
        </a:spcAft>
        <a:buFont typeface="Arial" charset="0"/>
        <a:buChar char="•"/>
        <a:defRPr sz="2400" kern="1200">
          <a:solidFill>
            <a:srgbClr val="FFCC00"/>
          </a:solidFill>
          <a:latin typeface="+mn-lt"/>
          <a:ea typeface="ＭＳ Ｐゴシック" charset="-128"/>
          <a:cs typeface="+mn-cs"/>
        </a:defRPr>
      </a:lvl3pPr>
      <a:lvl4pPr marL="1597025"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4225"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1915" indent="-228355" algn="l" defTabSz="456712" rtl="0" eaLnBrk="1" latinLnBrk="0" hangingPunct="1">
        <a:spcBef>
          <a:spcPct val="20000"/>
        </a:spcBef>
        <a:buFont typeface="Arial"/>
        <a:buChar char="•"/>
        <a:defRPr sz="2000" kern="1200">
          <a:solidFill>
            <a:schemeClr val="tx1"/>
          </a:solidFill>
          <a:latin typeface="+mn-lt"/>
          <a:ea typeface="+mn-ea"/>
          <a:cs typeface="+mn-cs"/>
        </a:defRPr>
      </a:lvl6pPr>
      <a:lvl7pPr marL="2968627" indent="-228355" algn="l" defTabSz="456712" rtl="0" eaLnBrk="1" latinLnBrk="0" hangingPunct="1">
        <a:spcBef>
          <a:spcPct val="20000"/>
        </a:spcBef>
        <a:buFont typeface="Arial"/>
        <a:buChar char="•"/>
        <a:defRPr sz="2000" kern="1200">
          <a:solidFill>
            <a:schemeClr val="tx1"/>
          </a:solidFill>
          <a:latin typeface="+mn-lt"/>
          <a:ea typeface="+mn-ea"/>
          <a:cs typeface="+mn-cs"/>
        </a:defRPr>
      </a:lvl7pPr>
      <a:lvl8pPr marL="3425337" indent="-228355" algn="l" defTabSz="456712" rtl="0" eaLnBrk="1" latinLnBrk="0" hangingPunct="1">
        <a:spcBef>
          <a:spcPct val="20000"/>
        </a:spcBef>
        <a:buFont typeface="Arial"/>
        <a:buChar char="•"/>
        <a:defRPr sz="2000" kern="1200">
          <a:solidFill>
            <a:schemeClr val="tx1"/>
          </a:solidFill>
          <a:latin typeface="+mn-lt"/>
          <a:ea typeface="+mn-ea"/>
          <a:cs typeface="+mn-cs"/>
        </a:defRPr>
      </a:lvl8pPr>
      <a:lvl9pPr marL="3882050" indent="-228355" algn="l" defTabSz="45671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712" rtl="0" eaLnBrk="1" latinLnBrk="0" hangingPunct="1">
        <a:defRPr sz="1800" kern="1200">
          <a:solidFill>
            <a:schemeClr val="tx1"/>
          </a:solidFill>
          <a:latin typeface="+mn-lt"/>
          <a:ea typeface="+mn-ea"/>
          <a:cs typeface="+mn-cs"/>
        </a:defRPr>
      </a:lvl1pPr>
      <a:lvl2pPr marL="456712" algn="l" defTabSz="456712" rtl="0" eaLnBrk="1" latinLnBrk="0" hangingPunct="1">
        <a:defRPr sz="1800" kern="1200">
          <a:solidFill>
            <a:schemeClr val="tx1"/>
          </a:solidFill>
          <a:latin typeface="+mn-lt"/>
          <a:ea typeface="+mn-ea"/>
          <a:cs typeface="+mn-cs"/>
        </a:defRPr>
      </a:lvl2pPr>
      <a:lvl3pPr marL="913424" algn="l" defTabSz="456712" rtl="0" eaLnBrk="1" latinLnBrk="0" hangingPunct="1">
        <a:defRPr sz="1800" kern="1200">
          <a:solidFill>
            <a:schemeClr val="tx1"/>
          </a:solidFill>
          <a:latin typeface="+mn-lt"/>
          <a:ea typeface="+mn-ea"/>
          <a:cs typeface="+mn-cs"/>
        </a:defRPr>
      </a:lvl3pPr>
      <a:lvl4pPr marL="1370136" algn="l" defTabSz="456712" rtl="0" eaLnBrk="1" latinLnBrk="0" hangingPunct="1">
        <a:defRPr sz="1800" kern="1200">
          <a:solidFill>
            <a:schemeClr val="tx1"/>
          </a:solidFill>
          <a:latin typeface="+mn-lt"/>
          <a:ea typeface="+mn-ea"/>
          <a:cs typeface="+mn-cs"/>
        </a:defRPr>
      </a:lvl4pPr>
      <a:lvl5pPr marL="1826847" algn="l" defTabSz="456712" rtl="0" eaLnBrk="1" latinLnBrk="0" hangingPunct="1">
        <a:defRPr sz="1800" kern="1200">
          <a:solidFill>
            <a:schemeClr val="tx1"/>
          </a:solidFill>
          <a:latin typeface="+mn-lt"/>
          <a:ea typeface="+mn-ea"/>
          <a:cs typeface="+mn-cs"/>
        </a:defRPr>
      </a:lvl5pPr>
      <a:lvl6pPr marL="2283558" algn="l" defTabSz="456712" rtl="0" eaLnBrk="1" latinLnBrk="0" hangingPunct="1">
        <a:defRPr sz="1800" kern="1200">
          <a:solidFill>
            <a:schemeClr val="tx1"/>
          </a:solidFill>
          <a:latin typeface="+mn-lt"/>
          <a:ea typeface="+mn-ea"/>
          <a:cs typeface="+mn-cs"/>
        </a:defRPr>
      </a:lvl6pPr>
      <a:lvl7pPr marL="2740270" algn="l" defTabSz="456712" rtl="0" eaLnBrk="1" latinLnBrk="0" hangingPunct="1">
        <a:defRPr sz="1800" kern="1200">
          <a:solidFill>
            <a:schemeClr val="tx1"/>
          </a:solidFill>
          <a:latin typeface="+mn-lt"/>
          <a:ea typeface="+mn-ea"/>
          <a:cs typeface="+mn-cs"/>
        </a:defRPr>
      </a:lvl7pPr>
      <a:lvl8pPr marL="3196983" algn="l" defTabSz="456712" rtl="0" eaLnBrk="1" latinLnBrk="0" hangingPunct="1">
        <a:defRPr sz="1800" kern="1200">
          <a:solidFill>
            <a:schemeClr val="tx1"/>
          </a:solidFill>
          <a:latin typeface="+mn-lt"/>
          <a:ea typeface="+mn-ea"/>
          <a:cs typeface="+mn-cs"/>
        </a:defRPr>
      </a:lvl8pPr>
      <a:lvl9pPr marL="3653695" algn="l" defTabSz="45671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38.xml"/><Relationship Id="rId4" Type="http://schemas.openxmlformats.org/officeDocument/2006/relationships/hyperlink" Target="https://www.ncdc.noaa.gov/oisst"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6.xml"/><Relationship Id="rId1" Type="http://schemas.openxmlformats.org/officeDocument/2006/relationships/tags" Target="../tags/tag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png"/><Relationship Id="rId18" Type="http://schemas.openxmlformats.org/officeDocument/2006/relationships/image" Target="../media/image54.png"/><Relationship Id="rId3" Type="http://schemas.openxmlformats.org/officeDocument/2006/relationships/image" Target="../media/image39.png"/><Relationship Id="rId21" Type="http://schemas.openxmlformats.org/officeDocument/2006/relationships/image" Target="../media/image57.jpeg"/><Relationship Id="rId7" Type="http://schemas.openxmlformats.org/officeDocument/2006/relationships/image" Target="../media/image43.jpeg"/><Relationship Id="rId12" Type="http://schemas.openxmlformats.org/officeDocument/2006/relationships/image" Target="../media/image48.jpeg"/><Relationship Id="rId17" Type="http://schemas.openxmlformats.org/officeDocument/2006/relationships/image" Target="../media/image53.jpeg"/><Relationship Id="rId2" Type="http://schemas.openxmlformats.org/officeDocument/2006/relationships/notesSlide" Target="../notesSlides/notesSlide6.xml"/><Relationship Id="rId16" Type="http://schemas.openxmlformats.org/officeDocument/2006/relationships/image" Target="../media/image52.jpeg"/><Relationship Id="rId20" Type="http://schemas.openxmlformats.org/officeDocument/2006/relationships/image" Target="../media/image56.jpeg"/><Relationship Id="rId1" Type="http://schemas.openxmlformats.org/officeDocument/2006/relationships/slideLayout" Target="../slideLayouts/slideLayout38.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5" Type="http://schemas.openxmlformats.org/officeDocument/2006/relationships/image" Target="../media/image51.jpeg"/><Relationship Id="rId23" Type="http://schemas.openxmlformats.org/officeDocument/2006/relationships/image" Target="../media/image59.jpeg"/><Relationship Id="rId10" Type="http://schemas.openxmlformats.org/officeDocument/2006/relationships/image" Target="../media/image46.jpeg"/><Relationship Id="rId19" Type="http://schemas.openxmlformats.org/officeDocument/2006/relationships/image" Target="../media/image55.jpeg"/><Relationship Id="rId4" Type="http://schemas.openxmlformats.org/officeDocument/2006/relationships/image" Target="../media/image40.jpeg"/><Relationship Id="rId9" Type="http://schemas.openxmlformats.org/officeDocument/2006/relationships/image" Target="../media/image45.jpeg"/><Relationship Id="rId14" Type="http://schemas.openxmlformats.org/officeDocument/2006/relationships/image" Target="../media/image50.jpeg"/><Relationship Id="rId22" Type="http://schemas.openxmlformats.org/officeDocument/2006/relationships/image" Target="../media/image58.jpeg"/></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38.xml"/><Relationship Id="rId6" Type="http://schemas.openxmlformats.org/officeDocument/2006/relationships/hyperlink" Target="http://svs.gsfc.nasa.gov/Gallery/GPM.html" TargetMode="External"/><Relationship Id="rId5" Type="http://schemas.openxmlformats.org/officeDocument/2006/relationships/image" Target="../media/image62.jpeg"/><Relationship Id="rId4" Type="http://schemas.openxmlformats.org/officeDocument/2006/relationships/image" Target="../media/image61.jpeg"/></Relationships>
</file>

<file path=ppt/slides/_rels/slide1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gif"/><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38.xml"/><Relationship Id="rId4" Type="http://schemas.openxmlformats.org/officeDocument/2006/relationships/image" Target="../media/image67.jpeg"/></Relationships>
</file>

<file path=ppt/slides/_rels/slide18.xml.rels><?xml version="1.0" encoding="UTF-8" standalone="yes"?>
<Relationships xmlns="http://schemas.openxmlformats.org/package/2006/relationships"><Relationship Id="rId3" Type="http://schemas.openxmlformats.org/officeDocument/2006/relationships/image" Target="../media/image68.gif"/><Relationship Id="rId7"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39.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jpeg"/></Relationships>
</file>

<file path=ppt/slides/_rels/slide19.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gif"/><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0.xml"/><Relationship Id="rId1" Type="http://schemas.openxmlformats.org/officeDocument/2006/relationships/slideLayout" Target="../slideLayouts/slideLayout38.xml"/><Relationship Id="rId4" Type="http://schemas.openxmlformats.org/officeDocument/2006/relationships/image" Target="../media/image77.png"/></Relationships>
</file>

<file path=ppt/slides/_rels/slide2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hyperlink" Target="http://svs.gsfc.nasa.gov/goto?11165"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8.xml"/><Relationship Id="rId5" Type="http://schemas.openxmlformats.org/officeDocument/2006/relationships/image" Target="../media/image22.jpe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4.png"/><Relationship Id="rId1" Type="http://schemas.openxmlformats.org/officeDocument/2006/relationships/slideLayout" Target="../slideLayouts/slideLayout3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tiff"/></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8" name="Title 3"/>
          <p:cNvSpPr>
            <a:spLocks noGrp="1"/>
          </p:cNvSpPr>
          <p:nvPr>
            <p:ph type="ctrTitle"/>
          </p:nvPr>
        </p:nvSpPr>
        <p:spPr>
          <a:xfrm>
            <a:off x="1574800" y="436563"/>
            <a:ext cx="6561138" cy="890587"/>
          </a:xfrm>
        </p:spPr>
        <p:txBody>
          <a:bodyPr/>
          <a:lstStyle/>
          <a:p>
            <a:pPr eaLnBrk="1" hangingPunct="1"/>
            <a:r>
              <a:rPr lang="en-US" sz="2800">
                <a:effectLst/>
                <a:latin typeface="Calibri" charset="0"/>
                <a:ea typeface="ＭＳ Ｐゴシック" charset="0"/>
                <a:cs typeface="ＭＳ Ｐゴシック" charset="0"/>
              </a:rPr>
              <a:t> </a:t>
            </a:r>
            <a:endParaRPr lang="en-US" sz="2800">
              <a:effectLst>
                <a:outerShdw blurRad="38100" dist="38100" dir="2700000" algn="tl">
                  <a:srgbClr val="DDDDDD"/>
                </a:outerShdw>
              </a:effectLst>
              <a:latin typeface="Arial" charset="0"/>
              <a:ea typeface="ＭＳ Ｐゴシック" charset="0"/>
              <a:cs typeface="ＭＳ Ｐゴシック" charset="0"/>
            </a:endParaRPr>
          </a:p>
        </p:txBody>
      </p:sp>
      <p:sp>
        <p:nvSpPr>
          <p:cNvPr id="27651" name="Subtitle 4"/>
          <p:cNvSpPr>
            <a:spLocks noGrp="1"/>
          </p:cNvSpPr>
          <p:nvPr>
            <p:ph type="subTitle" sz="quarter" idx="1"/>
          </p:nvPr>
        </p:nvSpPr>
        <p:spPr>
          <a:xfrm>
            <a:off x="5575300" y="1882775"/>
            <a:ext cx="3251200" cy="4608513"/>
          </a:xfrm>
        </p:spPr>
        <p:txBody>
          <a:bodyPr/>
          <a:lstStyle/>
          <a:p>
            <a:r>
              <a:rPr lang="en-US" sz="3200" dirty="0">
                <a:solidFill>
                  <a:srgbClr val="FFC000"/>
                </a:solidFill>
              </a:rPr>
              <a:t>El Nino Webinar #4:</a:t>
            </a:r>
          </a:p>
          <a:p>
            <a:pPr eaLnBrk="1" hangingPunct="1"/>
            <a:endParaRPr lang="en-US" sz="2000" b="1" dirty="0">
              <a:solidFill>
                <a:srgbClr val="FED821"/>
              </a:solidFill>
              <a:latin typeface="Arial" charset="0"/>
              <a:ea typeface="ＭＳ Ｐゴシック" charset="0"/>
              <a:cs typeface="ＭＳ Ｐゴシック" charset="0"/>
            </a:endParaRPr>
          </a:p>
          <a:p>
            <a:pPr eaLnBrk="1" hangingPunct="1"/>
            <a:r>
              <a:rPr lang="en-US" sz="2000" b="1" dirty="0" smtClean="0">
                <a:solidFill>
                  <a:srgbClr val="FED821"/>
                </a:solidFill>
                <a:latin typeface="Arial" charset="0"/>
                <a:ea typeface="ＭＳ Ｐゴシック" charset="0"/>
                <a:cs typeface="ＭＳ Ｐゴシック" charset="0"/>
              </a:rPr>
              <a:t>March 22</a:t>
            </a:r>
            <a:r>
              <a:rPr lang="en-US" sz="2000" b="1" baseline="30000" dirty="0">
                <a:solidFill>
                  <a:srgbClr val="FED821"/>
                </a:solidFill>
                <a:latin typeface="Arial" charset="0"/>
                <a:ea typeface="ＭＳ Ｐゴシック" charset="0"/>
                <a:cs typeface="ＭＳ Ｐゴシック" charset="0"/>
              </a:rPr>
              <a:t>n</a:t>
            </a:r>
            <a:r>
              <a:rPr lang="en-US" sz="2000" b="1" baseline="30000" dirty="0" smtClean="0">
                <a:solidFill>
                  <a:srgbClr val="FED821"/>
                </a:solidFill>
                <a:latin typeface="Arial" charset="0"/>
                <a:ea typeface="ＭＳ Ｐゴシック" charset="0"/>
                <a:cs typeface="ＭＳ Ｐゴシック" charset="0"/>
              </a:rPr>
              <a:t>d</a:t>
            </a:r>
            <a:r>
              <a:rPr lang="en-US" sz="2000" b="1" dirty="0" smtClean="0">
                <a:solidFill>
                  <a:srgbClr val="FED821"/>
                </a:solidFill>
                <a:latin typeface="Arial" charset="0"/>
                <a:ea typeface="ＭＳ Ｐゴシック" charset="0"/>
                <a:cs typeface="ＭＳ Ｐゴシック" charset="0"/>
              </a:rPr>
              <a:t>, 2016</a:t>
            </a:r>
            <a:endParaRPr lang="en-US" sz="2000" b="1" dirty="0">
              <a:solidFill>
                <a:srgbClr val="FED821"/>
              </a:solidFill>
              <a:latin typeface="Arial" charset="0"/>
              <a:ea typeface="ＭＳ Ｐゴシック" charset="0"/>
              <a:cs typeface="ＭＳ Ｐゴシック" charset="0"/>
            </a:endParaRPr>
          </a:p>
          <a:p>
            <a:endParaRPr lang="en-US" sz="2000" b="1" dirty="0" smtClean="0">
              <a:solidFill>
                <a:srgbClr val="FED821"/>
              </a:solidFill>
              <a:latin typeface="Arial" charset="0"/>
              <a:ea typeface="ＭＳ Ｐゴシック" charset="0"/>
              <a:cs typeface="ＭＳ Ｐゴシック" charset="0"/>
            </a:endParaRPr>
          </a:p>
          <a:p>
            <a:r>
              <a:rPr lang="en-US" sz="2000" b="1" dirty="0" smtClean="0">
                <a:solidFill>
                  <a:srgbClr val="FED821"/>
                </a:solidFill>
                <a:latin typeface="Arial" charset="0"/>
                <a:ea typeface="ＭＳ Ｐゴシック" charset="0"/>
                <a:cs typeface="ＭＳ Ｐゴシック" charset="0"/>
              </a:rPr>
              <a:t>Dr. Dalia </a:t>
            </a:r>
            <a:r>
              <a:rPr lang="en-US" sz="2000" b="1" dirty="0" err="1" smtClean="0">
                <a:solidFill>
                  <a:srgbClr val="FED821"/>
                </a:solidFill>
                <a:latin typeface="Arial" charset="0"/>
                <a:ea typeface="ＭＳ Ｐゴシック" charset="0"/>
                <a:cs typeface="ＭＳ Ｐゴシック" charset="0"/>
              </a:rPr>
              <a:t>Kirschbaum</a:t>
            </a:r>
            <a:endParaRPr lang="en-US" sz="2000" b="1" dirty="0">
              <a:solidFill>
                <a:srgbClr val="FED821"/>
              </a:solidFill>
              <a:latin typeface="Arial" charset="0"/>
              <a:ea typeface="ＭＳ Ｐゴシック" charset="0"/>
              <a:cs typeface="ＭＳ Ｐゴシック" charset="0"/>
            </a:endParaRPr>
          </a:p>
          <a:p>
            <a:r>
              <a:rPr lang="en-US" sz="2000" i="1" dirty="0" smtClean="0">
                <a:solidFill>
                  <a:srgbClr val="FED821"/>
                </a:solidFill>
                <a:latin typeface="Arial" charset="0"/>
                <a:ea typeface="ＭＳ Ｐゴシック" charset="0"/>
                <a:cs typeface="ＭＳ Ｐゴシック" charset="0"/>
              </a:rPr>
              <a:t>NASA Research Scientist</a:t>
            </a:r>
          </a:p>
          <a:p>
            <a:r>
              <a:rPr lang="en-US" sz="2000" i="1" dirty="0" smtClean="0">
                <a:solidFill>
                  <a:srgbClr val="FED821"/>
                </a:solidFill>
                <a:latin typeface="Arial" charset="0"/>
                <a:ea typeface="ＭＳ Ｐゴシック" charset="0"/>
                <a:cs typeface="ＭＳ Ｐゴシック" charset="0"/>
              </a:rPr>
              <a:t>GPM Applications Science Lead</a:t>
            </a:r>
          </a:p>
          <a:p>
            <a:pPr algn="l" eaLnBrk="1" hangingPunct="1"/>
            <a:endParaRPr lang="en-US" sz="2000" b="1" dirty="0" smtClean="0">
              <a:solidFill>
                <a:srgbClr val="FED821"/>
              </a:solidFill>
              <a:latin typeface="Arial" charset="0"/>
              <a:ea typeface="ＭＳ Ｐゴシック" charset="0"/>
              <a:cs typeface="ＭＳ Ｐゴシック" charset="0"/>
            </a:endParaRPr>
          </a:p>
          <a:p>
            <a:pPr algn="l" eaLnBrk="1" hangingPunct="1"/>
            <a:endParaRPr lang="en-US" sz="1800" i="1" dirty="0">
              <a:solidFill>
                <a:srgbClr val="FED821"/>
              </a:solidFill>
              <a:latin typeface="Arial" charset="0"/>
              <a:ea typeface="ＭＳ Ｐゴシック" charset="0"/>
              <a:cs typeface="ＭＳ Ｐゴシック" charset="0"/>
            </a:endParaRPr>
          </a:p>
          <a:p>
            <a:pPr algn="l" eaLnBrk="1" hangingPunct="1"/>
            <a:endParaRPr lang="en-US" sz="1800" i="1" dirty="0" smtClean="0">
              <a:solidFill>
                <a:srgbClr val="FED821"/>
              </a:solidFill>
              <a:latin typeface="Arial" charset="0"/>
              <a:ea typeface="ＭＳ Ｐゴシック" charset="0"/>
              <a:cs typeface="ＭＳ Ｐゴシック" charset="0"/>
            </a:endParaRPr>
          </a:p>
          <a:p>
            <a:pPr algn="l" eaLnBrk="1" hangingPunct="1"/>
            <a:endParaRPr lang="en-US" sz="1800" i="1" dirty="0">
              <a:solidFill>
                <a:srgbClr val="FED821"/>
              </a:solidFill>
              <a:latin typeface="Arial" charset="0"/>
              <a:ea typeface="ＭＳ Ｐゴシック" charset="0"/>
              <a:cs typeface="ＭＳ Ｐゴシック" charset="0"/>
            </a:endParaRPr>
          </a:p>
          <a:p>
            <a:pPr algn="l"/>
            <a:endParaRPr lang="en-US" sz="1800" b="1" dirty="0">
              <a:solidFill>
                <a:srgbClr val="FED821"/>
              </a:solidFill>
              <a:latin typeface="Arial" charset="0"/>
              <a:ea typeface="ＭＳ Ｐゴシック" charset="0"/>
              <a:cs typeface="ＭＳ Ｐゴシック" charset="0"/>
            </a:endParaRPr>
          </a:p>
          <a:p>
            <a:pPr algn="l" eaLnBrk="1" hangingPunct="1"/>
            <a:endParaRPr lang="en-US" sz="1800" i="1" dirty="0">
              <a:solidFill>
                <a:srgbClr val="FED821"/>
              </a:solidFill>
              <a:latin typeface="Arial" charset="0"/>
              <a:ea typeface="ＭＳ Ｐゴシック" charset="0"/>
              <a:cs typeface="ＭＳ Ｐゴシック" charset="0"/>
            </a:endParaRPr>
          </a:p>
          <a:p>
            <a:pPr algn="l" eaLnBrk="1" hangingPunct="1"/>
            <a:endParaRPr lang="en-US" sz="1800" i="1" dirty="0">
              <a:solidFill>
                <a:srgbClr val="FED821"/>
              </a:solidFill>
              <a:latin typeface="Arial" charset="0"/>
              <a:ea typeface="ＭＳ Ｐゴシック" charset="0"/>
              <a:cs typeface="ＭＳ Ｐゴシック" charset="0"/>
            </a:endParaRPr>
          </a:p>
          <a:p>
            <a:pPr algn="l" eaLnBrk="1" hangingPunct="1"/>
            <a:endParaRPr lang="en-US" sz="1600" b="1" i="1" u="sng" dirty="0">
              <a:solidFill>
                <a:srgbClr val="FED821"/>
              </a:solidFill>
              <a:latin typeface="Arial" charset="0"/>
              <a:ea typeface="ＭＳ Ｐゴシック" charset="0"/>
              <a:cs typeface="ＭＳ Ｐゴシック" charset="0"/>
            </a:endParaRPr>
          </a:p>
          <a:p>
            <a:pPr algn="l" eaLnBrk="1" hangingPunct="1"/>
            <a:endParaRPr lang="en-US" sz="1600" i="1" dirty="0">
              <a:solidFill>
                <a:srgbClr val="FED821"/>
              </a:solidFill>
              <a:latin typeface="Arial" charset="0"/>
              <a:ea typeface="ＭＳ Ｐゴシック" charset="0"/>
              <a:cs typeface="ＭＳ Ｐゴシック" charset="0"/>
            </a:endParaRPr>
          </a:p>
        </p:txBody>
      </p:sp>
      <p:sp>
        <p:nvSpPr>
          <p:cNvPr id="2" name="TextBox 1"/>
          <p:cNvSpPr txBox="1"/>
          <p:nvPr/>
        </p:nvSpPr>
        <p:spPr>
          <a:xfrm>
            <a:off x="1508432" y="173970"/>
            <a:ext cx="6561137" cy="1446550"/>
          </a:xfrm>
          <a:prstGeom prst="rect">
            <a:avLst/>
          </a:prstGeom>
          <a:noFill/>
        </p:spPr>
        <p:txBody>
          <a:bodyPr wrap="square" rtlCol="0">
            <a:spAutoFit/>
          </a:bodyPr>
          <a:lstStyle/>
          <a:p>
            <a:pPr algn="ctr"/>
            <a:r>
              <a:rPr lang="en-US" sz="4400" dirty="0" smtClean="0">
                <a:solidFill>
                  <a:schemeClr val="bg1"/>
                </a:solidFill>
                <a:latin typeface="+mn-lt"/>
              </a:rPr>
              <a:t>Precipitation and Temperature</a:t>
            </a:r>
            <a:endParaRPr lang="en-US" sz="440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 Surface Temperature </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4480" y="771995"/>
            <a:ext cx="5753662" cy="3246042"/>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2284" y="4018036"/>
            <a:ext cx="4881716" cy="2782814"/>
          </a:xfrm>
          <a:prstGeom prst="rect">
            <a:avLst/>
          </a:prstGeom>
        </p:spPr>
      </p:pic>
      <p:sp>
        <p:nvSpPr>
          <p:cNvPr id="6" name="TextBox 5"/>
          <p:cNvSpPr txBox="1"/>
          <p:nvPr/>
        </p:nvSpPr>
        <p:spPr>
          <a:xfrm>
            <a:off x="612514" y="4286059"/>
            <a:ext cx="3561736" cy="2246769"/>
          </a:xfrm>
          <a:prstGeom prst="rect">
            <a:avLst/>
          </a:prstGeom>
          <a:noFill/>
        </p:spPr>
        <p:txBody>
          <a:bodyPr wrap="square" rtlCol="0">
            <a:spAutoFit/>
          </a:bodyPr>
          <a:lstStyle/>
          <a:p>
            <a:r>
              <a:rPr lang="en-US" sz="2000" dirty="0"/>
              <a:t>Global Modeling and Assimilation Office (GMAO) </a:t>
            </a:r>
            <a:r>
              <a:rPr lang="en-US" sz="2000" dirty="0" smtClean="0"/>
              <a:t>models SST Anomalies comparing December 1997 to 2015</a:t>
            </a:r>
          </a:p>
          <a:p>
            <a:r>
              <a:rPr lang="en-US" sz="2000" dirty="0"/>
              <a:t>https://svs.gsfc.nasa.gov/cgi-bin/details.cgi?aid=4433</a:t>
            </a:r>
          </a:p>
        </p:txBody>
      </p:sp>
      <p:sp>
        <p:nvSpPr>
          <p:cNvPr id="8" name="TextBox 7"/>
          <p:cNvSpPr txBox="1"/>
          <p:nvPr/>
        </p:nvSpPr>
        <p:spPr>
          <a:xfrm>
            <a:off x="6420920" y="882396"/>
            <a:ext cx="2619841" cy="1938992"/>
          </a:xfrm>
          <a:prstGeom prst="rect">
            <a:avLst/>
          </a:prstGeom>
          <a:noFill/>
        </p:spPr>
        <p:txBody>
          <a:bodyPr wrap="square" rtlCol="0">
            <a:spAutoFit/>
          </a:bodyPr>
          <a:lstStyle/>
          <a:p>
            <a:r>
              <a:rPr lang="en-US" sz="2000" dirty="0"/>
              <a:t>NOAA Optimum Interpolation Sea Surface Temperature (OISST) </a:t>
            </a:r>
            <a:r>
              <a:rPr lang="en-US" sz="2000" dirty="0" smtClean="0"/>
              <a:t>data</a:t>
            </a:r>
          </a:p>
          <a:p>
            <a:r>
              <a:rPr lang="en-US" sz="2000" dirty="0">
                <a:hlinkClick r:id="rId4"/>
              </a:rPr>
              <a:t>https://</a:t>
            </a:r>
            <a:r>
              <a:rPr lang="en-US" sz="2000" dirty="0" smtClean="0">
                <a:hlinkClick r:id="rId4"/>
              </a:rPr>
              <a:t>www.ncdc.noaa.gov/oisst</a:t>
            </a:r>
            <a:r>
              <a:rPr lang="en-US" sz="2000" dirty="0" smtClean="0"/>
              <a:t> </a:t>
            </a:r>
            <a:endParaRPr lang="en-US" sz="2000" dirty="0"/>
          </a:p>
        </p:txBody>
      </p:sp>
    </p:spTree>
    <p:extLst>
      <p:ext uri="{BB962C8B-B14F-4D97-AF65-F5344CB8AC3E}">
        <p14:creationId xmlns:p14="http://schemas.microsoft.com/office/powerpoint/2010/main" val="1067423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00" y="98425"/>
            <a:ext cx="6062663" cy="492125"/>
          </a:xfrm>
        </p:spPr>
        <p:txBody>
          <a:bodyPr/>
          <a:lstStyle/>
          <a:p>
            <a:pPr defTabSz="456712" eaLnBrk="1" hangingPunct="1">
              <a:defRPr/>
            </a:pPr>
            <a:r>
              <a:rPr lang="en-US" sz="2400" dirty="0">
                <a:effectLst>
                  <a:outerShdw blurRad="38100" dist="38100" dir="2700000" algn="tl">
                    <a:srgbClr val="DDDDDD"/>
                  </a:outerShdw>
                </a:effectLst>
                <a:latin typeface="Arial" charset="0"/>
              </a:rPr>
              <a:t>Tropical Rainfall Measuring Mission </a:t>
            </a:r>
            <a:endParaRPr lang="en-US" sz="2400" dirty="0">
              <a:effectLst>
                <a:outerShdw blurRad="38100" dist="38100" dir="2700000" algn="tl">
                  <a:srgbClr val="DDDDDD"/>
                </a:outerShdw>
              </a:effectLst>
            </a:endParaRPr>
          </a:p>
        </p:txBody>
      </p:sp>
      <p:sp>
        <p:nvSpPr>
          <p:cNvPr id="36867" name="Content Placeholder 2"/>
          <p:cNvSpPr>
            <a:spLocks noGrp="1"/>
          </p:cNvSpPr>
          <p:nvPr>
            <p:ph sz="half" idx="1"/>
          </p:nvPr>
        </p:nvSpPr>
        <p:spPr>
          <a:xfrm>
            <a:off x="430213" y="652463"/>
            <a:ext cx="5395912" cy="4525962"/>
          </a:xfrm>
        </p:spPr>
        <p:txBody>
          <a:bodyPr/>
          <a:lstStyle/>
          <a:p>
            <a:pPr eaLnBrk="1" hangingPunct="1"/>
            <a:r>
              <a:rPr lang="en-US" sz="1800">
                <a:latin typeface="Calibri" charset="0"/>
                <a:ea typeface="ＭＳ Ｐゴシック" charset="0"/>
                <a:cs typeface="ＭＳ Ｐゴシック" charset="0"/>
              </a:rPr>
              <a:t>Launched in 1997</a:t>
            </a:r>
          </a:p>
          <a:p>
            <a:r>
              <a:rPr lang="en-US" sz="1800">
                <a:latin typeface="Calibri" charset="0"/>
                <a:ea typeface="ＭＳ Ｐゴシック" charset="0"/>
                <a:cs typeface="ＭＳ Ｐゴシック" charset="0"/>
              </a:rPr>
              <a:t>First space-borne precipitation radar </a:t>
            </a:r>
          </a:p>
          <a:p>
            <a:r>
              <a:rPr lang="en-US" sz="1800">
                <a:latin typeface="Calibri" charset="0"/>
                <a:ea typeface="ＭＳ Ｐゴシック" charset="0"/>
                <a:cs typeface="ＭＳ Ｐゴシック" charset="0"/>
              </a:rPr>
              <a:t>Data vital for research and applications (natural hazards, agriculture, disease tracking, etc.)</a:t>
            </a:r>
          </a:p>
          <a:p>
            <a:pPr eaLnBrk="1" hangingPunct="1"/>
            <a:endParaRPr lang="en-US" sz="1800">
              <a:latin typeface="Calibri" charset="0"/>
              <a:ea typeface="ＭＳ Ｐゴシック" charset="0"/>
              <a:cs typeface="ＭＳ Ｐゴシック" charset="0"/>
            </a:endParaRPr>
          </a:p>
        </p:txBody>
      </p:sp>
      <p:sp>
        <p:nvSpPr>
          <p:cNvPr id="111619" name="TextBox 9"/>
          <p:cNvSpPr txBox="1">
            <a:spLocks noChangeArrowheads="1"/>
          </p:cNvSpPr>
          <p:nvPr/>
        </p:nvSpPr>
        <p:spPr bwMode="auto">
          <a:xfrm>
            <a:off x="430213" y="6019800"/>
            <a:ext cx="3819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1" tIns="45673" rIns="91341" bIns="45673">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defTabSz="455613" eaLnBrk="1" hangingPunct="1"/>
            <a:r>
              <a:rPr lang="en-US" sz="1200">
                <a:solidFill>
                  <a:srgbClr val="000000"/>
                </a:solidFill>
              </a:rPr>
              <a:t>Supertyphoon Haiyan, Nov. 6</a:t>
            </a:r>
            <a:r>
              <a:rPr lang="en-US" sz="1200" baseline="30000">
                <a:solidFill>
                  <a:srgbClr val="000000"/>
                </a:solidFill>
              </a:rPr>
              <a:t>th</a:t>
            </a:r>
            <a:r>
              <a:rPr lang="en-US" sz="1200">
                <a:solidFill>
                  <a:srgbClr val="000000"/>
                </a:solidFill>
              </a:rPr>
              <a:t> 2013</a:t>
            </a:r>
          </a:p>
          <a:p>
            <a:pPr algn="r" defTabSz="455613" eaLnBrk="1" hangingPunct="1"/>
            <a:endParaRPr lang="en-US" sz="1200">
              <a:solidFill>
                <a:srgbClr val="000000"/>
              </a:solidFill>
            </a:endParaRPr>
          </a:p>
          <a:p>
            <a:pPr algn="r" defTabSz="455613" eaLnBrk="1" hangingPunct="1"/>
            <a:r>
              <a:rPr lang="en-US" sz="1200">
                <a:solidFill>
                  <a:srgbClr val="000000"/>
                </a:solidFill>
              </a:rPr>
              <a:t>Tropical Storm Ingrid on Friday, Sept. 13</a:t>
            </a:r>
            <a:r>
              <a:rPr lang="en-US" sz="1200" baseline="30000">
                <a:solidFill>
                  <a:srgbClr val="000000"/>
                </a:solidFill>
              </a:rPr>
              <a:t>th</a:t>
            </a:r>
            <a:r>
              <a:rPr lang="en-US" sz="1200">
                <a:solidFill>
                  <a:srgbClr val="000000"/>
                </a:solidFill>
              </a:rPr>
              <a:t>,2013</a:t>
            </a:r>
          </a:p>
        </p:txBody>
      </p:sp>
      <p:pic>
        <p:nvPicPr>
          <p:cNvPr id="111620" name="Picture 2" descr="Super Typhoon Haiyan Moving Toward The Philippin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2288" y="1968500"/>
            <a:ext cx="3951287"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1" name="Picture 2" descr="http://trmm.gsfc.nasa.gov/trmm_rain/Events/ingrid_13_september_2013_2008_utc_trmm_p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49738" y="3990975"/>
            <a:ext cx="4705350"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2" name="Picture 4" descr="Hurricane Raymond's Copious Rainfall Analyzed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26125" y="700088"/>
            <a:ext cx="3167063"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3" name="Rectangle 2"/>
          <p:cNvSpPr>
            <a:spLocks noChangeArrowheads="1"/>
          </p:cNvSpPr>
          <p:nvPr/>
        </p:nvSpPr>
        <p:spPr bwMode="auto">
          <a:xfrm>
            <a:off x="4692650" y="2913063"/>
            <a:ext cx="11334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1" tIns="45673" rIns="91341" bIns="45673">
            <a:spAutoFit/>
          </a:bodyPr>
          <a:lstStyle/>
          <a:p>
            <a:pPr defTabSz="455613"/>
            <a:r>
              <a:rPr lang="en-US" sz="1400">
                <a:solidFill>
                  <a:srgbClr val="000000"/>
                </a:solidFill>
              </a:rPr>
              <a:t>Hurricane Raymond, October 13</a:t>
            </a:r>
            <a:r>
              <a:rPr lang="en-US" sz="1400" baseline="30000">
                <a:solidFill>
                  <a:srgbClr val="000000"/>
                </a:solidFill>
              </a:rPr>
              <a:t>th</a:t>
            </a:r>
            <a:r>
              <a:rPr lang="en-US" sz="1400">
                <a:solidFill>
                  <a:srgbClr val="000000"/>
                </a:solidFill>
              </a:rPr>
              <a:t>, 2013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animEffect transition="in" filter="fade">
                                      <p:cBhvr>
                                        <p:cTn id="7" dur="500"/>
                                        <p:tgtEl>
                                          <p:spTgt spid="3686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6867">
                                            <p:txEl>
                                              <p:pRg st="2" end="2"/>
                                            </p:txEl>
                                          </p:spTgt>
                                        </p:tgtEl>
                                        <p:attrNameLst>
                                          <p:attrName>style.visibility</p:attrName>
                                        </p:attrNameLst>
                                      </p:cBhvr>
                                      <p:to>
                                        <p:strVal val="visible"/>
                                      </p:to>
                                    </p:set>
                                    <p:animEffect transition="in" filter="fade">
                                      <p:cBhvr>
                                        <p:cTn id="10" dur="5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8" name="Title 3"/>
          <p:cNvSpPr>
            <a:spLocks noGrp="1"/>
          </p:cNvSpPr>
          <p:nvPr>
            <p:ph type="ctrTitle"/>
          </p:nvPr>
        </p:nvSpPr>
        <p:spPr>
          <a:xfrm>
            <a:off x="1484313" y="436563"/>
            <a:ext cx="6561137" cy="890587"/>
          </a:xfrm>
        </p:spPr>
        <p:txBody>
          <a:bodyPr/>
          <a:lstStyle/>
          <a:p>
            <a:pPr defTabSz="456712" eaLnBrk="1" hangingPunct="1">
              <a:defRPr/>
            </a:pPr>
            <a:r>
              <a:rPr lang="en-US" sz="3200" dirty="0">
                <a:effectLst>
                  <a:outerShdw blurRad="38100" dist="38100" dir="2700000" algn="tl">
                    <a:srgbClr val="DDDDDD"/>
                  </a:outerShdw>
                </a:effectLst>
              </a:rPr>
              <a:t>Global Precipitation Measurement (GPM) Mission</a:t>
            </a:r>
            <a:endParaRPr lang="en-US" sz="3100" dirty="0">
              <a:effectLst>
                <a:outerShdw blurRad="38100" dist="38100" dir="2700000" algn="tl">
                  <a:srgbClr val="DDDDDD"/>
                </a:outerShdw>
              </a:effectLst>
              <a:latin typeface="Arial" charset="0"/>
            </a:endParaRPr>
          </a:p>
        </p:txBody>
      </p:sp>
      <p:sp>
        <p:nvSpPr>
          <p:cNvPr id="107523" name="Subtitle 4"/>
          <p:cNvSpPr>
            <a:spLocks noGrp="1"/>
          </p:cNvSpPr>
          <p:nvPr>
            <p:ph type="subTitle" sz="quarter" idx="1"/>
          </p:nvPr>
        </p:nvSpPr>
        <p:spPr>
          <a:xfrm>
            <a:off x="5613400" y="2117725"/>
            <a:ext cx="2917825" cy="4418013"/>
          </a:xfrm>
        </p:spPr>
        <p:txBody>
          <a:bodyPr/>
          <a:lstStyle/>
          <a:p>
            <a:pPr algn="l" eaLnBrk="1" hangingPunct="1"/>
            <a:endParaRPr lang="en-US" sz="2000" b="1">
              <a:solidFill>
                <a:srgbClr val="FED821"/>
              </a:solidFill>
              <a:latin typeface="Arial" charset="0"/>
              <a:ea typeface="ＭＳ Ｐゴシック" charset="0"/>
              <a:cs typeface="ＭＳ Ｐゴシック" charset="0"/>
            </a:endParaRPr>
          </a:p>
          <a:p>
            <a:pPr algn="l" eaLnBrk="1" hangingPunct="1"/>
            <a:endParaRPr lang="en-US" sz="1600" b="1" i="1" u="sng">
              <a:solidFill>
                <a:srgbClr val="FED821"/>
              </a:solidFill>
              <a:latin typeface="Arial" charset="0"/>
              <a:ea typeface="ＭＳ Ｐゴシック" charset="0"/>
              <a:cs typeface="ＭＳ Ｐゴシック" charset="0"/>
            </a:endParaRPr>
          </a:p>
          <a:p>
            <a:pPr algn="l" eaLnBrk="1" hangingPunct="1"/>
            <a:endParaRPr lang="en-US" sz="1600" i="1">
              <a:solidFill>
                <a:srgbClr val="FED821"/>
              </a:solidFill>
              <a:latin typeface="Arial" charset="0"/>
              <a:ea typeface="ＭＳ Ｐゴシック" charset="0"/>
              <a:cs typeface="ＭＳ Ｐゴシック"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6336" y="2801923"/>
            <a:ext cx="3957663" cy="4056077"/>
          </a:xfrm>
          <a:prstGeom prst="rect">
            <a:avLst/>
          </a:prstGeom>
        </p:spPr>
      </p:pic>
      <p:sp>
        <p:nvSpPr>
          <p:cNvPr id="3" name="TextBox 2"/>
          <p:cNvSpPr txBox="1"/>
          <p:nvPr/>
        </p:nvSpPr>
        <p:spPr>
          <a:xfrm>
            <a:off x="5259897" y="1837189"/>
            <a:ext cx="3775046" cy="954107"/>
          </a:xfrm>
          <a:prstGeom prst="rect">
            <a:avLst/>
          </a:prstGeom>
          <a:noFill/>
        </p:spPr>
        <p:txBody>
          <a:bodyPr wrap="square" rtlCol="0">
            <a:spAutoFit/>
          </a:bodyPr>
          <a:lstStyle/>
          <a:p>
            <a:pPr fontAlgn="auto">
              <a:spcBef>
                <a:spcPts val="0"/>
              </a:spcBef>
              <a:spcAft>
                <a:spcPts val="0"/>
              </a:spcAft>
            </a:pPr>
            <a:r>
              <a:rPr lang="en-US" sz="2800" dirty="0">
                <a:solidFill>
                  <a:prstClr val="white"/>
                </a:solidFill>
                <a:latin typeface="Calibri"/>
                <a:ea typeface="+mn-ea"/>
                <a:cs typeface="+mn-cs"/>
              </a:rPr>
              <a:t>Typhoon </a:t>
            </a:r>
            <a:r>
              <a:rPr lang="en-US" sz="2800" dirty="0" err="1" smtClean="0">
                <a:solidFill>
                  <a:prstClr val="white"/>
                </a:solidFill>
                <a:latin typeface="Calibri"/>
                <a:ea typeface="+mn-ea"/>
                <a:cs typeface="+mn-cs"/>
              </a:rPr>
              <a:t>Phanfone</a:t>
            </a:r>
            <a:r>
              <a:rPr lang="en-US" sz="2800" dirty="0" smtClean="0">
                <a:solidFill>
                  <a:prstClr val="white"/>
                </a:solidFill>
                <a:latin typeface="Calibri"/>
                <a:ea typeface="+mn-ea"/>
                <a:cs typeface="+mn-cs"/>
              </a:rPr>
              <a:t> over Japan, Oct. 2014 </a:t>
            </a:r>
            <a:endParaRPr lang="en-US" sz="2800" dirty="0">
              <a:solidFill>
                <a:prstClr val="white"/>
              </a:solidFill>
              <a:latin typeface="Calibri"/>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Precipitation</a:t>
            </a:r>
            <a:endParaRPr lang="en-US" dirty="0"/>
          </a:p>
        </p:txBody>
      </p:sp>
      <p:pic>
        <p:nvPicPr>
          <p:cNvPr id="4" name="Picture 3"/>
          <p:cNvPicPr>
            <a:picLocks noChangeAspect="1"/>
          </p:cNvPicPr>
          <p:nvPr/>
        </p:nvPicPr>
        <p:blipFill>
          <a:blip r:embed="rId2"/>
          <a:stretch>
            <a:fillRect/>
          </a:stretch>
        </p:blipFill>
        <p:spPr>
          <a:xfrm>
            <a:off x="1221095" y="863089"/>
            <a:ext cx="7048500" cy="3981450"/>
          </a:xfrm>
          <a:prstGeom prst="rect">
            <a:avLst/>
          </a:prstGeom>
        </p:spPr>
      </p:pic>
      <p:sp>
        <p:nvSpPr>
          <p:cNvPr id="5" name="TextBox 4"/>
          <p:cNvSpPr txBox="1"/>
          <p:nvPr/>
        </p:nvSpPr>
        <p:spPr>
          <a:xfrm>
            <a:off x="1221095" y="4837165"/>
            <a:ext cx="5513048" cy="369332"/>
          </a:xfrm>
          <a:prstGeom prst="rect">
            <a:avLst/>
          </a:prstGeom>
          <a:noFill/>
        </p:spPr>
        <p:txBody>
          <a:bodyPr wrap="none" rtlCol="0">
            <a:spAutoFit/>
          </a:bodyPr>
          <a:lstStyle/>
          <a:p>
            <a:r>
              <a:rPr lang="en-US" sz="1800" dirty="0"/>
              <a:t>http://svs.gsfc.nasa.gov/cgi-bin/details.cgi?aid=4016</a:t>
            </a:r>
          </a:p>
        </p:txBody>
      </p:sp>
      <p:sp>
        <p:nvSpPr>
          <p:cNvPr id="6" name="TextBox 5"/>
          <p:cNvSpPr txBox="1"/>
          <p:nvPr/>
        </p:nvSpPr>
        <p:spPr>
          <a:xfrm>
            <a:off x="862781" y="5302362"/>
            <a:ext cx="8200103" cy="1323439"/>
          </a:xfrm>
          <a:prstGeom prst="rect">
            <a:avLst/>
          </a:prstGeom>
          <a:noFill/>
        </p:spPr>
        <p:txBody>
          <a:bodyPr wrap="square" rtlCol="0">
            <a:spAutoFit/>
          </a:bodyPr>
          <a:lstStyle/>
          <a:p>
            <a:r>
              <a:rPr lang="en-US" sz="2000" dirty="0" smtClean="0"/>
              <a:t>The GPM instruments show heavy </a:t>
            </a:r>
            <a:r>
              <a:rPr lang="en-US" sz="2000" dirty="0"/>
              <a:t>rainfall </a:t>
            </a:r>
            <a:r>
              <a:rPr lang="en-US" sz="2000" dirty="0" smtClean="0"/>
              <a:t>in </a:t>
            </a:r>
            <a:r>
              <a:rPr lang="en-US" sz="2000" dirty="0"/>
              <a:t>red and light rainfall in blue. The DPR </a:t>
            </a:r>
            <a:r>
              <a:rPr lang="en-US" sz="2000" dirty="0" smtClean="0"/>
              <a:t>shows 3D precipitation from two overlapping swaths and the GMI shows precipitation including light rain, heavy rain and falling snow</a:t>
            </a:r>
            <a:endParaRPr lang="en-US" sz="2000" dirty="0"/>
          </a:p>
        </p:txBody>
      </p:sp>
    </p:spTree>
    <p:extLst>
      <p:ext uri="{BB962C8B-B14F-4D97-AF65-F5344CB8AC3E}">
        <p14:creationId xmlns:p14="http://schemas.microsoft.com/office/powerpoint/2010/main" val="3817713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049338" y="98425"/>
            <a:ext cx="7235825" cy="492125"/>
          </a:xfrm>
          <a:prstGeom prst="rect">
            <a:avLst/>
          </a:prstGeom>
          <a:noFill/>
          <a:ln w="9525">
            <a:noFill/>
            <a:miter lim="800000"/>
            <a:headEnd/>
            <a:tailEnd/>
          </a:ln>
        </p:spPr>
        <p:txBody>
          <a:bodyPr lIns="91341" tIns="45673" rIns="91341" bIns="45673" anchor="ctr"/>
          <a:lstStyle>
            <a:lvl1pPr algn="r" defTabSz="457200" rtl="0" eaLnBrk="0" fontAlgn="base" hangingPunct="0">
              <a:spcBef>
                <a:spcPct val="0"/>
              </a:spcBef>
              <a:spcAft>
                <a:spcPct val="0"/>
              </a:spcAft>
              <a:defRPr sz="2800" b="1" kern="1200">
                <a:solidFill>
                  <a:schemeClr val="bg1"/>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r" defTabSz="457200"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2pPr>
            <a:lvl3pPr algn="r" defTabSz="457200"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3pPr>
            <a:lvl4pPr algn="r" defTabSz="457200"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4pPr>
            <a:lvl5pPr algn="r" defTabSz="457200"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n-US" sz="2400" dirty="0">
                <a:solidFill>
                  <a:prstClr val="white"/>
                </a:solidFill>
                <a:effectLst>
                  <a:outerShdw blurRad="38100" dist="38100" dir="2700000" algn="tl">
                    <a:srgbClr val="C0C0C0"/>
                  </a:outerShdw>
                </a:effectLst>
                <a:latin typeface="Calibri"/>
                <a:ea typeface="ＭＳ Ｐゴシック" pitchFamily="-1" charset="-128"/>
              </a:rPr>
              <a:t>GPM’s International Scope</a:t>
            </a:r>
          </a:p>
        </p:txBody>
      </p:sp>
      <p:pic>
        <p:nvPicPr>
          <p:cNvPr id="11673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55031" y="704736"/>
            <a:ext cx="5723913" cy="421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Text Placeholder 2"/>
          <p:cNvSpPr txBox="1">
            <a:spLocks/>
          </p:cNvSpPr>
          <p:nvPr/>
        </p:nvSpPr>
        <p:spPr bwMode="auto">
          <a:xfrm>
            <a:off x="4460875" y="4899025"/>
            <a:ext cx="4365625"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1" tIns="45673" rIns="91341" bIns="45673"/>
          <a:lstStyle>
            <a:lvl1pPr marL="342900" indent="-342900"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1800">
                <a:solidFill>
                  <a:srgbClr val="000099"/>
                </a:solidFill>
                <a:latin typeface="Calibri" charset="0"/>
              </a:rPr>
              <a:t>Partner satellites from:</a:t>
            </a:r>
          </a:p>
          <a:p>
            <a:pPr>
              <a:spcBef>
                <a:spcPct val="20000"/>
              </a:spcBef>
              <a:buFontTx/>
              <a:buChar char="-"/>
            </a:pPr>
            <a:r>
              <a:rPr lang="en-US" sz="1400">
                <a:solidFill>
                  <a:srgbClr val="000000"/>
                </a:solidFill>
                <a:latin typeface="Calibri" charset="0"/>
              </a:rPr>
              <a:t>NOAA</a:t>
            </a:r>
          </a:p>
          <a:p>
            <a:pPr>
              <a:spcBef>
                <a:spcPct val="20000"/>
              </a:spcBef>
              <a:buFontTx/>
              <a:buChar char="-"/>
            </a:pPr>
            <a:r>
              <a:rPr lang="en-US" sz="1400">
                <a:solidFill>
                  <a:srgbClr val="000000"/>
                </a:solidFill>
                <a:latin typeface="Calibri" charset="0"/>
              </a:rPr>
              <a:t>DOD</a:t>
            </a:r>
          </a:p>
          <a:p>
            <a:pPr>
              <a:spcBef>
                <a:spcPct val="20000"/>
              </a:spcBef>
              <a:buFontTx/>
              <a:buChar char="-"/>
            </a:pPr>
            <a:r>
              <a:rPr lang="en-US" sz="1400">
                <a:solidFill>
                  <a:srgbClr val="000000"/>
                </a:solidFill>
                <a:latin typeface="Calibri" charset="0"/>
              </a:rPr>
              <a:t>EUMETSAT</a:t>
            </a:r>
          </a:p>
          <a:p>
            <a:pPr>
              <a:spcBef>
                <a:spcPct val="20000"/>
              </a:spcBef>
              <a:buFontTx/>
              <a:buChar char="-"/>
            </a:pPr>
            <a:r>
              <a:rPr lang="en-US" sz="1400">
                <a:solidFill>
                  <a:srgbClr val="000000"/>
                </a:solidFill>
                <a:latin typeface="Calibri" charset="0"/>
              </a:rPr>
              <a:t>ISRO/CNES (India/France)</a:t>
            </a:r>
          </a:p>
          <a:p>
            <a:pPr>
              <a:spcBef>
                <a:spcPct val="20000"/>
              </a:spcBef>
              <a:buFontTx/>
              <a:buChar char="-"/>
            </a:pPr>
            <a:r>
              <a:rPr lang="en-US" sz="1400">
                <a:solidFill>
                  <a:srgbClr val="000000"/>
                </a:solidFill>
                <a:latin typeface="Calibri" charset="0"/>
              </a:rPr>
              <a:t>JAXA</a:t>
            </a:r>
          </a:p>
        </p:txBody>
      </p:sp>
      <p:grpSp>
        <p:nvGrpSpPr>
          <p:cNvPr id="116740" name="Group 50"/>
          <p:cNvGrpSpPr>
            <a:grpSpLocks/>
          </p:cNvGrpSpPr>
          <p:nvPr/>
        </p:nvGrpSpPr>
        <p:grpSpPr bwMode="auto">
          <a:xfrm>
            <a:off x="684213" y="5368925"/>
            <a:ext cx="3487737" cy="1087438"/>
            <a:chOff x="1903235" y="1300299"/>
            <a:chExt cx="5122697" cy="1671501"/>
          </a:xfrm>
        </p:grpSpPr>
        <p:grpSp>
          <p:nvGrpSpPr>
            <p:cNvPr id="116742" name="Group 125"/>
            <p:cNvGrpSpPr>
              <a:grpSpLocks/>
            </p:cNvGrpSpPr>
            <p:nvPr/>
          </p:nvGrpSpPr>
          <p:grpSpPr bwMode="auto">
            <a:xfrm>
              <a:off x="2667002" y="2386327"/>
              <a:ext cx="3710616" cy="585473"/>
              <a:chOff x="2181" y="2301"/>
              <a:chExt cx="3349" cy="478"/>
            </a:xfrm>
          </p:grpSpPr>
          <p:grpSp>
            <p:nvGrpSpPr>
              <p:cNvPr id="116759" name="Group 97"/>
              <p:cNvGrpSpPr>
                <a:grpSpLocks/>
              </p:cNvGrpSpPr>
              <p:nvPr/>
            </p:nvGrpSpPr>
            <p:grpSpPr bwMode="auto">
              <a:xfrm>
                <a:off x="4165" y="2301"/>
                <a:ext cx="1365" cy="467"/>
                <a:chOff x="1446" y="2976"/>
                <a:chExt cx="1232" cy="459"/>
              </a:xfrm>
            </p:grpSpPr>
            <p:pic>
              <p:nvPicPr>
                <p:cNvPr id="116763" name="Picture 51" descr="19flag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37" y="2985"/>
                  <a:ext cx="641"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64" name="Picture 55" descr="19flag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46" y="2976"/>
                  <a:ext cx="62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6760" name="Picture 52" descr="19flag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10" y="2311"/>
                <a:ext cx="683"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61" name="Picture 54" descr="19flag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58" y="2305"/>
                <a:ext cx="673"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62" name="Picture 57" descr="19flag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81" y="2334"/>
                <a:ext cx="691"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6743" name="Group 106"/>
            <p:cNvGrpSpPr>
              <a:grpSpLocks/>
            </p:cNvGrpSpPr>
            <p:nvPr/>
          </p:nvGrpSpPr>
          <p:grpSpPr bwMode="auto">
            <a:xfrm>
              <a:off x="1927242" y="1300299"/>
              <a:ext cx="3619760" cy="584248"/>
              <a:chOff x="1481" y="1171"/>
              <a:chExt cx="2972" cy="468"/>
            </a:xfrm>
          </p:grpSpPr>
          <p:pic>
            <p:nvPicPr>
              <p:cNvPr id="116754" name="Picture 40" descr="19flags"/>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638" y="1171"/>
                <a:ext cx="615"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55" name="Picture 41" descr="19flags"/>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026" y="1174"/>
                <a:ext cx="62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56" name="Picture 42" descr="19flags"/>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235" y="1177"/>
                <a:ext cx="621"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57" name="Picture 43" descr="19flags"/>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844" y="1171"/>
                <a:ext cx="609"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58" name="Picture 111" descr="argentina-fla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481" y="1210"/>
                <a:ext cx="559"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6744" name="Picture 39" descr="19flags"/>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275863" y="1304100"/>
              <a:ext cx="737810" cy="585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5" name="Picture 47" descr="19flags"/>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641045" y="1850200"/>
              <a:ext cx="745115" cy="56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6" name="Picture 48" descr="19flags"/>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3361810" y="1846447"/>
              <a:ext cx="751203" cy="58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7" name="Picture 49" descr="19flags"/>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903235" y="1846447"/>
              <a:ext cx="752420" cy="577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8" name="Picture 117" descr="ethiopia-fla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5572143" y="1350381"/>
              <a:ext cx="690327" cy="48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9" name="Picture 45" descr="19flags"/>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4835503" y="1863041"/>
              <a:ext cx="745574" cy="56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50" name="Picture 58" descr="19flags"/>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6277921" y="1868022"/>
              <a:ext cx="748011" cy="56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51" name="Picture 59" descr="19flags"/>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5566458" y="1860550"/>
              <a:ext cx="766285" cy="59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52" name="Picture 60" descr="19flags"/>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1922451" y="2413627"/>
              <a:ext cx="745574" cy="53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53" name="Picture 46" descr="19flags"/>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4126476" y="1891681"/>
              <a:ext cx="735828" cy="52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6741" name="TextBox 32"/>
          <p:cNvSpPr txBox="1">
            <a:spLocks noChangeArrowheads="1"/>
          </p:cNvSpPr>
          <p:nvPr/>
        </p:nvSpPr>
        <p:spPr bwMode="auto">
          <a:xfrm>
            <a:off x="650875" y="5103813"/>
            <a:ext cx="34274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41" tIns="45673" rIns="91341" bIns="45673">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defTabSz="455613" eaLnBrk="1" hangingPunct="1"/>
            <a:r>
              <a:rPr lang="en-US" sz="1200">
                <a:solidFill>
                  <a:srgbClr val="000000"/>
                </a:solidFill>
              </a:rPr>
              <a:t>Active Joint Projects (19 PI’s from 13 countries)              </a:t>
            </a:r>
            <a:endParaRPr lang="en-US" sz="1200">
              <a:solidFill>
                <a:srgbClr val="0000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1252" y="98425"/>
            <a:ext cx="6013911" cy="492125"/>
          </a:xfrm>
        </p:spPr>
        <p:txBody>
          <a:bodyPr/>
          <a:lstStyle/>
          <a:p>
            <a:r>
              <a:rPr lang="en-US" dirty="0" smtClean="0"/>
              <a:t>Looking at precipitation from space</a:t>
            </a:r>
            <a:endParaRPr lang="en-US" dirty="0"/>
          </a:p>
        </p:txBody>
      </p:sp>
      <p:pic>
        <p:nvPicPr>
          <p:cNvPr id="3" name="Picture 2"/>
          <p:cNvPicPr>
            <a:picLocks noChangeAspect="1"/>
          </p:cNvPicPr>
          <p:nvPr/>
        </p:nvPicPr>
        <p:blipFill>
          <a:blip r:embed="rId3"/>
          <a:stretch>
            <a:fillRect/>
          </a:stretch>
        </p:blipFill>
        <p:spPr>
          <a:xfrm>
            <a:off x="1141464" y="774136"/>
            <a:ext cx="7067550" cy="3952875"/>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1464" y="4710832"/>
            <a:ext cx="3253556" cy="1819711"/>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67529" y="4696939"/>
            <a:ext cx="3280953" cy="1833604"/>
          </a:xfrm>
          <a:prstGeom prst="rect">
            <a:avLst/>
          </a:prstGeom>
        </p:spPr>
      </p:pic>
      <p:sp>
        <p:nvSpPr>
          <p:cNvPr id="6" name="TextBox 5"/>
          <p:cNvSpPr txBox="1"/>
          <p:nvPr/>
        </p:nvSpPr>
        <p:spPr>
          <a:xfrm>
            <a:off x="2768242" y="6508810"/>
            <a:ext cx="9003890" cy="369332"/>
          </a:xfrm>
          <a:prstGeom prst="rect">
            <a:avLst/>
          </a:prstGeom>
          <a:noFill/>
        </p:spPr>
        <p:txBody>
          <a:bodyPr wrap="square" rtlCol="0">
            <a:spAutoFit/>
          </a:bodyPr>
          <a:lstStyle/>
          <a:p>
            <a:r>
              <a:rPr lang="en-US" sz="1800" dirty="0">
                <a:latin typeface="Calibri" charset="0"/>
                <a:hlinkClick r:id="rId6"/>
              </a:rPr>
              <a:t>http://</a:t>
            </a:r>
            <a:r>
              <a:rPr lang="en-US" sz="1800" dirty="0" smtClean="0">
                <a:latin typeface="Calibri" charset="0"/>
                <a:hlinkClick r:id="rId6"/>
              </a:rPr>
              <a:t>svs.gsfc.nasa.gov/Gallery/GPM.html</a:t>
            </a:r>
            <a:r>
              <a:rPr lang="en-US" sz="1800" dirty="0" smtClean="0">
                <a:latin typeface="Calibri" charset="0"/>
              </a:rPr>
              <a:t> </a:t>
            </a:r>
            <a:endParaRPr lang="en-US" sz="1800" dirty="0"/>
          </a:p>
        </p:txBody>
      </p:sp>
    </p:spTree>
    <p:extLst>
      <p:ext uri="{BB962C8B-B14F-4D97-AF65-F5344CB8AC3E}">
        <p14:creationId xmlns:p14="http://schemas.microsoft.com/office/powerpoint/2010/main" val="1438392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620" y="98425"/>
            <a:ext cx="6753543" cy="492125"/>
          </a:xfrm>
        </p:spPr>
        <p:txBody>
          <a:bodyPr/>
          <a:lstStyle/>
          <a:p>
            <a:r>
              <a:rPr lang="en-US" dirty="0" smtClean="0"/>
              <a:t>Observations of Precipitation and SST</a:t>
            </a:r>
            <a:endParaRPr lang="en-US" dirty="0"/>
          </a:p>
        </p:txBody>
      </p:sp>
      <p:pic>
        <p:nvPicPr>
          <p:cNvPr id="8194" name="Picture 2" descr="http://trmm.gsfc.nasa.gov/trmm_rain/Events/new_big_anomaly.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6749" y="752782"/>
            <a:ext cx="8000161" cy="26667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93174" y="3782961"/>
            <a:ext cx="184731" cy="461665"/>
          </a:xfrm>
          <a:prstGeom prst="rect">
            <a:avLst/>
          </a:prstGeom>
          <a:noFill/>
        </p:spPr>
        <p:txBody>
          <a:bodyPr wrap="none" rtlCol="0">
            <a:spAutoFit/>
          </a:bodyPr>
          <a:lstStyle/>
          <a:p>
            <a:endParaRPr lang="en-US" dirty="0"/>
          </a:p>
        </p:txBody>
      </p:sp>
      <p:sp>
        <p:nvSpPr>
          <p:cNvPr id="4" name="TextBox 3"/>
          <p:cNvSpPr txBox="1"/>
          <p:nvPr/>
        </p:nvSpPr>
        <p:spPr>
          <a:xfrm>
            <a:off x="5970062" y="3419502"/>
            <a:ext cx="2805692" cy="1384995"/>
          </a:xfrm>
          <a:prstGeom prst="rect">
            <a:avLst/>
          </a:prstGeom>
          <a:noFill/>
        </p:spPr>
        <p:txBody>
          <a:bodyPr wrap="square" rtlCol="0">
            <a:spAutoFit/>
          </a:bodyPr>
          <a:lstStyle/>
          <a:p>
            <a:r>
              <a:rPr lang="en-US" sz="1400" dirty="0" smtClean="0"/>
              <a:t>TOP: Rainfall anomaly compares rainfall </a:t>
            </a:r>
            <a:r>
              <a:rPr lang="en-US" sz="1400" dirty="0"/>
              <a:t>data compiled </a:t>
            </a:r>
            <a:r>
              <a:rPr lang="en-US" sz="1400" dirty="0" smtClean="0"/>
              <a:t>from </a:t>
            </a:r>
            <a:r>
              <a:rPr lang="en-US" sz="1400" dirty="0"/>
              <a:t>2001-2012 to "near real-time" Multi-satellite Precipitation Analysis (TMPA-RT 3B42RT) data collected in the past 30 days. </a:t>
            </a:r>
          </a:p>
        </p:txBody>
      </p:sp>
      <p:pic>
        <p:nvPicPr>
          <p:cNvPr id="8196" name="Picture 4" descr="http://climatesciences.jpl.nasa.gov/system/enso_charts/right_images/1/original/enso-ssta-20160301.jpg?145705425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593" y="3419502"/>
            <a:ext cx="5143313" cy="34666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918906" y="5501446"/>
            <a:ext cx="2805692" cy="1169551"/>
          </a:xfrm>
          <a:prstGeom prst="rect">
            <a:avLst/>
          </a:prstGeom>
          <a:noFill/>
        </p:spPr>
        <p:txBody>
          <a:bodyPr wrap="square" rtlCol="0">
            <a:spAutoFit/>
          </a:bodyPr>
          <a:lstStyle/>
          <a:p>
            <a:r>
              <a:rPr lang="en-US" sz="1400" dirty="0" smtClean="0"/>
              <a:t>LEFT</a:t>
            </a:r>
            <a:r>
              <a:rPr lang="en-US" sz="1400" dirty="0"/>
              <a:t>: Sea Surface Temperature Anomalies (SSTA) derived from the Advanced Very High Resolution Radiometer (AVHRR) Optimally Interpolated SST </a:t>
            </a:r>
          </a:p>
        </p:txBody>
      </p:sp>
      <p:sp>
        <p:nvSpPr>
          <p:cNvPr id="5" name="Oval 4"/>
          <p:cNvSpPr/>
          <p:nvPr/>
        </p:nvSpPr>
        <p:spPr>
          <a:xfrm>
            <a:off x="6553200" y="1058257"/>
            <a:ext cx="426720" cy="449580"/>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307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 matters?</a:t>
            </a:r>
            <a:endParaRPr lang="en-US" dirty="0"/>
          </a:p>
        </p:txBody>
      </p:sp>
      <p:sp>
        <p:nvSpPr>
          <p:cNvPr id="4" name="TextBox 3"/>
          <p:cNvSpPr txBox="1"/>
          <p:nvPr/>
        </p:nvSpPr>
        <p:spPr>
          <a:xfrm>
            <a:off x="556260" y="2800663"/>
            <a:ext cx="3797340" cy="523220"/>
          </a:xfrm>
          <a:prstGeom prst="rect">
            <a:avLst/>
          </a:prstGeom>
          <a:noFill/>
        </p:spPr>
        <p:txBody>
          <a:bodyPr wrap="square" rtlCol="0">
            <a:spAutoFit/>
          </a:bodyPr>
          <a:lstStyle/>
          <a:p>
            <a:r>
              <a:rPr lang="en-US" sz="1400" dirty="0" smtClean="0"/>
              <a:t>Deadly flooding across Louisiana and Mississippi, March 2016</a:t>
            </a:r>
            <a:endParaRPr lang="en-US" sz="14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6267" y="699135"/>
            <a:ext cx="3737333" cy="2120265"/>
          </a:xfrm>
          <a:prstGeom prst="rect">
            <a:avLst/>
          </a:prstGeom>
        </p:spPr>
      </p:pic>
      <p:pic>
        <p:nvPicPr>
          <p:cNvPr id="9220" name="Picture 4" descr="http://registerguard.com/csp/cms/sites/dt.common.streams.StreamServer.cls?STREAMOID=1OEJNwnppDZjlsqtVqBemM$daE2N3K4ZzOUsqbU5sYst8to_HCMa9dmVWg6DNaixWCsjLu883Ygn4B49Lvm9bPe2QeMKQdVeZmXF$9l$4uCZ8QDXhaHEp3rvzXRJFdy0KqPHLoMevcTLo3h8xh70Y6N_U_CryOsw6FTOdKL_jpQ-&amp;amp;CONTENTTYPE=image/jp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2335" y="753190"/>
            <a:ext cx="4198025" cy="27024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12335" y="3208467"/>
            <a:ext cx="1890261" cy="230832"/>
          </a:xfrm>
          <a:prstGeom prst="rect">
            <a:avLst/>
          </a:prstGeom>
          <a:noFill/>
        </p:spPr>
        <p:txBody>
          <a:bodyPr wrap="none" rtlCol="0">
            <a:spAutoFit/>
          </a:bodyPr>
          <a:lstStyle/>
          <a:p>
            <a:r>
              <a:rPr lang="en-US" sz="900" dirty="0">
                <a:solidFill>
                  <a:schemeClr val="bg1"/>
                </a:solidFill>
              </a:rPr>
              <a:t>Andy Nelson/The Register-Guard</a:t>
            </a:r>
          </a:p>
        </p:txBody>
      </p:sp>
      <p:sp>
        <p:nvSpPr>
          <p:cNvPr id="7" name="TextBox 6"/>
          <p:cNvSpPr txBox="1"/>
          <p:nvPr/>
        </p:nvSpPr>
        <p:spPr>
          <a:xfrm>
            <a:off x="4712335" y="3398937"/>
            <a:ext cx="4198025" cy="738664"/>
          </a:xfrm>
          <a:prstGeom prst="rect">
            <a:avLst/>
          </a:prstGeom>
          <a:noFill/>
        </p:spPr>
        <p:txBody>
          <a:bodyPr wrap="square" rtlCol="0">
            <a:spAutoFit/>
          </a:bodyPr>
          <a:lstStyle/>
          <a:p>
            <a:r>
              <a:rPr lang="en-US" sz="1400" dirty="0" smtClean="0"/>
              <a:t>Heavy rainfall in Oregon causes a major landslide, resulting in 1 fatality, road blockages and property damage (December 2015) </a:t>
            </a:r>
            <a:endParaRPr lang="en-US" sz="1400" dirty="0"/>
          </a:p>
        </p:txBody>
      </p:sp>
      <p:pic>
        <p:nvPicPr>
          <p:cNvPr id="9228" name="Picture 12" descr="https://svs.gsfc.nasa.gov/vis/a010000/a011800/a011854/Landslide_Fatalities_+_Legend_prin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6267" y="4143366"/>
            <a:ext cx="5117215" cy="26435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761673" y="5815866"/>
            <a:ext cx="3238659" cy="954107"/>
          </a:xfrm>
          <a:prstGeom prst="rect">
            <a:avLst/>
          </a:prstGeom>
          <a:noFill/>
        </p:spPr>
        <p:txBody>
          <a:bodyPr wrap="square" rtlCol="0">
            <a:spAutoFit/>
          </a:bodyPr>
          <a:lstStyle/>
          <a:p>
            <a:r>
              <a:rPr lang="en-US" sz="1400" dirty="0" smtClean="0"/>
              <a:t>A NASA-compiled Global </a:t>
            </a:r>
            <a:r>
              <a:rPr lang="en-US" sz="1400" dirty="0"/>
              <a:t>Landslide </a:t>
            </a:r>
            <a:r>
              <a:rPr lang="en-US" sz="1400" dirty="0" smtClean="0"/>
              <a:t>Catalog shows reported rainfall-triggered landslides with fatalities from </a:t>
            </a:r>
            <a:r>
              <a:rPr lang="en-US" sz="1400" dirty="0"/>
              <a:t>2007-2013. </a:t>
            </a:r>
          </a:p>
        </p:txBody>
      </p:sp>
    </p:spTree>
    <p:extLst>
      <p:ext uri="{BB962C8B-B14F-4D97-AF65-F5344CB8AC3E}">
        <p14:creationId xmlns:p14="http://schemas.microsoft.com/office/powerpoint/2010/main" val="7936289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75198" y="872961"/>
            <a:ext cx="3651549" cy="2921239"/>
          </a:xfrm>
          <a:prstGeom prst="rect">
            <a:avLst/>
          </a:prstGeom>
        </p:spPr>
      </p:pic>
      <p:sp>
        <p:nvSpPr>
          <p:cNvPr id="5" name="TextBox 4"/>
          <p:cNvSpPr txBox="1"/>
          <p:nvPr/>
        </p:nvSpPr>
        <p:spPr>
          <a:xfrm>
            <a:off x="-956733" y="185363"/>
            <a:ext cx="9240873" cy="400110"/>
          </a:xfrm>
          <a:prstGeom prst="rect">
            <a:avLst/>
          </a:prstGeom>
          <a:noFill/>
        </p:spPr>
        <p:txBody>
          <a:bodyPr wrap="square" rtlCol="0">
            <a:spAutoFit/>
          </a:bodyPr>
          <a:lstStyle/>
          <a:p>
            <a:pPr algn="r"/>
            <a:r>
              <a:rPr lang="en-US" sz="2000" b="1" dirty="0" smtClean="0">
                <a:solidFill>
                  <a:schemeClr val="bg1"/>
                </a:solidFill>
              </a:rPr>
              <a:t>GPM Observes Nor’easter and Joaquin</a:t>
            </a:r>
            <a:endParaRPr lang="en-US" sz="2000" b="1" dirty="0">
              <a:solidFill>
                <a:schemeClr val="bg1"/>
              </a:solidFill>
            </a:endParaRPr>
          </a:p>
        </p:txBody>
      </p:sp>
      <p:pic>
        <p:nvPicPr>
          <p:cNvPr id="1026" name="Picture 2" descr="http://trmm.gsfc.nasa.gov/trmm_rain/Events/ATLA/carolinas_and_joaquin_26sep-5oct15_rainfal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984" y="837635"/>
            <a:ext cx="4875696" cy="27425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03394" y="3829527"/>
            <a:ext cx="3145042" cy="2911621"/>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11437" y="6994536"/>
            <a:ext cx="5928564" cy="2732793"/>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5652" y="3601639"/>
            <a:ext cx="3812683" cy="3178912"/>
          </a:xfrm>
          <a:prstGeom prst="rect">
            <a:avLst/>
          </a:prstGeom>
        </p:spPr>
      </p:pic>
      <p:sp>
        <p:nvSpPr>
          <p:cNvPr id="11" name="TextBox 10"/>
          <p:cNvSpPr txBox="1"/>
          <p:nvPr/>
        </p:nvSpPr>
        <p:spPr>
          <a:xfrm>
            <a:off x="4493567" y="4327903"/>
            <a:ext cx="1091894" cy="2065277"/>
          </a:xfrm>
          <a:prstGeom prst="rect">
            <a:avLst/>
          </a:prstGeom>
          <a:solidFill>
            <a:schemeClr val="bg1"/>
          </a:solidFill>
          <a:ln>
            <a:solidFill>
              <a:srgbClr val="C00000"/>
            </a:solidFill>
          </a:ln>
        </p:spPr>
        <p:txBody>
          <a:bodyPr wrap="square" rtlCol="0">
            <a:spAutoFit/>
          </a:bodyPr>
          <a:lstStyle/>
          <a:p>
            <a:r>
              <a:rPr lang="en-US" sz="1400" dirty="0" smtClean="0"/>
              <a:t>89 GHz RGB image of Hurricane Joaquin in N-AWIPS (1 Oct 2015  2101 UTC)</a:t>
            </a:r>
            <a:endParaRPr lang="en-US" sz="1400" dirty="0"/>
          </a:p>
        </p:txBody>
      </p:sp>
    </p:spTree>
    <p:extLst>
      <p:ext uri="{BB962C8B-B14F-4D97-AF65-F5344CB8AC3E}">
        <p14:creationId xmlns:p14="http://schemas.microsoft.com/office/powerpoint/2010/main" val="3995730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3-month outlook</a:t>
            </a:r>
            <a:endParaRPr lang="en-US" dirty="0"/>
          </a:p>
        </p:txBody>
      </p:sp>
      <p:pic>
        <p:nvPicPr>
          <p:cNvPr id="3" name="Picture 10" descr="http://www.cpc.ncep.noaa.gov/products/predictions/long_range/lead01/off01_temp.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515" y="1226820"/>
            <a:ext cx="4367231" cy="405745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products/predictions/long_range/lead01/off01_prcp.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9461" y="1155382"/>
            <a:ext cx="4363249" cy="4048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7240" y="5768340"/>
            <a:ext cx="8150389" cy="830997"/>
          </a:xfrm>
          <a:prstGeom prst="rect">
            <a:avLst/>
          </a:prstGeom>
          <a:noFill/>
        </p:spPr>
        <p:txBody>
          <a:bodyPr wrap="square" rtlCol="0">
            <a:spAutoFit/>
          </a:bodyPr>
          <a:lstStyle/>
          <a:p>
            <a:r>
              <a:rPr lang="en-US" dirty="0" smtClean="0"/>
              <a:t>90-day temperature and precipitation outlook</a:t>
            </a:r>
          </a:p>
          <a:p>
            <a:r>
              <a:rPr lang="en-US" dirty="0" smtClean="0"/>
              <a:t>http</a:t>
            </a:r>
            <a:r>
              <a:rPr lang="en-US" dirty="0"/>
              <a:t>://www.cpc.ncep.noaa.gov/products/predictions/90day/</a:t>
            </a:r>
          </a:p>
        </p:txBody>
      </p:sp>
    </p:spTree>
    <p:extLst>
      <p:ext uri="{BB962C8B-B14F-4D97-AF65-F5344CB8AC3E}">
        <p14:creationId xmlns:p14="http://schemas.microsoft.com/office/powerpoint/2010/main" val="2131417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57150" y="152400"/>
            <a:ext cx="9086850" cy="457200"/>
          </a:xfrm>
          <a:prstGeom prst="rect">
            <a:avLst/>
          </a:prstGeom>
          <a:noFill/>
          <a:ln w="9525">
            <a:noFill/>
            <a:miter lim="800000"/>
            <a:headEnd/>
            <a:tailEnd/>
          </a:ln>
          <a:effectLst/>
        </p:spPr>
        <p:txBody>
          <a:bodyPr anchor="ctr"/>
          <a:lstStyle/>
          <a:p>
            <a:pPr algn="ctr" defTabSz="914400" fontAlgn="auto">
              <a:spcBef>
                <a:spcPts val="0"/>
              </a:spcBef>
              <a:spcAft>
                <a:spcPts val="0"/>
              </a:spcAft>
              <a:defRPr/>
            </a:pPr>
            <a:endParaRPr lang="en-US" b="1" dirty="0">
              <a:solidFill>
                <a:prstClr val="black"/>
              </a:solidFill>
              <a:effectLst>
                <a:outerShdw blurRad="38100" dist="38100" dir="2700000" algn="tl">
                  <a:srgbClr val="C0C0C0"/>
                </a:outerShdw>
              </a:effectLst>
              <a:latin typeface="Arial" pitchFamily="34" charset="0"/>
              <a:ea typeface="+mn-ea"/>
              <a:cs typeface="Arial" pitchFamily="34" charset="0"/>
            </a:endParaRPr>
          </a:p>
        </p:txBody>
      </p:sp>
      <p:sp>
        <p:nvSpPr>
          <p:cNvPr id="36867" name="Rectangle 21"/>
          <p:cNvSpPr>
            <a:spLocks noChangeArrowheads="1"/>
          </p:cNvSpPr>
          <p:nvPr/>
        </p:nvSpPr>
        <p:spPr bwMode="auto">
          <a:xfrm>
            <a:off x="228600" y="609600"/>
            <a:ext cx="8763000" cy="381000"/>
          </a:xfrm>
          <a:prstGeom prst="rect">
            <a:avLst/>
          </a:prstGeom>
          <a:noFill/>
          <a:ln w="9525">
            <a:noFill/>
            <a:miter lim="800000"/>
            <a:headEnd/>
            <a:tailEnd/>
          </a:ln>
        </p:spPr>
        <p:txBody>
          <a:bodyPr anchor="ctr"/>
          <a:lstStyle/>
          <a:p>
            <a:pPr algn="ctr" defTabSz="914400"/>
            <a:r>
              <a:rPr lang="en-US" sz="1800" dirty="0">
                <a:solidFill>
                  <a:srgbClr val="000066"/>
                </a:solidFill>
                <a:latin typeface="Georgia" pitchFamily="18" charset="0"/>
                <a:ea typeface="+mn-ea"/>
                <a:cs typeface="Arial" pitchFamily="34" charset="0"/>
              </a:rPr>
              <a:t>The continuous movement of water within, on, and above Earth’s surface </a:t>
            </a:r>
          </a:p>
        </p:txBody>
      </p:sp>
      <p:sp>
        <p:nvSpPr>
          <p:cNvPr id="36868" name="Text Box 9"/>
          <p:cNvSpPr txBox="1">
            <a:spLocks noChangeArrowheads="1"/>
          </p:cNvSpPr>
          <p:nvPr/>
        </p:nvSpPr>
        <p:spPr bwMode="auto">
          <a:xfrm>
            <a:off x="525463" y="5845314"/>
            <a:ext cx="8229600" cy="707886"/>
          </a:xfrm>
          <a:prstGeom prst="rect">
            <a:avLst/>
          </a:prstGeom>
          <a:solidFill>
            <a:srgbClr val="C0C0C0"/>
          </a:solidFill>
          <a:ln w="9525">
            <a:noFill/>
            <a:miter lim="800000"/>
            <a:headEnd/>
            <a:tailEnd/>
          </a:ln>
        </p:spPr>
        <p:txBody>
          <a:bodyPr>
            <a:spAutoFit/>
          </a:bodyPr>
          <a:lstStyle/>
          <a:p>
            <a:pPr algn="ctr" defTabSz="914400"/>
            <a:r>
              <a:rPr lang="en-US" sz="2000" b="1" i="1" dirty="0">
                <a:solidFill>
                  <a:srgbClr val="000066"/>
                </a:solidFill>
                <a:latin typeface="Calibri" pitchFamily="34" charset="0"/>
                <a:ea typeface="+mn-ea"/>
                <a:cs typeface="Arial" pitchFamily="34" charset="0"/>
              </a:rPr>
              <a:t>The most noticeable impacts of climate change will be </a:t>
            </a:r>
          </a:p>
          <a:p>
            <a:pPr algn="ctr" defTabSz="914400"/>
            <a:r>
              <a:rPr lang="en-US" sz="2000" b="1" i="1" dirty="0">
                <a:solidFill>
                  <a:srgbClr val="000066"/>
                </a:solidFill>
                <a:latin typeface="Calibri" pitchFamily="34" charset="0"/>
                <a:ea typeface="+mn-ea"/>
                <a:cs typeface="Arial" pitchFamily="34" charset="0"/>
              </a:rPr>
              <a:t>changes in the water cycle</a:t>
            </a:r>
          </a:p>
        </p:txBody>
      </p:sp>
      <p:sp>
        <p:nvSpPr>
          <p:cNvPr id="36869" name="Rectangle 21"/>
          <p:cNvSpPr>
            <a:spLocks noChangeArrowheads="1"/>
          </p:cNvSpPr>
          <p:nvPr/>
        </p:nvSpPr>
        <p:spPr bwMode="auto">
          <a:xfrm>
            <a:off x="1050925" y="5280725"/>
            <a:ext cx="7288213" cy="523220"/>
          </a:xfrm>
          <a:prstGeom prst="rect">
            <a:avLst/>
          </a:prstGeom>
          <a:noFill/>
          <a:ln w="9525">
            <a:noFill/>
            <a:miter lim="800000"/>
            <a:headEnd/>
            <a:tailEnd/>
          </a:ln>
        </p:spPr>
        <p:txBody>
          <a:bodyPr anchor="ctr">
            <a:spAutoFit/>
          </a:bodyPr>
          <a:lstStyle/>
          <a:p>
            <a:pPr defTabSz="914400"/>
            <a:r>
              <a:rPr lang="en-US" sz="1400" dirty="0">
                <a:solidFill>
                  <a:srgbClr val="000000"/>
                </a:solidFill>
                <a:latin typeface="Arial" pitchFamily="34" charset="0"/>
                <a:ea typeface="+mn-ea"/>
                <a:cs typeface="Arial" pitchFamily="34" charset="0"/>
              </a:rPr>
              <a:t>Global mean water fluxes (1,000 km</a:t>
            </a:r>
            <a:r>
              <a:rPr lang="en-US" sz="1400" baseline="30000" dirty="0">
                <a:solidFill>
                  <a:srgbClr val="000000"/>
                </a:solidFill>
                <a:latin typeface="Arial" pitchFamily="34" charset="0"/>
                <a:ea typeface="+mn-ea"/>
                <a:cs typeface="Arial" pitchFamily="34" charset="0"/>
              </a:rPr>
              <a:t>3</a:t>
            </a:r>
            <a:r>
              <a:rPr lang="en-US" sz="1400" dirty="0">
                <a:solidFill>
                  <a:srgbClr val="000000"/>
                </a:solidFill>
                <a:latin typeface="Arial" pitchFamily="34" charset="0"/>
                <a:ea typeface="+mn-ea"/>
                <a:cs typeface="Arial" pitchFamily="34" charset="0"/>
              </a:rPr>
              <a:t>/yr) at the start of the 21</a:t>
            </a:r>
            <a:r>
              <a:rPr lang="en-US" sz="1400" baseline="30000" dirty="0">
                <a:solidFill>
                  <a:srgbClr val="000000"/>
                </a:solidFill>
                <a:latin typeface="Arial" pitchFamily="34" charset="0"/>
                <a:ea typeface="+mn-ea"/>
                <a:cs typeface="Arial" pitchFamily="34" charset="0"/>
              </a:rPr>
              <a:t>st</a:t>
            </a:r>
            <a:r>
              <a:rPr lang="en-US" sz="1400" dirty="0">
                <a:solidFill>
                  <a:srgbClr val="000000"/>
                </a:solidFill>
                <a:latin typeface="Arial" pitchFamily="34" charset="0"/>
                <a:ea typeface="+mn-ea"/>
                <a:cs typeface="Arial" pitchFamily="34" charset="0"/>
              </a:rPr>
              <a:t> century, based on satellite and ground-based observations and data integrating models.  </a:t>
            </a:r>
          </a:p>
        </p:txBody>
      </p:sp>
      <p:pic>
        <p:nvPicPr>
          <p:cNvPr id="15" name="Picture 14" descr="WaterCyclePrecipNewCloud.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480357" y="990599"/>
            <a:ext cx="6139643" cy="4290125"/>
          </a:xfrm>
          <a:prstGeom prst="rect">
            <a:avLst/>
          </a:prstGeom>
        </p:spPr>
      </p:pic>
      <p:sp>
        <p:nvSpPr>
          <p:cNvPr id="26" name="TextBox 25"/>
          <p:cNvSpPr txBox="1"/>
          <p:nvPr/>
        </p:nvSpPr>
        <p:spPr>
          <a:xfrm>
            <a:off x="3255754" y="1752600"/>
            <a:ext cx="1392446" cy="338554"/>
          </a:xfrm>
          <a:prstGeom prst="rect">
            <a:avLst/>
          </a:prstGeom>
          <a:noFill/>
        </p:spPr>
        <p:txBody>
          <a:bodyPr wrap="square">
            <a:spAutoFit/>
          </a:bodyPr>
          <a:lstStyle/>
          <a:p>
            <a:pPr defTabSz="914400">
              <a:defRPr/>
            </a:pPr>
            <a:r>
              <a:rPr lang="en-US" sz="1600" b="1" dirty="0">
                <a:solidFill>
                  <a:srgbClr val="002060"/>
                </a:solidFill>
                <a:effectLst>
                  <a:outerShdw blurRad="38100" dist="38100" dir="2700000" algn="tl">
                    <a:srgbClr val="000000">
                      <a:alpha val="43137"/>
                    </a:srgbClr>
                  </a:outerShdw>
                </a:effectLst>
                <a:latin typeface="Arial"/>
                <a:ea typeface="+mn-ea"/>
                <a:cs typeface="Arial" charset="0"/>
              </a:rPr>
              <a:t>116.5 </a:t>
            </a:r>
            <a:r>
              <a:rPr lang="en-US" sz="1600" b="1" dirty="0">
                <a:solidFill>
                  <a:srgbClr val="FF0000"/>
                </a:solidFill>
                <a:effectLst>
                  <a:outerShdw blurRad="38100" dist="38100" dir="2700000" algn="tl">
                    <a:srgbClr val="000000">
                      <a:alpha val="43137"/>
                    </a:srgbClr>
                  </a:outerShdw>
                </a:effectLst>
                <a:latin typeface="Arial"/>
                <a:ea typeface="+mn-ea"/>
                <a:cs typeface="Arial" charset="0"/>
              </a:rPr>
              <a:t>±5.1</a:t>
            </a:r>
          </a:p>
        </p:txBody>
      </p:sp>
      <p:sp>
        <p:nvSpPr>
          <p:cNvPr id="30" name="TextBox 29"/>
          <p:cNvSpPr txBox="1"/>
          <p:nvPr/>
        </p:nvSpPr>
        <p:spPr>
          <a:xfrm>
            <a:off x="6324600" y="2743200"/>
            <a:ext cx="1413013" cy="338554"/>
          </a:xfrm>
          <a:prstGeom prst="rect">
            <a:avLst/>
          </a:prstGeom>
          <a:noFill/>
        </p:spPr>
        <p:txBody>
          <a:bodyPr wrap="square">
            <a:spAutoFit/>
          </a:bodyPr>
          <a:lstStyle/>
          <a:p>
            <a:pPr defTabSz="914400">
              <a:defRPr/>
            </a:pPr>
            <a:r>
              <a:rPr lang="en-US" sz="1600" b="1" dirty="0">
                <a:solidFill>
                  <a:srgbClr val="002060"/>
                </a:solidFill>
                <a:effectLst>
                  <a:outerShdw blurRad="38100" dist="38100" dir="2700000" algn="tl">
                    <a:srgbClr val="000000">
                      <a:alpha val="43137"/>
                    </a:srgbClr>
                  </a:outerShdw>
                </a:effectLst>
                <a:latin typeface="Arial"/>
                <a:ea typeface="+mn-ea"/>
                <a:cs typeface="Arial" charset="0"/>
              </a:rPr>
              <a:t>403.5 </a:t>
            </a:r>
            <a:r>
              <a:rPr lang="en-US" sz="1600" b="1" dirty="0">
                <a:solidFill>
                  <a:srgbClr val="FF0000"/>
                </a:solidFill>
                <a:effectLst>
                  <a:outerShdw blurRad="38100" dist="38100" dir="2700000" algn="tl">
                    <a:srgbClr val="000000">
                      <a:alpha val="43137"/>
                    </a:srgbClr>
                  </a:outerShdw>
                </a:effectLst>
                <a:latin typeface="Arial"/>
                <a:ea typeface="+mn-ea"/>
                <a:cs typeface="Arial" charset="0"/>
              </a:rPr>
              <a:t>±22.2</a:t>
            </a:r>
          </a:p>
        </p:txBody>
      </p:sp>
      <p:sp>
        <p:nvSpPr>
          <p:cNvPr id="31" name="TextBox 30"/>
          <p:cNvSpPr txBox="1"/>
          <p:nvPr/>
        </p:nvSpPr>
        <p:spPr>
          <a:xfrm>
            <a:off x="5334000" y="2209800"/>
            <a:ext cx="1615867" cy="338554"/>
          </a:xfrm>
          <a:prstGeom prst="rect">
            <a:avLst/>
          </a:prstGeom>
          <a:noFill/>
        </p:spPr>
        <p:txBody>
          <a:bodyPr wrap="square">
            <a:spAutoFit/>
          </a:bodyPr>
          <a:lstStyle/>
          <a:p>
            <a:pPr defTabSz="914400">
              <a:defRPr/>
            </a:pPr>
            <a:r>
              <a:rPr lang="en-US" sz="1600" b="1" dirty="0">
                <a:solidFill>
                  <a:srgbClr val="002060"/>
                </a:solidFill>
                <a:effectLst>
                  <a:outerShdw blurRad="38100" dist="38100" dir="2700000" algn="tl">
                    <a:srgbClr val="000000">
                      <a:alpha val="43137"/>
                    </a:srgbClr>
                  </a:outerShdw>
                </a:effectLst>
                <a:latin typeface="Arial"/>
                <a:ea typeface="+mn-ea"/>
                <a:cs typeface="Arial" charset="0"/>
              </a:rPr>
              <a:t>449.5 </a:t>
            </a:r>
            <a:r>
              <a:rPr lang="en-US" sz="1600" b="1" dirty="0">
                <a:solidFill>
                  <a:srgbClr val="FF0000"/>
                </a:solidFill>
                <a:effectLst>
                  <a:outerShdw blurRad="38100" dist="38100" dir="2700000" algn="tl">
                    <a:srgbClr val="000000">
                      <a:alpha val="43137"/>
                    </a:srgbClr>
                  </a:outerShdw>
                </a:effectLst>
                <a:latin typeface="Arial"/>
                <a:ea typeface="+mn-ea"/>
                <a:cs typeface="Arial" charset="0"/>
              </a:rPr>
              <a:t>±22.2</a:t>
            </a:r>
          </a:p>
        </p:txBody>
      </p:sp>
      <p:sp>
        <p:nvSpPr>
          <p:cNvPr id="32" name="TextBox 31"/>
          <p:cNvSpPr txBox="1"/>
          <p:nvPr/>
        </p:nvSpPr>
        <p:spPr>
          <a:xfrm>
            <a:off x="4934847" y="3623846"/>
            <a:ext cx="1465953" cy="338554"/>
          </a:xfrm>
          <a:prstGeom prst="rect">
            <a:avLst/>
          </a:prstGeom>
          <a:noFill/>
        </p:spPr>
        <p:txBody>
          <a:bodyPr wrap="square">
            <a:spAutoFit/>
          </a:bodyPr>
          <a:lstStyle/>
          <a:p>
            <a:pPr defTabSz="914400">
              <a:defRPr/>
            </a:pPr>
            <a:r>
              <a:rPr lang="en-US" sz="1600" b="1" dirty="0">
                <a:solidFill>
                  <a:srgbClr val="002060"/>
                </a:solidFill>
                <a:effectLst>
                  <a:outerShdw blurRad="38100" dist="38100" dir="2700000" algn="tl">
                    <a:srgbClr val="000000">
                      <a:alpha val="43137"/>
                    </a:srgbClr>
                  </a:outerShdw>
                </a:effectLst>
                <a:latin typeface="Arial"/>
                <a:ea typeface="+mn-ea"/>
                <a:cs typeface="Arial" charset="0"/>
              </a:rPr>
              <a:t>45.9 </a:t>
            </a:r>
            <a:r>
              <a:rPr lang="en-US" sz="1600" b="1" dirty="0">
                <a:solidFill>
                  <a:srgbClr val="FF0000"/>
                </a:solidFill>
                <a:effectLst>
                  <a:outerShdw blurRad="38100" dist="38100" dir="2700000" algn="tl">
                    <a:srgbClr val="000000">
                      <a:alpha val="43137"/>
                    </a:srgbClr>
                  </a:outerShdw>
                </a:effectLst>
                <a:latin typeface="Arial"/>
                <a:ea typeface="+mn-ea"/>
                <a:cs typeface="Arial" charset="0"/>
              </a:rPr>
              <a:t>±4.4</a:t>
            </a:r>
          </a:p>
        </p:txBody>
      </p:sp>
      <p:sp>
        <p:nvSpPr>
          <p:cNvPr id="33" name="TextBox 32"/>
          <p:cNvSpPr txBox="1"/>
          <p:nvPr/>
        </p:nvSpPr>
        <p:spPr>
          <a:xfrm>
            <a:off x="1986790" y="1981200"/>
            <a:ext cx="1594610" cy="338554"/>
          </a:xfrm>
          <a:prstGeom prst="rect">
            <a:avLst/>
          </a:prstGeom>
          <a:noFill/>
        </p:spPr>
        <p:txBody>
          <a:bodyPr wrap="square">
            <a:spAutoFit/>
          </a:bodyPr>
          <a:lstStyle/>
          <a:p>
            <a:pPr defTabSz="914400">
              <a:defRPr/>
            </a:pPr>
            <a:r>
              <a:rPr lang="en-US" sz="1600" b="1" dirty="0">
                <a:solidFill>
                  <a:srgbClr val="002060"/>
                </a:solidFill>
                <a:effectLst>
                  <a:outerShdw blurRad="38100" dist="38100" dir="2700000" algn="tl">
                    <a:srgbClr val="000000">
                      <a:alpha val="43137"/>
                    </a:srgbClr>
                  </a:outerShdw>
                </a:effectLst>
                <a:latin typeface="Arial"/>
                <a:ea typeface="+mn-ea"/>
                <a:cs typeface="Arial" charset="0"/>
              </a:rPr>
              <a:t>70.6 </a:t>
            </a:r>
            <a:r>
              <a:rPr lang="en-US" sz="1600" b="1" dirty="0">
                <a:solidFill>
                  <a:srgbClr val="FF0000"/>
                </a:solidFill>
                <a:effectLst>
                  <a:outerShdw blurRad="38100" dist="38100" dir="2700000" algn="tl">
                    <a:srgbClr val="000000">
                      <a:alpha val="43137"/>
                    </a:srgbClr>
                  </a:outerShdw>
                </a:effectLst>
                <a:latin typeface="Arial"/>
                <a:ea typeface="+mn-ea"/>
                <a:cs typeface="Arial" charset="0"/>
              </a:rPr>
              <a:t>±5.0</a:t>
            </a:r>
          </a:p>
        </p:txBody>
      </p:sp>
      <p:sp>
        <p:nvSpPr>
          <p:cNvPr id="34" name="TextBox 33"/>
          <p:cNvSpPr txBox="1"/>
          <p:nvPr/>
        </p:nvSpPr>
        <p:spPr>
          <a:xfrm>
            <a:off x="4382327" y="1371600"/>
            <a:ext cx="1713673" cy="338554"/>
          </a:xfrm>
          <a:prstGeom prst="rect">
            <a:avLst/>
          </a:prstGeom>
          <a:noFill/>
        </p:spPr>
        <p:txBody>
          <a:bodyPr wrap="square">
            <a:spAutoFit/>
          </a:bodyPr>
          <a:lstStyle/>
          <a:p>
            <a:pPr defTabSz="914400">
              <a:defRPr/>
            </a:pPr>
            <a:r>
              <a:rPr lang="en-US" sz="1600" b="1" dirty="0">
                <a:solidFill>
                  <a:srgbClr val="002060"/>
                </a:solidFill>
                <a:effectLst>
                  <a:outerShdw blurRad="38100" dist="38100" dir="2700000" algn="tl">
                    <a:srgbClr val="000000">
                      <a:alpha val="43137"/>
                    </a:srgbClr>
                  </a:outerShdw>
                </a:effectLst>
                <a:latin typeface="Arial"/>
                <a:ea typeface="+mn-ea"/>
                <a:cs typeface="Arial" charset="0"/>
              </a:rPr>
              <a:t>45.9 </a:t>
            </a:r>
            <a:r>
              <a:rPr lang="en-US" sz="1600" b="1" dirty="0">
                <a:solidFill>
                  <a:srgbClr val="FF0000"/>
                </a:solidFill>
                <a:effectLst>
                  <a:outerShdw blurRad="38100" dist="38100" dir="2700000" algn="tl">
                    <a:srgbClr val="000000">
                      <a:alpha val="43137"/>
                    </a:srgbClr>
                  </a:outerShdw>
                </a:effectLst>
                <a:latin typeface="Arial"/>
                <a:ea typeface="+mn-ea"/>
                <a:cs typeface="Arial" charset="0"/>
              </a:rPr>
              <a:t>±4.4 </a:t>
            </a:r>
          </a:p>
        </p:txBody>
      </p:sp>
      <p:sp>
        <p:nvSpPr>
          <p:cNvPr id="2" name="Title 1"/>
          <p:cNvSpPr>
            <a:spLocks noGrp="1"/>
          </p:cNvSpPr>
          <p:nvPr>
            <p:ph type="title"/>
          </p:nvPr>
        </p:nvSpPr>
        <p:spPr/>
        <p:txBody>
          <a:bodyPr/>
          <a:lstStyle/>
          <a:p>
            <a:r>
              <a:rPr lang="en-US" sz="2400" dirty="0">
                <a:effectLst>
                  <a:outerShdw blurRad="38100" dist="38100" dir="2700000" algn="tl">
                    <a:srgbClr val="C0C0C0"/>
                  </a:outerShdw>
                </a:effectLst>
                <a:latin typeface="Arial" pitchFamily="34" charset="0"/>
                <a:cs typeface="Arial" pitchFamily="34" charset="0"/>
              </a:rPr>
              <a:t>The Global Water </a:t>
            </a:r>
            <a:r>
              <a:rPr lang="en-US" sz="2400" dirty="0" smtClean="0">
                <a:effectLst>
                  <a:outerShdw blurRad="38100" dist="38100" dir="2700000" algn="tl">
                    <a:srgbClr val="C0C0C0"/>
                  </a:outerShdw>
                </a:effectLst>
                <a:latin typeface="Arial" pitchFamily="34" charset="0"/>
                <a:cs typeface="Arial" pitchFamily="34" charset="0"/>
              </a:rPr>
              <a:t>Cycle</a:t>
            </a:r>
            <a:endParaRPr lang="en-US" sz="2400" dirty="0"/>
          </a:p>
        </p:txBody>
      </p:sp>
    </p:spTree>
    <p:extLst>
      <p:ext uri="{BB962C8B-B14F-4D97-AF65-F5344CB8AC3E}">
        <p14:creationId xmlns:p14="http://schemas.microsoft.com/office/powerpoint/2010/main" val="2806505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81000" y="152400"/>
            <a:ext cx="8229600" cy="533400"/>
          </a:xfrm>
          <a:prstGeom prst="rect">
            <a:avLst/>
          </a:prstGeom>
          <a:noFill/>
          <a:ln w="9525">
            <a:noFill/>
            <a:miter lim="800000"/>
            <a:headEnd/>
            <a:tailEnd/>
          </a:ln>
        </p:spPr>
        <p:txBody>
          <a:bodyPr/>
          <a:lstStyle/>
          <a:p>
            <a:pPr marL="838200" indent="-838200" algn="ctr" defTabSz="914400" fontAlgn="auto">
              <a:spcBef>
                <a:spcPts val="0"/>
              </a:spcBef>
              <a:spcAft>
                <a:spcPts val="0"/>
              </a:spcAft>
            </a:pPr>
            <a:endParaRPr lang="en-US" b="1" dirty="0">
              <a:solidFill>
                <a:srgbClr val="000000"/>
              </a:solidFill>
              <a:effectLst>
                <a:outerShdw blurRad="38100" dist="38100" dir="2700000" algn="tl">
                  <a:srgbClr val="C0C0C0"/>
                </a:outerShdw>
              </a:effectLst>
              <a:latin typeface="Arial"/>
              <a:ea typeface="+mn-ea"/>
              <a:cs typeface="+mn-cs"/>
            </a:endParaRPr>
          </a:p>
        </p:txBody>
      </p:sp>
      <p:sp>
        <p:nvSpPr>
          <p:cNvPr id="6" name="TextBox 5"/>
          <p:cNvSpPr txBox="1"/>
          <p:nvPr/>
        </p:nvSpPr>
        <p:spPr>
          <a:xfrm>
            <a:off x="357675" y="5791200"/>
            <a:ext cx="8428650" cy="830997"/>
          </a:xfrm>
          <a:prstGeom prst="rect">
            <a:avLst/>
          </a:prstGeom>
          <a:noFill/>
        </p:spPr>
        <p:txBody>
          <a:bodyPr wrap="square" rtlCol="0">
            <a:spAutoFit/>
          </a:bodyPr>
          <a:lstStyle/>
          <a:p>
            <a:pPr defTabSz="914400"/>
            <a:r>
              <a:rPr lang="en-US" sz="1200" dirty="0">
                <a:solidFill>
                  <a:srgbClr val="000000"/>
                </a:solidFill>
                <a:latin typeface="Arial" pitchFamily="34" charset="0"/>
                <a:ea typeface="+mn-ea"/>
                <a:cs typeface="Arial" pitchFamily="34" charset="0"/>
              </a:rPr>
              <a:t>IPCC AR5 multi-model mean precipitation changes (%) in 2081-2100 relative to 1986-2005 for scenarios RCP2.6, RCP4.5, RCP6.0 and RCP8.5. </a:t>
            </a:r>
          </a:p>
          <a:p>
            <a:pPr defTabSz="914400"/>
            <a:r>
              <a:rPr lang="en-US" sz="1200" dirty="0">
                <a:solidFill>
                  <a:srgbClr val="000000"/>
                </a:solidFill>
                <a:latin typeface="Arial" pitchFamily="34" charset="0"/>
                <a:ea typeface="+mn-ea"/>
                <a:cs typeface="Arial" pitchFamily="34" charset="0"/>
              </a:rPr>
              <a:t>Hatching: multi-model mean &lt;1 standard deviation of internal variability. </a:t>
            </a:r>
          </a:p>
          <a:p>
            <a:pPr defTabSz="914400"/>
            <a:r>
              <a:rPr lang="en-US" sz="1200" dirty="0">
                <a:solidFill>
                  <a:srgbClr val="000000"/>
                </a:solidFill>
                <a:latin typeface="Arial" pitchFamily="34" charset="0"/>
                <a:ea typeface="+mn-ea"/>
                <a:cs typeface="Arial" pitchFamily="34" charset="0"/>
              </a:rPr>
              <a:t>Stippling: multi-model mean &gt;2 standard deviations of internal variability and ≥90% of models agree on the sign.</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726" y="609600"/>
            <a:ext cx="8647274" cy="5118043"/>
          </a:xfrm>
          <a:prstGeom prst="rect">
            <a:avLst/>
          </a:prstGeom>
        </p:spPr>
      </p:pic>
      <p:sp>
        <p:nvSpPr>
          <p:cNvPr id="2" name="Title 1"/>
          <p:cNvSpPr>
            <a:spLocks noGrp="1"/>
          </p:cNvSpPr>
          <p:nvPr>
            <p:ph type="title"/>
          </p:nvPr>
        </p:nvSpPr>
        <p:spPr>
          <a:xfrm>
            <a:off x="357675" y="257232"/>
            <a:ext cx="8009389" cy="492125"/>
          </a:xfrm>
        </p:spPr>
        <p:txBody>
          <a:bodyPr/>
          <a:lstStyle/>
          <a:p>
            <a:r>
              <a:rPr lang="en-US" sz="2200" dirty="0">
                <a:effectLst>
                  <a:outerShdw blurRad="38100" dist="38100" dir="2700000" algn="tl">
                    <a:srgbClr val="C0C0C0"/>
                  </a:outerShdw>
                </a:effectLst>
                <a:latin typeface="Arial"/>
              </a:rPr>
              <a:t>Predicted Climate Change Impacts on Precipitation</a:t>
            </a:r>
            <a:br>
              <a:rPr lang="en-US" sz="2200" dirty="0">
                <a:effectLst>
                  <a:outerShdw blurRad="38100" dist="38100" dir="2700000" algn="tl">
                    <a:srgbClr val="C0C0C0"/>
                  </a:outerShdw>
                </a:effectLst>
                <a:latin typeface="Arial"/>
              </a:rPr>
            </a:br>
            <a:endParaRPr lang="en-US" sz="2200" dirty="0"/>
          </a:p>
        </p:txBody>
      </p:sp>
    </p:spTree>
    <p:extLst>
      <p:ext uri="{BB962C8B-B14F-4D97-AF65-F5344CB8AC3E}">
        <p14:creationId xmlns:p14="http://schemas.microsoft.com/office/powerpoint/2010/main" val="1416214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2015 Warmest Year on Record</a:t>
            </a:r>
            <a:endParaRPr lang="en-US" dirty="0"/>
          </a:p>
        </p:txBody>
      </p:sp>
      <p:pic>
        <p:nvPicPr>
          <p:cNvPr id="11266" name="Picture 2" descr="2015 Was the Hottest Year on Recor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9320" y="712093"/>
            <a:ext cx="5685260" cy="33874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65771" y="6531526"/>
            <a:ext cx="4800545" cy="307777"/>
          </a:xfrm>
          <a:prstGeom prst="rect">
            <a:avLst/>
          </a:prstGeom>
          <a:noFill/>
        </p:spPr>
        <p:txBody>
          <a:bodyPr wrap="none" rtlCol="0">
            <a:spAutoFit/>
          </a:bodyPr>
          <a:lstStyle/>
          <a:p>
            <a:r>
              <a:rPr lang="en-US" sz="1400" dirty="0"/>
              <a:t>http://earthobservatory.nasa.gov/IOTD/view.php?id=87359</a:t>
            </a:r>
          </a:p>
        </p:txBody>
      </p:sp>
      <p:sp>
        <p:nvSpPr>
          <p:cNvPr id="3" name="TextBox 2"/>
          <p:cNvSpPr txBox="1"/>
          <p:nvPr/>
        </p:nvSpPr>
        <p:spPr>
          <a:xfrm>
            <a:off x="6080323" y="946663"/>
            <a:ext cx="2888418" cy="3323987"/>
          </a:xfrm>
          <a:prstGeom prst="rect">
            <a:avLst/>
          </a:prstGeom>
          <a:noFill/>
        </p:spPr>
        <p:txBody>
          <a:bodyPr wrap="square" rtlCol="0">
            <a:spAutoFit/>
          </a:bodyPr>
          <a:lstStyle/>
          <a:p>
            <a:r>
              <a:rPr lang="en-US" sz="1400" dirty="0"/>
              <a:t>The NASA team found that globally averaged temperatures from January through December 2015 were 0.87 degrees Celsius (1.57° Fahrenheit) above the norm (defined as a 1951–1980 base period). The previous record—set last year—was 0.74°C (1.34°F) above the norm. For the planet, 2015 was more than a full degree Celsius (1.8°F) warmer than temperatures in 1880, when consistent record-keeping began.</a:t>
            </a:r>
          </a:p>
          <a:p>
            <a:endParaRPr lang="en-US" sz="1400" dirty="0"/>
          </a:p>
        </p:txBody>
      </p:sp>
      <p:pic>
        <p:nvPicPr>
          <p:cNvPr id="11268" name="Picture 4" descr="http://eoimages.gsfc.nasa.gov/images/imagerecords/87000/87359/gistemp_graph_2015.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08960" y="4239396"/>
            <a:ext cx="6938025" cy="2245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4236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3" name="Picture 2" descr="https://www.txstate-epdc.net/wp-content/uploads/2015/10/earth-right-now.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2775" y="868362"/>
            <a:ext cx="8244688" cy="5509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311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5"/>
          <p:cNvSpPr txBox="1">
            <a:spLocks noChangeArrowheads="1"/>
          </p:cNvSpPr>
          <p:nvPr/>
        </p:nvSpPr>
        <p:spPr bwMode="auto">
          <a:xfrm>
            <a:off x="449884" y="6290314"/>
            <a:ext cx="4026790" cy="461665"/>
          </a:xfrm>
          <a:prstGeom prst="rect">
            <a:avLst/>
          </a:prstGeom>
          <a:noFill/>
          <a:ln w="9525">
            <a:noFill/>
            <a:miter lim="800000"/>
            <a:headEnd/>
            <a:tailEnd/>
          </a:ln>
        </p:spPr>
        <p:txBody>
          <a:bodyPr wrap="square">
            <a:spAutoFit/>
          </a:bodyPr>
          <a:lstStyle/>
          <a:p>
            <a:pPr fontAlgn="auto">
              <a:spcBef>
                <a:spcPct val="10000"/>
              </a:spcBef>
              <a:spcAft>
                <a:spcPts val="0"/>
              </a:spcAft>
            </a:pPr>
            <a:r>
              <a:rPr lang="en-US" sz="1200" dirty="0" smtClean="0">
                <a:solidFill>
                  <a:srgbClr val="000000"/>
                </a:solidFill>
                <a:ea typeface="+mn-ea"/>
                <a:cs typeface="+mn-cs"/>
              </a:rPr>
              <a:t>USGS Groundwater Climate Response Network.  Very few groundwater records available outside of the U.S.</a:t>
            </a:r>
            <a:endParaRPr lang="en-US" sz="1200" i="1" dirty="0">
              <a:solidFill>
                <a:srgbClr val="000000"/>
              </a:solidFill>
              <a:ea typeface="+mn-ea"/>
              <a:cs typeface="+mn-cs"/>
            </a:endParaRPr>
          </a:p>
        </p:txBody>
      </p:sp>
      <p:sp>
        <p:nvSpPr>
          <p:cNvPr id="33796" name="Text Box 6"/>
          <p:cNvSpPr txBox="1">
            <a:spLocks noChangeArrowheads="1"/>
          </p:cNvSpPr>
          <p:nvPr/>
        </p:nvSpPr>
        <p:spPr bwMode="auto">
          <a:xfrm>
            <a:off x="449884" y="758905"/>
            <a:ext cx="3283217" cy="2923877"/>
          </a:xfrm>
          <a:prstGeom prst="rect">
            <a:avLst/>
          </a:prstGeom>
          <a:noFill/>
          <a:ln w="9525">
            <a:noFill/>
            <a:miter lim="800000"/>
            <a:headEnd/>
            <a:tailEnd/>
          </a:ln>
        </p:spPr>
        <p:txBody>
          <a:bodyPr wrap="square">
            <a:spAutoFit/>
          </a:bodyPr>
          <a:lstStyle/>
          <a:p>
            <a:pPr fontAlgn="auto">
              <a:spcBef>
                <a:spcPct val="25000"/>
              </a:spcBef>
              <a:spcAft>
                <a:spcPts val="0"/>
              </a:spcAft>
            </a:pPr>
            <a:r>
              <a:rPr lang="en-US" sz="1600" b="1" dirty="0" smtClean="0">
                <a:solidFill>
                  <a:prstClr val="black"/>
                </a:solidFill>
                <a:latin typeface="Georgia" pitchFamily="18" charset="0"/>
                <a:ea typeface="+mn-ea"/>
                <a:cs typeface="+mn-cs"/>
              </a:rPr>
              <a:t>Issues:</a:t>
            </a:r>
          </a:p>
          <a:p>
            <a:pPr fontAlgn="auto">
              <a:spcBef>
                <a:spcPct val="25000"/>
              </a:spcBef>
              <a:spcAft>
                <a:spcPts val="0"/>
              </a:spcAft>
            </a:pPr>
            <a:r>
              <a:rPr lang="en-US" sz="1600" dirty="0" smtClean="0">
                <a:solidFill>
                  <a:prstClr val="black"/>
                </a:solidFill>
                <a:latin typeface="Georgia" pitchFamily="18" charset="0"/>
                <a:ea typeface="+mn-ea"/>
                <a:cs typeface="+mn-cs"/>
              </a:rPr>
              <a:t>- Spatial coverage of existing stations</a:t>
            </a:r>
          </a:p>
          <a:p>
            <a:pPr fontAlgn="auto">
              <a:spcBef>
                <a:spcPct val="25000"/>
              </a:spcBef>
              <a:spcAft>
                <a:spcPts val="0"/>
              </a:spcAft>
            </a:pPr>
            <a:r>
              <a:rPr lang="en-US" sz="1600" dirty="0" smtClean="0">
                <a:solidFill>
                  <a:prstClr val="black"/>
                </a:solidFill>
                <a:latin typeface="Georgia" pitchFamily="18" charset="0"/>
                <a:ea typeface="+mn-ea"/>
                <a:cs typeface="+mn-cs"/>
              </a:rPr>
              <a:t>- Temporal gaps and delays</a:t>
            </a:r>
          </a:p>
          <a:p>
            <a:pPr fontAlgn="auto">
              <a:spcBef>
                <a:spcPct val="25000"/>
              </a:spcBef>
              <a:spcAft>
                <a:spcPts val="0"/>
              </a:spcAft>
            </a:pPr>
            <a:r>
              <a:rPr lang="en-US" sz="1600" dirty="0" smtClean="0">
                <a:solidFill>
                  <a:prstClr val="black"/>
                </a:solidFill>
                <a:latin typeface="Georgia" pitchFamily="18" charset="0"/>
                <a:ea typeface="+mn-ea"/>
                <a:cs typeface="+mn-cs"/>
              </a:rPr>
              <a:t>- Many governments unwilling to share</a:t>
            </a:r>
          </a:p>
          <a:p>
            <a:pPr fontAlgn="auto">
              <a:spcBef>
                <a:spcPct val="25000"/>
              </a:spcBef>
              <a:spcAft>
                <a:spcPts val="0"/>
              </a:spcAft>
            </a:pPr>
            <a:r>
              <a:rPr lang="en-US" sz="1600" dirty="0" smtClean="0">
                <a:solidFill>
                  <a:prstClr val="black"/>
                </a:solidFill>
                <a:latin typeface="Georgia" pitchFamily="18" charset="0"/>
                <a:ea typeface="+mn-ea"/>
                <a:cs typeface="+mn-cs"/>
              </a:rPr>
              <a:t>- Measurement inconsistencies</a:t>
            </a:r>
          </a:p>
          <a:p>
            <a:pPr fontAlgn="auto">
              <a:spcBef>
                <a:spcPct val="25000"/>
              </a:spcBef>
              <a:spcAft>
                <a:spcPts val="0"/>
              </a:spcAft>
            </a:pPr>
            <a:r>
              <a:rPr lang="en-US" sz="1600" dirty="0" smtClean="0">
                <a:solidFill>
                  <a:prstClr val="black"/>
                </a:solidFill>
                <a:latin typeface="Georgia" pitchFamily="18" charset="0"/>
                <a:ea typeface="+mn-ea"/>
                <a:cs typeface="+mn-cs"/>
              </a:rPr>
              <a:t>- Quality control</a:t>
            </a:r>
          </a:p>
          <a:p>
            <a:pPr fontAlgn="auto">
              <a:spcBef>
                <a:spcPct val="25000"/>
              </a:spcBef>
              <a:spcAft>
                <a:spcPts val="0"/>
              </a:spcAft>
            </a:pPr>
            <a:r>
              <a:rPr lang="en-US" sz="1600" dirty="0" smtClean="0">
                <a:solidFill>
                  <a:prstClr val="black"/>
                </a:solidFill>
                <a:latin typeface="Georgia" pitchFamily="18" charset="0"/>
                <a:ea typeface="+mn-ea"/>
                <a:cs typeface="+mn-cs"/>
              </a:rPr>
              <a:t>- (Un)Representativeness of point </a:t>
            </a:r>
            <a:r>
              <a:rPr lang="en-US" sz="1600" dirty="0" err="1" smtClean="0">
                <a:solidFill>
                  <a:prstClr val="black"/>
                </a:solidFill>
                <a:latin typeface="Georgia" pitchFamily="18" charset="0"/>
                <a:ea typeface="+mn-ea"/>
                <a:cs typeface="+mn-cs"/>
              </a:rPr>
              <a:t>obs</a:t>
            </a:r>
            <a:endParaRPr lang="en-US" sz="1600" dirty="0">
              <a:solidFill>
                <a:prstClr val="black"/>
              </a:solidFill>
              <a:latin typeface="Georgia" pitchFamily="18" charset="0"/>
              <a:ea typeface="+mn-ea"/>
              <a:cs typeface="+mn-cs"/>
            </a:endParaRPr>
          </a:p>
        </p:txBody>
      </p:sp>
      <p:sp>
        <p:nvSpPr>
          <p:cNvPr id="33799" name="Text Box 5"/>
          <p:cNvSpPr txBox="1">
            <a:spLocks noChangeArrowheads="1"/>
          </p:cNvSpPr>
          <p:nvPr/>
        </p:nvSpPr>
        <p:spPr bwMode="auto">
          <a:xfrm>
            <a:off x="4788274" y="6290314"/>
            <a:ext cx="4468633" cy="461665"/>
          </a:xfrm>
          <a:prstGeom prst="rect">
            <a:avLst/>
          </a:prstGeom>
          <a:noFill/>
          <a:ln w="9525">
            <a:noFill/>
            <a:miter lim="800000"/>
            <a:headEnd/>
            <a:tailEnd/>
          </a:ln>
        </p:spPr>
        <p:txBody>
          <a:bodyPr wrap="square">
            <a:spAutoFit/>
          </a:bodyPr>
          <a:lstStyle/>
          <a:p>
            <a:pPr fontAlgn="auto">
              <a:spcBef>
                <a:spcPct val="10000"/>
              </a:spcBef>
              <a:spcAft>
                <a:spcPts val="0"/>
              </a:spcAft>
            </a:pPr>
            <a:r>
              <a:rPr lang="en-US" sz="1200" dirty="0" smtClean="0">
                <a:solidFill>
                  <a:srgbClr val="000000"/>
                </a:solidFill>
                <a:ea typeface="+mn-ea"/>
                <a:cs typeface="+mn-cs"/>
              </a:rPr>
              <a:t>River flow observations from the Global Runoff Data Centre.  Warmer colors indicate greater latency in the data record.</a:t>
            </a:r>
          </a:p>
        </p:txBody>
      </p:sp>
      <p:pic>
        <p:nvPicPr>
          <p:cNvPr id="104450" name="Picture 2" descr="http://www.bafg.de/SharedDocs/Bilder/Bilder_GRDC/grdcTSEall.jpg;jsessionid=8852F29D1C00F96FA6057BE63AF9F977.live1042?__blob=post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76674" y="3851914"/>
            <a:ext cx="4354285" cy="2438400"/>
          </a:xfrm>
          <a:prstGeom prst="rect">
            <a:avLst/>
          </a:prstGeom>
          <a:noFill/>
        </p:spPr>
      </p:pic>
      <p:pic>
        <p:nvPicPr>
          <p:cNvPr id="104452" name="Picture 4" descr="http://groundwaterwatch.usgs.gov/crn/crn.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7604" y="3759708"/>
            <a:ext cx="3853567" cy="2461441"/>
          </a:xfrm>
          <a:prstGeom prst="rect">
            <a:avLst/>
          </a:prstGeom>
          <a:noFill/>
        </p:spPr>
      </p:pic>
      <p:sp>
        <p:nvSpPr>
          <p:cNvPr id="2" name="Title 1"/>
          <p:cNvSpPr>
            <a:spLocks noGrp="1"/>
          </p:cNvSpPr>
          <p:nvPr>
            <p:ph type="title"/>
          </p:nvPr>
        </p:nvSpPr>
        <p:spPr>
          <a:xfrm>
            <a:off x="2223084" y="98425"/>
            <a:ext cx="6062080" cy="492125"/>
          </a:xfrm>
        </p:spPr>
        <p:txBody>
          <a:bodyPr/>
          <a:lstStyle/>
          <a:p>
            <a:r>
              <a:rPr lang="en-US" sz="2400" dirty="0">
                <a:effectLst>
                  <a:outerShdw blurRad="38100" dist="38100" dir="2700000" algn="tl">
                    <a:srgbClr val="000000">
                      <a:alpha val="43137"/>
                    </a:srgbClr>
                  </a:outerShdw>
                </a:effectLst>
                <a:latin typeface="Arial"/>
                <a:cs typeface="Times New Roman" pitchFamily="18" charset="0"/>
              </a:rPr>
              <a:t>Inadequacy of Surface </a:t>
            </a:r>
            <a:r>
              <a:rPr lang="en-US" sz="2400" dirty="0" smtClean="0">
                <a:effectLst>
                  <a:outerShdw blurRad="38100" dist="38100" dir="2700000" algn="tl">
                    <a:srgbClr val="000000">
                      <a:alpha val="43137"/>
                    </a:srgbClr>
                  </a:outerShdw>
                </a:effectLst>
                <a:latin typeface="Arial"/>
                <a:cs typeface="Times New Roman" pitchFamily="18" charset="0"/>
              </a:rPr>
              <a:t>Observations</a:t>
            </a:r>
            <a:endParaRPr lang="en-US" sz="2400" dirty="0"/>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97700" y="843498"/>
            <a:ext cx="4833259" cy="2503229"/>
          </a:xfrm>
          <a:prstGeom prst="rect">
            <a:avLst/>
          </a:prstGeom>
        </p:spPr>
      </p:pic>
      <p:sp>
        <p:nvSpPr>
          <p:cNvPr id="4" name="Rectangle 3"/>
          <p:cNvSpPr/>
          <p:nvPr/>
        </p:nvSpPr>
        <p:spPr>
          <a:xfrm>
            <a:off x="5218903" y="3346726"/>
            <a:ext cx="2869826" cy="276999"/>
          </a:xfrm>
          <a:prstGeom prst="rect">
            <a:avLst/>
          </a:prstGeom>
        </p:spPr>
        <p:txBody>
          <a:bodyPr wrap="square">
            <a:spAutoFit/>
          </a:bodyPr>
          <a:lstStyle/>
          <a:p>
            <a:r>
              <a:rPr lang="en-US" sz="1200" dirty="0">
                <a:hlinkClick r:id="rId6"/>
              </a:rPr>
              <a:t>http://</a:t>
            </a:r>
            <a:r>
              <a:rPr lang="en-US" sz="1200" dirty="0" smtClean="0">
                <a:hlinkClick r:id="rId6"/>
              </a:rPr>
              <a:t>svs.gsfc.nasa.gov/goto?11165</a:t>
            </a:r>
            <a:r>
              <a:rPr lang="en-US" sz="1200" dirty="0" smtClean="0"/>
              <a:t>  </a:t>
            </a:r>
            <a:endParaRPr lang="en-US" sz="1200" dirty="0"/>
          </a:p>
        </p:txBody>
      </p:sp>
    </p:spTree>
    <p:extLst>
      <p:ext uri="{BB962C8B-B14F-4D97-AF65-F5344CB8AC3E}">
        <p14:creationId xmlns:p14="http://schemas.microsoft.com/office/powerpoint/2010/main" val="2486624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idx="4294967295"/>
          </p:nvPr>
        </p:nvSpPr>
        <p:spPr>
          <a:xfrm>
            <a:off x="530603" y="107596"/>
            <a:ext cx="7807325" cy="513189"/>
          </a:xfrm>
        </p:spPr>
        <p:txBody>
          <a:bodyPr/>
          <a:lstStyle/>
          <a:p>
            <a:r>
              <a:rPr lang="en-US" sz="2800" dirty="0">
                <a:effectLst>
                  <a:outerShdw blurRad="38100" dist="38100" dir="2700000" algn="tl">
                    <a:srgbClr val="000000">
                      <a:alpha val="43137"/>
                    </a:srgbClr>
                  </a:outerShdw>
                </a:effectLst>
              </a:rPr>
              <a:t>NASA Earth Observing </a:t>
            </a:r>
            <a:r>
              <a:rPr lang="en-US" sz="2800" dirty="0" smtClean="0">
                <a:effectLst>
                  <a:outerShdw blurRad="38100" dist="38100" dir="2700000" algn="tl">
                    <a:srgbClr val="000000">
                      <a:alpha val="43137"/>
                    </a:srgbClr>
                  </a:outerShdw>
                </a:effectLst>
              </a:rPr>
              <a:t>satellites</a:t>
            </a:r>
            <a:endParaRPr lang="en-US" sz="2800" dirty="0"/>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7699" y="1758682"/>
            <a:ext cx="8625424" cy="4845062"/>
          </a:xfrm>
          <a:prstGeom prst="rect">
            <a:avLst/>
          </a:prstGeom>
        </p:spPr>
      </p:pic>
      <p:sp>
        <p:nvSpPr>
          <p:cNvPr id="4" name="TextBox 3"/>
          <p:cNvSpPr txBox="1"/>
          <p:nvPr/>
        </p:nvSpPr>
        <p:spPr>
          <a:xfrm>
            <a:off x="437699" y="1758682"/>
            <a:ext cx="7315200" cy="3416320"/>
          </a:xfrm>
          <a:prstGeom prst="rect">
            <a:avLst/>
          </a:prstGeom>
          <a:noFill/>
        </p:spPr>
        <p:txBody>
          <a:bodyPr wrap="square" rtlCol="0">
            <a:spAutoFit/>
          </a:bodyPr>
          <a:lstStyle/>
          <a:p>
            <a:pPr fontAlgn="auto">
              <a:spcBef>
                <a:spcPts val="0"/>
              </a:spcBef>
              <a:spcAft>
                <a:spcPts val="0"/>
              </a:spcAft>
              <a:buFont typeface="Arial" pitchFamily="34" charset="0"/>
              <a:buChar char="•"/>
            </a:pPr>
            <a:r>
              <a:rPr lang="en-US" dirty="0" smtClean="0">
                <a:solidFill>
                  <a:srgbClr val="FFC000"/>
                </a:solidFill>
                <a:latin typeface="Calibri"/>
                <a:ea typeface="+mn-ea"/>
                <a:cs typeface="+mn-cs"/>
              </a:rPr>
              <a:t> Evaporation</a:t>
            </a:r>
          </a:p>
          <a:p>
            <a:pPr fontAlgn="auto">
              <a:spcBef>
                <a:spcPts val="0"/>
              </a:spcBef>
              <a:spcAft>
                <a:spcPts val="0"/>
              </a:spcAft>
              <a:buFont typeface="Arial" pitchFamily="34" charset="0"/>
              <a:buChar char="•"/>
            </a:pPr>
            <a:r>
              <a:rPr lang="en-US" dirty="0" smtClean="0">
                <a:solidFill>
                  <a:srgbClr val="FFC000"/>
                </a:solidFill>
                <a:latin typeface="Calibri"/>
                <a:ea typeface="+mn-ea"/>
                <a:cs typeface="+mn-cs"/>
              </a:rPr>
              <a:t> </a:t>
            </a:r>
            <a:r>
              <a:rPr lang="en-US" dirty="0">
                <a:solidFill>
                  <a:srgbClr val="FFC000"/>
                </a:solidFill>
                <a:latin typeface="Calibri"/>
                <a:ea typeface="+mn-ea"/>
                <a:cs typeface="+mn-cs"/>
              </a:rPr>
              <a:t>Ground water</a:t>
            </a:r>
          </a:p>
          <a:p>
            <a:pPr fontAlgn="auto">
              <a:spcBef>
                <a:spcPts val="0"/>
              </a:spcBef>
              <a:spcAft>
                <a:spcPts val="0"/>
              </a:spcAft>
              <a:buFont typeface="Arial" pitchFamily="34" charset="0"/>
              <a:buChar char="•"/>
            </a:pPr>
            <a:r>
              <a:rPr lang="en-US" dirty="0" smtClean="0">
                <a:solidFill>
                  <a:srgbClr val="FFC000"/>
                </a:solidFill>
                <a:latin typeface="Calibri"/>
                <a:ea typeface="+mn-ea"/>
                <a:cs typeface="+mn-cs"/>
              </a:rPr>
              <a:t> Soil Moisture</a:t>
            </a:r>
          </a:p>
          <a:p>
            <a:pPr fontAlgn="auto">
              <a:spcBef>
                <a:spcPts val="0"/>
              </a:spcBef>
              <a:spcAft>
                <a:spcPts val="0"/>
              </a:spcAft>
              <a:buFont typeface="Arial" pitchFamily="34" charset="0"/>
              <a:buChar char="•"/>
            </a:pPr>
            <a:r>
              <a:rPr lang="en-US" dirty="0" smtClean="0">
                <a:solidFill>
                  <a:srgbClr val="FFC000"/>
                </a:solidFill>
                <a:latin typeface="Calibri"/>
                <a:ea typeface="+mn-ea"/>
                <a:cs typeface="+mn-cs"/>
              </a:rPr>
              <a:t> Transpiration </a:t>
            </a:r>
          </a:p>
          <a:p>
            <a:pPr fontAlgn="auto">
              <a:spcBef>
                <a:spcPts val="0"/>
              </a:spcBef>
              <a:spcAft>
                <a:spcPts val="0"/>
              </a:spcAft>
              <a:buFont typeface="Arial" pitchFamily="34" charset="0"/>
              <a:buChar char="•"/>
            </a:pPr>
            <a:r>
              <a:rPr lang="en-US" dirty="0" smtClean="0">
                <a:solidFill>
                  <a:srgbClr val="FFC000"/>
                </a:solidFill>
                <a:latin typeface="Calibri"/>
                <a:ea typeface="+mn-ea"/>
                <a:cs typeface="+mn-cs"/>
              </a:rPr>
              <a:t> Temperature </a:t>
            </a:r>
          </a:p>
          <a:p>
            <a:pPr fontAlgn="auto">
              <a:spcBef>
                <a:spcPts val="0"/>
              </a:spcBef>
              <a:spcAft>
                <a:spcPts val="0"/>
              </a:spcAft>
              <a:buFont typeface="Arial" pitchFamily="34" charset="0"/>
              <a:buChar char="•"/>
            </a:pPr>
            <a:r>
              <a:rPr lang="en-US" dirty="0" smtClean="0">
                <a:solidFill>
                  <a:srgbClr val="FFC000"/>
                </a:solidFill>
                <a:latin typeface="Calibri"/>
                <a:ea typeface="+mn-ea"/>
                <a:cs typeface="+mn-cs"/>
              </a:rPr>
              <a:t> Ice </a:t>
            </a:r>
            <a:r>
              <a:rPr lang="en-US" dirty="0">
                <a:solidFill>
                  <a:srgbClr val="FFC000"/>
                </a:solidFill>
                <a:latin typeface="Calibri"/>
                <a:ea typeface="+mn-ea"/>
                <a:cs typeface="+mn-cs"/>
              </a:rPr>
              <a:t>extent</a:t>
            </a:r>
          </a:p>
          <a:p>
            <a:pPr fontAlgn="auto">
              <a:spcBef>
                <a:spcPts val="0"/>
              </a:spcBef>
              <a:spcAft>
                <a:spcPts val="0"/>
              </a:spcAft>
              <a:buFont typeface="Arial" pitchFamily="34" charset="0"/>
              <a:buChar char="•"/>
            </a:pPr>
            <a:r>
              <a:rPr lang="en-US" dirty="0" smtClean="0">
                <a:solidFill>
                  <a:srgbClr val="FFC000"/>
                </a:solidFill>
                <a:latin typeface="Calibri"/>
                <a:ea typeface="+mn-ea"/>
                <a:cs typeface="+mn-cs"/>
              </a:rPr>
              <a:t> Weather </a:t>
            </a:r>
          </a:p>
          <a:p>
            <a:pPr fontAlgn="auto">
              <a:spcBef>
                <a:spcPts val="0"/>
              </a:spcBef>
              <a:spcAft>
                <a:spcPts val="0"/>
              </a:spcAft>
              <a:buFont typeface="Arial" pitchFamily="34" charset="0"/>
              <a:buChar char="•"/>
            </a:pPr>
            <a:r>
              <a:rPr lang="en-US" dirty="0">
                <a:solidFill>
                  <a:srgbClr val="FFC000"/>
                </a:solidFill>
                <a:latin typeface="Calibri"/>
                <a:ea typeface="+mn-ea"/>
                <a:cs typeface="+mn-cs"/>
              </a:rPr>
              <a:t> </a:t>
            </a:r>
            <a:r>
              <a:rPr lang="en-US" dirty="0" smtClean="0">
                <a:solidFill>
                  <a:srgbClr val="FFC000"/>
                </a:solidFill>
                <a:latin typeface="Calibri"/>
                <a:ea typeface="+mn-ea"/>
                <a:cs typeface="+mn-cs"/>
              </a:rPr>
              <a:t>Climate</a:t>
            </a:r>
          </a:p>
          <a:p>
            <a:pPr fontAlgn="auto">
              <a:spcBef>
                <a:spcPts val="0"/>
              </a:spcBef>
              <a:spcAft>
                <a:spcPts val="0"/>
              </a:spcAft>
              <a:buFont typeface="Arial" pitchFamily="34" charset="0"/>
              <a:buChar char="•"/>
            </a:pPr>
            <a:r>
              <a:rPr lang="en-US" dirty="0" smtClean="0">
                <a:solidFill>
                  <a:srgbClr val="FFC000"/>
                </a:solidFill>
                <a:latin typeface="Calibri"/>
                <a:ea typeface="+mn-ea"/>
                <a:cs typeface="+mn-cs"/>
              </a:rPr>
              <a:t> And more…</a:t>
            </a:r>
          </a:p>
        </p:txBody>
      </p:sp>
      <p:sp>
        <p:nvSpPr>
          <p:cNvPr id="7" name="TextBox 6"/>
          <p:cNvSpPr txBox="1"/>
          <p:nvPr/>
        </p:nvSpPr>
        <p:spPr>
          <a:xfrm>
            <a:off x="1389393" y="712680"/>
            <a:ext cx="7754607" cy="954107"/>
          </a:xfrm>
          <a:prstGeom prst="rect">
            <a:avLst/>
          </a:prstGeom>
          <a:noFill/>
        </p:spPr>
        <p:txBody>
          <a:bodyPr wrap="square" rtlCol="0">
            <a:spAutoFit/>
          </a:bodyPr>
          <a:lstStyle/>
          <a:p>
            <a:pPr fontAlgn="auto">
              <a:spcBef>
                <a:spcPts val="0"/>
              </a:spcBef>
              <a:spcAft>
                <a:spcPts val="0"/>
              </a:spcAft>
            </a:pPr>
            <a:r>
              <a:rPr lang="en-US" sz="2800" i="1" dirty="0">
                <a:solidFill>
                  <a:prstClr val="black"/>
                </a:solidFill>
                <a:latin typeface="Calibri"/>
                <a:ea typeface="+mn-ea"/>
                <a:cs typeface="+mn-cs"/>
              </a:rPr>
              <a:t>Advancing Earth System Science to meet the challenges of climate and environmental change.</a:t>
            </a:r>
          </a:p>
        </p:txBody>
      </p:sp>
    </p:spTree>
    <p:extLst>
      <p:ext uri="{BB962C8B-B14F-4D97-AF65-F5344CB8AC3E}">
        <p14:creationId xmlns:p14="http://schemas.microsoft.com/office/powerpoint/2010/main" val="568600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Electromagnetic Spectrum</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7219" y="796433"/>
            <a:ext cx="8716781" cy="3318351"/>
          </a:xfrm>
          <a:prstGeom prst="rect">
            <a:avLst/>
          </a:prstGeom>
        </p:spPr>
      </p:pic>
      <p:pic>
        <p:nvPicPr>
          <p:cNvPr id="5124" name="Picture 4" descr="This image shows spots of orange and red – indicating elevated temperatures of plus 24 to 30 degrees Celsius – tracing the urban areas in and around the city of Atlant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17569" y="4562263"/>
            <a:ext cx="2823600" cy="1952990"/>
          </a:xfrm>
          <a:prstGeom prst="rect">
            <a:avLst/>
          </a:prstGeom>
          <a:noFill/>
          <a:extLst>
            <a:ext uri="{909E8E84-426E-40DD-AFC4-6F175D3DCCD1}">
              <a14:hiddenFill xmlns:a14="http://schemas.microsoft.com/office/drawing/2010/main">
                <a:solidFill>
                  <a:srgbClr val="FFFFFF"/>
                </a:solidFill>
              </a14:hiddenFill>
            </a:ext>
          </a:extLst>
        </p:spPr>
      </p:pic>
      <p:sp>
        <p:nvSpPr>
          <p:cNvPr id="4" name="Down Arrow 3"/>
          <p:cNvSpPr/>
          <p:nvPr/>
        </p:nvSpPr>
        <p:spPr>
          <a:xfrm>
            <a:off x="4874701" y="2558845"/>
            <a:ext cx="242990" cy="194176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589484" y="6462152"/>
            <a:ext cx="3056414" cy="338554"/>
          </a:xfrm>
          <a:prstGeom prst="rect">
            <a:avLst/>
          </a:prstGeom>
          <a:noFill/>
        </p:spPr>
        <p:txBody>
          <a:bodyPr wrap="none" rtlCol="0">
            <a:spAutoFit/>
          </a:bodyPr>
          <a:lstStyle/>
          <a:p>
            <a:r>
              <a:rPr lang="en-US" sz="1600" dirty="0" smtClean="0"/>
              <a:t>Landsat 7 Surface Temperature</a:t>
            </a:r>
            <a:endParaRPr lang="en-US" sz="1600" dirty="0"/>
          </a:p>
        </p:txBody>
      </p:sp>
      <p:pic>
        <p:nvPicPr>
          <p:cNvPr id="5126" name="Picture 6" descr="A satellite image showing smoke from forest fires wisping across the forest covered landscape of Northern California. Bright red areas at the base of these smoke plumes indicates the size of the actual area on fir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0124" y="4599440"/>
            <a:ext cx="2653876" cy="1862137"/>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rot="2576609">
            <a:off x="4574207" y="3450018"/>
            <a:ext cx="2888025" cy="2309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rot="5400000">
            <a:off x="1865786" y="3245521"/>
            <a:ext cx="2053306" cy="2309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128" name="Picture 8" descr="Tropical Cyclone WINSTON Hits Fiji"/>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48963" y="4449095"/>
            <a:ext cx="2274989" cy="232830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111936" y="6430603"/>
            <a:ext cx="2081019" cy="338554"/>
          </a:xfrm>
          <a:prstGeom prst="rect">
            <a:avLst/>
          </a:prstGeom>
          <a:noFill/>
        </p:spPr>
        <p:txBody>
          <a:bodyPr wrap="none" rtlCol="0">
            <a:spAutoFit/>
          </a:bodyPr>
          <a:lstStyle/>
          <a:p>
            <a:r>
              <a:rPr lang="en-US" sz="1600" dirty="0" smtClean="0"/>
              <a:t>MODIS Infrared data</a:t>
            </a:r>
            <a:endParaRPr lang="en-US" sz="1600" dirty="0"/>
          </a:p>
        </p:txBody>
      </p:sp>
      <p:sp>
        <p:nvSpPr>
          <p:cNvPr id="8" name="TextBox 7"/>
          <p:cNvSpPr txBox="1"/>
          <p:nvPr/>
        </p:nvSpPr>
        <p:spPr>
          <a:xfrm>
            <a:off x="1019810" y="4138419"/>
            <a:ext cx="1872629" cy="338554"/>
          </a:xfrm>
          <a:prstGeom prst="rect">
            <a:avLst/>
          </a:prstGeom>
          <a:noFill/>
        </p:spPr>
        <p:txBody>
          <a:bodyPr wrap="none" rtlCol="0">
            <a:spAutoFit/>
          </a:bodyPr>
          <a:lstStyle/>
          <a:p>
            <a:r>
              <a:rPr lang="en-US" sz="1600" dirty="0" smtClean="0"/>
              <a:t>GPM precipitation </a:t>
            </a:r>
            <a:endParaRPr lang="en-US" sz="1600" dirty="0"/>
          </a:p>
        </p:txBody>
      </p:sp>
    </p:spTree>
    <p:extLst>
      <p:ext uri="{BB962C8B-B14F-4D97-AF65-F5344CB8AC3E}">
        <p14:creationId xmlns:p14="http://schemas.microsoft.com/office/powerpoint/2010/main" val="418905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wipe(up)">
                                      <p:cBhvr>
                                        <p:cTn id="13" dur="500"/>
                                        <p:tgtEl>
                                          <p:spTgt spid="5124"/>
                                        </p:tgtEl>
                                      </p:cBhvr>
                                    </p:animEffect>
                                  </p:childTnLst>
                                </p:cTn>
                              </p:par>
                              <p:par>
                                <p:cTn id="14" presetID="22" presetClass="entr" presetSubtype="1" fill="hold" nodeType="withEffect">
                                  <p:stCondLst>
                                    <p:cond delay="0"/>
                                  </p:stCondLst>
                                  <p:childTnLst>
                                    <p:set>
                                      <p:cBhvr>
                                        <p:cTn id="15" dur="1" fill="hold">
                                          <p:stCondLst>
                                            <p:cond delay="0"/>
                                          </p:stCondLst>
                                        </p:cTn>
                                        <p:tgtEl>
                                          <p:spTgt spid="5126"/>
                                        </p:tgtEl>
                                        <p:attrNameLst>
                                          <p:attrName>style.visibility</p:attrName>
                                        </p:attrNameLst>
                                      </p:cBhvr>
                                      <p:to>
                                        <p:strVal val="visible"/>
                                      </p:to>
                                    </p:set>
                                    <p:animEffect transition="in" filter="wipe(up)">
                                      <p:cBhvr>
                                        <p:cTn id="16" dur="500"/>
                                        <p:tgtEl>
                                          <p:spTgt spid="512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cTn>
                              </p:par>
                              <p:par>
                                <p:cTn id="31" presetID="22" presetClass="entr" presetSubtype="1" fill="hold" nodeType="withEffect">
                                  <p:stCondLst>
                                    <p:cond delay="0"/>
                                  </p:stCondLst>
                                  <p:childTnLst>
                                    <p:set>
                                      <p:cBhvr>
                                        <p:cTn id="32" dur="1" fill="hold">
                                          <p:stCondLst>
                                            <p:cond delay="0"/>
                                          </p:stCondLst>
                                        </p:cTn>
                                        <p:tgtEl>
                                          <p:spTgt spid="5128"/>
                                        </p:tgtEl>
                                        <p:attrNameLst>
                                          <p:attrName>style.visibility</p:attrName>
                                        </p:attrNameLst>
                                      </p:cBhvr>
                                      <p:to>
                                        <p:strVal val="visible"/>
                                      </p:to>
                                    </p:set>
                                    <p:animEffect transition="in" filter="wipe(up)">
                                      <p:cBhvr>
                                        <p:cTn id="33"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10" grpId="0" animBg="1"/>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3000" y="685800"/>
            <a:ext cx="6948530" cy="6019800"/>
          </a:xfrm>
          <a:prstGeom prst="rect">
            <a:avLst/>
          </a:prstGeom>
        </p:spPr>
      </p:pic>
      <p:sp>
        <p:nvSpPr>
          <p:cNvPr id="5" name="Rectangle 4"/>
          <p:cNvSpPr/>
          <p:nvPr/>
        </p:nvSpPr>
        <p:spPr>
          <a:xfrm>
            <a:off x="1143000" y="685800"/>
            <a:ext cx="6948530" cy="2308324"/>
          </a:xfrm>
          <a:prstGeom prst="rect">
            <a:avLst/>
          </a:prstGeom>
          <a:solidFill>
            <a:schemeClr val="accent4">
              <a:lumMod val="40000"/>
              <a:lumOff val="60000"/>
            </a:schemeClr>
          </a:solidFill>
        </p:spPr>
        <p:txBody>
          <a:bodyPr wrap="square">
            <a:spAutoFit/>
          </a:bodyPr>
          <a:lstStyle/>
          <a:p>
            <a:pPr fontAlgn="auto">
              <a:spcBef>
                <a:spcPts val="0"/>
              </a:spcBef>
              <a:spcAft>
                <a:spcPts val="0"/>
              </a:spcAft>
            </a:pPr>
            <a:r>
              <a:rPr lang="en-US" dirty="0" smtClean="0">
                <a:solidFill>
                  <a:prstClr val="black"/>
                </a:solidFill>
                <a:latin typeface="Calibri"/>
                <a:ea typeface="+mn-ea"/>
                <a:cs typeface="+mn-cs"/>
              </a:rPr>
              <a:t>The </a:t>
            </a:r>
            <a:r>
              <a:rPr lang="en-US" b="1" dirty="0">
                <a:solidFill>
                  <a:prstClr val="black"/>
                </a:solidFill>
                <a:latin typeface="Calibri"/>
                <a:ea typeface="+mn-ea"/>
                <a:cs typeface="+mn-cs"/>
              </a:rPr>
              <a:t>Landsat program</a:t>
            </a:r>
            <a:r>
              <a:rPr lang="en-US" dirty="0">
                <a:solidFill>
                  <a:prstClr val="black"/>
                </a:solidFill>
                <a:latin typeface="Calibri"/>
                <a:ea typeface="+mn-ea"/>
                <a:cs typeface="+mn-cs"/>
              </a:rPr>
              <a:t> </a:t>
            </a:r>
            <a:r>
              <a:rPr lang="en-US" dirty="0" smtClean="0">
                <a:solidFill>
                  <a:prstClr val="black"/>
                </a:solidFill>
                <a:latin typeface="Calibri"/>
                <a:ea typeface="+mn-ea"/>
                <a:cs typeface="+mn-cs"/>
              </a:rPr>
              <a:t>provides </a:t>
            </a:r>
            <a:r>
              <a:rPr lang="en-US" dirty="0">
                <a:solidFill>
                  <a:prstClr val="black"/>
                </a:solidFill>
                <a:latin typeface="Calibri"/>
                <a:ea typeface="+mn-ea"/>
                <a:cs typeface="+mn-cs"/>
              </a:rPr>
              <a:t>the longest continuous space-based record of Earth’s land in existence </a:t>
            </a:r>
            <a:r>
              <a:rPr lang="en-US" dirty="0" smtClean="0">
                <a:solidFill>
                  <a:prstClr val="black"/>
                </a:solidFill>
                <a:latin typeface="Calibri"/>
                <a:ea typeface="+mn-ea"/>
                <a:cs typeface="+mn-cs"/>
              </a:rPr>
              <a:t>(starting July </a:t>
            </a:r>
            <a:r>
              <a:rPr lang="en-US" dirty="0">
                <a:solidFill>
                  <a:prstClr val="black"/>
                </a:solidFill>
                <a:latin typeface="Calibri"/>
                <a:ea typeface="+mn-ea"/>
                <a:cs typeface="+mn-cs"/>
              </a:rPr>
              <a:t>23, </a:t>
            </a:r>
            <a:r>
              <a:rPr lang="en-US" dirty="0" smtClean="0">
                <a:solidFill>
                  <a:prstClr val="black"/>
                </a:solidFill>
                <a:latin typeface="Calibri"/>
                <a:ea typeface="+mn-ea"/>
                <a:cs typeface="+mn-cs"/>
              </a:rPr>
              <a:t>1972). </a:t>
            </a:r>
            <a:r>
              <a:rPr lang="en-US" dirty="0">
                <a:solidFill>
                  <a:prstClr val="black"/>
                </a:solidFill>
                <a:latin typeface="Calibri"/>
                <a:ea typeface="+mn-ea"/>
                <a:cs typeface="+mn-cs"/>
              </a:rPr>
              <a:t>Every day, Landsat satellites provide essential information to help land managers and policy makers make wise decisions about our resources and our environment.</a:t>
            </a:r>
          </a:p>
        </p:txBody>
      </p:sp>
      <p:sp>
        <p:nvSpPr>
          <p:cNvPr id="2" name="Title 1"/>
          <p:cNvSpPr>
            <a:spLocks noGrp="1"/>
          </p:cNvSpPr>
          <p:nvPr>
            <p:ph type="title"/>
          </p:nvPr>
        </p:nvSpPr>
        <p:spPr>
          <a:xfrm>
            <a:off x="1907796" y="344487"/>
            <a:ext cx="6377367" cy="492125"/>
          </a:xfrm>
        </p:spPr>
        <p:txBody>
          <a:bodyPr/>
          <a:lstStyle/>
          <a:p>
            <a:r>
              <a:rPr lang="en-US" dirty="0"/>
              <a:t>Longest Record of Earth Observation</a:t>
            </a:r>
            <a:br>
              <a:rPr lang="en-US" dirty="0"/>
            </a:br>
            <a:endParaRPr lang="en-US" dirty="0"/>
          </a:p>
        </p:txBody>
      </p:sp>
    </p:spTree>
    <p:extLst>
      <p:ext uri="{BB962C8B-B14F-4D97-AF65-F5344CB8AC3E}">
        <p14:creationId xmlns:p14="http://schemas.microsoft.com/office/powerpoint/2010/main" val="70493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6" name="Picture 4"/>
          <p:cNvPicPr>
            <a:picLocks noChangeAspect="1" noChangeArrowheads="1"/>
          </p:cNvPicPr>
          <p:nvPr/>
        </p:nvPicPr>
        <p:blipFill>
          <a:blip r:embed="rId2" cstate="print"/>
          <a:srcRect/>
          <a:stretch>
            <a:fillRect/>
          </a:stretch>
        </p:blipFill>
        <p:spPr bwMode="auto">
          <a:xfrm>
            <a:off x="1828800" y="4800600"/>
            <a:ext cx="3048000" cy="857250"/>
          </a:xfrm>
          <a:prstGeom prst="rect">
            <a:avLst/>
          </a:prstGeom>
          <a:noFill/>
          <a:ln w="9525">
            <a:noFill/>
            <a:miter lim="800000"/>
            <a:headEnd/>
            <a:tailEnd/>
          </a:ln>
        </p:spPr>
      </p:pic>
      <p:pic>
        <p:nvPicPr>
          <p:cNvPr id="3" name="Picture 2" descr="evap1.t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1295400"/>
            <a:ext cx="5029200" cy="2828925"/>
          </a:xfrm>
          <a:prstGeom prst="rect">
            <a:avLst/>
          </a:prstGeom>
        </p:spPr>
      </p:pic>
      <p:pic>
        <p:nvPicPr>
          <p:cNvPr id="4" name="Picture 3" descr="evap2.t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28800" y="2057400"/>
            <a:ext cx="4953000" cy="2786063"/>
          </a:xfrm>
          <a:prstGeom prst="rect">
            <a:avLst/>
          </a:prstGeom>
        </p:spPr>
      </p:pic>
      <p:pic>
        <p:nvPicPr>
          <p:cNvPr id="105474" name="Picture 2"/>
          <p:cNvPicPr>
            <a:picLocks noChangeAspect="1" noChangeArrowheads="1"/>
          </p:cNvPicPr>
          <p:nvPr/>
        </p:nvPicPr>
        <p:blipFill>
          <a:blip r:embed="rId5" cstate="print"/>
          <a:srcRect/>
          <a:stretch>
            <a:fillRect/>
          </a:stretch>
        </p:blipFill>
        <p:spPr bwMode="auto">
          <a:xfrm>
            <a:off x="3657600" y="3124200"/>
            <a:ext cx="5046133" cy="2838450"/>
          </a:xfrm>
          <a:prstGeom prst="rect">
            <a:avLst/>
          </a:prstGeom>
          <a:noFill/>
          <a:ln w="9525">
            <a:noFill/>
            <a:miter lim="800000"/>
            <a:headEnd/>
            <a:tailEnd/>
          </a:ln>
        </p:spPr>
      </p:pic>
      <p:pic>
        <p:nvPicPr>
          <p:cNvPr id="105475" name="Picture 3"/>
          <p:cNvPicPr>
            <a:picLocks noChangeAspect="1" noChangeArrowheads="1"/>
          </p:cNvPicPr>
          <p:nvPr/>
        </p:nvPicPr>
        <p:blipFill>
          <a:blip r:embed="rId6" cstate="print"/>
          <a:srcRect/>
          <a:stretch>
            <a:fillRect/>
          </a:stretch>
        </p:blipFill>
        <p:spPr bwMode="auto">
          <a:xfrm>
            <a:off x="3657600" y="5943600"/>
            <a:ext cx="3048000" cy="857250"/>
          </a:xfrm>
          <a:prstGeom prst="rect">
            <a:avLst/>
          </a:prstGeom>
          <a:noFill/>
          <a:ln w="9525">
            <a:noFill/>
            <a:miter lim="800000"/>
            <a:headEnd/>
            <a:tailEnd/>
          </a:ln>
        </p:spPr>
      </p:pic>
      <p:sp>
        <p:nvSpPr>
          <p:cNvPr id="12" name="Title 1"/>
          <p:cNvSpPr txBox="1">
            <a:spLocks/>
          </p:cNvSpPr>
          <p:nvPr/>
        </p:nvSpPr>
        <p:spPr>
          <a:xfrm>
            <a:off x="-1319303" y="133351"/>
            <a:ext cx="9921240" cy="1143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fontAlgn="auto">
              <a:spcAft>
                <a:spcPts val="0"/>
              </a:spcAft>
              <a:buClr>
                <a:srgbClr val="F79646">
                  <a:lumMod val="75000"/>
                </a:srgbClr>
              </a:buClr>
              <a:buFont typeface="Georgia" pitchFamily="18" charset="0"/>
              <a:buNone/>
            </a:pPr>
            <a:endParaRPr lang="en-US" sz="3600" dirty="0">
              <a:gradFill>
                <a:gsLst>
                  <a:gs pos="0">
                    <a:prstClr val="black"/>
                  </a:gs>
                  <a:gs pos="40000">
                    <a:prstClr val="black">
                      <a:lumMod val="75000"/>
                      <a:lumOff val="25000"/>
                    </a:prstClr>
                  </a:gs>
                  <a:gs pos="100000">
                    <a:srgbClr val="1F497D">
                      <a:alpha val="65000"/>
                    </a:srgbClr>
                  </a:gs>
                </a:gsLst>
                <a:lin ang="5400000" scaled="0"/>
              </a:gradFill>
              <a:effectLst>
                <a:outerShdw blurRad="38100" dist="38100" dir="2700000" algn="tl">
                  <a:srgbClr val="000000">
                    <a:alpha val="43137"/>
                  </a:srgbClr>
                </a:outerShdw>
              </a:effectLst>
              <a:latin typeface="Calibri"/>
            </a:endParaRPr>
          </a:p>
        </p:txBody>
      </p:sp>
      <p:sp>
        <p:nvSpPr>
          <p:cNvPr id="5" name="Title 4"/>
          <p:cNvSpPr>
            <a:spLocks noGrp="1"/>
          </p:cNvSpPr>
          <p:nvPr>
            <p:ph type="title"/>
          </p:nvPr>
        </p:nvSpPr>
        <p:spPr>
          <a:xfrm>
            <a:off x="2340528" y="300999"/>
            <a:ext cx="5944635" cy="492125"/>
          </a:xfrm>
        </p:spPr>
        <p:txBody>
          <a:bodyPr/>
          <a:lstStyle/>
          <a:p>
            <a:r>
              <a:rPr lang="en-US" dirty="0"/>
              <a:t>Measuring Evaporation From Space</a:t>
            </a:r>
            <a:br>
              <a:rPr lang="en-US" dirty="0"/>
            </a:br>
            <a:endParaRPr lang="en-US" dirty="0"/>
          </a:p>
        </p:txBody>
      </p:sp>
    </p:spTree>
    <p:extLst>
      <p:ext uri="{BB962C8B-B14F-4D97-AF65-F5344CB8AC3E}">
        <p14:creationId xmlns:p14="http://schemas.microsoft.com/office/powerpoint/2010/main" val="135745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476"/>
                                        </p:tgtEl>
                                        <p:attrNameLst>
                                          <p:attrName>style.visibility</p:attrName>
                                        </p:attrNameLst>
                                      </p:cBhvr>
                                      <p:to>
                                        <p:strVal val="visible"/>
                                      </p:to>
                                    </p:set>
                                    <p:animEffect transition="in" filter="fade">
                                      <p:cBhvr>
                                        <p:cTn id="7" dur="500"/>
                                        <p:tgtEl>
                                          <p:spTgt spid="10547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5474"/>
                                        </p:tgtEl>
                                        <p:attrNameLst>
                                          <p:attrName>style.visibility</p:attrName>
                                        </p:attrNameLst>
                                      </p:cBhvr>
                                      <p:to>
                                        <p:strVal val="visible"/>
                                      </p:to>
                                    </p:set>
                                    <p:animEffect transition="in" filter="fade">
                                      <p:cBhvr>
                                        <p:cTn id="15" dur="500"/>
                                        <p:tgtEl>
                                          <p:spTgt spid="105474"/>
                                        </p:tgtEl>
                                      </p:cBhvr>
                                    </p:animEffect>
                                  </p:childTnLst>
                                </p:cTn>
                              </p:par>
                              <p:par>
                                <p:cTn id="16" presetID="10" presetClass="entr" presetSubtype="0" fill="hold" nodeType="withEffect">
                                  <p:stCondLst>
                                    <p:cond delay="0"/>
                                  </p:stCondLst>
                                  <p:childTnLst>
                                    <p:set>
                                      <p:cBhvr>
                                        <p:cTn id="17" dur="1" fill="hold">
                                          <p:stCondLst>
                                            <p:cond delay="0"/>
                                          </p:stCondLst>
                                        </p:cTn>
                                        <p:tgtEl>
                                          <p:spTgt spid="105475"/>
                                        </p:tgtEl>
                                        <p:attrNameLst>
                                          <p:attrName>style.visibility</p:attrName>
                                        </p:attrNameLst>
                                      </p:cBhvr>
                                      <p:to>
                                        <p:strVal val="visible"/>
                                      </p:to>
                                    </p:set>
                                    <p:animEffect transition="in" filter="fade">
                                      <p:cBhvr>
                                        <p:cTn id="18" dur="500"/>
                                        <p:tgtEl>
                                          <p:spTgt spid="105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5"/>
          <p:cNvSpPr>
            <a:spLocks noChangeArrowheads="1"/>
          </p:cNvSpPr>
          <p:nvPr/>
        </p:nvSpPr>
        <p:spPr bwMode="auto">
          <a:xfrm>
            <a:off x="519113" y="340429"/>
            <a:ext cx="4527550" cy="1492703"/>
          </a:xfrm>
          <a:prstGeom prst="rect">
            <a:avLst/>
          </a:prstGeom>
          <a:noFill/>
          <a:ln w="9525">
            <a:noFill/>
            <a:miter lim="800000"/>
            <a:headEnd/>
            <a:tailEnd/>
          </a:ln>
          <a:effectLst/>
        </p:spPr>
        <p:txBody>
          <a:bodyPr anchor="b"/>
          <a:lstStyle/>
          <a:p>
            <a:pPr algn="ctr" defTabSz="914400" eaLnBrk="0" hangingPunct="0"/>
            <a:endParaRPr kumimoji="1" lang="en-US" b="1" dirty="0">
              <a:solidFill>
                <a:srgbClr val="000000"/>
              </a:solidFill>
              <a:effectLst>
                <a:outerShdw blurRad="38100" dist="38100" dir="2700000" algn="tl">
                  <a:srgbClr val="000000">
                    <a:alpha val="43137"/>
                  </a:srgbClr>
                </a:outerShdw>
              </a:effectLst>
              <a:latin typeface="Arial" pitchFamily="34" charset="0"/>
              <a:ea typeface="+mn-ea"/>
              <a:cs typeface="Arial" pitchFamily="34" charset="0"/>
            </a:endParaRPr>
          </a:p>
        </p:txBody>
      </p:sp>
      <p:grpSp>
        <p:nvGrpSpPr>
          <p:cNvPr id="2" name="Group 6"/>
          <p:cNvGrpSpPr>
            <a:grpSpLocks/>
          </p:cNvGrpSpPr>
          <p:nvPr/>
        </p:nvGrpSpPr>
        <p:grpSpPr bwMode="auto">
          <a:xfrm>
            <a:off x="4480621" y="630237"/>
            <a:ext cx="4663379" cy="5875338"/>
            <a:chOff x="-217" y="0"/>
            <a:chExt cx="3086" cy="12478"/>
          </a:xfrm>
        </p:grpSpPr>
        <p:sp>
          <p:nvSpPr>
            <p:cNvPr id="43015" name="Rectangle 7"/>
            <p:cNvSpPr>
              <a:spLocks noChangeArrowheads="1"/>
            </p:cNvSpPr>
            <p:nvPr/>
          </p:nvSpPr>
          <p:spPr bwMode="auto">
            <a:xfrm>
              <a:off x="0" y="0"/>
              <a:ext cx="2869" cy="0"/>
            </a:xfrm>
            <a:prstGeom prst="rect">
              <a:avLst/>
            </a:prstGeom>
            <a:noFill/>
            <a:ln w="9525">
              <a:noFill/>
              <a:miter lim="800000"/>
              <a:headEnd/>
              <a:tailEnd/>
            </a:ln>
            <a:effectLst/>
          </p:spPr>
          <p:txBody>
            <a:bodyPr>
              <a:spAutoFit/>
            </a:bodyPr>
            <a:lstStyle/>
            <a:p>
              <a:pPr defTabSz="914400"/>
              <a:endParaRPr lang="en-US">
                <a:solidFill>
                  <a:srgbClr val="000000"/>
                </a:solidFill>
                <a:latin typeface="Times New Roman" pitchFamily="18" charset="0"/>
                <a:ea typeface="+mn-ea"/>
                <a:cs typeface="+mn-cs"/>
              </a:endParaRPr>
            </a:p>
          </p:txBody>
        </p:sp>
        <p:sp>
          <p:nvSpPr>
            <p:cNvPr id="43016" name="Rectangle 8"/>
            <p:cNvSpPr>
              <a:spLocks noChangeArrowheads="1"/>
            </p:cNvSpPr>
            <p:nvPr/>
          </p:nvSpPr>
          <p:spPr bwMode="auto">
            <a:xfrm>
              <a:off x="-217" y="0"/>
              <a:ext cx="3086" cy="12478"/>
            </a:xfrm>
            <a:prstGeom prst="rect">
              <a:avLst/>
            </a:prstGeom>
            <a:noFill/>
            <a:ln w="9525">
              <a:noFill/>
              <a:miter lim="800000"/>
              <a:headEnd/>
              <a:tailEnd/>
            </a:ln>
            <a:effectLst/>
          </p:spPr>
          <p:txBody>
            <a:bodyPr/>
            <a:lstStyle/>
            <a:p>
              <a:pPr algn="ctr" defTabSz="914400" eaLnBrk="0" hangingPunct="0"/>
              <a:r>
                <a:rPr kumimoji="1" lang="en-US" sz="1800" b="1" dirty="0">
                  <a:solidFill>
                    <a:srgbClr val="000000"/>
                  </a:solidFill>
                  <a:effectLst>
                    <a:outerShdw blurRad="38100" dist="38100" dir="2700000" algn="tl">
                      <a:srgbClr val="000000">
                        <a:alpha val="43137"/>
                      </a:srgbClr>
                    </a:outerShdw>
                  </a:effectLst>
                  <a:latin typeface="Arial" pitchFamily="34" charset="0"/>
                  <a:cs typeface="Arial" pitchFamily="34" charset="0"/>
                </a:rPr>
                <a:t>Terra and Aqua Moderate Resolution Imaging </a:t>
              </a:r>
              <a:r>
                <a:rPr kumimoji="1" lang="en-US" sz="1800" b="1" dirty="0" err="1">
                  <a:solidFill>
                    <a:srgbClr val="000000"/>
                  </a:solidFill>
                  <a:effectLst>
                    <a:outerShdw blurRad="38100" dist="38100" dir="2700000" algn="tl">
                      <a:srgbClr val="000000">
                        <a:alpha val="43137"/>
                      </a:srgbClr>
                    </a:outerShdw>
                  </a:effectLst>
                  <a:latin typeface="Arial" pitchFamily="34" charset="0"/>
                  <a:cs typeface="Arial" pitchFamily="34" charset="0"/>
                </a:rPr>
                <a:t>Spectroradiometer</a:t>
              </a:r>
              <a:r>
                <a:rPr kumimoji="1" lang="en-US" sz="1800" b="1" dirty="0">
                  <a:solidFill>
                    <a:srgbClr val="000000"/>
                  </a:solidFill>
                  <a:effectLst>
                    <a:outerShdw blurRad="38100" dist="38100" dir="2700000" algn="tl">
                      <a:srgbClr val="000000">
                        <a:alpha val="43137"/>
                      </a:srgbClr>
                    </a:outerShdw>
                  </a:effectLst>
                  <a:latin typeface="Arial" pitchFamily="34" charset="0"/>
                  <a:cs typeface="Arial" pitchFamily="34" charset="0"/>
                </a:rPr>
                <a:t> (MODIS) </a:t>
              </a:r>
            </a:p>
            <a:p>
              <a:pPr lvl="1" defTabSz="914400" eaLnBrk="0" hangingPunct="0"/>
              <a:r>
                <a:rPr lang="en-US" sz="1600" b="1" u="sng" dirty="0" smtClean="0">
                  <a:solidFill>
                    <a:srgbClr val="0000FF"/>
                  </a:solidFill>
                  <a:latin typeface="Arial" pitchFamily="34" charset="0"/>
                  <a:ea typeface="+mn-ea"/>
                  <a:cs typeface="+mn-cs"/>
                </a:rPr>
                <a:t>Data Products</a:t>
              </a:r>
              <a:endParaRPr lang="en-US" sz="1600" b="1" u="sng" dirty="0">
                <a:solidFill>
                  <a:srgbClr val="0000FF"/>
                </a:solidFill>
                <a:latin typeface="Arial" pitchFamily="34" charset="0"/>
                <a:ea typeface="+mn-ea"/>
                <a:cs typeface="+mn-cs"/>
              </a:endParaRPr>
            </a:p>
            <a:p>
              <a:pPr lvl="1" defTabSz="914400" eaLnBrk="0" hangingPunct="0">
                <a:buFontTx/>
                <a:buChar char="•"/>
              </a:pPr>
              <a:r>
                <a:rPr lang="en-US" sz="1600" dirty="0" smtClean="0">
                  <a:solidFill>
                    <a:srgbClr val="000000"/>
                  </a:solidFill>
                  <a:latin typeface="Arial" pitchFamily="34" charset="0"/>
                  <a:ea typeface="+mn-ea"/>
                  <a:cs typeface="+mn-cs"/>
                </a:rPr>
                <a:t> surface </a:t>
              </a:r>
              <a:r>
                <a:rPr lang="en-US" sz="1600" dirty="0">
                  <a:solidFill>
                    <a:srgbClr val="000000"/>
                  </a:solidFill>
                  <a:latin typeface="Arial" pitchFamily="34" charset="0"/>
                  <a:ea typeface="+mn-ea"/>
                  <a:cs typeface="+mn-cs"/>
                </a:rPr>
                <a:t>temperature</a:t>
              </a:r>
            </a:p>
            <a:p>
              <a:pPr lvl="1" defTabSz="914400" eaLnBrk="0" hangingPunct="0">
                <a:buFontTx/>
                <a:buChar char="•"/>
              </a:pPr>
              <a:r>
                <a:rPr lang="en-US" sz="1600" dirty="0" smtClean="0">
                  <a:solidFill>
                    <a:srgbClr val="000000"/>
                  </a:solidFill>
                  <a:latin typeface="Arial" pitchFamily="34" charset="0"/>
                  <a:ea typeface="+mn-ea"/>
                  <a:cs typeface="+mn-cs"/>
                </a:rPr>
                <a:t> chlorophyll </a:t>
              </a:r>
              <a:r>
                <a:rPr lang="en-US" sz="1600" dirty="0">
                  <a:solidFill>
                    <a:srgbClr val="000000"/>
                  </a:solidFill>
                  <a:latin typeface="Arial" pitchFamily="34" charset="0"/>
                  <a:ea typeface="+mn-ea"/>
                  <a:cs typeface="+mn-cs"/>
                </a:rPr>
                <a:t>fluorescence</a:t>
              </a:r>
            </a:p>
            <a:p>
              <a:pPr lvl="1" defTabSz="914400" eaLnBrk="0" hangingPunct="0">
                <a:buFontTx/>
                <a:buChar char="•"/>
              </a:pPr>
              <a:r>
                <a:rPr lang="en-US" sz="1600" dirty="0" smtClean="0">
                  <a:solidFill>
                    <a:srgbClr val="000000"/>
                  </a:solidFill>
                  <a:latin typeface="Arial" pitchFamily="34" charset="0"/>
                  <a:ea typeface="+mn-ea"/>
                  <a:cs typeface="+mn-cs"/>
                </a:rPr>
                <a:t> vegetation/land-surface </a:t>
              </a:r>
              <a:r>
                <a:rPr lang="en-US" sz="1600" dirty="0">
                  <a:solidFill>
                    <a:srgbClr val="000000"/>
                  </a:solidFill>
                  <a:latin typeface="Arial" pitchFamily="34" charset="0"/>
                  <a:ea typeface="+mn-ea"/>
                  <a:cs typeface="+mn-cs"/>
                </a:rPr>
                <a:t>cover, conditions, and productivity: </a:t>
              </a:r>
            </a:p>
            <a:p>
              <a:pPr lvl="2" defTabSz="914400" eaLnBrk="0" hangingPunct="0">
                <a:buFontTx/>
                <a:buChar char="•"/>
              </a:pPr>
              <a:r>
                <a:rPr lang="en-US" sz="1600" dirty="0" smtClean="0">
                  <a:solidFill>
                    <a:srgbClr val="000000"/>
                  </a:solidFill>
                  <a:latin typeface="Arial" pitchFamily="34" charset="0"/>
                  <a:ea typeface="+mn-ea"/>
                  <a:cs typeface="+mn-cs"/>
                </a:rPr>
                <a:t> net </a:t>
              </a:r>
              <a:r>
                <a:rPr lang="en-US" sz="1600" dirty="0">
                  <a:solidFill>
                    <a:srgbClr val="000000"/>
                  </a:solidFill>
                  <a:latin typeface="Arial" pitchFamily="34" charset="0"/>
                  <a:ea typeface="+mn-ea"/>
                  <a:cs typeface="+mn-cs"/>
                </a:rPr>
                <a:t>primary productivity, leaf area index, and intercepted photosynthetically active radiation </a:t>
              </a:r>
            </a:p>
            <a:p>
              <a:pPr lvl="2" defTabSz="914400" eaLnBrk="0" hangingPunct="0">
                <a:buFontTx/>
                <a:buChar char="•"/>
              </a:pPr>
              <a:r>
                <a:rPr lang="en-US" sz="1600" dirty="0">
                  <a:solidFill>
                    <a:srgbClr val="000000"/>
                  </a:solidFill>
                  <a:latin typeface="Arial" pitchFamily="34" charset="0"/>
                  <a:ea typeface="+mn-ea"/>
                  <a:cs typeface="+mn-cs"/>
                </a:rPr>
                <a:t> </a:t>
              </a:r>
              <a:r>
                <a:rPr lang="en-US" sz="1600" dirty="0" smtClean="0">
                  <a:solidFill>
                    <a:srgbClr val="000000"/>
                  </a:solidFill>
                  <a:latin typeface="Arial" pitchFamily="34" charset="0"/>
                  <a:ea typeface="+mn-ea"/>
                  <a:cs typeface="+mn-cs"/>
                </a:rPr>
                <a:t> </a:t>
              </a:r>
              <a:r>
                <a:rPr lang="en-US" sz="1600" dirty="0">
                  <a:solidFill>
                    <a:srgbClr val="000000"/>
                  </a:solidFill>
                  <a:latin typeface="Arial" pitchFamily="34" charset="0"/>
                  <a:ea typeface="+mn-ea"/>
                  <a:cs typeface="+mn-cs"/>
                </a:rPr>
                <a:t>land cover type, </a:t>
              </a:r>
              <a:r>
                <a:rPr lang="en-US" sz="1600" dirty="0" smtClean="0">
                  <a:solidFill>
                    <a:srgbClr val="000000"/>
                  </a:solidFill>
                  <a:latin typeface="Arial" pitchFamily="34" charset="0"/>
                  <a:ea typeface="+mn-ea"/>
                  <a:cs typeface="+mn-cs"/>
                </a:rPr>
                <a:t>change </a:t>
              </a:r>
              <a:r>
                <a:rPr lang="en-US" sz="1600" dirty="0">
                  <a:solidFill>
                    <a:srgbClr val="000000"/>
                  </a:solidFill>
                  <a:latin typeface="Arial" pitchFamily="34" charset="0"/>
                  <a:ea typeface="+mn-ea"/>
                  <a:cs typeface="+mn-cs"/>
                </a:rPr>
                <a:t>detection and identification; </a:t>
              </a:r>
            </a:p>
            <a:p>
              <a:pPr lvl="2" defTabSz="914400" eaLnBrk="0" hangingPunct="0">
                <a:buFontTx/>
                <a:buChar char="•"/>
              </a:pPr>
              <a:r>
                <a:rPr lang="en-US" sz="1600" dirty="0" smtClean="0">
                  <a:solidFill>
                    <a:srgbClr val="000000"/>
                  </a:solidFill>
                  <a:latin typeface="Arial" pitchFamily="34" charset="0"/>
                  <a:ea typeface="+mn-ea"/>
                  <a:cs typeface="+mn-cs"/>
                </a:rPr>
                <a:t> </a:t>
              </a:r>
              <a:r>
                <a:rPr lang="en-US" sz="1600" dirty="0">
                  <a:solidFill>
                    <a:srgbClr val="000000"/>
                  </a:solidFill>
                  <a:latin typeface="Arial" pitchFamily="34" charset="0"/>
                  <a:ea typeface="+mn-ea"/>
                  <a:cs typeface="+mn-cs"/>
                </a:rPr>
                <a:t>vegetation </a:t>
              </a:r>
              <a:r>
                <a:rPr lang="en-US" sz="1600" dirty="0" smtClean="0">
                  <a:solidFill>
                    <a:srgbClr val="000000"/>
                  </a:solidFill>
                  <a:latin typeface="Arial" pitchFamily="34" charset="0"/>
                  <a:ea typeface="+mn-ea"/>
                  <a:cs typeface="+mn-cs"/>
                </a:rPr>
                <a:t>indices; </a:t>
              </a:r>
              <a:endParaRPr lang="en-US" sz="1600" dirty="0">
                <a:solidFill>
                  <a:srgbClr val="000000"/>
                </a:solidFill>
                <a:latin typeface="Arial" pitchFamily="34" charset="0"/>
                <a:ea typeface="+mn-ea"/>
                <a:cs typeface="+mn-cs"/>
              </a:endParaRPr>
            </a:p>
            <a:p>
              <a:pPr lvl="1" defTabSz="914400" eaLnBrk="0" hangingPunct="0">
                <a:buFontTx/>
                <a:buChar char="•"/>
              </a:pPr>
              <a:r>
                <a:rPr lang="en-US" sz="1600" dirty="0" smtClean="0">
                  <a:solidFill>
                    <a:srgbClr val="000000"/>
                  </a:solidFill>
                  <a:latin typeface="Arial" pitchFamily="34" charset="0"/>
                  <a:ea typeface="+mn-ea"/>
                  <a:cs typeface="+mn-cs"/>
                </a:rPr>
                <a:t> cloud </a:t>
              </a:r>
              <a:r>
                <a:rPr lang="en-US" sz="1600" dirty="0">
                  <a:solidFill>
                    <a:srgbClr val="000000"/>
                  </a:solidFill>
                  <a:latin typeface="Arial" pitchFamily="34" charset="0"/>
                  <a:ea typeface="+mn-ea"/>
                  <a:cs typeface="+mn-cs"/>
                </a:rPr>
                <a:t>mask, cirrus cloud cover, cloud properties characterized by cloud phase, optical thickness, droplet size, cloud-top pressure, and temperature; </a:t>
              </a:r>
            </a:p>
            <a:p>
              <a:pPr lvl="1" defTabSz="914400" eaLnBrk="0" hangingPunct="0">
                <a:buFontTx/>
                <a:buChar char="•"/>
              </a:pPr>
              <a:r>
                <a:rPr lang="en-US" sz="1600" dirty="0" smtClean="0">
                  <a:solidFill>
                    <a:srgbClr val="000000"/>
                  </a:solidFill>
                  <a:latin typeface="Arial" pitchFamily="34" charset="0"/>
                  <a:ea typeface="+mn-ea"/>
                  <a:cs typeface="+mn-cs"/>
                </a:rPr>
                <a:t> aerosol </a:t>
              </a:r>
              <a:r>
                <a:rPr lang="en-US" sz="1600" dirty="0">
                  <a:solidFill>
                    <a:srgbClr val="000000"/>
                  </a:solidFill>
                  <a:latin typeface="Arial" pitchFamily="34" charset="0"/>
                  <a:ea typeface="+mn-ea"/>
                  <a:cs typeface="+mn-cs"/>
                </a:rPr>
                <a:t>properties</a:t>
              </a:r>
            </a:p>
            <a:p>
              <a:pPr lvl="1" defTabSz="914400" eaLnBrk="0" hangingPunct="0">
                <a:buFontTx/>
                <a:buChar char="•"/>
              </a:pPr>
              <a:r>
                <a:rPr lang="en-US" sz="1600" dirty="0" smtClean="0">
                  <a:solidFill>
                    <a:srgbClr val="000000"/>
                  </a:solidFill>
                  <a:latin typeface="Arial" pitchFamily="34" charset="0"/>
                  <a:ea typeface="+mn-ea"/>
                  <a:cs typeface="+mn-cs"/>
                </a:rPr>
                <a:t> fire </a:t>
              </a:r>
              <a:r>
                <a:rPr lang="en-US" sz="1600" dirty="0">
                  <a:solidFill>
                    <a:srgbClr val="000000"/>
                  </a:solidFill>
                  <a:latin typeface="Arial" pitchFamily="34" charset="0"/>
                  <a:ea typeface="+mn-ea"/>
                  <a:cs typeface="+mn-cs"/>
                </a:rPr>
                <a:t>occurrence, temperature, and burn scars; </a:t>
              </a:r>
            </a:p>
            <a:p>
              <a:pPr lvl="1" defTabSz="914400" eaLnBrk="0" hangingPunct="0">
                <a:buFontTx/>
                <a:buChar char="•"/>
              </a:pPr>
              <a:r>
                <a:rPr lang="en-US" sz="1600" dirty="0" smtClean="0">
                  <a:solidFill>
                    <a:srgbClr val="000000"/>
                  </a:solidFill>
                  <a:latin typeface="Arial" pitchFamily="34" charset="0"/>
                  <a:ea typeface="+mn-ea"/>
                  <a:cs typeface="+mn-cs"/>
                </a:rPr>
                <a:t> total </a:t>
              </a:r>
              <a:r>
                <a:rPr lang="en-US" sz="1600" dirty="0" err="1">
                  <a:solidFill>
                    <a:srgbClr val="000000"/>
                  </a:solidFill>
                  <a:latin typeface="Arial" pitchFamily="34" charset="0"/>
                  <a:ea typeface="+mn-ea"/>
                  <a:cs typeface="+mn-cs"/>
                </a:rPr>
                <a:t>precipitable</a:t>
              </a:r>
              <a:r>
                <a:rPr lang="en-US" sz="1600" dirty="0">
                  <a:solidFill>
                    <a:srgbClr val="000000"/>
                  </a:solidFill>
                  <a:latin typeface="Arial" pitchFamily="34" charset="0"/>
                  <a:ea typeface="+mn-ea"/>
                  <a:cs typeface="+mn-cs"/>
                </a:rPr>
                <a:t> water</a:t>
              </a:r>
            </a:p>
            <a:p>
              <a:pPr lvl="1" defTabSz="914400" eaLnBrk="0" hangingPunct="0">
                <a:buFontTx/>
                <a:buChar char="•"/>
              </a:pPr>
              <a:r>
                <a:rPr lang="en-US" sz="1600" dirty="0" smtClean="0">
                  <a:solidFill>
                    <a:srgbClr val="000000"/>
                  </a:solidFill>
                  <a:latin typeface="Arial" pitchFamily="34" charset="0"/>
                  <a:ea typeface="+mn-ea"/>
                  <a:cs typeface="+mn-cs"/>
                </a:rPr>
                <a:t> sea </a:t>
              </a:r>
              <a:r>
                <a:rPr lang="en-US" sz="1600" dirty="0">
                  <a:solidFill>
                    <a:srgbClr val="000000"/>
                  </a:solidFill>
                  <a:latin typeface="Arial" pitchFamily="34" charset="0"/>
                  <a:ea typeface="+mn-ea"/>
                  <a:cs typeface="+mn-cs"/>
                </a:rPr>
                <a:t>ice cover</a:t>
              </a:r>
            </a:p>
            <a:p>
              <a:pPr lvl="1" defTabSz="914400" eaLnBrk="0" hangingPunct="0">
                <a:buFontTx/>
                <a:buChar char="•"/>
              </a:pPr>
              <a:r>
                <a:rPr lang="en-US" sz="1600" dirty="0" smtClean="0">
                  <a:solidFill>
                    <a:srgbClr val="000000"/>
                  </a:solidFill>
                  <a:latin typeface="Arial" pitchFamily="34" charset="0"/>
                  <a:ea typeface="+mn-ea"/>
                  <a:cs typeface="+mn-cs"/>
                </a:rPr>
                <a:t> snow </a:t>
              </a:r>
              <a:r>
                <a:rPr lang="en-US" sz="1600" dirty="0">
                  <a:solidFill>
                    <a:srgbClr val="000000"/>
                  </a:solidFill>
                  <a:latin typeface="Arial" pitchFamily="34" charset="0"/>
                  <a:ea typeface="+mn-ea"/>
                  <a:cs typeface="+mn-cs"/>
                </a:rPr>
                <a:t>cover</a:t>
              </a:r>
            </a:p>
            <a:p>
              <a:pPr lvl="1" defTabSz="914400" eaLnBrk="0" hangingPunct="0">
                <a:buFontTx/>
                <a:buChar char="•"/>
              </a:pPr>
              <a:r>
                <a:rPr lang="en-US" sz="1600" dirty="0" smtClean="0">
                  <a:solidFill>
                    <a:srgbClr val="000000"/>
                  </a:solidFill>
                  <a:latin typeface="Arial" pitchFamily="34" charset="0"/>
                  <a:ea typeface="+mn-ea"/>
                  <a:cs typeface="+mn-cs"/>
                </a:rPr>
                <a:t> derived </a:t>
              </a:r>
              <a:r>
                <a:rPr lang="en-US" sz="1600" dirty="0">
                  <a:solidFill>
                    <a:srgbClr val="000000"/>
                  </a:solidFill>
                  <a:latin typeface="Arial" pitchFamily="34" charset="0"/>
                  <a:ea typeface="+mn-ea"/>
                  <a:cs typeface="+mn-cs"/>
                </a:rPr>
                <a:t>evapotranspiration</a:t>
              </a:r>
            </a:p>
          </p:txBody>
        </p:sp>
      </p:grpSp>
      <p:sp>
        <p:nvSpPr>
          <p:cNvPr id="5" name="Title 4"/>
          <p:cNvSpPr>
            <a:spLocks noGrp="1"/>
          </p:cNvSpPr>
          <p:nvPr>
            <p:ph type="title"/>
          </p:nvPr>
        </p:nvSpPr>
        <p:spPr/>
        <p:txBody>
          <a:bodyPr/>
          <a:lstStyle/>
          <a:p>
            <a:r>
              <a:rPr lang="en-US" dirty="0" smtClean="0"/>
              <a:t>MODIS</a:t>
            </a:r>
            <a:endParaRPr lang="en-US" dirty="0"/>
          </a:p>
        </p:txBody>
      </p:sp>
      <p:pic>
        <p:nvPicPr>
          <p:cNvPr id="1026" name="Picture 2" descr="Global and Close-Up Views of Fires from Spac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3312" y="639916"/>
            <a:ext cx="3950771" cy="59627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0328" y="6611667"/>
            <a:ext cx="4060086" cy="276999"/>
          </a:xfrm>
          <a:prstGeom prst="rect">
            <a:avLst/>
          </a:prstGeom>
          <a:noFill/>
        </p:spPr>
        <p:txBody>
          <a:bodyPr wrap="none" rtlCol="0">
            <a:spAutoFit/>
          </a:bodyPr>
          <a:lstStyle/>
          <a:p>
            <a:r>
              <a:rPr lang="en-US" sz="1200" dirty="0"/>
              <a:t>http://earthobservatory.nasa.gov/IOTD/view.php?id=1048</a:t>
            </a:r>
          </a:p>
        </p:txBody>
      </p:sp>
    </p:spTree>
    <p:extLst>
      <p:ext uri="{BB962C8B-B14F-4D97-AF65-F5344CB8AC3E}">
        <p14:creationId xmlns:p14="http://schemas.microsoft.com/office/powerpoint/2010/main" val="1097429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645" y="98425"/>
            <a:ext cx="7326519" cy="492125"/>
          </a:xfrm>
        </p:spPr>
        <p:txBody>
          <a:bodyPr/>
          <a:lstStyle/>
          <a:p>
            <a:r>
              <a:rPr lang="en-US" dirty="0" smtClean="0"/>
              <a:t>MODIS Maximum Land Surface temperature</a:t>
            </a:r>
            <a:endParaRPr lang="en-US" dirty="0"/>
          </a:p>
        </p:txBody>
      </p:sp>
      <p:pic>
        <p:nvPicPr>
          <p:cNvPr id="6148" name="Picture 4" descr="Finding the Hottest Spots on Earth by Satellit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9756" y="782894"/>
            <a:ext cx="8132312" cy="386284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olor bar for Finding the Hottest Spots on Earth by Satellit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26912" y="4867583"/>
            <a:ext cx="6858000" cy="3333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2081" y="5422800"/>
            <a:ext cx="8244349" cy="1323439"/>
          </a:xfrm>
          <a:prstGeom prst="rect">
            <a:avLst/>
          </a:prstGeom>
          <a:noFill/>
        </p:spPr>
        <p:txBody>
          <a:bodyPr wrap="square" rtlCol="0">
            <a:spAutoFit/>
          </a:bodyPr>
          <a:lstStyle/>
          <a:p>
            <a:r>
              <a:rPr lang="en-US" sz="2000" dirty="0" smtClean="0"/>
              <a:t>Shows global maximum land surface “skin</a:t>
            </a:r>
            <a:r>
              <a:rPr lang="en-US" sz="2000" dirty="0"/>
              <a:t>” temperature </a:t>
            </a:r>
            <a:r>
              <a:rPr lang="en-US" sz="2000" dirty="0" smtClean="0"/>
              <a:t>from 2003-2009 measured by MODIS onboard NASA’s Terra and Aqua satellites. Some of the 36 groups of wavelengths onboard detect </a:t>
            </a:r>
            <a:r>
              <a:rPr lang="en-US" sz="2000" dirty="0"/>
              <a:t>thermal radiance, or the amount of infrared energy emitted by the land surface</a:t>
            </a:r>
          </a:p>
        </p:txBody>
      </p:sp>
    </p:spTree>
    <p:extLst>
      <p:ext uri="{BB962C8B-B14F-4D97-AF65-F5344CB8AC3E}">
        <p14:creationId xmlns:p14="http://schemas.microsoft.com/office/powerpoint/2010/main" val="27079332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0"/>
</p:tagLst>
</file>

<file path=ppt/theme/theme1.xml><?xml version="1.0" encoding="utf-8"?>
<a:theme xmlns:a="http://schemas.openxmlformats.org/drawingml/2006/main" name="K-2 GPM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pectrum">
      <a:majorFont>
        <a:latin typeface="Corbel"/>
        <a:ea typeface=""/>
        <a:cs typeface=""/>
        <a:font script="Jpan" typeface="ＭＳ ゴシック"/>
      </a:majorFont>
      <a:minorFont>
        <a:latin typeface="Calibri"/>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K-2 GPM final.potx</Template>
  <TotalTime>5560</TotalTime>
  <Words>997</Words>
  <Application>Microsoft Office PowerPoint</Application>
  <PresentationFormat>On-screen Show (4:3)</PresentationFormat>
  <Paragraphs>142</Paragraphs>
  <Slides>22</Slides>
  <Notes>10</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K-2 GPM final</vt:lpstr>
      <vt:lpstr>1_Office Theme</vt:lpstr>
      <vt:lpstr>Office Theme</vt:lpstr>
      <vt:lpstr>3_Office Theme</vt:lpstr>
      <vt:lpstr> </vt:lpstr>
      <vt:lpstr>The Global Water Cycle</vt:lpstr>
      <vt:lpstr>Inadequacy of Surface Observations</vt:lpstr>
      <vt:lpstr>NASA Earth Observing satellites</vt:lpstr>
      <vt:lpstr>Electromagnetic Spectrum</vt:lpstr>
      <vt:lpstr>Longest Record of Earth Observation </vt:lpstr>
      <vt:lpstr>Measuring Evaporation From Space </vt:lpstr>
      <vt:lpstr>MODIS</vt:lpstr>
      <vt:lpstr>MODIS Maximum Land Surface temperature</vt:lpstr>
      <vt:lpstr>Sea Surface Temperature </vt:lpstr>
      <vt:lpstr>Tropical Rainfall Measuring Mission </vt:lpstr>
      <vt:lpstr>Global Precipitation Measurement (GPM) Mission</vt:lpstr>
      <vt:lpstr>Measuring Precipitation</vt:lpstr>
      <vt:lpstr>PowerPoint Presentation</vt:lpstr>
      <vt:lpstr>Looking at precipitation from space</vt:lpstr>
      <vt:lpstr>Observations of Precipitation and SST</vt:lpstr>
      <vt:lpstr>Why it matters?</vt:lpstr>
      <vt:lpstr>PowerPoint Presentation</vt:lpstr>
      <vt:lpstr>3-month outlook</vt:lpstr>
      <vt:lpstr>Predicted Climate Change Impacts on Precipitation </vt:lpstr>
      <vt:lpstr>2015 Warmest Year on Record</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GPM Overview</dc:title>
  <dc:creator>Jacob Reed</dc:creator>
  <cp:lastModifiedBy>Weaver, Kristen L. (GSFC-6170)[USRA]</cp:lastModifiedBy>
  <cp:revision>266</cp:revision>
  <dcterms:created xsi:type="dcterms:W3CDTF">2013-03-06T20:29:14Z</dcterms:created>
  <dcterms:modified xsi:type="dcterms:W3CDTF">2016-03-24T16:31:02Z</dcterms:modified>
</cp:coreProperties>
</file>