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70" r:id="rId3"/>
    <p:sldId id="287" r:id="rId4"/>
    <p:sldId id="300" r:id="rId5"/>
    <p:sldId id="301" r:id="rId6"/>
    <p:sldId id="280" r:id="rId7"/>
    <p:sldId id="304" r:id="rId8"/>
    <p:sldId id="273" r:id="rId9"/>
    <p:sldId id="305" r:id="rId10"/>
    <p:sldId id="306" r:id="rId11"/>
    <p:sldId id="307" r:id="rId12"/>
    <p:sldId id="283" r:id="rId13"/>
    <p:sldId id="281" r:id="rId14"/>
    <p:sldId id="303" r:id="rId15"/>
    <p:sldId id="296" r:id="rId16"/>
    <p:sldId id="310" r:id="rId17"/>
    <p:sldId id="308" r:id="rId18"/>
    <p:sldId id="302" r:id="rId19"/>
    <p:sldId id="309" r:id="rId20"/>
    <p:sldId id="312" r:id="rId21"/>
    <p:sldId id="291" r:id="rId22"/>
    <p:sldId id="293" r:id="rId23"/>
    <p:sldId id="297" r:id="rId24"/>
    <p:sldId id="298" r:id="rId25"/>
    <p:sldId id="313" r:id="rId26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FF00"/>
    <a:srgbClr val="FFD243"/>
    <a:srgbClr val="FFCC00"/>
    <a:srgbClr val="FF00FF"/>
    <a:srgbClr val="FF0066"/>
    <a:srgbClr val="00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</p:grpSp>
        </p:grpSp>
      </p:grpSp>
      <p:sp>
        <p:nvSpPr>
          <p:cNvPr id="195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r-HR" altLang="en-US" noProof="0" smtClean="0"/>
              <a:t>Click to edit Master title style</a:t>
            </a:r>
          </a:p>
        </p:txBody>
      </p:sp>
      <p:sp>
        <p:nvSpPr>
          <p:cNvPr id="195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2E19-1593-4200-8F94-28C16E52377F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145560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181E-36FD-4DCA-9F41-BC3C449AA4A7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311325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7F61-D6AD-4855-A419-4385E5C8C8EA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12483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7D05-97EF-472A-9DBB-190C833B77FC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14997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AC84-AB36-4F22-955C-C170FDF1516C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7341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8CE2-5A84-4150-B8C3-A359B9007854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215312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0D89-B826-4F55-8DFF-E41CB5D99C47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308320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104-7978-4375-9323-035D2D09DD64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0810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84AF-B57A-4AED-ACD5-A5EAE586827A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14545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C639-F025-429A-A0BE-1A1C518B159E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84883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BE2C-517A-471E-8C47-958E8EE44F43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10290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4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4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4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84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 dirty="0" smtClean="0"/>
                </a:p>
              </p:txBody>
            </p:sp>
          </p:grpSp>
        </p:grpSp>
      </p:grpSp>
      <p:sp>
        <p:nvSpPr>
          <p:cNvPr id="18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185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A869FC-C27F-4655-8D12-A646009C45AE}" type="slidenum">
              <a:rPr lang="hr-HR" altLang="en-US"/>
              <a:pPr>
                <a:defRPr/>
              </a:pPr>
              <a:t>‹#›</a:t>
            </a:fld>
            <a:endParaRPr lang="hr-HR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documents/348614/93d4bb3c-79e3-4255-9fc8-537fc4f870dc" TargetMode="External"/><Relationship Id="rId2" Type="http://schemas.openxmlformats.org/officeDocument/2006/relationships/hyperlink" Target="http://www.globe.gov/documents/348614/97b9939c-7fb5-4b12-8113-59f988781bf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17" y="0"/>
            <a:ext cx="9224417" cy="685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GLOBE   PROTOCOLS</a:t>
            </a:r>
            <a:r>
              <a:rPr lang="en-US" sz="5400" b="1" kern="10" spc="-4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b="1" kern="10" spc="-48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Palatino Linotype" panose="02040502050505030304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3600" b="1" kern="10" spc="-48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Palatino Linotype" panose="02040502050505030304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6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PRECIPITATION   MEASUREMENTS</a:t>
            </a:r>
          </a:p>
          <a:p>
            <a:pPr eaLnBrk="1" hangingPunct="1">
              <a:defRPr/>
            </a:pPr>
            <a:endParaRPr lang="en-US" b="1" kern="10" spc="-48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Palatino Linotype" panose="02040502050505030304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6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AIR  TEMPERATURE </a:t>
            </a:r>
            <a:r>
              <a:rPr lang="en-US" sz="3600" b="1" kern="10" spc="-4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MEASUREMENTS</a:t>
            </a:r>
            <a:endParaRPr lang="en-US" sz="3600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Palatino Linotype" panose="02040502050505030304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altLang="en-US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Palatino Linotype" panose="0204050205050503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IN THE LAB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9144001" cy="5733256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Save </a:t>
            </a:r>
            <a:r>
              <a:rPr lang="en-US" sz="2000" dirty="0"/>
              <a:t>this sample in a clean container, cover it, label it “snowpack pH</a:t>
            </a:r>
            <a:r>
              <a:rPr lang="en-US" sz="2000" dirty="0" smtClean="0"/>
              <a:t>”.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Save </a:t>
            </a:r>
            <a:r>
              <a:rPr lang="en-US" sz="2000" dirty="0"/>
              <a:t>this sample in your tube or another container, cover it, label it “snowpack </a:t>
            </a:r>
            <a:r>
              <a:rPr lang="en-US" sz="2000" dirty="0" smtClean="0"/>
              <a:t>rain equivalent”.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Hold </a:t>
            </a:r>
            <a:r>
              <a:rPr lang="en-US" sz="2000" dirty="0"/>
              <a:t>a straight-sided container straight up and down over the snowboard. Push </a:t>
            </a:r>
            <a:r>
              <a:rPr lang="en-US" sz="2000" dirty="0" smtClean="0"/>
              <a:t>the container </a:t>
            </a:r>
            <a:r>
              <a:rPr lang="en-US" sz="2000" dirty="0"/>
              <a:t>down until it almost touches the board’s surface</a:t>
            </a:r>
            <a:r>
              <a:rPr lang="en-US" sz="2000" dirty="0" smtClean="0"/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Slide </a:t>
            </a:r>
            <a:r>
              <a:rPr lang="en-US" sz="2000" dirty="0"/>
              <a:t>something flat and clean under the container just above the board and turn </a:t>
            </a:r>
            <a:r>
              <a:rPr lang="en-US" sz="2000" dirty="0" smtClean="0"/>
              <a:t>the container </a:t>
            </a:r>
            <a:r>
              <a:rPr lang="en-US" sz="2000" dirty="0"/>
              <a:t>right side up</a:t>
            </a:r>
            <a:r>
              <a:rPr lang="en-US" sz="20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Save </a:t>
            </a:r>
            <a:r>
              <a:rPr lang="en-US" sz="2000" dirty="0"/>
              <a:t>this sample in a clean container, cover it, label it “new snow pH</a:t>
            </a:r>
            <a:r>
              <a:rPr lang="en-US" sz="2000" dirty="0" smtClean="0"/>
              <a:t>”.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Once </a:t>
            </a:r>
            <a:r>
              <a:rPr lang="en-US" sz="2000" dirty="0"/>
              <a:t>you have taken your samples, place the snowboard on top of </a:t>
            </a:r>
            <a:r>
              <a:rPr lang="en-US" sz="2000" dirty="0" smtClean="0"/>
              <a:t>existing undisturbed </a:t>
            </a:r>
            <a:r>
              <a:rPr lang="en-US" sz="2000" dirty="0"/>
              <a:t>snow. Push the snowboard gently into the snow so that its surface </a:t>
            </a:r>
            <a:r>
              <a:rPr lang="en-US" sz="2000" dirty="0" smtClean="0"/>
              <a:t>is even </a:t>
            </a:r>
            <a:r>
              <a:rPr lang="en-US" sz="2000" dirty="0"/>
              <a:t>with the surface of the snow. Place a flag or other marker nearby to help </a:t>
            </a:r>
            <a:r>
              <a:rPr lang="en-US" sz="2000" dirty="0" smtClean="0"/>
              <a:t>you locate </a:t>
            </a:r>
            <a:r>
              <a:rPr lang="en-US" sz="2000" dirty="0"/>
              <a:t>the snowboard after the next snowfall</a:t>
            </a:r>
            <a:r>
              <a:rPr lang="en-US" sz="2000" dirty="0" smtClean="0"/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Take </a:t>
            </a:r>
            <a:r>
              <a:rPr lang="en-US" sz="2000" dirty="0"/>
              <a:t>your labeled samples inside to melt and </a:t>
            </a:r>
            <a:r>
              <a:rPr lang="en-US" sz="2000" dirty="0" smtClean="0"/>
              <a:t>measure rain equivalent.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9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PRECIPITATION</a:t>
            </a:r>
            <a:r>
              <a:rPr lang="en-US" sz="2400" b="0" dirty="0" smtClean="0"/>
              <a:t> </a:t>
            </a: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</a:rPr>
              <a:t>PH USING PH PAPER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9144001" cy="6093296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Pour a 50 mL (or less if you do not have 50 mL) sample of rain or melted snow </a:t>
            </a:r>
            <a:r>
              <a:rPr lang="en-US" sz="2000" dirty="0" smtClean="0"/>
              <a:t>from your </a:t>
            </a:r>
            <a:r>
              <a:rPr lang="en-US" sz="2000" dirty="0"/>
              <a:t>sample jar into a clean beaker. You must have at least 30 mL of sample </a:t>
            </a:r>
            <a:r>
              <a:rPr lang="en-US" sz="2000" dirty="0" smtClean="0"/>
              <a:t>to measure </a:t>
            </a:r>
            <a:r>
              <a:rPr lang="en-US" sz="2000" dirty="0" err="1" smtClean="0"/>
              <a:t>pH.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Put </a:t>
            </a:r>
            <a:r>
              <a:rPr lang="en-US" sz="2000" dirty="0"/>
              <a:t>on latex </a:t>
            </a:r>
            <a:r>
              <a:rPr lang="en-US" sz="2000" dirty="0" smtClean="0"/>
              <a:t>gloves.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Use </a:t>
            </a:r>
            <a:r>
              <a:rPr lang="en-US" sz="2000" dirty="0"/>
              <a:t>tweezers to add one salt crystal into the </a:t>
            </a:r>
            <a:r>
              <a:rPr lang="en-US" sz="2000" dirty="0" smtClean="0"/>
              <a:t>beaker. Stir </a:t>
            </a:r>
            <a:r>
              <a:rPr lang="en-US" sz="2000" dirty="0"/>
              <a:t>the beaker’s contents thoroughly with stirring rod or spoon until salt is </a:t>
            </a:r>
            <a:r>
              <a:rPr lang="en-US" sz="2000" dirty="0" smtClean="0"/>
              <a:t>dissolved.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Follow </a:t>
            </a:r>
            <a:r>
              <a:rPr lang="en-US" sz="2000" dirty="0"/>
              <a:t>the instructions that came with the pH paper to measure the pH of the </a:t>
            </a:r>
            <a:r>
              <a:rPr lang="en-US" sz="2000" dirty="0" smtClean="0"/>
              <a:t>sample and record </a:t>
            </a:r>
            <a:r>
              <a:rPr lang="en-US" sz="2000" dirty="0"/>
              <a:t>the pH </a:t>
            </a:r>
            <a:r>
              <a:rPr lang="en-US" sz="2000" dirty="0" smtClean="0"/>
              <a:t>value.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If </a:t>
            </a:r>
            <a:r>
              <a:rPr lang="en-US" sz="2000" dirty="0"/>
              <a:t>you have at least 30 mL </a:t>
            </a:r>
            <a:r>
              <a:rPr lang="en-US" sz="2000" dirty="0" smtClean="0"/>
              <a:t>your </a:t>
            </a:r>
            <a:r>
              <a:rPr lang="en-US" sz="2000" dirty="0"/>
              <a:t>sample jar </a:t>
            </a:r>
            <a:r>
              <a:rPr lang="en-US" sz="2000" dirty="0" smtClean="0"/>
              <a:t>then repeat these steps to </a:t>
            </a:r>
            <a:r>
              <a:rPr lang="en-US" sz="2000" dirty="0"/>
              <a:t>attain additional pH measurements. A total of 3 pH </a:t>
            </a:r>
            <a:r>
              <a:rPr lang="en-US" sz="2000" dirty="0" smtClean="0"/>
              <a:t>measurements is </a:t>
            </a:r>
            <a:r>
              <a:rPr lang="en-US" sz="2000" dirty="0"/>
              <a:t>recommended providing there is sufficient rain or melted snow in the </a:t>
            </a:r>
            <a:r>
              <a:rPr lang="en-US" sz="2000" dirty="0" smtClean="0"/>
              <a:t>jar.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Calculate </a:t>
            </a:r>
            <a:r>
              <a:rPr lang="en-US" sz="2000" dirty="0"/>
              <a:t>the average of the 3 pH </a:t>
            </a:r>
            <a:r>
              <a:rPr lang="en-US" sz="2000" dirty="0" smtClean="0"/>
              <a:t>measurements checking </a:t>
            </a:r>
            <a:r>
              <a:rPr lang="en-US" sz="2000" dirty="0"/>
              <a:t>that each measurement is within 1.0 pH unit of the average. </a:t>
            </a:r>
            <a:r>
              <a:rPr lang="en-US" sz="2000" dirty="0" smtClean="0"/>
              <a:t>If they </a:t>
            </a:r>
            <a:r>
              <a:rPr lang="en-US" sz="2000" dirty="0"/>
              <a:t>are not </a:t>
            </a:r>
            <a:r>
              <a:rPr lang="en-US" sz="2000" dirty="0" smtClean="0"/>
              <a:t>then </a:t>
            </a:r>
            <a:r>
              <a:rPr lang="en-US" sz="2000" dirty="0"/>
              <a:t>repeat the measurements. 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Discard </a:t>
            </a:r>
            <a:r>
              <a:rPr lang="en-US" sz="2000" dirty="0"/>
              <a:t>used pH paper in a waste container and rinse the beakers and sample </a:t>
            </a:r>
            <a:r>
              <a:rPr lang="en-US" sz="2000" dirty="0" smtClean="0"/>
              <a:t>jar three </a:t>
            </a:r>
            <a:r>
              <a:rPr lang="en-US" sz="2000" dirty="0"/>
              <a:t>times with distilled water.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7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43075"/>
            <a:ext cx="9163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2288" y="730250"/>
            <a:ext cx="811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Precipitation data registration</a:t>
            </a:r>
            <a:r>
              <a:rPr lang="hr-H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9122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2288" y="730250"/>
            <a:ext cx="811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Type of precipitation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report for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input</a:t>
            </a:r>
            <a:r>
              <a:rPr lang="hr-H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8572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PRECIPITATION INSTRUMENT MAINTENANCE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95536" y="1845470"/>
            <a:ext cx="8748465" cy="3815778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EXTREMLY IMPORTANT!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daily check of instruments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regularly cleaning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clean water is recommended and detergents are not allowed bearing in mind pH measurements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rain gauges with glass tubes should be taken inside in the winter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4313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defRPr/>
            </a:pPr>
            <a:r>
              <a:rPr lang="en-US" sz="28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AIR TEMPERATURE MEASUREMENTS</a:t>
            </a:r>
            <a:endParaRPr lang="pl-PL" altLang="en-US" sz="2800" b="1" kern="1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5575" y="1916832"/>
            <a:ext cx="8531225" cy="3312368"/>
          </a:xfrm>
        </p:spPr>
        <p:txBody>
          <a:bodyPr/>
          <a:lstStyle/>
          <a:p>
            <a:r>
              <a:rPr lang="en-US" sz="2400" dirty="0" smtClean="0"/>
              <a:t>Measuring </a:t>
            </a:r>
            <a:r>
              <a:rPr lang="en-US" sz="2400" dirty="0"/>
              <a:t>the current air </a:t>
            </a:r>
            <a:r>
              <a:rPr lang="en-US" sz="2400" dirty="0" smtClean="0"/>
              <a:t>temperature</a:t>
            </a:r>
          </a:p>
          <a:p>
            <a:endParaRPr lang="en-US" sz="2400" dirty="0"/>
          </a:p>
          <a:p>
            <a:r>
              <a:rPr lang="en-US" sz="2400" dirty="0" smtClean="0"/>
              <a:t>Measuring maximum </a:t>
            </a:r>
            <a:r>
              <a:rPr lang="en-US" sz="2400" dirty="0"/>
              <a:t>and minimum </a:t>
            </a:r>
            <a:r>
              <a:rPr lang="en-US" sz="2400" dirty="0" smtClean="0"/>
              <a:t>air temperatures </a:t>
            </a:r>
            <a:r>
              <a:rPr lang="en-US" sz="2400" dirty="0"/>
              <a:t>for the previous 24 </a:t>
            </a:r>
            <a:r>
              <a:rPr lang="en-US" sz="2400" dirty="0" smtClean="0"/>
              <a:t>hours</a:t>
            </a:r>
          </a:p>
          <a:p>
            <a:endParaRPr 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Measurements </a:t>
            </a:r>
            <a:r>
              <a:rPr lang="en-US" altLang="en-US" sz="2400" dirty="0"/>
              <a:t>precision </a:t>
            </a:r>
            <a:r>
              <a:rPr lang="hr-HR" altLang="en-US" sz="2400" dirty="0" smtClean="0"/>
              <a:t>0.5°C</a:t>
            </a:r>
            <a:endParaRPr lang="pl-PL" altLang="en-US" sz="2400" dirty="0"/>
          </a:p>
        </p:txBody>
      </p:sp>
      <p:sp>
        <p:nvSpPr>
          <p:cNvPr id="15" name="Date Placeholder 14"/>
          <p:cNvSpPr txBox="1">
            <a:spLocks noGrp="1"/>
          </p:cNvSpPr>
          <p:nvPr/>
        </p:nvSpPr>
        <p:spPr>
          <a:xfrm>
            <a:off x="576263" y="5494339"/>
            <a:ext cx="900112" cy="274637"/>
          </a:xfrm>
          <a:prstGeom prst="rect">
            <a:avLst/>
          </a:prstGeom>
          <a:noFill/>
        </p:spPr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>
              <a:solidFill>
                <a:srgbClr val="262626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7" name="Slide Number Placeholder 16"/>
          <p:cNvSpPr txBox="1">
            <a:spLocks noGrp="1"/>
          </p:cNvSpPr>
          <p:nvPr/>
        </p:nvSpPr>
        <p:spPr>
          <a:xfrm>
            <a:off x="7632701" y="5494339"/>
            <a:ext cx="900113" cy="274637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endParaRPr lang="pl-PL" altLang="en-US" dirty="0">
              <a:solidFill>
                <a:srgbClr val="262626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495800" y="3714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4495800" y="3824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UExQUFRQVFRUVFBQXFRUWFBUUFBUWFhQUFBQYHSggGBolHBQUITEhJSkrLi4uFx8zODMsNygtLisBCgoKDg0OFxAQGiwcHBwsLCwsLCwsLCwsLCwsLCwsLCwsLCwsLCwsLCwsLCwsLCwrLCwsLCwsLCwsLCwsKywsLP/AABEIAMIBAwMBIgACEQEDEQH/xAAbAAACAwEBAQAAAAAAAAAAAAADBAACBQEGB//EAEEQAAEDAQUEBggEBAYDAQAAAAEAAhEDBBIhMVEFQWGRE1JxgaHRFBUiMkKSscEGU6LwI4KT4TNDYnLS8WOywhb/xAAYAQEBAQEBAAAAAAAAAAAAAAAAAQIDBP/EACARAQEBAAMBAAIDAQAAAAAAAAABEQISITEDUSJBYRP/2gAMAwEAAhEDEQA/AFWPu4haVCuHDilbfYX0z7Qw3OGR8kmx5aZCz8Q7baG8d/mlKb4T1KveHHelLTRjEZLNVKzLw+iz6rN3FOU6iraKe/mstaWbTV+jVmBXAUaCNNdFNGIUhAIsXA1HhQNQCuHVdulFhSEA4KkFEhSFQLFcxRSFIQCxXJKLC4VNAS7guF3BFIVC0Kgd9QvVrgXHNU1AzV4lV6UnIldc1VptVQQBVwHGchvKu7cAJJ3fc8E1ZrPdxOLjv04BVEs1l+J+J3DcPMpov0VC5WY1aRxqJcVmthWCopd7FFwvGqio9LarU0swh17ccRHFeZttkjEZaaf2UoWkt4haDagcJClvZJGG1xBkJ2nVDh9Qq2yyxi3LePJItcQcFn4olppkHDJdpVJwRmVA4fUJaoyCoq91WAVWlXWa1A6roBjSRp3lL+kP0bzKZcycFz0QalFA9If1RzK6LQ7qjmjehjXwXBZOPgmU0L0p3U8VBaz1DzCN6GdVX0U6/VPTxT03/SeYVvSxofBd9Hdr4rhoO/cJ6eOelt0dyXRa28eSqaDtB4KponTwT1PBDamankVz0lnWQjTPV+q5c/0/VDwbp2dYKdI3rDmlnNGn75Kpa3T6IGwFxwUs43zhld+6KQriFnNXKNOSjFqsXQriL06Yb2nM7yrqXMjqitZCsRKbEWVUlUL9FoELo8lRziVxrESI8t6AVxRHg8F1AqQuU6hacE3bLG5meWoy79Em5qlQ9Trhw47wlbVZ97e8eSXyMhNUrROBzUaZ18g4d/BNh4cF200cy0Y7+KXGanwFAVwqtV1mqrTeA8TMbzzWi200tTyKzyyVb0YcVZpWkK1Hrfpd5KwfR6w5HyWX6P2qNoq+o1YpdZqnQ0uszmFl9BxU6Hig1PRafWb8w81PQmaj5gsvoTqudEUGp6uH7Kqdl9qzeiK5cKDROzTxVDYDqkpfqeasK1TrO+YoGDYXIbrEdAh+k1es5cNtq6nkPJAKqyDGE8FUhRpvOLjN7w5ZIhCil3FDiUZ7FYAN/eKuIvZpDYMFEvKsHDQ/VFbTWoikSiBkYnBQP6uPE5f3Vms3nE6n7KiCTlgNd/LcrNaAquqgdqG55KA9/iogBi6qNirXvGRke9IWiyTi3Dhu7tEoyoW5FNMtgOBwUCL2dyA5q1qrQ79/RJVqUcRr5rNgFTtG481eoycd6BUgRxyVqbzMdn3U1RGBEAVWqyyrtlqgVPakNGBMajx3LVbaaHX/AEuWO5kqdDxVlpW6K9Dr/pd5K3SUPzByd5LBFLiulkLW1lvfweu3x8lLlHrs5rCDF24m0bnQUuvT+Zq56JT61P5m+axIUhNG0bAzVvzDzXPVjeHNYyiDYOyv3Ko/ZHaspdk8VRpO2aeKGbAUj0jtXcyui0vGT3DvKK5aGw67oqlqjXXnFzpLjvO9WKkAHIDzqmXhD6PXJMHLFaPZIIncOzimIJ94zw3KoAAywyV7hSRHb0KpJKK2jGJMdqnSge6CfALSKMolEuhuZ7t/JSHOzMDQYeKsyi0KivTDqlRMAjRdTFJupoLmph1JwyQjV6w5LOwUa8jJEFcHgq+yciqPpIJVog4jAoIbie5EmMFYOlZV1iuuNVlFVs9QNeS4YYjDPdqnW2ylo7kPNIObJXRTVmlaQtVHR3yjzVumo8flWWWqzQr6y079DX9JXR0HW/S7yWZCio1LlDrDk7yU9Ho9ccysxSUGn6JR67fmU9BpfmN+cLMvKOKobqUqQ+Mnsx+yVdhPHLs3KoXa27sW8QayUWlol4B3gkfdNjZh3GVg+kA68p8RKNRKzVMV23Xlu8ZqxCHTaJmMde1FKkAnBAqFMPS9yUoljr4EOBP3CaNcnBoujmeaExo0RWtOh5KSDgp7ziVcKwoPPwlXFjfotyJoZeuByYdY4EmPJULmDNw7sfopRS8dFF30lmjl1A9Vg7oStWiEP0w72rhtQ0IUqgVrKl3Nc3I9yb6YaqrnTxWeqs5ziXAnLTTij09/b9giPYCqBsKZYDNViqhQOUUbZVVgeekMCDBicZ0Hethtos3XHyO8lieivPwO5ELtOyOJugCRmJEjxWpqV6OzOoE+w5rjHVIga4hBu0bzr7mtN4wCN3JLbLsjmFxIBEQ7Mkb9y6/Z5qkuBgScwRx3rplxkz0Fn69NT0Sz/mUvmCTGyTdvAzkYgA4578Fdmy/ZBdN7CWhw1xxjTFOvL9GmfQKHXpfOPNT1XR61P5x5oVTZzMIIzF6Sfd3gRvVzZaQIwEYyMSZwiPFXrTVvU9PrN+ceaXtmymNY4giQCQLwxjhKMaVO8CBAwwutjDt1+yO2oASQMIAAwjCccO3wTqPNtpO3NPIolSzPPwuwGOB+63KRDSSG4mcy4/ZWZWIkBogkk78881fF6vJWTZFVxvNukZE4TEDf2glaVLZbmtLnREAyD5BbfSkCMAOwAdioKuEBw0ADhyAU8a60jRsQLJgaXpdvMZQuV9lvbEQ6c8hHMrSszy04nNDtLgZJdHercjElpNuyiTBOEZgjlki+p6YzJPf5Qq07dTiJOE54b92KjLdTImSOGZ8FPP0uB2mzUmtMTpmfuU3ZbrWwDeDTAJz1+6z7VaKZaQ2SdyWs1oIBnMnwgf3TtnyHWVudKFU1gsc2ornpJT/pU6Rp2l4c0g7ws1tnCp6Rz3LtOs7VS3fq5nwwLMNFFBWOpUTxGc6pU/YHkhmu/QcltPs6XqUOCzlXxkVbWRm1vj5otRlSGu6P2XGAQZM44xnENOMJitZmvwP9wRkqPoOMS7AbgImJiTvzPNMoXbSdekk9m5FLCf35K7mlUM6rOKLRs43zyzx/fJO2aowfAZEYucADjw7Fntaet4LrGEDPwC1Lg9TRtGAhoyCvY6hL8QBgcQMea82y21Ii+QBgMlp7Bquc915xMN3niFuc2cadocbxjA4IBc7UDvUtuZ7vosatenf4p2pkapxzeOaoS2MXDksosdoeRQalMx7p5KdqrZ6en15RA+mciO97B9XLDucPBVLOAHE/vFTRuuqtbuHc4GewiZSVXbIBgMOccO1Doj2W788xxSlaJPaUNPHax3NCHW2rUGRAngkZVLQ7L9710xntV7RtF7syDvyCNs3pat4Ndgxt4zgA0LLqORLE7E9n3War0NjeYxKBbB7WW7RFbUDGyZiJwSlSvfJI7FndrXyB1AEq/BMuS72SlRyxuDpk3Y7PutBtnpwD0rMf9QGORw7ln+jBWFmCzND4p0d9RvOfoug0OuOTj9kj6OFOgC16mHenoD4v0nyXRa6O698qSFnCKyz8E9MMem0tH8h5qKosnBcV9D9Sof2AgvcVivtNQ73c4+iXex5zPPH6rHZWtVcBmQO1wH3SlW0tHxA9knxSYsp1VhYwnaizLVJiMNZx5JhqXbQhGapL+wUKxKq1WVxXdjCk+90r7g+AwTexIOQOgW3Yn2akSW1g4kRBkcdAvPFknwUDOCs2I9NUtbHSQ4HdhiqgYJXY1IXHYfF9gnoy7EstWOsajhqGwI7QrOKaoGcFcUxoFaF2VeprKtlH2sIGOscYA37+Sas9mbdHsgzwCI5gd/2RzhFoe6O/6q9UlC9Gb1W8guNszIxa3vAKZIVWjAJi6VfYaR/y2fKFRtgpThTYP5QnYXLqYMXadP2HYZRHMLJs5w71ubXH8J3d/wCwXn6JzUkwtHqZJU1CN6M4oFQSlF6FZzvdx7kyWVBiWOjW6YWbTpFpluB4QE3ZtoV6YhryBJMZiSSTgZAkknvWZyBelO8fVXbU4IjfxBX33HdrR/8AMIjduk+9RpnskfUlXtEDY7gmKVoA+HxXBtakc6Edjh5K4t1nObHjl5qygotg08VFT0izau5FRXtUwsbOEN1nC061MDMhLueP+1MVnmkqEAK1a1gmAR2SAl6mOo4i79worrqgVUGpZbmMk8TnuRWDAKAwViVQNOias1jLzGXcVQvshlKoCalXo8rpulwcDnl3c1oerbPutbO9jkOrsa5jiZwAawmInTJEOxjIGoJ910YRmYwzVnGprT2bZmsY4MqCoCSbwymBh4eKlCswjGpTacRDqjWnDDIlD2Y24HUoMyTMENyAzSFbZkhz7zYBIOB3GDuWsw1siqz82j/Wp+aj7ZTbH8SmZMey9jo7bpwHErC9US28Hsu6mRmYG5ddsdzMS5gnDM+Sm39GPQiuzr0v6tP/AJKlSuw4SO0YjmMCvPnYL5AlknLE4x3LWsVluNax0XscAeJK1NqYeskRgZkn6odK0tAILgIJzMbyi0IEN35xhMTmsu1WUuvtEXjegSJxx+66cvkY47tP+saX5jPmb5qMttOP8RmnvDcvK+o60+6J/wBzd/fwVKmxqxwDQSJkX2z9Vz1vHrxa6fXZ8zfNW9IZ12n+YLwtT8P2g/5f6meaHT2FXDm/w95n2mTF08eITf8ADHq9u40HcSw/rB+y89Q3r0O0abjRugEn2cInIjJYbbJUHwO5FZquOcgisN4ITBsz+o7kUGrY6h+B3ylSqs1zTv8AsiimkhY6o+B3eCmrHZKjpgAEZiYInKQpPUq/RqwpJhljqjTmiCzP3tHNb6psKdErCzp1tnO8LtMA5EJ0NKejKLQ6JdTodmPaNpj4RPEpCq97/eOGgyT7bIumguWWtEbPZgDJ+kotRvAdoEI5ahWis1glxj6nsWpBVmHHtU6fHCCP3vSr7Ve4D95paptOkz3qjRwmTyGKDbZa4jDuTtn2qb2JAy3nUcF4qt+KKIyD3d0DxS3/AOrn3aX6/sGrUuJj6idoNP8AmN+YJmye3JD2kAxgQce5fJx+Iam6meb/ACXvPwFbXVLPUc9paRVIxnIMYZx7VucqnVuufiYOWGKqKjtRzWfbap9oDU/VeF2nta0NqvDaJc0OgG6TI5KdzH0u86FWoX6DvXy0fiKsM7M/uaf+CYs34spkw+WHRzRHMCfBO5j6TefIJaOB3jWMES+ZmMceS8jRtl4BzHnuOB7CFt7NquNMGSc8e9O+mNIuMzAmImMY0lDBMzdF7W6J0zS/SO1+qHXtLgxxBxDTvOcK9jD4fiTAkxJuiTGUqjWAOLg1t45mBJOpXhrd+LTSMXi95yY1ziSeaNYNvWpwmo1rNG3nF3824diz2b659e1BxLg0SQATAkgTAnvPNULBevXRe1jHReNbbCPhaFxv4neKhpmBEXcc5iBlxTsnj3NGneN4RMRj3HJBrUw5wcWNLhgMOIKHYa5zPf2QPNeeftt7i8SYD3NGLfhdhu4BW8qcZJ9epZE3roBIg4K5qjQcl5F213DA9uY8lHfiapuBdxlscy1Z7Vv+L0VptOcAYb44T90GxWhpgXQ03ZJAicR5rz9b8RvjESDnEH/5C5ZtrtzJIJwAOH1jgnez4zZK9SaoXOlCxm2wnIrvpBWu9Z6xrdKF5602mHuwwvHenG10nUoSSdTKzy5WmSCt2kIzcO4/ZRLGyriz6ra6NQ001UaAvPbV21Etpw46/CPMrdyfWZ67tW3MpDE46a9gXlLbbHVZBbmIBnKd6a9Fc83nEkneUwyw8Fy21pgUfw8Xe9UPKfqU7ZPwzTHvkv5t+hWzTssZIwokK7QCz7PpM92mwcYE8ymgoGFS6U0QL0/4b/wXf7z/AOrV5mCmLPbKjBda6AcYwzVnIaW07QGyN5J5TmsYldeSTJkk71UtKl5GJeQrRTY8Q5ocNCAfqrFpQy0p2pjBtIFkeHUy4U6l4OpTIDokOYTljHNe+/CloNSyUnnNwdMa3iPsvBbas1V+BZeaDIu9nOV778IUbtjotIIgOwOfvuW+Ka0XiEntWjNnqjETTeJGBEtIw4pysDP336Qh7TP8Cp/tcrYSvA2SzNpe5TEnNxdLj/NHgmX2iBi090lWDSrCkVy9aCFUHFB6AGqKmBwiI3g4H6JmpZwR7Ud6UdcAN0gdgOP+3VTR9B2S5rqd6cMCO8DNeBpPLjVGQ6R/aAXH6pzZ22LRSp3KdMFuJF4EkTnOP7lZdnqPZN5pMkk6yd5W7diefGhToNAiJ1nGVV1AHh2SPoq07czeCO6U7TgiRksrpA0IynmT9UnUo44ye0/RbnRqj6EphpOy29wwzGhz5rXstta7CYOhwPduKyqtjQwwjiFZbE8emu6K7KSxbFaXD3T/ACuxHmFr0bePiF0828/NbnKVLDIs6iu218AeKi14npO2B1T2ZIaZJjfEZnvQ6exWanwTbSARiMj9vJMNK54pZmyGcfBFGyWanwTLSihdJIlJDZDdT4LvqhvWKfCtKvWM7Wd6oHWPJc9UDreC010K9YbWZ6nHW8F31MOt4f3WoArBTpDtWYNjjreH91PU418FqKK9YayvU418Fz1MNfBaqidYaynbEB+LwRKdlqsAaxzCBMXgfsVpKJ1NZhbX/wDFyd/yUq0ar2lhugHMgHzWkQpCnVdYrNgje7wV/UjeseS1oXCE6Q1561fhhrzi90abk3R2DTaIBPgtYhVU6RdrNOx2au8FU7JZqfDyWoShucNRzTIazPU9LQ+CuNmM4804541HNU6Vuo5pkPS/q5mniuegM08Ud1obvcEF+0KQIBqNk5CcT3J4eq+gs6oQ32FnVCIdoU+t4HyQ3bRp6nkVN4noD7CzqhR1LBFNracpxUe5Tz+lImyN05EhRMyuoE9oe6s9iii5fkIuCubPqEmpJObd6ii8v5bcrH5DD67rzvadu3nUoVktT5d7b/mOq4or+O1xh7Z9ocQ6XOP8QjM5XRgp6Q+D7Ts3fEesV1Rbluun4/rzNo2jWDzFWoP53ea4Np1vzqv9R3moovTxr02KVdp1vzqv9R3modq18P41X+o/zUUXSOddftWv+dV/qP8ANc9a1/zqv9R/moouiGaW0qxzq1fndx4p5luqx/iVMuu7zUUXLmsLWq31fzKnzu81h19qVr3+NVyH+Y/TtUUWdHG7Rrfm1Pnd5pyla6hze/5j5qKLHKtQ1Rqu6x5la9oqEWdxBIIaYIMHmoouW+tR82s+0axdjVqHHru17Uw22VI99+Y+J2nauKLd+Mc/qtS0v67sz8R4K9mqG67E5t39qii6cGYA8SeaszDJRRakHvrA4mmwkyS1sk55Jlqii8rRuimNy6ou/FKoVFFFtH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756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4313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defRPr/>
            </a:pPr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DEFINITIONS</a:t>
            </a:r>
            <a:endParaRPr lang="pl-PL" altLang="en-US" sz="2800" b="1" kern="1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5575" y="1340768"/>
            <a:ext cx="8531225" cy="3888432"/>
          </a:xfrm>
        </p:spPr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urrent</a:t>
            </a:r>
            <a:r>
              <a:rPr lang="en-US" sz="2400" dirty="0"/>
              <a:t>, maximum</a:t>
            </a:r>
            <a:r>
              <a:rPr lang="en-US" sz="2400" dirty="0" smtClean="0"/>
              <a:t>, and </a:t>
            </a:r>
            <a:r>
              <a:rPr lang="en-US" sz="2400" dirty="0"/>
              <a:t>minimum </a:t>
            </a:r>
            <a:r>
              <a:rPr lang="en-US" sz="2400" dirty="0" smtClean="0"/>
              <a:t>temperatures measured and recorded from a thermometer </a:t>
            </a:r>
          </a:p>
          <a:p>
            <a:r>
              <a:rPr lang="en-US" sz="2400" dirty="0" err="1" smtClean="0"/>
              <a:t>Reseting</a:t>
            </a:r>
            <a:r>
              <a:rPr lang="en-US" sz="2400" dirty="0" smtClean="0"/>
              <a:t> the maximum and </a:t>
            </a:r>
            <a:r>
              <a:rPr lang="en-US" sz="2400" dirty="0"/>
              <a:t>minimum indicators to start a new </a:t>
            </a:r>
            <a:r>
              <a:rPr lang="en-US" sz="2400" dirty="0" smtClean="0"/>
              <a:t>24-hour </a:t>
            </a:r>
            <a:r>
              <a:rPr lang="en-US" sz="2400" dirty="0"/>
              <a:t>measurement </a:t>
            </a:r>
            <a:r>
              <a:rPr lang="en-US" sz="2400" dirty="0" smtClean="0"/>
              <a:t>period</a:t>
            </a:r>
          </a:p>
          <a:p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FREQUENCY</a:t>
            </a:r>
          </a:p>
          <a:p>
            <a:r>
              <a:rPr lang="en-US" altLang="en-US" sz="2400" dirty="0" smtClean="0"/>
              <a:t>Daily</a:t>
            </a:r>
            <a:endParaRPr lang="pl-PL" altLang="en-US" sz="2400" dirty="0"/>
          </a:p>
        </p:txBody>
      </p:sp>
      <p:sp>
        <p:nvSpPr>
          <p:cNvPr id="15" name="Date Placeholder 14"/>
          <p:cNvSpPr txBox="1">
            <a:spLocks noGrp="1"/>
          </p:cNvSpPr>
          <p:nvPr/>
        </p:nvSpPr>
        <p:spPr>
          <a:xfrm>
            <a:off x="576263" y="5494339"/>
            <a:ext cx="900112" cy="274637"/>
          </a:xfrm>
          <a:prstGeom prst="rect">
            <a:avLst/>
          </a:prstGeom>
          <a:noFill/>
        </p:spPr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>
              <a:solidFill>
                <a:srgbClr val="262626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7" name="Slide Number Placeholder 16"/>
          <p:cNvSpPr txBox="1">
            <a:spLocks noGrp="1"/>
          </p:cNvSpPr>
          <p:nvPr/>
        </p:nvSpPr>
        <p:spPr>
          <a:xfrm>
            <a:off x="7632701" y="5494339"/>
            <a:ext cx="900113" cy="274637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endParaRPr lang="pl-PL" altLang="en-US" dirty="0">
              <a:solidFill>
                <a:srgbClr val="262626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495800" y="3714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4495800" y="3824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UExQUFRQVFRUVFBQXFRUWFBUUFBUWFhQUFBQYHSggGBolHBQUITEhJSkrLi4uFx8zODMsNygtLisBCgoKDg0OFxAQGiwcHBwsLCwsLCwsLCwsLCwsLCwsLCwsLCwsLCwsLCwsLCwsLCwrLCwsLCwsLCwsLCwsKywsLP/AABEIAMIBAwMBIgACEQEDEQH/xAAbAAACAwEBAQAAAAAAAAAAAAADBAACBQEGB//EAEEQAAEDAQUEBggEBAYDAQAAAAEAAhEDBBIhMVEFQWGRE1JxgaHRFBUiMkKSscEGU6LwI4KT4TNDYnLS8WOywhb/xAAYAQEBAQEBAAAAAAAAAAAAAAAAAQIDBP/EACARAQEBAAMBAAIDAQAAAAAAAAABEQISITEDUSJBYRP/2gAMAwEAAhEDEQA/AFWPu4haVCuHDilbfYX0z7Qw3OGR8kmx5aZCz8Q7baG8d/mlKb4T1KveHHelLTRjEZLNVKzLw+iz6rN3FOU6iraKe/mstaWbTV+jVmBXAUaCNNdFNGIUhAIsXA1HhQNQCuHVdulFhSEA4KkFEhSFQLFcxRSFIQCxXJKLC4VNAS7guF3BFIVC0Kgd9QvVrgXHNU1AzV4lV6UnIldc1VptVQQBVwHGchvKu7cAJJ3fc8E1ZrPdxOLjv04BVEs1l+J+J3DcPMpov0VC5WY1aRxqJcVmthWCopd7FFwvGqio9LarU0swh17ccRHFeZttkjEZaaf2UoWkt4haDagcJClvZJGG1xBkJ2nVDh9Qq2yyxi3LePJItcQcFn4olppkHDJdpVJwRmVA4fUJaoyCoq91WAVWlXWa1A6roBjSRp3lL+kP0bzKZcycFz0QalFA9If1RzK6LQ7qjmjehjXwXBZOPgmU0L0p3U8VBaz1DzCN6GdVX0U6/VPTxT03/SeYVvSxofBd9Hdr4rhoO/cJ6eOelt0dyXRa28eSqaDtB4KponTwT1PBDamankVz0lnWQjTPV+q5c/0/VDwbp2dYKdI3rDmlnNGn75Kpa3T6IGwFxwUs43zhld+6KQriFnNXKNOSjFqsXQriL06Yb2nM7yrqXMjqitZCsRKbEWVUlUL9FoELo8lRziVxrESI8t6AVxRHg8F1AqQuU6hacE3bLG5meWoy79Em5qlQ9Trhw47wlbVZ97e8eSXyMhNUrROBzUaZ18g4d/BNh4cF200cy0Y7+KXGanwFAVwqtV1mqrTeA8TMbzzWi200tTyKzyyVb0YcVZpWkK1Hrfpd5KwfR6w5HyWX6P2qNoq+o1YpdZqnQ0uszmFl9BxU6Hig1PRafWb8w81PQmaj5gsvoTqudEUGp6uH7Kqdl9qzeiK5cKDROzTxVDYDqkpfqeasK1TrO+YoGDYXIbrEdAh+k1es5cNtq6nkPJAKqyDGE8FUhRpvOLjN7w5ZIhCil3FDiUZ7FYAN/eKuIvZpDYMFEvKsHDQ/VFbTWoikSiBkYnBQP6uPE5f3Vms3nE6n7KiCTlgNd/LcrNaAquqgdqG55KA9/iogBi6qNirXvGRke9IWiyTi3Dhu7tEoyoW5FNMtgOBwUCL2dyA5q1qrQ79/RJVqUcRr5rNgFTtG481eoycd6BUgRxyVqbzMdn3U1RGBEAVWqyyrtlqgVPakNGBMajx3LVbaaHX/AEuWO5kqdDxVlpW6K9Dr/pd5K3SUPzByd5LBFLiulkLW1lvfweu3x8lLlHrs5rCDF24m0bnQUuvT+Zq56JT61P5m+axIUhNG0bAzVvzDzXPVjeHNYyiDYOyv3Ko/ZHaspdk8VRpO2aeKGbAUj0jtXcyui0vGT3DvKK5aGw67oqlqjXXnFzpLjvO9WKkAHIDzqmXhD6PXJMHLFaPZIIncOzimIJ94zw3KoAAywyV7hSRHb0KpJKK2jGJMdqnSge6CfALSKMolEuhuZ7t/JSHOzMDQYeKsyi0KivTDqlRMAjRdTFJupoLmph1JwyQjV6w5LOwUa8jJEFcHgq+yciqPpIJVog4jAoIbie5EmMFYOlZV1iuuNVlFVs9QNeS4YYjDPdqnW2ylo7kPNIObJXRTVmlaQtVHR3yjzVumo8flWWWqzQr6y079DX9JXR0HW/S7yWZCio1LlDrDk7yU9Ho9ccysxSUGn6JR67fmU9BpfmN+cLMvKOKobqUqQ+Mnsx+yVdhPHLs3KoXa27sW8QayUWlol4B3gkfdNjZh3GVg+kA68p8RKNRKzVMV23Xlu8ZqxCHTaJmMde1FKkAnBAqFMPS9yUoljr4EOBP3CaNcnBoujmeaExo0RWtOh5KSDgp7ziVcKwoPPwlXFjfotyJoZeuByYdY4EmPJULmDNw7sfopRS8dFF30lmjl1A9Vg7oStWiEP0w72rhtQ0IUqgVrKl3Nc3I9yb6YaqrnTxWeqs5ziXAnLTTij09/b9giPYCqBsKZYDNViqhQOUUbZVVgeekMCDBicZ0Hethtos3XHyO8lieivPwO5ELtOyOJugCRmJEjxWpqV6OzOoE+w5rjHVIga4hBu0bzr7mtN4wCN3JLbLsjmFxIBEQ7Mkb9y6/Z5qkuBgScwRx3rplxkz0Fn69NT0Sz/mUvmCTGyTdvAzkYgA4578Fdmy/ZBdN7CWhw1xxjTFOvL9GmfQKHXpfOPNT1XR61P5x5oVTZzMIIzF6Sfd3gRvVzZaQIwEYyMSZwiPFXrTVvU9PrN+ceaXtmymNY4giQCQLwxjhKMaVO8CBAwwutjDt1+yO2oASQMIAAwjCccO3wTqPNtpO3NPIolSzPPwuwGOB+63KRDSSG4mcy4/ZWZWIkBogkk78881fF6vJWTZFVxvNukZE4TEDf2glaVLZbmtLnREAyD5BbfSkCMAOwAdioKuEBw0ADhyAU8a60jRsQLJgaXpdvMZQuV9lvbEQ6c8hHMrSszy04nNDtLgZJdHercjElpNuyiTBOEZgjlki+p6YzJPf5Qq07dTiJOE54b92KjLdTImSOGZ8FPP0uB2mzUmtMTpmfuU3ZbrWwDeDTAJz1+6z7VaKZaQ2SdyWs1oIBnMnwgf3TtnyHWVudKFU1gsc2ornpJT/pU6Rp2l4c0g7ws1tnCp6Rz3LtOs7VS3fq5nwwLMNFFBWOpUTxGc6pU/YHkhmu/QcltPs6XqUOCzlXxkVbWRm1vj5otRlSGu6P2XGAQZM44xnENOMJitZmvwP9wRkqPoOMS7AbgImJiTvzPNMoXbSdekk9m5FLCf35K7mlUM6rOKLRs43zyzx/fJO2aowfAZEYucADjw7Fntaet4LrGEDPwC1Lg9TRtGAhoyCvY6hL8QBgcQMea82y21Ii+QBgMlp7Bquc915xMN3niFuc2cadocbxjA4IBc7UDvUtuZ7vosatenf4p2pkapxzeOaoS2MXDksosdoeRQalMx7p5KdqrZ6en15RA+mciO97B9XLDucPBVLOAHE/vFTRuuqtbuHc4GewiZSVXbIBgMOccO1Doj2W788xxSlaJPaUNPHax3NCHW2rUGRAngkZVLQ7L9710xntV7RtF7syDvyCNs3pat4Ndgxt4zgA0LLqORLE7E9n3War0NjeYxKBbB7WW7RFbUDGyZiJwSlSvfJI7FndrXyB1AEq/BMuS72SlRyxuDpk3Y7PutBtnpwD0rMf9QGORw7ln+jBWFmCzND4p0d9RvOfoug0OuOTj9kj6OFOgC16mHenoD4v0nyXRa6O698qSFnCKyz8E9MMem0tH8h5qKosnBcV9D9Sof2AgvcVivtNQ73c4+iXex5zPPH6rHZWtVcBmQO1wH3SlW0tHxA9knxSYsp1VhYwnaizLVJiMNZx5JhqXbQhGapL+wUKxKq1WVxXdjCk+90r7g+AwTexIOQOgW3Yn2akSW1g4kRBkcdAvPFknwUDOCs2I9NUtbHSQ4HdhiqgYJXY1IXHYfF9gnoy7EstWOsajhqGwI7QrOKaoGcFcUxoFaF2VeprKtlH2sIGOscYA37+Sas9mbdHsgzwCI5gd/2RzhFoe6O/6q9UlC9Gb1W8guNszIxa3vAKZIVWjAJi6VfYaR/y2fKFRtgpThTYP5QnYXLqYMXadP2HYZRHMLJs5w71ubXH8J3d/wCwXn6JzUkwtHqZJU1CN6M4oFQSlF6FZzvdx7kyWVBiWOjW6YWbTpFpluB4QE3ZtoV6YhryBJMZiSSTgZAkknvWZyBelO8fVXbU4IjfxBX33HdrR/8AMIjduk+9RpnskfUlXtEDY7gmKVoA+HxXBtakc6Edjh5K4t1nObHjl5qygotg08VFT0izau5FRXtUwsbOEN1nC061MDMhLueP+1MVnmkqEAK1a1gmAR2SAl6mOo4i79worrqgVUGpZbmMk8TnuRWDAKAwViVQNOias1jLzGXcVQvshlKoCalXo8rpulwcDnl3c1oerbPutbO9jkOrsa5jiZwAawmInTJEOxjIGoJ910YRmYwzVnGprT2bZmsY4MqCoCSbwymBh4eKlCswjGpTacRDqjWnDDIlD2Y24HUoMyTMENyAzSFbZkhz7zYBIOB3GDuWsw1siqz82j/Wp+aj7ZTbH8SmZMey9jo7bpwHErC9US28Hsu6mRmYG5ddsdzMS5gnDM+Sm39GPQiuzr0v6tP/AJKlSuw4SO0YjmMCvPnYL5AlknLE4x3LWsVluNax0XscAeJK1NqYeskRgZkn6odK0tAILgIJzMbyi0IEN35xhMTmsu1WUuvtEXjegSJxx+66cvkY47tP+saX5jPmb5qMttOP8RmnvDcvK+o60+6J/wBzd/fwVKmxqxwDQSJkX2z9Vz1vHrxa6fXZ8zfNW9IZ12n+YLwtT8P2g/5f6meaHT2FXDm/w95n2mTF08eITf8ADHq9u40HcSw/rB+y89Q3r0O0abjRugEn2cInIjJYbbJUHwO5FZquOcgisN4ITBsz+o7kUGrY6h+B3ylSqs1zTv8AsiimkhY6o+B3eCmrHZKjpgAEZiYInKQpPUq/RqwpJhljqjTmiCzP3tHNb6psKdErCzp1tnO8LtMA5EJ0NKejKLQ6JdTodmPaNpj4RPEpCq97/eOGgyT7bIumguWWtEbPZgDJ+kotRvAdoEI5ahWis1glxj6nsWpBVmHHtU6fHCCP3vSr7Ve4D95paptOkz3qjRwmTyGKDbZa4jDuTtn2qb2JAy3nUcF4qt+KKIyD3d0DxS3/AOrn3aX6/sGrUuJj6idoNP8AmN+YJmye3JD2kAxgQce5fJx+Iam6meb/ACXvPwFbXVLPUc9paRVIxnIMYZx7VucqnVuufiYOWGKqKjtRzWfbap9oDU/VeF2nta0NqvDaJc0OgG6TI5KdzH0u86FWoX6DvXy0fiKsM7M/uaf+CYs34spkw+WHRzRHMCfBO5j6TefIJaOB3jWMES+ZmMceS8jRtl4BzHnuOB7CFt7NquNMGSc8e9O+mNIuMzAmImMY0lDBMzdF7W6J0zS/SO1+qHXtLgxxBxDTvOcK9jD4fiTAkxJuiTGUqjWAOLg1t45mBJOpXhrd+LTSMXi95yY1ziSeaNYNvWpwmo1rNG3nF3824diz2b659e1BxLg0SQATAkgTAnvPNULBevXRe1jHReNbbCPhaFxv4neKhpmBEXcc5iBlxTsnj3NGneN4RMRj3HJBrUw5wcWNLhgMOIKHYa5zPf2QPNeeftt7i8SYD3NGLfhdhu4BW8qcZJ9epZE3roBIg4K5qjQcl5F213DA9uY8lHfiapuBdxlscy1Z7Vv+L0VptOcAYb44T90GxWhpgXQ03ZJAicR5rz9b8RvjESDnEH/5C5ZtrtzJIJwAOH1jgnez4zZK9SaoXOlCxm2wnIrvpBWu9Z6xrdKF5602mHuwwvHenG10nUoSSdTKzy5WmSCt2kIzcO4/ZRLGyriz6ra6NQ001UaAvPbV21Etpw46/CPMrdyfWZ67tW3MpDE46a9gXlLbbHVZBbmIBnKd6a9Fc83nEkneUwyw8Fy21pgUfw8Xe9UPKfqU7ZPwzTHvkv5t+hWzTssZIwokK7QCz7PpM92mwcYE8ymgoGFS6U0QL0/4b/wXf7z/AOrV5mCmLPbKjBda6AcYwzVnIaW07QGyN5J5TmsYldeSTJkk71UtKl5GJeQrRTY8Q5ocNCAfqrFpQy0p2pjBtIFkeHUy4U6l4OpTIDokOYTljHNe+/CloNSyUnnNwdMa3iPsvBbas1V+BZeaDIu9nOV778IUbtjotIIgOwOfvuW+Ka0XiEntWjNnqjETTeJGBEtIw4pysDP336Qh7TP8Cp/tcrYSvA2SzNpe5TEnNxdLj/NHgmX2iBi090lWDSrCkVy9aCFUHFB6AGqKmBwiI3g4H6JmpZwR7Ud6UdcAN0gdgOP+3VTR9B2S5rqd6cMCO8DNeBpPLjVGQ6R/aAXH6pzZ22LRSp3KdMFuJF4EkTnOP7lZdnqPZN5pMkk6yd5W7diefGhToNAiJ1nGVV1AHh2SPoq07czeCO6U7TgiRksrpA0IynmT9UnUo44ye0/RbnRqj6EphpOy29wwzGhz5rXstta7CYOhwPduKyqtjQwwjiFZbE8emu6K7KSxbFaXD3T/ACuxHmFr0bePiF0828/NbnKVLDIs6iu218AeKi14npO2B1T2ZIaZJjfEZnvQ6exWanwTbSARiMj9vJMNK54pZmyGcfBFGyWanwTLSihdJIlJDZDdT4LvqhvWKfCtKvWM7Wd6oHWPJc9UDreC010K9YbWZ6nHW8F31MOt4f3WoArBTpDtWYNjjreH91PU418FqKK9YayvU418Fz1MNfBaqidYaynbEB+LwRKdlqsAaxzCBMXgfsVpKJ1NZhbX/wDFyd/yUq0ar2lhugHMgHzWkQpCnVdYrNgje7wV/UjeseS1oXCE6Q1561fhhrzi90abk3R2DTaIBPgtYhVU6RdrNOx2au8FU7JZqfDyWoShucNRzTIazPU9LQ+CuNmM4804541HNU6Vuo5pkPS/q5mniuegM08Ud1obvcEF+0KQIBqNk5CcT3J4eq+gs6oQ32FnVCIdoU+t4HyQ3bRp6nkVN4noD7CzqhR1LBFNracpxUe5Tz+lImyN05EhRMyuoE9oe6s9iii5fkIuCubPqEmpJObd6ii8v5bcrH5DD67rzvadu3nUoVktT5d7b/mOq4or+O1xh7Z9ocQ6XOP8QjM5XRgp6Q+D7Ts3fEesV1Rbluun4/rzNo2jWDzFWoP53ea4Np1vzqv9R3moovTxr02KVdp1vzqv9R3modq18P41X+o/zUUXSOddftWv+dV/qP8ANc9a1/zqv9R/moouiGaW0qxzq1fndx4p5luqx/iVMuu7zUUXLmsLWq31fzKnzu81h19qVr3+NVyH+Y/TtUUWdHG7Rrfm1Pnd5pyla6hze/5j5qKLHKtQ1Rqu6x5la9oqEWdxBIIaYIMHmoouW+tR82s+0axdjVqHHru17Uw22VI99+Y+J2nauKLd+Mc/qtS0v67sz8R4K9mqG67E5t39qii6cGYA8SeaszDJRRakHvrA4mmwkyS1sk55Jlqii8rRuimNy6ou/FKoVFFFtH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5578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688632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AREA, </a:t>
            </a:r>
            <a:b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INSTRUMENTS AND TOOLS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83768" y="1845470"/>
            <a:ext cx="6660233" cy="501253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MEASUREMENTS AREA</a:t>
            </a:r>
          </a:p>
          <a:p>
            <a:pPr>
              <a:defRPr/>
            </a:pPr>
            <a:r>
              <a:rPr lang="en-US" sz="2000" dirty="0" smtClean="0"/>
              <a:t>If possible flat surface and surrounded  with fence, if possible the same as for precipitation.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BASIC  INSTRUMENTS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Alcohol-filled </a:t>
            </a:r>
            <a:r>
              <a:rPr lang="en-US" sz="2000" dirty="0" smtClean="0"/>
              <a:t>thermometers for current, minimum and maximum temperature measurements.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OTHER </a:t>
            </a:r>
            <a:r>
              <a:rPr lang="en-US" sz="2000" dirty="0"/>
              <a:t>USEFULL TOOLS</a:t>
            </a:r>
          </a:p>
          <a:p>
            <a:r>
              <a:rPr lang="en-US" sz="2000" dirty="0" smtClean="0"/>
              <a:t>Instruments shelter.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clock or </a:t>
            </a:r>
            <a:r>
              <a:rPr lang="en-US" sz="2000" dirty="0" smtClean="0"/>
              <a:t>watch.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1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012"/>
            <a:ext cx="1944216" cy="64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2.arnes.si/~gljsentvid10/meteorologija/minmaxterm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8939"/>
            <a:ext cx="3491880" cy="21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 PROCEDURE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A) CURRENT PROCEDURE</a:t>
            </a:r>
            <a:endParaRPr lang="en-US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0" y="148478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Tie </a:t>
            </a:r>
            <a:r>
              <a:rPr lang="en-US" dirty="0"/>
              <a:t>one end of a piece of string securely to the end of the calibration thermometer and</a:t>
            </a:r>
          </a:p>
          <a:p>
            <a:r>
              <a:rPr lang="en-US" dirty="0"/>
              <a:t>the other end to a rubber </a:t>
            </a:r>
            <a:r>
              <a:rPr lang="en-US" dirty="0" smtClean="0"/>
              <a:t>band.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Slip </a:t>
            </a:r>
            <a:r>
              <a:rPr lang="en-US" dirty="0"/>
              <a:t>the rubber band around the wrist so that the thermometer is not broken if it is</a:t>
            </a:r>
          </a:p>
          <a:p>
            <a:r>
              <a:rPr lang="en-US" dirty="0"/>
              <a:t>accidentally dropped on the </a:t>
            </a:r>
            <a:r>
              <a:rPr lang="en-US" dirty="0" smtClean="0"/>
              <a:t>ground.       </a:t>
            </a:r>
          </a:p>
          <a:p>
            <a:r>
              <a:rPr lang="en-US" dirty="0" smtClean="0"/>
              <a:t> OR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</a:t>
            </a:r>
            <a:r>
              <a:rPr lang="en-US" dirty="0"/>
              <a:t>the dry bulb thermometer on your sling </a:t>
            </a:r>
            <a:r>
              <a:rPr lang="en-US" dirty="0" err="1"/>
              <a:t>psychrometer</a:t>
            </a:r>
            <a:r>
              <a:rPr lang="en-US" dirty="0" smtClean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Hold </a:t>
            </a:r>
            <a:r>
              <a:rPr lang="en-US" dirty="0"/>
              <a:t>the thermometer at chest height, in the shade, and away from your body for</a:t>
            </a:r>
          </a:p>
          <a:p>
            <a:r>
              <a:rPr lang="en-US" dirty="0"/>
              <a:t>three minutes</a:t>
            </a:r>
            <a:r>
              <a:rPr lang="en-US" dirty="0" smtClean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 </a:t>
            </a:r>
            <a:r>
              <a:rPr lang="en-US" dirty="0"/>
              <a:t>the end of three minutes, record the temperature </a:t>
            </a:r>
            <a:r>
              <a:rPr lang="en-US" dirty="0" smtClean="0"/>
              <a:t>reading.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Hold </a:t>
            </a:r>
            <a:r>
              <a:rPr lang="en-US" dirty="0"/>
              <a:t>the thermometer the same way for another </a:t>
            </a:r>
            <a:r>
              <a:rPr lang="en-US" dirty="0" smtClean="0"/>
              <a:t>minute.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 </a:t>
            </a:r>
            <a:r>
              <a:rPr lang="en-US" dirty="0"/>
              <a:t>the end of the minute, record the temperature once again. If the temperature is</a:t>
            </a:r>
          </a:p>
          <a:p>
            <a:r>
              <a:rPr lang="en-US" dirty="0"/>
              <a:t>within 0.5</a:t>
            </a:r>
            <a:r>
              <a:rPr lang="en-US" dirty="0" smtClean="0"/>
              <a:t>˚C </a:t>
            </a:r>
            <a:r>
              <a:rPr lang="en-US" dirty="0"/>
              <a:t>of the previous reading, record the reading on your </a:t>
            </a:r>
            <a:r>
              <a:rPr lang="en-US" i="1" dirty="0"/>
              <a:t>Data </a:t>
            </a:r>
            <a:r>
              <a:rPr lang="en-US" i="1" dirty="0" smtClean="0"/>
              <a:t>Sheet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</a:t>
            </a:r>
            <a:r>
              <a:rPr lang="en-US" dirty="0"/>
              <a:t>the two temperature readings differ by more than 0.5˚ C, repeat steps 5 and 6 </a:t>
            </a:r>
            <a:r>
              <a:rPr lang="en-US" dirty="0" smtClean="0"/>
              <a:t>again.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</a:t>
            </a:r>
            <a:r>
              <a:rPr lang="en-US" dirty="0"/>
              <a:t>two consecutive temperature readings are not within 0.5˚ C of one another after 7</a:t>
            </a:r>
          </a:p>
          <a:p>
            <a:r>
              <a:rPr lang="en-US" dirty="0"/>
              <a:t>minutes, record the last measurement on the Data Sheet and report your other four</a:t>
            </a:r>
          </a:p>
          <a:p>
            <a:r>
              <a:rPr lang="en-US" dirty="0"/>
              <a:t>measurements in the comments section along with a note that your reading wasn’t</a:t>
            </a:r>
          </a:p>
          <a:p>
            <a:r>
              <a:rPr lang="en-US" dirty="0"/>
              <a:t>stable after 7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6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47667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 PROCEDURE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Palatino Linotype" panose="02040502050505030304" pitchFamily="18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) MAXIMUM AND MINIMUM TEMPERATURE</a:t>
            </a:r>
            <a:endParaRPr lang="en-US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0" y="148478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Record the time and </a:t>
            </a:r>
            <a:r>
              <a:rPr lang="en-US" dirty="0" smtClean="0"/>
              <a:t>date of measurements.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Open </a:t>
            </a:r>
            <a:r>
              <a:rPr lang="en-US" dirty="0"/>
              <a:t>the instrument shelter being careful not to touch or breathe on the </a:t>
            </a:r>
            <a:r>
              <a:rPr lang="en-US" dirty="0" smtClean="0"/>
              <a:t>thermometer.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Reading eye should be at level </a:t>
            </a:r>
            <a:r>
              <a:rPr lang="en-US" dirty="0"/>
              <a:t>with the </a:t>
            </a:r>
            <a:r>
              <a:rPr lang="en-US" dirty="0" smtClean="0"/>
              <a:t>alcohol in </a:t>
            </a:r>
            <a:r>
              <a:rPr lang="en-US" dirty="0"/>
              <a:t>the </a:t>
            </a:r>
            <a:r>
              <a:rPr lang="en-US" dirty="0" smtClean="0"/>
              <a:t>thermometer.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Read </a:t>
            </a:r>
            <a:r>
              <a:rPr lang="en-US" dirty="0"/>
              <a:t>the level of the </a:t>
            </a:r>
            <a:r>
              <a:rPr lang="en-US" dirty="0"/>
              <a:t>alcohol </a:t>
            </a:r>
            <a:r>
              <a:rPr lang="en-US" dirty="0" smtClean="0"/>
              <a:t>on </a:t>
            </a:r>
            <a:r>
              <a:rPr lang="en-US" dirty="0"/>
              <a:t>the maximum side of the thermometer to the </a:t>
            </a:r>
            <a:r>
              <a:rPr lang="en-US" dirty="0" smtClean="0"/>
              <a:t>nearest 0.5</a:t>
            </a:r>
            <a:r>
              <a:rPr lang="en-US" dirty="0"/>
              <a:t>˚ C</a:t>
            </a:r>
            <a:r>
              <a:rPr lang="en-US" dirty="0" smtClean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Record </a:t>
            </a:r>
            <a:r>
              <a:rPr lang="en-US" dirty="0"/>
              <a:t>this reading as the current </a:t>
            </a:r>
            <a:r>
              <a:rPr lang="en-US" dirty="0" smtClean="0"/>
              <a:t>temperature.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Read </a:t>
            </a:r>
            <a:r>
              <a:rPr lang="en-US" dirty="0"/>
              <a:t>the bottom of the indicator on the maximum side of the thermometer to </a:t>
            </a:r>
            <a:r>
              <a:rPr lang="en-US" dirty="0" smtClean="0"/>
              <a:t>the nearest </a:t>
            </a:r>
            <a:r>
              <a:rPr lang="en-US" dirty="0"/>
              <a:t>0.5˚ </a:t>
            </a:r>
            <a:r>
              <a:rPr lang="en-US" dirty="0" smtClean="0"/>
              <a:t>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Record </a:t>
            </a:r>
            <a:r>
              <a:rPr lang="en-US" dirty="0"/>
              <a:t>this reading as the maximum </a:t>
            </a:r>
            <a:r>
              <a:rPr lang="en-US" dirty="0" smtClean="0"/>
              <a:t>temperature.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Read </a:t>
            </a:r>
            <a:r>
              <a:rPr lang="en-US" dirty="0"/>
              <a:t>the bottom of the indicator on the minimum side of the thermometer to </a:t>
            </a:r>
            <a:r>
              <a:rPr lang="en-US" dirty="0" smtClean="0"/>
              <a:t>the nearest </a:t>
            </a:r>
            <a:r>
              <a:rPr lang="en-US" dirty="0"/>
              <a:t>0.5˚ C. Remember that the temperature scale is upside down</a:t>
            </a:r>
            <a:r>
              <a:rPr lang="en-US" dirty="0" smtClean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Record </a:t>
            </a:r>
            <a:r>
              <a:rPr lang="en-US" dirty="0"/>
              <a:t>this reading as the minimum </a:t>
            </a:r>
            <a:r>
              <a:rPr lang="en-US" dirty="0" smtClean="0"/>
              <a:t>temperature.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</a:t>
            </a:r>
            <a:r>
              <a:rPr lang="en-US" dirty="0"/>
              <a:t>the magnet to gently move the maximum and minimum indicators down until </a:t>
            </a:r>
            <a:r>
              <a:rPr lang="en-US" dirty="0" smtClean="0"/>
              <a:t>they just </a:t>
            </a:r>
            <a:r>
              <a:rPr lang="en-US" dirty="0"/>
              <a:t>touch the </a:t>
            </a:r>
            <a:r>
              <a:rPr lang="en-US" dirty="0" smtClean="0"/>
              <a:t>alcohol.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Close </a:t>
            </a:r>
            <a:r>
              <a:rPr lang="en-US" dirty="0"/>
              <a:t>the instrument shelter.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76250" y="188913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4488" indent="-161448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2419350" indent="-5334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3055938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3616325" indent="-3810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4176713" indent="-3810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633913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5091113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5548313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6005513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  <a:ea typeface="+mj-ea"/>
                <a:cs typeface="+mj-cs"/>
              </a:rPr>
              <a:t>PRECIPITATION MEASUREMENTS</a:t>
            </a:r>
            <a:endParaRPr lang="hr-HR" altLang="en-US" sz="2400" b="1" dirty="0">
              <a:solidFill>
                <a:srgbClr val="FFFF0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en-US" sz="3600" dirty="0" smtClean="0">
              <a:latin typeface="Palatino Linotype" pitchFamily="18" charset="0"/>
            </a:endParaRPr>
          </a:p>
        </p:txBody>
      </p:sp>
      <p:pic>
        <p:nvPicPr>
          <p:cNvPr id="27658" name="Picture 10" descr="http://www.globe.gov/documents/10157/2547888/about_gl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59264"/>
            <a:ext cx="70961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59832" cy="398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347864" y="4581128"/>
            <a:ext cx="5655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of the local quantity of moisture input from atmosphere to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 of rain and snow as well as pH of precipitation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Frequency: Daily measurements – within one hour of local solar noon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8572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THERMOMETERS AND SHELTER </a:t>
            </a:r>
            <a:b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MAINTENANCE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95536" y="1845470"/>
            <a:ext cx="8748465" cy="4391842"/>
          </a:xfrm>
        </p:spPr>
        <p:txBody>
          <a:bodyPr/>
          <a:lstStyle/>
          <a:p>
            <a:r>
              <a:rPr lang="en-US" sz="2000" dirty="0" smtClean="0"/>
              <a:t>EXTREMLY IMPORTANT!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shelter should be kept </a:t>
            </a:r>
            <a:r>
              <a:rPr lang="en-US" sz="2000" dirty="0" smtClean="0"/>
              <a:t>clean both </a:t>
            </a:r>
            <a:r>
              <a:rPr lang="en-US" sz="2000" dirty="0"/>
              <a:t>inside and </a:t>
            </a:r>
            <a:r>
              <a:rPr lang="en-US" sz="2000" dirty="0" smtClean="0"/>
              <a:t>outside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roughly </a:t>
            </a:r>
            <a:r>
              <a:rPr lang="en-US" sz="2000" dirty="0"/>
              <a:t>once a week, </a:t>
            </a:r>
            <a:r>
              <a:rPr lang="en-US" sz="2000" dirty="0" smtClean="0"/>
              <a:t>check that </a:t>
            </a:r>
            <a:r>
              <a:rPr lang="en-US" sz="2000" dirty="0"/>
              <a:t>both sides of the </a:t>
            </a:r>
            <a:r>
              <a:rPr lang="en-US" sz="2000" dirty="0" smtClean="0"/>
              <a:t>maximum/minimum thermometer </a:t>
            </a:r>
            <a:r>
              <a:rPr lang="en-US" sz="2000" dirty="0"/>
              <a:t>read the </a:t>
            </a:r>
            <a:r>
              <a:rPr lang="en-US" sz="2000" dirty="0" smtClean="0"/>
              <a:t>same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</a:t>
            </a:r>
            <a:r>
              <a:rPr lang="en-US" sz="2000" dirty="0" smtClean="0"/>
              <a:t>pproximately every </a:t>
            </a:r>
            <a:r>
              <a:rPr lang="en-US" sz="2000" dirty="0"/>
              <a:t>three months </a:t>
            </a:r>
            <a:r>
              <a:rPr lang="en-US" sz="2000" dirty="0" smtClean="0"/>
              <a:t>check the </a:t>
            </a:r>
            <a:r>
              <a:rPr lang="en-US" sz="2000" dirty="0"/>
              <a:t>calibration of </a:t>
            </a:r>
            <a:r>
              <a:rPr lang="en-US" sz="2000" dirty="0" smtClean="0"/>
              <a:t>maximum/minimum thermometer </a:t>
            </a:r>
            <a:r>
              <a:rPr lang="en-US" sz="2000" dirty="0"/>
              <a:t>against </a:t>
            </a:r>
            <a:r>
              <a:rPr lang="en-US" sz="2000" dirty="0" smtClean="0"/>
              <a:t>calibration thermometer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b</a:t>
            </a:r>
            <a:r>
              <a:rPr lang="en-US" sz="2000" dirty="0" smtClean="0"/>
              <a:t>efore </a:t>
            </a:r>
            <a:r>
              <a:rPr lang="en-US" sz="2000" dirty="0"/>
              <a:t>using the </a:t>
            </a:r>
            <a:r>
              <a:rPr lang="en-US" sz="2000" dirty="0" smtClean="0"/>
              <a:t>maximum/minimum </a:t>
            </a:r>
            <a:r>
              <a:rPr lang="en-US" sz="2000" dirty="0"/>
              <a:t>thermometer, make sure that </a:t>
            </a:r>
            <a:r>
              <a:rPr lang="en-US" sz="2000" dirty="0" smtClean="0"/>
              <a:t>the column </a:t>
            </a:r>
            <a:r>
              <a:rPr lang="en-US" sz="2000" dirty="0"/>
              <a:t>of </a:t>
            </a:r>
            <a:r>
              <a:rPr lang="en-US" sz="2000" dirty="0" err="1" smtClean="0"/>
              <a:t>alchocol</a:t>
            </a:r>
            <a:r>
              <a:rPr lang="en-US" sz="2000" dirty="0" smtClean="0"/>
              <a:t> is </a:t>
            </a:r>
            <a:r>
              <a:rPr lang="en-US" sz="2000" dirty="0"/>
              <a:t>continuous.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Most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common </a:t>
            </a:r>
            <a:r>
              <a:rPr lang="en-US" sz="2000" dirty="0">
                <a:solidFill>
                  <a:srgbClr val="C00000"/>
                </a:solidFill>
              </a:rPr>
              <a:t>error </a:t>
            </a:r>
            <a:r>
              <a:rPr lang="en-US" sz="2000" dirty="0" smtClean="0"/>
              <a:t>in </a:t>
            </a:r>
            <a:r>
              <a:rPr lang="en-US" sz="2000" dirty="0"/>
              <a:t>the temperature data in the GLOBE </a:t>
            </a:r>
            <a:r>
              <a:rPr lang="en-US" sz="2000" dirty="0" smtClean="0"/>
              <a:t>data base </a:t>
            </a:r>
            <a:r>
              <a:rPr lang="en-US" sz="2000" dirty="0"/>
              <a:t>is the reporting of temperature read </a:t>
            </a:r>
            <a:r>
              <a:rPr lang="en-US" sz="2000" dirty="0" smtClean="0"/>
              <a:t>in degrees </a:t>
            </a:r>
            <a:r>
              <a:rPr lang="en-US" sz="2000" dirty="0"/>
              <a:t>Fahrenheit as if it were a reading </a:t>
            </a:r>
            <a:r>
              <a:rPr lang="en-US" sz="2000" dirty="0" smtClean="0"/>
              <a:t>in degrees Celsius.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9080" cy="52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95536" y="47667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Palatino Linotype" panose="02040502050505030304" pitchFamily="18" charset="0"/>
              </a:rPr>
              <a:t>SENDING DATA </a:t>
            </a:r>
            <a:endParaRPr lang="en-US" sz="2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9144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8640"/>
            <a:ext cx="887674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43608" y="8367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USEFUL LINKS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51520" y="22048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www.globe.gov/documents/348614/97b9939c-7fb5-4b12-8113-59f988781bf5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www.globe.gov/documents/348614/93d4bb3c-79e3-4255-9fc8-537fc4f870dc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8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AREA, </a:t>
            </a:r>
            <a:b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INSTRUMENTS AND TOOLS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93153" y="1845470"/>
            <a:ext cx="4550848" cy="381577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MEASUREMENTS AREA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If possible flat surface and surrounded  with fence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BASIC  INSTRUMENTS</a:t>
            </a:r>
            <a:r>
              <a:rPr lang="en-US" sz="2000" dirty="0" smtClean="0"/>
              <a:t>: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GLOBE </a:t>
            </a:r>
            <a:r>
              <a:rPr lang="en-US" sz="2000" dirty="0" smtClean="0"/>
              <a:t>rain gauge or/and</a:t>
            </a:r>
            <a:endParaRPr lang="en-US" sz="2000" dirty="0" smtClean="0"/>
          </a:p>
          <a:p>
            <a:pPr marL="214313" indent="-214313">
              <a:buFontTx/>
              <a:buChar char="-"/>
              <a:defRPr/>
            </a:pPr>
            <a:r>
              <a:rPr lang="en-US" sz="2000" dirty="0"/>
              <a:t>Hellman's </a:t>
            </a:r>
            <a:r>
              <a:rPr lang="en-US" sz="2000" dirty="0" smtClean="0"/>
              <a:t>rain gauge or/and </a:t>
            </a:r>
            <a:endParaRPr lang="en-US" sz="2000" dirty="0" smtClean="0"/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Seesaw rain gauge (for </a:t>
            </a:r>
            <a:r>
              <a:rPr lang="en-US" sz="2000" dirty="0" smtClean="0"/>
              <a:t>example  Vantage Proplus2</a:t>
            </a:r>
            <a:r>
              <a:rPr lang="en-US" sz="2000" dirty="0" smtClean="0"/>
              <a:t>)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Snow board and meter stick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Containers for snow samples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Containers for pH samples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pH paper or meter</a:t>
            </a:r>
            <a:endParaRPr lang="en-US" sz="2000" dirty="0"/>
          </a:p>
          <a:p>
            <a:pPr marL="214313" indent="-214313">
              <a:buFontTx/>
              <a:buChar char="-"/>
              <a:defRPr/>
            </a:pPr>
            <a:endParaRPr lang="en-US" sz="2000" dirty="0" smtClean="0"/>
          </a:p>
          <a:p>
            <a:pPr marL="214313" indent="-214313">
              <a:buFontTx/>
              <a:buChar char="-"/>
              <a:defRPr/>
            </a:pPr>
            <a:endParaRPr lang="en-US" dirty="0"/>
          </a:p>
        </p:txBody>
      </p:sp>
      <p:pic>
        <p:nvPicPr>
          <p:cNvPr id="30724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r="19768"/>
          <a:stretch>
            <a:fillRect/>
          </a:stretch>
        </p:blipFill>
        <p:spPr>
          <a:xfrm>
            <a:off x="164028" y="1875981"/>
            <a:ext cx="4429125" cy="479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AREA, </a:t>
            </a:r>
            <a:b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INSTRUMENTS AND TOOLS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83968" y="1845470"/>
            <a:ext cx="4860033" cy="381577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OTHER USEFULL TOOLS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/>
              <a:t>Sampling jar with </a:t>
            </a:r>
            <a:r>
              <a:rPr lang="en-US" sz="2000" dirty="0" smtClean="0"/>
              <a:t>lid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/>
              <a:t>300 mL beakers or </a:t>
            </a:r>
            <a:r>
              <a:rPr lang="en-US" sz="2000" dirty="0" smtClean="0"/>
              <a:t>cups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Tweezers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/>
              <a:t>Stirring rods or </a:t>
            </a:r>
            <a:r>
              <a:rPr lang="en-US" sz="2000" dirty="0" smtClean="0"/>
              <a:t>spoon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Latex gloves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/>
              <a:t>Distilled water for cleaning rain </a:t>
            </a:r>
            <a:r>
              <a:rPr lang="en-US" sz="2000" dirty="0" smtClean="0"/>
              <a:t>gauge</a:t>
            </a:r>
          </a:p>
          <a:p>
            <a:pPr marL="214313" indent="-214313">
              <a:buFontTx/>
              <a:buChar char="-"/>
              <a:defRPr/>
            </a:pPr>
            <a:r>
              <a:rPr lang="en-US" sz="2000" dirty="0" smtClean="0"/>
              <a:t>Data sheet or memo pad </a:t>
            </a:r>
            <a:endParaRPr lang="en-US" sz="2000" dirty="0" smtClean="0"/>
          </a:p>
          <a:p>
            <a:pPr marL="214313" indent="-214313">
              <a:buFontTx/>
              <a:buChar char="-"/>
              <a:defRPr/>
            </a:pPr>
            <a:endParaRPr lang="en-US" dirty="0"/>
          </a:p>
        </p:txBody>
      </p:sp>
      <p:pic>
        <p:nvPicPr>
          <p:cNvPr id="1028" name="Picture 4" descr="http://www.leevalley.com/US/images/item/Gardening/AB921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" y="1496052"/>
            <a:ext cx="3774703" cy="52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DEFINITION OF PHENOMENON </a:t>
            </a:r>
            <a:b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AND MEASUREMENTS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95536" y="1845470"/>
            <a:ext cx="8748465" cy="3815778"/>
          </a:xfrm>
        </p:spPr>
        <p:txBody>
          <a:bodyPr/>
          <a:lstStyle/>
          <a:p>
            <a:r>
              <a:rPr lang="en-US" sz="2000" dirty="0" smtClean="0"/>
              <a:t>LIQUID PRECIPITATION QUANITY MEASUREMENTS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includes rainfall of any intensity and drizzle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measurements of thickness of precipitation layer</a:t>
            </a:r>
          </a:p>
          <a:p>
            <a:endParaRPr lang="en-US" sz="2000" dirty="0"/>
          </a:p>
          <a:p>
            <a:r>
              <a:rPr lang="en-US" sz="2000" dirty="0" smtClean="0"/>
              <a:t>SOLID PRECIPITATION </a:t>
            </a:r>
            <a:r>
              <a:rPr lang="en-US" sz="2000" dirty="0"/>
              <a:t>QUANITY MEASUREMENTS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includes </a:t>
            </a:r>
            <a:r>
              <a:rPr lang="en-US" sz="2000" dirty="0"/>
              <a:t>snow, ice </a:t>
            </a:r>
            <a:r>
              <a:rPr lang="en-US" sz="2000" dirty="0" smtClean="0"/>
              <a:t>pellets </a:t>
            </a:r>
            <a:r>
              <a:rPr lang="en-US" sz="2000" dirty="0"/>
              <a:t>and </a:t>
            </a:r>
            <a:r>
              <a:rPr lang="en-US" sz="2000" dirty="0" smtClean="0"/>
              <a:t>hail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measurements of thickness of </a:t>
            </a:r>
            <a:r>
              <a:rPr lang="en-US" sz="2000" dirty="0" smtClean="0"/>
              <a:t>snow layer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r>
              <a:rPr lang="en-US" sz="2000" dirty="0" smtClean="0"/>
              <a:t>PH MEASUREMENTS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include acidity measurements any kind of precipitation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95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333375"/>
            <a:ext cx="6265863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Liquid precipitation measurements</a:t>
            </a:r>
            <a:endParaRPr lang="hr-HR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8313" y="774700"/>
            <a:ext cx="81168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  <a:defRPr/>
            </a:pPr>
            <a:endParaRPr lang="hr-HR" altLang="en-US" sz="2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775" y="1498600"/>
            <a:ext cx="49688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en-US" sz="2400" b="1" dirty="0" smtClean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8924"/>
            <a:ext cx="5564188" cy="24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Measurements daily at Local Solar Noon</a:t>
            </a:r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Possibility of multiday measurements (up to 7 days)</a:t>
            </a:r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The precipitation quantity is measured with precision of 0,1 mm</a:t>
            </a:r>
            <a:endParaRPr lang="hr-HR" altLang="en-US" sz="2400" b="1" dirty="0" smtClean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51275" y="1653240"/>
            <a:ext cx="49688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en-US" sz="2400" b="1" dirty="0" smtClean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49825"/>
            <a:ext cx="608488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  <a:defRPr/>
            </a:pPr>
            <a:endParaRPr lang="hr-HR" altLang="en-US" sz="2400" b="1" dirty="0" smtClean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218" name="Picture 2" descr="http://os-konjscina.skole.hr/upload/os-konjscina/images/static3/748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48370"/>
            <a:ext cx="42672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prod.meredith.com/product/21dde88f3bef8a683aa804784354e89e/bc815ee9941f92225c2e57708d752f3718b57871f02787431f0269a99da673e5/m/zenport-ga521-rain-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0865"/>
            <a:ext cx="3085604" cy="38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PROCEDURE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1117898"/>
            <a:ext cx="8964489" cy="45433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Read </a:t>
            </a:r>
            <a:r>
              <a:rPr lang="en-US" sz="2000" dirty="0"/>
              <a:t>the level of the water in </a:t>
            </a:r>
            <a:r>
              <a:rPr lang="en-US" sz="2000" dirty="0" smtClean="0"/>
              <a:t>rain </a:t>
            </a:r>
            <a:r>
              <a:rPr lang="en-US" sz="2000" dirty="0"/>
              <a:t>gauge; </a:t>
            </a:r>
            <a:r>
              <a:rPr lang="en-US" sz="2000" dirty="0" smtClean="0"/>
              <a:t>your </a:t>
            </a:r>
            <a:r>
              <a:rPr lang="en-US" sz="2000" dirty="0"/>
              <a:t>eyes are level with </a:t>
            </a:r>
            <a:r>
              <a:rPr lang="en-US" sz="2000" dirty="0" smtClean="0"/>
              <a:t>the water </a:t>
            </a:r>
            <a:r>
              <a:rPr lang="en-US" sz="2000" dirty="0"/>
              <a:t>in the measuring tube. Read the level at the bottom of the </a:t>
            </a:r>
            <a:r>
              <a:rPr lang="en-US" sz="2000" dirty="0" smtClean="0"/>
              <a:t>meniscus.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Record </a:t>
            </a:r>
            <a:r>
              <a:rPr lang="en-US" sz="2000" dirty="0"/>
              <a:t>the rainfall amount to the nearest one-tenth of a </a:t>
            </a:r>
            <a:r>
              <a:rPr lang="en-US" sz="2000" dirty="0" smtClean="0"/>
              <a:t>millimeter.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Pour </a:t>
            </a:r>
            <a:r>
              <a:rPr lang="en-US" sz="2000" dirty="0"/>
              <a:t>the water into the sampling jar and cover it for the pH </a:t>
            </a:r>
            <a:r>
              <a:rPr lang="en-US" sz="2000" dirty="0" smtClean="0"/>
              <a:t>measurement.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Record </a:t>
            </a:r>
            <a:r>
              <a:rPr lang="en-US" sz="2000" dirty="0"/>
              <a:t>the number of days rain has accumulated in the gauge. 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Perform </a:t>
            </a:r>
            <a:r>
              <a:rPr lang="en-US" sz="2000" dirty="0"/>
              <a:t>the appropriate </a:t>
            </a:r>
            <a:r>
              <a:rPr lang="en-US" sz="2000" i="1" dirty="0"/>
              <a:t>Precipitation pH Lab Guide </a:t>
            </a:r>
            <a:r>
              <a:rPr lang="en-US" sz="2000" dirty="0"/>
              <a:t>(depending on which type of </a:t>
            </a:r>
            <a:r>
              <a:rPr lang="en-US" sz="2000" dirty="0" err="1" smtClean="0"/>
              <a:t>Ph</a:t>
            </a:r>
            <a:r>
              <a:rPr lang="en-US" sz="2000" dirty="0" smtClean="0"/>
              <a:t> measuring </a:t>
            </a:r>
            <a:r>
              <a:rPr lang="en-US" sz="2000" dirty="0"/>
              <a:t>device and salt you are using</a:t>
            </a:r>
            <a:r>
              <a:rPr lang="en-US" sz="2000" dirty="0" smtClean="0"/>
              <a:t>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Dry </a:t>
            </a:r>
            <a:r>
              <a:rPr lang="en-US" sz="2000" dirty="0"/>
              <a:t>the rain gauge and remount it on its </a:t>
            </a:r>
            <a:r>
              <a:rPr lang="en-US" sz="2000" dirty="0" smtClean="0"/>
              <a:t> post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7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746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Palatino Linotype" pitchFamily="18" charset="0"/>
              </a:rPr>
              <a:t>Snow height measurements</a:t>
            </a:r>
            <a:r>
              <a:rPr lang="hr-HR" altLang="en-US" sz="2800" b="1" dirty="0">
                <a:solidFill>
                  <a:srgbClr val="FFFF00"/>
                </a:solidFill>
                <a:latin typeface="Palatino Linotype" pitchFamily="18" charset="0"/>
              </a:rPr>
              <a:t/>
            </a:r>
            <a:br>
              <a:rPr lang="hr-HR" altLang="en-US" sz="2800" b="1" dirty="0">
                <a:solidFill>
                  <a:srgbClr val="FFFF00"/>
                </a:solidFill>
                <a:latin typeface="Palatino Linotype" pitchFamily="18" charset="0"/>
              </a:rPr>
            </a:br>
            <a:endParaRPr lang="hr-HR" altLang="en-US" sz="2800" b="1" dirty="0" smtClean="0">
              <a:solidFill>
                <a:srgbClr val="33CCFF"/>
              </a:solidFill>
              <a:latin typeface="Palatino Linotyp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73275"/>
            <a:ext cx="3725863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latin typeface="Palatino Linotype" pitchFamily="18" charset="0"/>
              </a:rPr>
              <a:t>Measurements of height of total snow cover </a:t>
            </a:r>
            <a:endParaRPr lang="hr-HR" altLang="en-US" sz="2800" b="1" dirty="0" smtClean="0">
              <a:latin typeface="Palatino Linotype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4905375"/>
            <a:ext cx="3708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latin typeface="Palatino Linotype" pitchFamily="18" charset="0"/>
              </a:rPr>
              <a:t>Measurements of height of </a:t>
            </a:r>
            <a:r>
              <a:rPr lang="en-US" altLang="en-US" sz="2800" b="1" dirty="0" smtClean="0">
                <a:latin typeface="Palatino Linotype" pitchFamily="18" charset="0"/>
              </a:rPr>
              <a:t>new snow </a:t>
            </a:r>
            <a:r>
              <a:rPr lang="en-US" altLang="en-US" sz="2800" b="1" dirty="0">
                <a:latin typeface="Palatino Linotype" pitchFamily="18" charset="0"/>
              </a:rPr>
              <a:t>cover </a:t>
            </a:r>
            <a:endParaRPr lang="hr-HR" altLang="en-US" sz="2800" b="1" dirty="0">
              <a:latin typeface="Palatino Linotype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3829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889375"/>
            <a:ext cx="42830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MEASUREMENTS PROCEDURE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9144001" cy="594928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Insert the measuring stick vertically into the snow until it rests on the ground. </a:t>
            </a:r>
            <a:r>
              <a:rPr lang="en-US" sz="2000" dirty="0" smtClean="0"/>
              <a:t>Read </a:t>
            </a:r>
            <a:r>
              <a:rPr lang="en-US" sz="2000" dirty="0"/>
              <a:t>and </a:t>
            </a:r>
            <a:r>
              <a:rPr lang="en-US" sz="2000" dirty="0" smtClean="0"/>
              <a:t>record the </a:t>
            </a:r>
            <a:r>
              <a:rPr lang="en-US" sz="2000" dirty="0"/>
              <a:t>depth of the </a:t>
            </a:r>
            <a:r>
              <a:rPr lang="en-US" sz="2000" dirty="0" smtClean="0"/>
              <a:t>snowpack.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Repeat </a:t>
            </a:r>
            <a:r>
              <a:rPr lang="en-US" sz="2000" dirty="0"/>
              <a:t>the measurement in at least two more places where the snow is least </a:t>
            </a:r>
            <a:r>
              <a:rPr lang="en-US" sz="2000" dirty="0" smtClean="0"/>
              <a:t>affected by </a:t>
            </a:r>
            <a:r>
              <a:rPr lang="en-US" sz="2000" dirty="0"/>
              <a:t>drifting</a:t>
            </a:r>
            <a:r>
              <a:rPr lang="en-US" sz="2000" dirty="0" smtClean="0"/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Report </a:t>
            </a:r>
            <a:r>
              <a:rPr lang="en-US" sz="2000" dirty="0"/>
              <a:t>all three of these numbers as the total snowfall. If </a:t>
            </a:r>
            <a:r>
              <a:rPr lang="en-US" sz="2000" dirty="0" smtClean="0"/>
              <a:t>depth </a:t>
            </a:r>
            <a:r>
              <a:rPr lang="en-US" sz="2000" dirty="0"/>
              <a:t>cannot be read, record the letter “T” (for trace) for total snowpack</a:t>
            </a:r>
            <a:r>
              <a:rPr lang="en-US" sz="2000" dirty="0" smtClean="0"/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After </a:t>
            </a:r>
            <a:r>
              <a:rPr lang="en-US" sz="2000" dirty="0"/>
              <a:t>a new snow has fallen on earlier snow, </a:t>
            </a:r>
            <a:r>
              <a:rPr lang="en-US" sz="2000" dirty="0" smtClean="0"/>
              <a:t>insert </a:t>
            </a:r>
            <a:r>
              <a:rPr lang="en-US" sz="2000" dirty="0"/>
              <a:t>the measuring </a:t>
            </a:r>
            <a:r>
              <a:rPr lang="en-US" sz="2000" dirty="0" smtClean="0"/>
              <a:t>stick vertically </a:t>
            </a:r>
            <a:r>
              <a:rPr lang="en-US" sz="2000" dirty="0"/>
              <a:t>into the snow until it touches the snowboard. Read and record the depth </a:t>
            </a:r>
            <a:r>
              <a:rPr lang="en-US" sz="2000" dirty="0" smtClean="0"/>
              <a:t>of new </a:t>
            </a:r>
            <a:r>
              <a:rPr lang="en-US" sz="2000" dirty="0"/>
              <a:t>snow. 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If </a:t>
            </a:r>
            <a:r>
              <a:rPr lang="en-US" sz="2000" dirty="0"/>
              <a:t>there is new snow, take at least two more measurements at different spots on </a:t>
            </a:r>
            <a:r>
              <a:rPr lang="en-US" sz="2000" dirty="0" smtClean="0"/>
              <a:t>the snowboard.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Report </a:t>
            </a:r>
            <a:r>
              <a:rPr lang="en-US" sz="2000" dirty="0"/>
              <a:t>these numbers as the depth of new snow. If the snowfall is so small that </a:t>
            </a:r>
            <a:r>
              <a:rPr lang="en-US" sz="2000" dirty="0" smtClean="0"/>
              <a:t>a depth </a:t>
            </a:r>
            <a:r>
              <a:rPr lang="en-US" sz="2000" dirty="0"/>
              <a:t>cannot be read, record the letter “T</a:t>
            </a:r>
            <a:r>
              <a:rPr lang="en-US" sz="2000" dirty="0" smtClean="0"/>
              <a:t>”. </a:t>
            </a:r>
            <a:r>
              <a:rPr lang="en-US" sz="2000" dirty="0"/>
              <a:t>If the snow </a:t>
            </a:r>
            <a:r>
              <a:rPr lang="en-US" sz="2000" dirty="0" smtClean="0"/>
              <a:t>on the </a:t>
            </a:r>
            <a:r>
              <a:rPr lang="en-US" sz="2000" dirty="0"/>
              <a:t>snowboard has been disturbed </a:t>
            </a:r>
            <a:r>
              <a:rPr lang="en-US" sz="2000" dirty="0" smtClean="0"/>
              <a:t>report </a:t>
            </a:r>
            <a:r>
              <a:rPr lang="en-US" sz="2000" dirty="0"/>
              <a:t>“M</a:t>
            </a:r>
            <a:r>
              <a:rPr lang="en-US" sz="2000" dirty="0" smtClean="0"/>
              <a:t>” for missing.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Record </a:t>
            </a:r>
            <a:r>
              <a:rPr lang="en-US" sz="2000" dirty="0"/>
              <a:t>the number of days since the last reading of </a:t>
            </a:r>
            <a:r>
              <a:rPr lang="en-US" sz="2000" dirty="0" smtClean="0"/>
              <a:t>snow.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7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2391</TotalTime>
  <Words>1492</Words>
  <Application>Microsoft Office PowerPoint</Application>
  <PresentationFormat>Prikaz na zaslonu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Open Sans Light</vt:lpstr>
      <vt:lpstr>Palatino Linotype</vt:lpstr>
      <vt:lpstr>Verdana</vt:lpstr>
      <vt:lpstr>Wingdings</vt:lpstr>
      <vt:lpstr>Ripple</vt:lpstr>
      <vt:lpstr>GLOBE   PROTOCOLS:</vt:lpstr>
      <vt:lpstr>PowerPointova prezentacija</vt:lpstr>
      <vt:lpstr>MEASUREMENTS AREA,  INSTRUMENTS AND TOOLS</vt:lpstr>
      <vt:lpstr>MEASUREMENTS AREA,  INSTRUMENTS AND TOOLS</vt:lpstr>
      <vt:lpstr>DEFINITION OF PHENOMENON  AND MEASUREMENTS</vt:lpstr>
      <vt:lpstr>PowerPointova prezentacija</vt:lpstr>
      <vt:lpstr>MEASUREMENTS PROCEDURE</vt:lpstr>
      <vt:lpstr>Snow height measurements </vt:lpstr>
      <vt:lpstr>MEASUREMENTS PROCEDURE</vt:lpstr>
      <vt:lpstr>IN THE LAB</vt:lpstr>
      <vt:lpstr>PRECIPITATION PH USING PH PAPER</vt:lpstr>
      <vt:lpstr>PowerPointova prezentacija</vt:lpstr>
      <vt:lpstr>PowerPointova prezentacija</vt:lpstr>
      <vt:lpstr>PRECIPITATION INSTRUMENT MAINTENANCE</vt:lpstr>
      <vt:lpstr>AIR TEMPERATURE MEASUREMENTS</vt:lpstr>
      <vt:lpstr>DEFINITIONS</vt:lpstr>
      <vt:lpstr>MEASUREMENTS AREA,  INSTRUMENTS AND TOOLS</vt:lpstr>
      <vt:lpstr>PowerPointova prezentacija</vt:lpstr>
      <vt:lpstr>PowerPointova prezentacija</vt:lpstr>
      <vt:lpstr>THERMOMETERS AND SHELTER  MAINTENANCE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SWE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Mladen Matvijev</dc:creator>
  <cp:lastModifiedBy>Emtivi Kichma</cp:lastModifiedBy>
  <cp:revision>119</cp:revision>
  <dcterms:created xsi:type="dcterms:W3CDTF">2015-01-25T17:06:37Z</dcterms:created>
  <dcterms:modified xsi:type="dcterms:W3CDTF">2016-03-21T15:19:48Z</dcterms:modified>
</cp:coreProperties>
</file>