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617" r:id="rId2"/>
    <p:sldId id="559" r:id="rId3"/>
    <p:sldId id="516" r:id="rId4"/>
    <p:sldId id="625" r:id="rId5"/>
    <p:sldId id="628" r:id="rId6"/>
    <p:sldId id="579" r:id="rId7"/>
    <p:sldId id="624" r:id="rId8"/>
    <p:sldId id="664" r:id="rId9"/>
    <p:sldId id="578" r:id="rId10"/>
    <p:sldId id="631" r:id="rId11"/>
    <p:sldId id="632" r:id="rId12"/>
    <p:sldId id="655" r:id="rId13"/>
    <p:sldId id="634" r:id="rId14"/>
    <p:sldId id="667" r:id="rId15"/>
    <p:sldId id="662" r:id="rId16"/>
    <p:sldId id="644" r:id="rId17"/>
    <p:sldId id="641" r:id="rId18"/>
    <p:sldId id="673" r:id="rId19"/>
    <p:sldId id="645" r:id="rId20"/>
    <p:sldId id="670" r:id="rId21"/>
    <p:sldId id="671" r:id="rId22"/>
    <p:sldId id="642" r:id="rId23"/>
    <p:sldId id="64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11F4"/>
    <a:srgbClr val="37FF20"/>
    <a:srgbClr val="15E61B"/>
    <a:srgbClr val="F94BFF"/>
    <a:srgbClr val="FEFFFF"/>
    <a:srgbClr val="25555E"/>
    <a:srgbClr val="20533D"/>
    <a:srgbClr val="2C5368"/>
    <a:srgbClr val="AAC8F3"/>
    <a:srgbClr val="839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0" autoAdjust="0"/>
    <p:restoredTop sz="94456" autoAdjust="0"/>
  </p:normalViewPr>
  <p:slideViewPr>
    <p:cSldViewPr snapToGrid="0" snapToObjects="1">
      <p:cViewPr varScale="1">
        <p:scale>
          <a:sx n="83" d="100"/>
          <a:sy n="83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wpatzert:Desktop:Active%20Documents:Documents:Copy%20of%201945%20-2014Rain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Macintosh%20HD:Users:wpatzert:Desktop:Active%20Documents:Documents:LA%20Rainfall&amp;TempCharts:Copy%20of%20'83'98%20El%20Nino%20Rai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Macintosh%20HD:Users:wpatzert:Desktop:Active%20Documents:Documents:LA%20Rainfall&amp;TempCharts:Copy%20of%20'83'98%20El%20Nino%20Rain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Macintosh%20HD:Users:wpatzert:Desktop:Active%20Documents:Documents:Copy%20of%201945%20-2014Rain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dirty="0"/>
              <a:t>Downtown</a:t>
            </a:r>
            <a:r>
              <a:rPr lang="en-US" sz="2800" baseline="0" dirty="0"/>
              <a:t> Los Angeles </a:t>
            </a:r>
            <a:r>
              <a:rPr lang="en-US" sz="2800" dirty="0"/>
              <a:t>Rainfall 1945 </a:t>
            </a:r>
            <a:r>
              <a:rPr lang="en-US" sz="2800" dirty="0" smtClean="0"/>
              <a:t>– </a:t>
            </a:r>
            <a:r>
              <a:rPr lang="en-US" sz="2800" dirty="0"/>
              <a:t>2015</a:t>
            </a:r>
          </a:p>
          <a:p>
            <a:pPr>
              <a:defRPr/>
            </a:pPr>
            <a:endParaRPr lang="en-US" sz="28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Rainfall in inches</c:v>
          </c:tx>
          <c:spPr>
            <a:solidFill>
              <a:srgbClr val="0000FF"/>
            </a:solidFill>
            <a:ln w="76200" cmpd="sng"/>
          </c:spPr>
          <c:invertIfNegative val="0"/>
          <c:cat>
            <c:numRef>
              <c:f>Sheet1!$C$2:$C$72</c:f>
              <c:numCache>
                <c:formatCode>General</c:formatCode>
                <c:ptCount val="71"/>
                <c:pt idx="0">
                  <c:v>1945</c:v>
                </c:pt>
                <c:pt idx="1">
                  <c:v>1946</c:v>
                </c:pt>
                <c:pt idx="2">
                  <c:v>1947</c:v>
                </c:pt>
                <c:pt idx="3">
                  <c:v>1948</c:v>
                </c:pt>
                <c:pt idx="4">
                  <c:v>1949</c:v>
                </c:pt>
                <c:pt idx="5">
                  <c:v>1950</c:v>
                </c:pt>
                <c:pt idx="6">
                  <c:v>1951</c:v>
                </c:pt>
                <c:pt idx="7">
                  <c:v>1952</c:v>
                </c:pt>
                <c:pt idx="8">
                  <c:v>1953</c:v>
                </c:pt>
                <c:pt idx="9">
                  <c:v>1954</c:v>
                </c:pt>
                <c:pt idx="10">
                  <c:v>1955</c:v>
                </c:pt>
                <c:pt idx="11">
                  <c:v>1956</c:v>
                </c:pt>
                <c:pt idx="12">
                  <c:v>1957</c:v>
                </c:pt>
                <c:pt idx="13">
                  <c:v>1958</c:v>
                </c:pt>
                <c:pt idx="14">
                  <c:v>1959</c:v>
                </c:pt>
                <c:pt idx="15">
                  <c:v>1960</c:v>
                </c:pt>
                <c:pt idx="16">
                  <c:v>1961</c:v>
                </c:pt>
                <c:pt idx="17">
                  <c:v>1962</c:v>
                </c:pt>
                <c:pt idx="18">
                  <c:v>1963</c:v>
                </c:pt>
                <c:pt idx="19">
                  <c:v>1964</c:v>
                </c:pt>
                <c:pt idx="20">
                  <c:v>1965</c:v>
                </c:pt>
                <c:pt idx="21">
                  <c:v>1966</c:v>
                </c:pt>
                <c:pt idx="22">
                  <c:v>1967</c:v>
                </c:pt>
                <c:pt idx="23">
                  <c:v>1968</c:v>
                </c:pt>
                <c:pt idx="24">
                  <c:v>1969</c:v>
                </c:pt>
                <c:pt idx="25">
                  <c:v>1970</c:v>
                </c:pt>
                <c:pt idx="26">
                  <c:v>1971</c:v>
                </c:pt>
                <c:pt idx="27">
                  <c:v>1972</c:v>
                </c:pt>
                <c:pt idx="28">
                  <c:v>1973</c:v>
                </c:pt>
                <c:pt idx="29">
                  <c:v>1974</c:v>
                </c:pt>
                <c:pt idx="30">
                  <c:v>1975</c:v>
                </c:pt>
                <c:pt idx="31">
                  <c:v>1976</c:v>
                </c:pt>
                <c:pt idx="32">
                  <c:v>1977</c:v>
                </c:pt>
                <c:pt idx="33">
                  <c:v>1978</c:v>
                </c:pt>
                <c:pt idx="34">
                  <c:v>1979</c:v>
                </c:pt>
                <c:pt idx="35">
                  <c:v>1980</c:v>
                </c:pt>
                <c:pt idx="36">
                  <c:v>1981</c:v>
                </c:pt>
                <c:pt idx="37">
                  <c:v>1982</c:v>
                </c:pt>
                <c:pt idx="38">
                  <c:v>1983</c:v>
                </c:pt>
                <c:pt idx="39">
                  <c:v>1984</c:v>
                </c:pt>
                <c:pt idx="40">
                  <c:v>1985</c:v>
                </c:pt>
                <c:pt idx="41">
                  <c:v>1986</c:v>
                </c:pt>
                <c:pt idx="42">
                  <c:v>1987</c:v>
                </c:pt>
                <c:pt idx="43">
                  <c:v>1988</c:v>
                </c:pt>
                <c:pt idx="44">
                  <c:v>1989</c:v>
                </c:pt>
                <c:pt idx="45">
                  <c:v>1990</c:v>
                </c:pt>
                <c:pt idx="46">
                  <c:v>1991</c:v>
                </c:pt>
                <c:pt idx="47">
                  <c:v>1992</c:v>
                </c:pt>
                <c:pt idx="48">
                  <c:v>1993</c:v>
                </c:pt>
                <c:pt idx="49">
                  <c:v>1994</c:v>
                </c:pt>
                <c:pt idx="50">
                  <c:v>1995</c:v>
                </c:pt>
                <c:pt idx="51">
                  <c:v>1996</c:v>
                </c:pt>
                <c:pt idx="52">
                  <c:v>1997</c:v>
                </c:pt>
                <c:pt idx="53">
                  <c:v>1998</c:v>
                </c:pt>
                <c:pt idx="54">
                  <c:v>1999</c:v>
                </c:pt>
                <c:pt idx="55">
                  <c:v>2000</c:v>
                </c:pt>
                <c:pt idx="56">
                  <c:v>2001</c:v>
                </c:pt>
                <c:pt idx="57">
                  <c:v>2002</c:v>
                </c:pt>
                <c:pt idx="58">
                  <c:v>2003</c:v>
                </c:pt>
                <c:pt idx="59">
                  <c:v>2004</c:v>
                </c:pt>
                <c:pt idx="60">
                  <c:v>2005</c:v>
                </c:pt>
                <c:pt idx="61">
                  <c:v>2006</c:v>
                </c:pt>
                <c:pt idx="62">
                  <c:v>2007</c:v>
                </c:pt>
                <c:pt idx="63">
                  <c:v>2008</c:v>
                </c:pt>
                <c:pt idx="64">
                  <c:v>2009</c:v>
                </c:pt>
                <c:pt idx="65">
                  <c:v>2010</c:v>
                </c:pt>
                <c:pt idx="66">
                  <c:v>2011</c:v>
                </c:pt>
                <c:pt idx="67">
                  <c:v>2012</c:v>
                </c:pt>
                <c:pt idx="68">
                  <c:v>2013</c:v>
                </c:pt>
                <c:pt idx="69">
                  <c:v>2014</c:v>
                </c:pt>
                <c:pt idx="70">
                  <c:v>2015</c:v>
                </c:pt>
              </c:numCache>
            </c:numRef>
          </c:cat>
          <c:val>
            <c:numRef>
              <c:f>Sheet1!$B$2:$B$72</c:f>
              <c:numCache>
                <c:formatCode>General</c:formatCode>
                <c:ptCount val="71"/>
                <c:pt idx="0">
                  <c:v>11.59</c:v>
                </c:pt>
                <c:pt idx="1">
                  <c:v>11.65</c:v>
                </c:pt>
                <c:pt idx="2">
                  <c:v>12.66</c:v>
                </c:pt>
                <c:pt idx="3">
                  <c:v>7.22</c:v>
                </c:pt>
                <c:pt idx="4">
                  <c:v>7.99</c:v>
                </c:pt>
                <c:pt idx="5">
                  <c:v>10.59</c:v>
                </c:pt>
                <c:pt idx="6">
                  <c:v>8.2100000000000009</c:v>
                </c:pt>
                <c:pt idx="7">
                  <c:v>26.21</c:v>
                </c:pt>
                <c:pt idx="8">
                  <c:v>9.4600000000000009</c:v>
                </c:pt>
                <c:pt idx="9">
                  <c:v>11.99</c:v>
                </c:pt>
                <c:pt idx="10">
                  <c:v>11.94</c:v>
                </c:pt>
                <c:pt idx="11">
                  <c:v>16</c:v>
                </c:pt>
                <c:pt idx="12">
                  <c:v>9.5399999999999991</c:v>
                </c:pt>
                <c:pt idx="13">
                  <c:v>21.13</c:v>
                </c:pt>
                <c:pt idx="14">
                  <c:v>5.58</c:v>
                </c:pt>
                <c:pt idx="15">
                  <c:v>8.18</c:v>
                </c:pt>
                <c:pt idx="16">
                  <c:v>4.8499999999999996</c:v>
                </c:pt>
                <c:pt idx="17">
                  <c:v>18.79</c:v>
                </c:pt>
                <c:pt idx="18">
                  <c:v>8.3800000000000008</c:v>
                </c:pt>
                <c:pt idx="19">
                  <c:v>7.93</c:v>
                </c:pt>
                <c:pt idx="20">
                  <c:v>13.68</c:v>
                </c:pt>
                <c:pt idx="21">
                  <c:v>20.440000000000001</c:v>
                </c:pt>
                <c:pt idx="22">
                  <c:v>22</c:v>
                </c:pt>
                <c:pt idx="23">
                  <c:v>16.579999999999998</c:v>
                </c:pt>
                <c:pt idx="24">
                  <c:v>27.47</c:v>
                </c:pt>
                <c:pt idx="25">
                  <c:v>7.74</c:v>
                </c:pt>
                <c:pt idx="26">
                  <c:v>12.32</c:v>
                </c:pt>
                <c:pt idx="27">
                  <c:v>7.17</c:v>
                </c:pt>
                <c:pt idx="28">
                  <c:v>21.26</c:v>
                </c:pt>
                <c:pt idx="29">
                  <c:v>14.92</c:v>
                </c:pt>
                <c:pt idx="30">
                  <c:v>14.35</c:v>
                </c:pt>
                <c:pt idx="31">
                  <c:v>7.21</c:v>
                </c:pt>
                <c:pt idx="32">
                  <c:v>12.3</c:v>
                </c:pt>
                <c:pt idx="33">
                  <c:v>33.44</c:v>
                </c:pt>
                <c:pt idx="34">
                  <c:v>19.670000000000002</c:v>
                </c:pt>
                <c:pt idx="35">
                  <c:v>26.98</c:v>
                </c:pt>
                <c:pt idx="36">
                  <c:v>8.9600000000000009</c:v>
                </c:pt>
                <c:pt idx="37">
                  <c:v>10.71</c:v>
                </c:pt>
                <c:pt idx="38">
                  <c:v>31.28</c:v>
                </c:pt>
                <c:pt idx="39">
                  <c:v>10.43</c:v>
                </c:pt>
                <c:pt idx="40">
                  <c:v>12.82</c:v>
                </c:pt>
                <c:pt idx="41">
                  <c:v>17.86</c:v>
                </c:pt>
                <c:pt idx="42">
                  <c:v>7.6599999999999957</c:v>
                </c:pt>
                <c:pt idx="43">
                  <c:v>12.48</c:v>
                </c:pt>
                <c:pt idx="44">
                  <c:v>8.08</c:v>
                </c:pt>
                <c:pt idx="45">
                  <c:v>7.35</c:v>
                </c:pt>
                <c:pt idx="46">
                  <c:v>11.99</c:v>
                </c:pt>
                <c:pt idx="47">
                  <c:v>21</c:v>
                </c:pt>
                <c:pt idx="48">
                  <c:v>27.36</c:v>
                </c:pt>
                <c:pt idx="49">
                  <c:v>8.11</c:v>
                </c:pt>
                <c:pt idx="50">
                  <c:v>24.35</c:v>
                </c:pt>
                <c:pt idx="51">
                  <c:v>12.44</c:v>
                </c:pt>
                <c:pt idx="52">
                  <c:v>12.4</c:v>
                </c:pt>
                <c:pt idx="53">
                  <c:v>31.01</c:v>
                </c:pt>
                <c:pt idx="54">
                  <c:v>9.08</c:v>
                </c:pt>
                <c:pt idx="55">
                  <c:v>11.57</c:v>
                </c:pt>
                <c:pt idx="56">
                  <c:v>17.940000000000001</c:v>
                </c:pt>
                <c:pt idx="57">
                  <c:v>4.42</c:v>
                </c:pt>
                <c:pt idx="58">
                  <c:v>16.41</c:v>
                </c:pt>
                <c:pt idx="59">
                  <c:v>9.25</c:v>
                </c:pt>
                <c:pt idx="60">
                  <c:v>37.25</c:v>
                </c:pt>
                <c:pt idx="61">
                  <c:v>12.34</c:v>
                </c:pt>
                <c:pt idx="62">
                  <c:v>3.21</c:v>
                </c:pt>
                <c:pt idx="63">
                  <c:v>13.53</c:v>
                </c:pt>
                <c:pt idx="64">
                  <c:v>9.08</c:v>
                </c:pt>
                <c:pt idx="65">
                  <c:v>16.36</c:v>
                </c:pt>
                <c:pt idx="66">
                  <c:v>20.2</c:v>
                </c:pt>
                <c:pt idx="67">
                  <c:v>8.69</c:v>
                </c:pt>
                <c:pt idx="68">
                  <c:v>5.14</c:v>
                </c:pt>
                <c:pt idx="69">
                  <c:v>6.02</c:v>
                </c:pt>
                <c:pt idx="70">
                  <c:v>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9567104"/>
        <c:axId val="119569024"/>
      </c:barChart>
      <c:lineChart>
        <c:grouping val="standard"/>
        <c:varyColors val="0"/>
        <c:ser>
          <c:idx val="1"/>
          <c:order val="1"/>
          <c:tx>
            <c:v>5yr avg</c:v>
          </c:tx>
          <c:spPr>
            <a:ln w="57150" cmpd="sng">
              <a:solidFill>
                <a:schemeClr val="tx1">
                  <a:alpha val="0"/>
                </a:schemeClr>
              </a:solidFill>
            </a:ln>
          </c:spPr>
          <c:marker>
            <c:symbol val="none"/>
          </c:marker>
          <c:val>
            <c:numRef>
              <c:f>Sheet1!$D$2:$D$72</c:f>
              <c:numCache>
                <c:formatCode>General</c:formatCode>
                <c:ptCount val="71"/>
                <c:pt idx="2">
                  <c:v>10.222</c:v>
                </c:pt>
                <c:pt idx="3">
                  <c:v>10.022</c:v>
                </c:pt>
                <c:pt idx="4">
                  <c:v>9.3339999999999996</c:v>
                </c:pt>
                <c:pt idx="5">
                  <c:v>12.044</c:v>
                </c:pt>
                <c:pt idx="6">
                  <c:v>12.492000000000001</c:v>
                </c:pt>
                <c:pt idx="7">
                  <c:v>13.292</c:v>
                </c:pt>
                <c:pt idx="8">
                  <c:v>13.561999999999999</c:v>
                </c:pt>
                <c:pt idx="9">
                  <c:v>15.12</c:v>
                </c:pt>
                <c:pt idx="10">
                  <c:v>11.786</c:v>
                </c:pt>
                <c:pt idx="11">
                  <c:v>14.12</c:v>
                </c:pt>
                <c:pt idx="12">
                  <c:v>12.837999999999999</c:v>
                </c:pt>
                <c:pt idx="13">
                  <c:v>12.086</c:v>
                </c:pt>
                <c:pt idx="14">
                  <c:v>9.8559999999999999</c:v>
                </c:pt>
                <c:pt idx="15">
                  <c:v>11.706</c:v>
                </c:pt>
                <c:pt idx="16">
                  <c:v>9.1560000000000006</c:v>
                </c:pt>
                <c:pt idx="17">
                  <c:v>9.6260000000000012</c:v>
                </c:pt>
                <c:pt idx="18">
                  <c:v>10.726000000000001</c:v>
                </c:pt>
                <c:pt idx="19">
                  <c:v>13.843999999999999</c:v>
                </c:pt>
                <c:pt idx="20">
                  <c:v>14.486000000000001</c:v>
                </c:pt>
                <c:pt idx="21">
                  <c:v>16.126000000000001</c:v>
                </c:pt>
                <c:pt idx="22">
                  <c:v>20.033999999999999</c:v>
                </c:pt>
                <c:pt idx="23">
                  <c:v>18.846</c:v>
                </c:pt>
                <c:pt idx="24">
                  <c:v>17.222000000000001</c:v>
                </c:pt>
                <c:pt idx="25">
                  <c:v>14.256</c:v>
                </c:pt>
                <c:pt idx="26">
                  <c:v>15.192</c:v>
                </c:pt>
                <c:pt idx="27">
                  <c:v>12.682</c:v>
                </c:pt>
                <c:pt idx="28">
                  <c:v>14.004</c:v>
                </c:pt>
                <c:pt idx="29">
                  <c:v>12.981999999999999</c:v>
                </c:pt>
                <c:pt idx="30">
                  <c:v>14.007999999999999</c:v>
                </c:pt>
                <c:pt idx="31">
                  <c:v>16.443999999999999</c:v>
                </c:pt>
                <c:pt idx="32">
                  <c:v>17.393999999999998</c:v>
                </c:pt>
                <c:pt idx="33">
                  <c:v>19.920000000000002</c:v>
                </c:pt>
                <c:pt idx="34">
                  <c:v>20.27</c:v>
                </c:pt>
                <c:pt idx="35">
                  <c:v>19.952000000000009</c:v>
                </c:pt>
                <c:pt idx="36">
                  <c:v>19.52</c:v>
                </c:pt>
                <c:pt idx="37">
                  <c:v>17.672000000000001</c:v>
                </c:pt>
                <c:pt idx="38">
                  <c:v>14.84</c:v>
                </c:pt>
                <c:pt idx="39">
                  <c:v>16.62</c:v>
                </c:pt>
                <c:pt idx="40">
                  <c:v>16.010000000000002</c:v>
                </c:pt>
                <c:pt idx="41">
                  <c:v>12.25</c:v>
                </c:pt>
                <c:pt idx="42">
                  <c:v>11.78</c:v>
                </c:pt>
                <c:pt idx="43">
                  <c:v>10.686</c:v>
                </c:pt>
                <c:pt idx="44">
                  <c:v>9.5120000000000005</c:v>
                </c:pt>
                <c:pt idx="45">
                  <c:v>12.18</c:v>
                </c:pt>
                <c:pt idx="46">
                  <c:v>15.156000000000001</c:v>
                </c:pt>
                <c:pt idx="47">
                  <c:v>15.162000000000001</c:v>
                </c:pt>
                <c:pt idx="48">
                  <c:v>18.562000000000001</c:v>
                </c:pt>
                <c:pt idx="49">
                  <c:v>18.652000000000001</c:v>
                </c:pt>
                <c:pt idx="50">
                  <c:v>16.931999999999999</c:v>
                </c:pt>
                <c:pt idx="51">
                  <c:v>17.661999999999999</c:v>
                </c:pt>
                <c:pt idx="52">
                  <c:v>17.856000000000002</c:v>
                </c:pt>
                <c:pt idx="53">
                  <c:v>15.3</c:v>
                </c:pt>
                <c:pt idx="54">
                  <c:v>16.399999999999999</c:v>
                </c:pt>
                <c:pt idx="55">
                  <c:v>14.804</c:v>
                </c:pt>
                <c:pt idx="56">
                  <c:v>11.884</c:v>
                </c:pt>
                <c:pt idx="57">
                  <c:v>11.917999999999999</c:v>
                </c:pt>
                <c:pt idx="58">
                  <c:v>17.053999999999998</c:v>
                </c:pt>
                <c:pt idx="59">
                  <c:v>15.933999999999999</c:v>
                </c:pt>
                <c:pt idx="60">
                  <c:v>15.692</c:v>
                </c:pt>
                <c:pt idx="61">
                  <c:v>15.116</c:v>
                </c:pt>
                <c:pt idx="62">
                  <c:v>15.082000000000001</c:v>
                </c:pt>
                <c:pt idx="63">
                  <c:v>10.904</c:v>
                </c:pt>
                <c:pt idx="64">
                  <c:v>12.476000000000001</c:v>
                </c:pt>
                <c:pt idx="65">
                  <c:v>13.571999999999999</c:v>
                </c:pt>
                <c:pt idx="66">
                  <c:v>11.894</c:v>
                </c:pt>
                <c:pt idx="67">
                  <c:v>11.282</c:v>
                </c:pt>
                <c:pt idx="68">
                  <c:v>9.49</c:v>
                </c:pt>
              </c:numCache>
            </c:numRef>
          </c:val>
          <c:smooth val="0"/>
        </c:ser>
        <c:ser>
          <c:idx val="2"/>
          <c:order val="2"/>
          <c:marker>
            <c:symbol val="none"/>
          </c:marker>
          <c:val>
            <c:numLit>
              <c:formatCode>General</c:formatCode>
              <c:ptCount val="1"/>
              <c:pt idx="0">
                <c:v>1</c:v>
              </c:pt>
            </c:numLit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567104"/>
        <c:axId val="119569024"/>
      </c:lineChart>
      <c:catAx>
        <c:axId val="119567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/>
                  <a:t>Years</a:t>
                </a:r>
              </a:p>
            </c:rich>
          </c:tx>
          <c:layout>
            <c:manualLayout>
              <c:xMode val="edge"/>
              <c:yMode val="edge"/>
              <c:x val="0.48648314937840398"/>
              <c:y val="0.931942176270175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19569024"/>
        <c:crosses val="autoZero"/>
        <c:auto val="1"/>
        <c:lblAlgn val="ctr"/>
        <c:lblOffset val="100"/>
        <c:noMultiLvlLbl val="0"/>
      </c:catAx>
      <c:valAx>
        <c:axId val="1195690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/>
                  <a:t>Rainfall</a:t>
                </a:r>
                <a:r>
                  <a:rPr lang="en-US" sz="2000" baseline="0"/>
                  <a:t> in inches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7.5345091072492503E-3"/>
              <c:y val="0.334353013592215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195671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 w="38100" cmpd="sng"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21510914783699"/>
          <c:y val="0.12552248281755499"/>
          <c:w val="0.75775694763956902"/>
          <c:h val="0.70666323012184096"/>
        </c:manualLayout>
      </c:layout>
      <c:lineChart>
        <c:grouping val="standard"/>
        <c:varyColors val="0"/>
        <c:ser>
          <c:idx val="0"/>
          <c:order val="0"/>
          <c:tx>
            <c:v>1982-3</c:v>
          </c:tx>
          <c:marker>
            <c:symbol val="none"/>
          </c:marker>
          <c:cat>
            <c:strRef>
              <c:f>Sheet1!$AW$2:$AW$13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Sheet1!$AX$1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v>Avg</c:v>
          </c:tx>
          <c:spPr>
            <a:ln w="57150" cmpd="sng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Sheet1!$AW$2:$AW$13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Sheet1!$AZ$2:$AZ$13</c:f>
              <c:numCache>
                <c:formatCode>General</c:formatCode>
                <c:ptCount val="12"/>
                <c:pt idx="0">
                  <c:v>0.01</c:v>
                </c:pt>
                <c:pt idx="1">
                  <c:v>0.05</c:v>
                </c:pt>
                <c:pt idx="2">
                  <c:v>0.22</c:v>
                </c:pt>
                <c:pt idx="3">
                  <c:v>0.53</c:v>
                </c:pt>
                <c:pt idx="4">
                  <c:v>1.28</c:v>
                </c:pt>
                <c:pt idx="5">
                  <c:v>2.5</c:v>
                </c:pt>
                <c:pt idx="6">
                  <c:v>3.05</c:v>
                </c:pt>
                <c:pt idx="7">
                  <c:v>3.25</c:v>
                </c:pt>
                <c:pt idx="8">
                  <c:v>2.57</c:v>
                </c:pt>
                <c:pt idx="9">
                  <c:v>1.02</c:v>
                </c:pt>
                <c:pt idx="10">
                  <c:v>0.31</c:v>
                </c:pt>
                <c:pt idx="11">
                  <c:v>0.06</c:v>
                </c:pt>
              </c:numCache>
            </c:numRef>
          </c:val>
          <c:smooth val="0"/>
        </c:ser>
        <c:ser>
          <c:idx val="2"/>
          <c:order val="2"/>
          <c:tx>
            <c:v>1997-8</c:v>
          </c:tx>
          <c:spPr>
            <a:ln w="57150" cmpd="sng">
              <a:solidFill>
                <a:srgbClr val="16FF24"/>
              </a:solidFill>
            </a:ln>
          </c:spPr>
          <c:marker>
            <c:symbol val="none"/>
          </c:marker>
          <c:cat>
            <c:strRef>
              <c:f>Sheet1!$AW$2:$AW$13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Sheet1!$AY$2:$AY$13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0.45</c:v>
                </c:pt>
                <c:pt idx="3">
                  <c:v>0</c:v>
                </c:pt>
                <c:pt idx="4">
                  <c:v>2.06</c:v>
                </c:pt>
                <c:pt idx="5">
                  <c:v>2.52</c:v>
                </c:pt>
                <c:pt idx="6">
                  <c:v>4.1199999999999974</c:v>
                </c:pt>
                <c:pt idx="7">
                  <c:v>13.68</c:v>
                </c:pt>
                <c:pt idx="8">
                  <c:v>4.0599999999999996</c:v>
                </c:pt>
                <c:pt idx="9">
                  <c:v>0.97</c:v>
                </c:pt>
                <c:pt idx="10">
                  <c:v>3.1</c:v>
                </c:pt>
                <c:pt idx="11">
                  <c:v>0.05</c:v>
                </c:pt>
              </c:numCache>
            </c:numRef>
          </c:val>
          <c:smooth val="0"/>
        </c:ser>
        <c:ser>
          <c:idx val="3"/>
          <c:order val="3"/>
          <c:tx>
            <c:v>1982-3</c:v>
          </c:tx>
          <c:spPr>
            <a:ln w="57150" cmpd="sng">
              <a:solidFill>
                <a:srgbClr val="0000FF"/>
              </a:solidFill>
            </a:ln>
          </c:spPr>
          <c:marker>
            <c:symbol val="none"/>
          </c:marker>
          <c:cat>
            <c:strRef>
              <c:f>Sheet1!$AW$2:$AW$13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Sheet1!$AX$2:$AX$13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0.84</c:v>
                </c:pt>
                <c:pt idx="3">
                  <c:v>0.19</c:v>
                </c:pt>
                <c:pt idx="4">
                  <c:v>4.41</c:v>
                </c:pt>
                <c:pt idx="5">
                  <c:v>1.05</c:v>
                </c:pt>
                <c:pt idx="6">
                  <c:v>6.49</c:v>
                </c:pt>
                <c:pt idx="7">
                  <c:v>4.37</c:v>
                </c:pt>
                <c:pt idx="8">
                  <c:v>8.3699999999999992</c:v>
                </c:pt>
                <c:pt idx="9">
                  <c:v>5.1599999999999966</c:v>
                </c:pt>
                <c:pt idx="10">
                  <c:v>0.36</c:v>
                </c:pt>
                <c:pt idx="11">
                  <c:v>0.01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071552"/>
        <c:axId val="128073088"/>
      </c:lineChart>
      <c:catAx>
        <c:axId val="128071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28073088"/>
        <c:crosses val="autoZero"/>
        <c:auto val="1"/>
        <c:lblAlgn val="ctr"/>
        <c:lblOffset val="100"/>
        <c:noMultiLvlLbl val="0"/>
      </c:catAx>
      <c:valAx>
        <c:axId val="1280730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Precipitation (inches)</a:t>
                </a:r>
              </a:p>
            </c:rich>
          </c:tx>
          <c:layout>
            <c:manualLayout>
              <c:xMode val="edge"/>
              <c:yMode val="edge"/>
              <c:x val="2.88094991550637E-2"/>
              <c:y val="0.3224603134410600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28071552"/>
        <c:crosses val="autoZero"/>
        <c:crossBetween val="between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20894016344187599"/>
          <c:y val="0.30935651216089"/>
          <c:w val="0.20300212300113399"/>
          <c:h val="0.22611793131628999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2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072898141951201"/>
          <c:y val="0.119687249398557"/>
          <c:w val="0.81933829208810405"/>
          <c:h val="0.70860837591579595"/>
        </c:manualLayout>
      </c:layout>
      <c:lineChart>
        <c:grouping val="standard"/>
        <c:varyColors val="0"/>
        <c:ser>
          <c:idx val="0"/>
          <c:order val="0"/>
          <c:tx>
            <c:v>1982-3</c:v>
          </c:tx>
          <c:marker>
            <c:symbol val="none"/>
          </c:marker>
          <c:cat>
            <c:strRef>
              <c:f>Sheet1!$AW$2:$AW$13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Sheet1!$AX$1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v>Avg</c:v>
          </c:tx>
          <c:spPr>
            <a:ln w="57150" cmpd="sng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Sheet1!$AW$2:$AW$13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Sheet1!$AZ$2:$AZ$13</c:f>
              <c:numCache>
                <c:formatCode>General</c:formatCode>
                <c:ptCount val="12"/>
                <c:pt idx="0">
                  <c:v>0.01</c:v>
                </c:pt>
                <c:pt idx="1">
                  <c:v>0.05</c:v>
                </c:pt>
                <c:pt idx="2">
                  <c:v>0.22</c:v>
                </c:pt>
                <c:pt idx="3">
                  <c:v>0.53</c:v>
                </c:pt>
                <c:pt idx="4">
                  <c:v>1.28</c:v>
                </c:pt>
                <c:pt idx="5">
                  <c:v>2.5</c:v>
                </c:pt>
                <c:pt idx="6">
                  <c:v>3.05</c:v>
                </c:pt>
                <c:pt idx="7">
                  <c:v>3.25</c:v>
                </c:pt>
                <c:pt idx="8">
                  <c:v>2.57</c:v>
                </c:pt>
                <c:pt idx="9">
                  <c:v>1.02</c:v>
                </c:pt>
                <c:pt idx="10">
                  <c:v>0.31</c:v>
                </c:pt>
                <c:pt idx="11">
                  <c:v>0.06</c:v>
                </c:pt>
              </c:numCache>
            </c:numRef>
          </c:val>
          <c:smooth val="0"/>
        </c:ser>
        <c:ser>
          <c:idx val="2"/>
          <c:order val="2"/>
          <c:tx>
            <c:v>1997-8</c:v>
          </c:tx>
          <c:spPr>
            <a:ln w="57150" cmpd="sng">
              <a:solidFill>
                <a:srgbClr val="16FF24"/>
              </a:solidFill>
            </a:ln>
          </c:spPr>
          <c:marker>
            <c:symbol val="none"/>
          </c:marker>
          <c:cat>
            <c:strRef>
              <c:f>Sheet1!$AW$2:$AW$13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Sheet1!$AY$2:$AY$13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0.45</c:v>
                </c:pt>
                <c:pt idx="3">
                  <c:v>0</c:v>
                </c:pt>
                <c:pt idx="4">
                  <c:v>2.06</c:v>
                </c:pt>
                <c:pt idx="5">
                  <c:v>2.52</c:v>
                </c:pt>
                <c:pt idx="6">
                  <c:v>4.1199999999999974</c:v>
                </c:pt>
                <c:pt idx="7">
                  <c:v>13.68</c:v>
                </c:pt>
                <c:pt idx="8">
                  <c:v>4.0599999999999996</c:v>
                </c:pt>
                <c:pt idx="9">
                  <c:v>0.97</c:v>
                </c:pt>
                <c:pt idx="10">
                  <c:v>3.1</c:v>
                </c:pt>
                <c:pt idx="11">
                  <c:v>0.05</c:v>
                </c:pt>
              </c:numCache>
            </c:numRef>
          </c:val>
          <c:smooth val="0"/>
        </c:ser>
        <c:ser>
          <c:idx val="3"/>
          <c:order val="3"/>
          <c:tx>
            <c:v>1982-3</c:v>
          </c:tx>
          <c:spPr>
            <a:ln w="57150" cmpd="sng">
              <a:solidFill>
                <a:srgbClr val="0000FF"/>
              </a:solidFill>
            </a:ln>
          </c:spPr>
          <c:marker>
            <c:symbol val="none"/>
          </c:marker>
          <c:cat>
            <c:strRef>
              <c:f>Sheet1!$AW$2:$AW$13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Sheet1!$AX$2:$AX$13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0.84</c:v>
                </c:pt>
                <c:pt idx="3">
                  <c:v>0.19</c:v>
                </c:pt>
                <c:pt idx="4">
                  <c:v>4.41</c:v>
                </c:pt>
                <c:pt idx="5">
                  <c:v>1.05</c:v>
                </c:pt>
                <c:pt idx="6">
                  <c:v>6.49</c:v>
                </c:pt>
                <c:pt idx="7">
                  <c:v>4.37</c:v>
                </c:pt>
                <c:pt idx="8">
                  <c:v>8.3699999999999992</c:v>
                </c:pt>
                <c:pt idx="9">
                  <c:v>5.1599999999999966</c:v>
                </c:pt>
                <c:pt idx="10">
                  <c:v>0.36</c:v>
                </c:pt>
                <c:pt idx="11">
                  <c:v>0.01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007872"/>
        <c:axId val="141013760"/>
      </c:lineChart>
      <c:catAx>
        <c:axId val="1410078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41013760"/>
        <c:crosses val="autoZero"/>
        <c:auto val="1"/>
        <c:lblAlgn val="ctr"/>
        <c:lblOffset val="100"/>
        <c:noMultiLvlLbl val="0"/>
      </c:catAx>
      <c:valAx>
        <c:axId val="1410137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Precipitation (inches)</a:t>
                </a:r>
              </a:p>
            </c:rich>
          </c:tx>
          <c:layout>
            <c:manualLayout>
              <c:xMode val="edge"/>
              <c:yMode val="edge"/>
              <c:x val="2.88094991550637E-2"/>
              <c:y val="0.3224603134410600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41007872"/>
        <c:crosses val="autoZero"/>
        <c:crossBetween val="between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20894016344187599"/>
          <c:y val="0.30935651216089"/>
          <c:w val="0.20300212300113399"/>
          <c:h val="0.22611793131628999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24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800" dirty="0"/>
              <a:t>Downtown</a:t>
            </a:r>
            <a:r>
              <a:rPr lang="en-US" sz="2800" baseline="0" dirty="0"/>
              <a:t> Los Angeles </a:t>
            </a:r>
            <a:r>
              <a:rPr lang="en-US" sz="2800" dirty="0"/>
              <a:t>Rainfall </a:t>
            </a:r>
            <a:r>
              <a:rPr lang="en-US" sz="2800" dirty="0" smtClean="0"/>
              <a:t>1945 – 2015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Dry</a:t>
            </a:r>
            <a:r>
              <a:rPr lang="en-US" sz="2800" dirty="0" smtClean="0"/>
              <a:t> &amp; </a:t>
            </a:r>
            <a:r>
              <a:rPr lang="en-US" sz="2800" dirty="0" smtClean="0">
                <a:solidFill>
                  <a:srgbClr val="0000FF"/>
                </a:solidFill>
              </a:rPr>
              <a:t>Wet</a:t>
            </a:r>
            <a:r>
              <a:rPr lang="en-US" sz="2800" dirty="0" smtClean="0"/>
              <a:t> Decades!</a:t>
            </a:r>
            <a:endParaRPr lang="en-US" sz="2800" dirty="0"/>
          </a:p>
        </c:rich>
      </c:tx>
      <c:layout>
        <c:manualLayout>
          <c:xMode val="edge"/>
          <c:yMode val="edge"/>
          <c:x val="0.13212495399343899"/>
          <c:y val="6.0661767339990997E-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Rainfall in inches</c:v>
          </c:tx>
          <c:spPr>
            <a:solidFill>
              <a:srgbClr val="0000FF"/>
            </a:solidFill>
            <a:ln w="76200" cmpd="sng"/>
          </c:spPr>
          <c:invertIfNegative val="0"/>
          <c:cat>
            <c:numRef>
              <c:f>Sheet1!$C$2:$C$72</c:f>
              <c:numCache>
                <c:formatCode>General</c:formatCode>
                <c:ptCount val="71"/>
                <c:pt idx="0">
                  <c:v>1945</c:v>
                </c:pt>
                <c:pt idx="1">
                  <c:v>1946</c:v>
                </c:pt>
                <c:pt idx="2">
                  <c:v>1947</c:v>
                </c:pt>
                <c:pt idx="3">
                  <c:v>1948</c:v>
                </c:pt>
                <c:pt idx="4">
                  <c:v>1949</c:v>
                </c:pt>
                <c:pt idx="5">
                  <c:v>1950</c:v>
                </c:pt>
                <c:pt idx="6">
                  <c:v>1951</c:v>
                </c:pt>
                <c:pt idx="7">
                  <c:v>1952</c:v>
                </c:pt>
                <c:pt idx="8">
                  <c:v>1953</c:v>
                </c:pt>
                <c:pt idx="9">
                  <c:v>1954</c:v>
                </c:pt>
                <c:pt idx="10">
                  <c:v>1955</c:v>
                </c:pt>
                <c:pt idx="11">
                  <c:v>1956</c:v>
                </c:pt>
                <c:pt idx="12">
                  <c:v>1957</c:v>
                </c:pt>
                <c:pt idx="13">
                  <c:v>1958</c:v>
                </c:pt>
                <c:pt idx="14">
                  <c:v>1959</c:v>
                </c:pt>
                <c:pt idx="15">
                  <c:v>1960</c:v>
                </c:pt>
                <c:pt idx="16">
                  <c:v>1961</c:v>
                </c:pt>
                <c:pt idx="17">
                  <c:v>1962</c:v>
                </c:pt>
                <c:pt idx="18">
                  <c:v>1963</c:v>
                </c:pt>
                <c:pt idx="19">
                  <c:v>1964</c:v>
                </c:pt>
                <c:pt idx="20">
                  <c:v>1965</c:v>
                </c:pt>
                <c:pt idx="21">
                  <c:v>1966</c:v>
                </c:pt>
                <c:pt idx="22">
                  <c:v>1967</c:v>
                </c:pt>
                <c:pt idx="23">
                  <c:v>1968</c:v>
                </c:pt>
                <c:pt idx="24">
                  <c:v>1969</c:v>
                </c:pt>
                <c:pt idx="25">
                  <c:v>1970</c:v>
                </c:pt>
                <c:pt idx="26">
                  <c:v>1971</c:v>
                </c:pt>
                <c:pt idx="27">
                  <c:v>1972</c:v>
                </c:pt>
                <c:pt idx="28">
                  <c:v>1973</c:v>
                </c:pt>
                <c:pt idx="29">
                  <c:v>1974</c:v>
                </c:pt>
                <c:pt idx="30">
                  <c:v>1975</c:v>
                </c:pt>
                <c:pt idx="31">
                  <c:v>1976</c:v>
                </c:pt>
                <c:pt idx="32">
                  <c:v>1977</c:v>
                </c:pt>
                <c:pt idx="33">
                  <c:v>1978</c:v>
                </c:pt>
                <c:pt idx="34">
                  <c:v>1979</c:v>
                </c:pt>
                <c:pt idx="35">
                  <c:v>1980</c:v>
                </c:pt>
                <c:pt idx="36">
                  <c:v>1981</c:v>
                </c:pt>
                <c:pt idx="37">
                  <c:v>1982</c:v>
                </c:pt>
                <c:pt idx="38">
                  <c:v>1983</c:v>
                </c:pt>
                <c:pt idx="39">
                  <c:v>1984</c:v>
                </c:pt>
                <c:pt idx="40">
                  <c:v>1985</c:v>
                </c:pt>
                <c:pt idx="41">
                  <c:v>1986</c:v>
                </c:pt>
                <c:pt idx="42">
                  <c:v>1987</c:v>
                </c:pt>
                <c:pt idx="43">
                  <c:v>1988</c:v>
                </c:pt>
                <c:pt idx="44">
                  <c:v>1989</c:v>
                </c:pt>
                <c:pt idx="45">
                  <c:v>1990</c:v>
                </c:pt>
                <c:pt idx="46">
                  <c:v>1991</c:v>
                </c:pt>
                <c:pt idx="47">
                  <c:v>1992</c:v>
                </c:pt>
                <c:pt idx="48">
                  <c:v>1993</c:v>
                </c:pt>
                <c:pt idx="49">
                  <c:v>1994</c:v>
                </c:pt>
                <c:pt idx="50">
                  <c:v>1995</c:v>
                </c:pt>
                <c:pt idx="51">
                  <c:v>1996</c:v>
                </c:pt>
                <c:pt idx="52">
                  <c:v>1997</c:v>
                </c:pt>
                <c:pt idx="53">
                  <c:v>1998</c:v>
                </c:pt>
                <c:pt idx="54">
                  <c:v>1999</c:v>
                </c:pt>
                <c:pt idx="55">
                  <c:v>2000</c:v>
                </c:pt>
                <c:pt idx="56">
                  <c:v>2001</c:v>
                </c:pt>
                <c:pt idx="57">
                  <c:v>2002</c:v>
                </c:pt>
                <c:pt idx="58">
                  <c:v>2003</c:v>
                </c:pt>
                <c:pt idx="59">
                  <c:v>2004</c:v>
                </c:pt>
                <c:pt idx="60">
                  <c:v>2005</c:v>
                </c:pt>
                <c:pt idx="61">
                  <c:v>2006</c:v>
                </c:pt>
                <c:pt idx="62">
                  <c:v>2007</c:v>
                </c:pt>
                <c:pt idx="63">
                  <c:v>2008</c:v>
                </c:pt>
                <c:pt idx="64">
                  <c:v>2009</c:v>
                </c:pt>
                <c:pt idx="65">
                  <c:v>2010</c:v>
                </c:pt>
                <c:pt idx="66">
                  <c:v>2011</c:v>
                </c:pt>
                <c:pt idx="67">
                  <c:v>2012</c:v>
                </c:pt>
                <c:pt idx="68">
                  <c:v>2013</c:v>
                </c:pt>
                <c:pt idx="69">
                  <c:v>2014</c:v>
                </c:pt>
                <c:pt idx="70">
                  <c:v>2015</c:v>
                </c:pt>
              </c:numCache>
            </c:numRef>
          </c:cat>
          <c:val>
            <c:numRef>
              <c:f>Sheet1!$B$2:$B$72</c:f>
              <c:numCache>
                <c:formatCode>General</c:formatCode>
                <c:ptCount val="71"/>
                <c:pt idx="0">
                  <c:v>11.59</c:v>
                </c:pt>
                <c:pt idx="1">
                  <c:v>11.65</c:v>
                </c:pt>
                <c:pt idx="2">
                  <c:v>12.66</c:v>
                </c:pt>
                <c:pt idx="3">
                  <c:v>7.22</c:v>
                </c:pt>
                <c:pt idx="4">
                  <c:v>7.99</c:v>
                </c:pt>
                <c:pt idx="5">
                  <c:v>10.59</c:v>
                </c:pt>
                <c:pt idx="6">
                  <c:v>8.2100000000000009</c:v>
                </c:pt>
                <c:pt idx="7">
                  <c:v>26.21</c:v>
                </c:pt>
                <c:pt idx="8">
                  <c:v>9.4600000000000009</c:v>
                </c:pt>
                <c:pt idx="9">
                  <c:v>11.99</c:v>
                </c:pt>
                <c:pt idx="10">
                  <c:v>11.94</c:v>
                </c:pt>
                <c:pt idx="11">
                  <c:v>16</c:v>
                </c:pt>
                <c:pt idx="12">
                  <c:v>9.5399999999999991</c:v>
                </c:pt>
                <c:pt idx="13">
                  <c:v>21.13</c:v>
                </c:pt>
                <c:pt idx="14">
                  <c:v>5.58</c:v>
                </c:pt>
                <c:pt idx="15">
                  <c:v>8.18</c:v>
                </c:pt>
                <c:pt idx="16">
                  <c:v>4.8499999999999996</c:v>
                </c:pt>
                <c:pt idx="17">
                  <c:v>18.79</c:v>
                </c:pt>
                <c:pt idx="18">
                  <c:v>8.3800000000000008</c:v>
                </c:pt>
                <c:pt idx="19">
                  <c:v>7.93</c:v>
                </c:pt>
                <c:pt idx="20">
                  <c:v>13.68</c:v>
                </c:pt>
                <c:pt idx="21">
                  <c:v>20.440000000000001</c:v>
                </c:pt>
                <c:pt idx="22">
                  <c:v>22</c:v>
                </c:pt>
                <c:pt idx="23">
                  <c:v>16.579999999999998</c:v>
                </c:pt>
                <c:pt idx="24">
                  <c:v>27.47</c:v>
                </c:pt>
                <c:pt idx="25">
                  <c:v>7.74</c:v>
                </c:pt>
                <c:pt idx="26">
                  <c:v>12.32</c:v>
                </c:pt>
                <c:pt idx="27">
                  <c:v>7.17</c:v>
                </c:pt>
                <c:pt idx="28">
                  <c:v>21.26</c:v>
                </c:pt>
                <c:pt idx="29">
                  <c:v>14.92</c:v>
                </c:pt>
                <c:pt idx="30">
                  <c:v>14.35</c:v>
                </c:pt>
                <c:pt idx="31">
                  <c:v>7.21</c:v>
                </c:pt>
                <c:pt idx="32">
                  <c:v>12.3</c:v>
                </c:pt>
                <c:pt idx="33">
                  <c:v>33.44</c:v>
                </c:pt>
                <c:pt idx="34">
                  <c:v>19.670000000000002</c:v>
                </c:pt>
                <c:pt idx="35">
                  <c:v>26.98</c:v>
                </c:pt>
                <c:pt idx="36">
                  <c:v>8.9600000000000009</c:v>
                </c:pt>
                <c:pt idx="37">
                  <c:v>10.71</c:v>
                </c:pt>
                <c:pt idx="38">
                  <c:v>31.28</c:v>
                </c:pt>
                <c:pt idx="39">
                  <c:v>10.43</c:v>
                </c:pt>
                <c:pt idx="40">
                  <c:v>12.82</c:v>
                </c:pt>
                <c:pt idx="41">
                  <c:v>17.86</c:v>
                </c:pt>
                <c:pt idx="42">
                  <c:v>7.6599999999999957</c:v>
                </c:pt>
                <c:pt idx="43">
                  <c:v>12.48</c:v>
                </c:pt>
                <c:pt idx="44">
                  <c:v>8.08</c:v>
                </c:pt>
                <c:pt idx="45">
                  <c:v>7.35</c:v>
                </c:pt>
                <c:pt idx="46">
                  <c:v>11.99</c:v>
                </c:pt>
                <c:pt idx="47">
                  <c:v>21</c:v>
                </c:pt>
                <c:pt idx="48">
                  <c:v>27.36</c:v>
                </c:pt>
                <c:pt idx="49">
                  <c:v>8.11</c:v>
                </c:pt>
                <c:pt idx="50">
                  <c:v>24.35</c:v>
                </c:pt>
                <c:pt idx="51">
                  <c:v>12.44</c:v>
                </c:pt>
                <c:pt idx="52">
                  <c:v>12.4</c:v>
                </c:pt>
                <c:pt idx="53">
                  <c:v>31.01</c:v>
                </c:pt>
                <c:pt idx="54">
                  <c:v>9.08</c:v>
                </c:pt>
                <c:pt idx="55">
                  <c:v>11.57</c:v>
                </c:pt>
                <c:pt idx="56">
                  <c:v>17.940000000000001</c:v>
                </c:pt>
                <c:pt idx="57">
                  <c:v>4.42</c:v>
                </c:pt>
                <c:pt idx="58">
                  <c:v>16.41</c:v>
                </c:pt>
                <c:pt idx="59">
                  <c:v>9.25</c:v>
                </c:pt>
                <c:pt idx="60">
                  <c:v>37.25</c:v>
                </c:pt>
                <c:pt idx="61">
                  <c:v>12.34</c:v>
                </c:pt>
                <c:pt idx="62">
                  <c:v>3.21</c:v>
                </c:pt>
                <c:pt idx="63">
                  <c:v>13.53</c:v>
                </c:pt>
                <c:pt idx="64">
                  <c:v>9.08</c:v>
                </c:pt>
                <c:pt idx="65">
                  <c:v>16.36</c:v>
                </c:pt>
                <c:pt idx="66">
                  <c:v>20.2</c:v>
                </c:pt>
                <c:pt idx="67">
                  <c:v>8.69</c:v>
                </c:pt>
                <c:pt idx="68">
                  <c:v>5.14</c:v>
                </c:pt>
                <c:pt idx="69">
                  <c:v>6.02</c:v>
                </c:pt>
                <c:pt idx="70">
                  <c:v>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0707712"/>
        <c:axId val="140713984"/>
      </c:barChart>
      <c:lineChart>
        <c:grouping val="standard"/>
        <c:varyColors val="0"/>
        <c:ser>
          <c:idx val="1"/>
          <c:order val="1"/>
          <c:tx>
            <c:v>5yr avg</c:v>
          </c:tx>
          <c:spPr>
            <a:ln w="57150" cmpd="sng">
              <a:solidFill>
                <a:schemeClr val="tx1">
                  <a:alpha val="0"/>
                </a:schemeClr>
              </a:solidFill>
            </a:ln>
          </c:spPr>
          <c:marker>
            <c:symbol val="none"/>
          </c:marker>
          <c:val>
            <c:numRef>
              <c:f>Sheet1!$D$2:$D$72</c:f>
              <c:numCache>
                <c:formatCode>General</c:formatCode>
                <c:ptCount val="71"/>
                <c:pt idx="2">
                  <c:v>10.222</c:v>
                </c:pt>
                <c:pt idx="3">
                  <c:v>10.022</c:v>
                </c:pt>
                <c:pt idx="4">
                  <c:v>9.3339999999999996</c:v>
                </c:pt>
                <c:pt idx="5">
                  <c:v>12.044</c:v>
                </c:pt>
                <c:pt idx="6">
                  <c:v>12.492000000000001</c:v>
                </c:pt>
                <c:pt idx="7">
                  <c:v>13.292</c:v>
                </c:pt>
                <c:pt idx="8">
                  <c:v>13.561999999999999</c:v>
                </c:pt>
                <c:pt idx="9">
                  <c:v>15.12</c:v>
                </c:pt>
                <c:pt idx="10">
                  <c:v>11.786</c:v>
                </c:pt>
                <c:pt idx="11">
                  <c:v>14.12</c:v>
                </c:pt>
                <c:pt idx="12">
                  <c:v>12.837999999999999</c:v>
                </c:pt>
                <c:pt idx="13">
                  <c:v>12.086</c:v>
                </c:pt>
                <c:pt idx="14">
                  <c:v>9.8559999999999999</c:v>
                </c:pt>
                <c:pt idx="15">
                  <c:v>11.706</c:v>
                </c:pt>
                <c:pt idx="16">
                  <c:v>9.1560000000000006</c:v>
                </c:pt>
                <c:pt idx="17">
                  <c:v>9.6260000000000012</c:v>
                </c:pt>
                <c:pt idx="18">
                  <c:v>10.726000000000001</c:v>
                </c:pt>
                <c:pt idx="19">
                  <c:v>13.843999999999999</c:v>
                </c:pt>
                <c:pt idx="20">
                  <c:v>14.486000000000001</c:v>
                </c:pt>
                <c:pt idx="21">
                  <c:v>16.126000000000001</c:v>
                </c:pt>
                <c:pt idx="22">
                  <c:v>20.033999999999999</c:v>
                </c:pt>
                <c:pt idx="23">
                  <c:v>18.846</c:v>
                </c:pt>
                <c:pt idx="24">
                  <c:v>17.222000000000001</c:v>
                </c:pt>
                <c:pt idx="25">
                  <c:v>14.256</c:v>
                </c:pt>
                <c:pt idx="26">
                  <c:v>15.192</c:v>
                </c:pt>
                <c:pt idx="27">
                  <c:v>12.682</c:v>
                </c:pt>
                <c:pt idx="28">
                  <c:v>14.004</c:v>
                </c:pt>
                <c:pt idx="29">
                  <c:v>12.981999999999999</c:v>
                </c:pt>
                <c:pt idx="30">
                  <c:v>14.007999999999999</c:v>
                </c:pt>
                <c:pt idx="31">
                  <c:v>16.443999999999999</c:v>
                </c:pt>
                <c:pt idx="32">
                  <c:v>17.393999999999998</c:v>
                </c:pt>
                <c:pt idx="33">
                  <c:v>19.920000000000002</c:v>
                </c:pt>
                <c:pt idx="34">
                  <c:v>20.27</c:v>
                </c:pt>
                <c:pt idx="35">
                  <c:v>19.952000000000009</c:v>
                </c:pt>
                <c:pt idx="36">
                  <c:v>19.52</c:v>
                </c:pt>
                <c:pt idx="37">
                  <c:v>17.672000000000001</c:v>
                </c:pt>
                <c:pt idx="38">
                  <c:v>14.84</c:v>
                </c:pt>
                <c:pt idx="39">
                  <c:v>16.62</c:v>
                </c:pt>
                <c:pt idx="40">
                  <c:v>16.010000000000002</c:v>
                </c:pt>
                <c:pt idx="41">
                  <c:v>12.25</c:v>
                </c:pt>
                <c:pt idx="42">
                  <c:v>11.78</c:v>
                </c:pt>
                <c:pt idx="43">
                  <c:v>10.686</c:v>
                </c:pt>
                <c:pt idx="44">
                  <c:v>9.5120000000000005</c:v>
                </c:pt>
                <c:pt idx="45">
                  <c:v>12.18</c:v>
                </c:pt>
                <c:pt idx="46">
                  <c:v>15.156000000000001</c:v>
                </c:pt>
                <c:pt idx="47">
                  <c:v>15.162000000000001</c:v>
                </c:pt>
                <c:pt idx="48">
                  <c:v>18.562000000000001</c:v>
                </c:pt>
                <c:pt idx="49">
                  <c:v>18.652000000000001</c:v>
                </c:pt>
                <c:pt idx="50">
                  <c:v>16.931999999999999</c:v>
                </c:pt>
                <c:pt idx="51">
                  <c:v>17.661999999999999</c:v>
                </c:pt>
                <c:pt idx="52">
                  <c:v>17.856000000000002</c:v>
                </c:pt>
                <c:pt idx="53">
                  <c:v>15.3</c:v>
                </c:pt>
                <c:pt idx="54">
                  <c:v>16.399999999999999</c:v>
                </c:pt>
                <c:pt idx="55">
                  <c:v>14.804</c:v>
                </c:pt>
                <c:pt idx="56">
                  <c:v>11.884</c:v>
                </c:pt>
                <c:pt idx="57">
                  <c:v>11.917999999999999</c:v>
                </c:pt>
                <c:pt idx="58">
                  <c:v>17.053999999999998</c:v>
                </c:pt>
                <c:pt idx="59">
                  <c:v>15.933999999999999</c:v>
                </c:pt>
                <c:pt idx="60">
                  <c:v>15.692</c:v>
                </c:pt>
                <c:pt idx="61">
                  <c:v>15.116</c:v>
                </c:pt>
                <c:pt idx="62">
                  <c:v>15.082000000000001</c:v>
                </c:pt>
                <c:pt idx="63">
                  <c:v>10.904</c:v>
                </c:pt>
                <c:pt idx="64">
                  <c:v>12.476000000000001</c:v>
                </c:pt>
                <c:pt idx="65">
                  <c:v>13.571999999999999</c:v>
                </c:pt>
                <c:pt idx="66">
                  <c:v>11.894</c:v>
                </c:pt>
                <c:pt idx="67">
                  <c:v>11.282</c:v>
                </c:pt>
                <c:pt idx="68">
                  <c:v>9.49</c:v>
                </c:pt>
              </c:numCache>
            </c:numRef>
          </c:val>
          <c:smooth val="0"/>
        </c:ser>
        <c:ser>
          <c:idx val="2"/>
          <c:order val="2"/>
          <c:marker>
            <c:symbol val="none"/>
          </c:marker>
          <c:val>
            <c:numLit>
              <c:formatCode>General</c:formatCode>
              <c:ptCount val="1"/>
              <c:pt idx="0">
                <c:v>1</c:v>
              </c:pt>
            </c:numLit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707712"/>
        <c:axId val="140713984"/>
      </c:lineChart>
      <c:catAx>
        <c:axId val="140707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/>
                  <a:t>Years</a:t>
                </a:r>
              </a:p>
            </c:rich>
          </c:tx>
          <c:layout>
            <c:manualLayout>
              <c:xMode val="edge"/>
              <c:yMode val="edge"/>
              <c:x val="0.48648314937840398"/>
              <c:y val="0.931942176270175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40713984"/>
        <c:crosses val="autoZero"/>
        <c:auto val="1"/>
        <c:lblAlgn val="ctr"/>
        <c:lblOffset val="100"/>
        <c:noMultiLvlLbl val="0"/>
      </c:catAx>
      <c:valAx>
        <c:axId val="1407139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/>
                  <a:t>Rainfall</a:t>
                </a:r>
                <a:r>
                  <a:rPr lang="en-US" sz="2000" baseline="0"/>
                  <a:t> in inches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7.5345091072492503E-3"/>
              <c:y val="0.334353013592215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407077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 w="19050" cmpd="sng">
      <a:noFill/>
    </a:ln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0.10693</cdr:x>
      <cdr:y>0.58479</cdr:y>
    </cdr:from>
    <cdr:to>
      <cdr:x>1</cdr:x>
      <cdr:y>0.58493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925946" y="3672894"/>
          <a:ext cx="7733145" cy="87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0.88441</cdr:x>
      <cdr:y>0.73789</cdr:y>
    </cdr:from>
    <cdr:to>
      <cdr:x>0.95491</cdr:x>
      <cdr:y>0.82206</cdr:y>
    </cdr:to>
    <cdr:sp macro="" textlink="">
      <cdr:nvSpPr>
        <cdr:cNvPr id="7" name="Text Box 4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658156" y="4634495"/>
          <a:ext cx="610531" cy="528631"/>
        </a:xfrm>
        <a:prstGeom xmlns:a="http://schemas.openxmlformats.org/drawingml/2006/main" prst="rect">
          <a:avLst/>
        </a:prstGeom>
        <a:solidFill xmlns:a="http://schemas.openxmlformats.org/drawingml/2006/main">
          <a:srgbClr val="FF00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2860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1400" b="1" i="0" strike="noStrike" dirty="0">
              <a:solidFill>
                <a:srgbClr val="000000"/>
              </a:solidFill>
              <a:latin typeface="Arial"/>
              <a:ea typeface="Arial"/>
              <a:cs typeface="Arial"/>
            </a:rPr>
            <a:t> </a:t>
          </a:r>
          <a:r>
            <a:rPr lang="en-US" sz="1600" b="1" i="0" strike="noStrike" dirty="0">
              <a:solidFill>
                <a:srgbClr val="000000"/>
              </a:solidFill>
              <a:latin typeface="Arial"/>
              <a:ea typeface="Arial"/>
              <a:cs typeface="Arial"/>
            </a:rPr>
            <a:t>3.21"</a:t>
          </a:r>
        </a:p>
        <a:p xmlns:a="http://schemas.openxmlformats.org/drawingml/2006/main">
          <a:pPr algn="l" rtl="0">
            <a:defRPr sz="1000"/>
          </a:pPr>
          <a:r>
            <a:rPr lang="en-US" sz="1600" b="1" i="0" strike="noStrike" dirty="0">
              <a:solidFill>
                <a:srgbClr val="000000"/>
              </a:solidFill>
              <a:latin typeface="Arial"/>
              <a:ea typeface="Arial"/>
              <a:cs typeface="Arial"/>
            </a:rPr>
            <a:t>   '07</a:t>
          </a:r>
        </a:p>
      </cdr:txBody>
    </cdr:sp>
  </cdr:relSizeAnchor>
  <cdr:relSizeAnchor xmlns:cdr="http://schemas.openxmlformats.org/drawingml/2006/chartDrawing">
    <cdr:from>
      <cdr:x>0.53677</cdr:x>
      <cdr:y>0.17413</cdr:y>
    </cdr:from>
    <cdr:to>
      <cdr:x>0.6413</cdr:x>
      <cdr:y>0.29387</cdr:y>
    </cdr:to>
    <cdr:sp macro="" textlink="">
      <cdr:nvSpPr>
        <cdr:cNvPr id="8" name="Text Box 4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47945" y="1093678"/>
          <a:ext cx="905135" cy="752055"/>
        </a:xfrm>
        <a:prstGeom xmlns:a="http://schemas.openxmlformats.org/drawingml/2006/main" prst="rect">
          <a:avLst/>
        </a:prstGeom>
        <a:solidFill xmlns:a="http://schemas.openxmlformats.org/drawingml/2006/main">
          <a:srgbClr val="FF00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2860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400" b="1" i="0" strike="noStrike" dirty="0" smtClean="0">
              <a:solidFill>
                <a:srgbClr val="000000"/>
              </a:solidFill>
              <a:latin typeface="Arial"/>
              <a:ea typeface="Arial"/>
              <a:cs typeface="Arial"/>
            </a:rPr>
            <a:t>El Niño </a:t>
          </a:r>
          <a:r>
            <a:rPr lang="en-US" sz="1600" b="1" i="0" strike="noStrike" dirty="0" smtClean="0">
              <a:solidFill>
                <a:srgbClr val="000000"/>
              </a:solidFill>
              <a:latin typeface="Arial"/>
              <a:ea typeface="Arial"/>
              <a:cs typeface="Arial"/>
            </a:rPr>
            <a:t>31.28” </a:t>
          </a:r>
          <a:r>
            <a:rPr lang="en-US" sz="1600" b="1" dirty="0" smtClean="0">
              <a:solidFill>
                <a:srgbClr val="000000"/>
              </a:solidFill>
              <a:latin typeface="Arial"/>
              <a:ea typeface="Arial"/>
              <a:cs typeface="Arial"/>
            </a:rPr>
            <a:t>‘82-</a:t>
          </a:r>
          <a:r>
            <a:rPr lang="en-US" sz="1600" b="1" i="0" strike="noStrike" dirty="0" smtClean="0">
              <a:solidFill>
                <a:srgbClr val="000000"/>
              </a:solidFill>
              <a:latin typeface="Arial"/>
              <a:ea typeface="Arial"/>
              <a:cs typeface="Arial"/>
            </a:rPr>
            <a:t> ’</a:t>
          </a:r>
          <a:r>
            <a:rPr lang="en-US" sz="1600" b="1" dirty="0" smtClean="0">
              <a:solidFill>
                <a:srgbClr val="000000"/>
              </a:solidFill>
              <a:latin typeface="Arial"/>
              <a:ea typeface="Arial"/>
              <a:cs typeface="Arial"/>
            </a:rPr>
            <a:t>83</a:t>
          </a:r>
          <a:endParaRPr lang="en-US" sz="1600" b="1" i="0" strike="noStrike" dirty="0">
            <a:solidFill>
              <a:srgbClr val="000000"/>
            </a:solidFill>
            <a:latin typeface="Arial"/>
            <a:ea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0.32144</cdr:x>
      <cdr:y>0.74328</cdr:y>
    </cdr:from>
    <cdr:to>
      <cdr:x>0.39342</cdr:x>
      <cdr:y>0.82892</cdr:y>
    </cdr:to>
    <cdr:sp macro="" textlink="">
      <cdr:nvSpPr>
        <cdr:cNvPr id="9" name="Text Box 4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83360" y="4668363"/>
          <a:ext cx="623319" cy="537867"/>
        </a:xfrm>
        <a:prstGeom xmlns:a="http://schemas.openxmlformats.org/drawingml/2006/main" prst="rect">
          <a:avLst/>
        </a:prstGeom>
        <a:solidFill xmlns:a="http://schemas.openxmlformats.org/drawingml/2006/main">
          <a:srgbClr val="FF00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2860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1400" b="1" i="0" strike="noStrike" dirty="0">
              <a:solidFill>
                <a:srgbClr val="000000"/>
              </a:solidFill>
              <a:latin typeface="Arial"/>
              <a:ea typeface="Arial"/>
              <a:cs typeface="Arial"/>
            </a:rPr>
            <a:t> </a:t>
          </a:r>
          <a:r>
            <a:rPr lang="en-US" sz="1600" b="1" dirty="0" smtClean="0">
              <a:solidFill>
                <a:srgbClr val="000000"/>
              </a:solidFill>
              <a:latin typeface="Arial"/>
              <a:ea typeface="Arial"/>
              <a:cs typeface="Arial"/>
            </a:rPr>
            <a:t>4.85</a:t>
          </a:r>
          <a:r>
            <a:rPr lang="en-US" sz="1600" b="1" i="0" strike="noStrike" dirty="0" smtClean="0">
              <a:solidFill>
                <a:srgbClr val="000000"/>
              </a:solidFill>
              <a:latin typeface="Arial"/>
              <a:ea typeface="Arial"/>
              <a:cs typeface="Arial"/>
            </a:rPr>
            <a:t>"</a:t>
          </a:r>
          <a:endParaRPr lang="en-US" sz="1600" b="1" i="0" strike="noStrike" dirty="0">
            <a:solidFill>
              <a:srgbClr val="000000"/>
            </a:solidFill>
            <a:latin typeface="Arial"/>
            <a:ea typeface="Arial"/>
            <a:cs typeface="Arial"/>
          </a:endParaRPr>
        </a:p>
        <a:p xmlns:a="http://schemas.openxmlformats.org/drawingml/2006/main">
          <a:pPr algn="l" rtl="0">
            <a:defRPr sz="1000"/>
          </a:pPr>
          <a:r>
            <a:rPr lang="en-US" sz="1600" b="1" i="0" strike="noStrike" dirty="0">
              <a:solidFill>
                <a:srgbClr val="000000"/>
              </a:solidFill>
              <a:latin typeface="Arial"/>
              <a:ea typeface="Arial"/>
              <a:cs typeface="Arial"/>
            </a:rPr>
            <a:t>   </a:t>
          </a:r>
          <a:r>
            <a:rPr lang="en-US" sz="1600" b="1" i="0" strike="noStrike" dirty="0" smtClean="0">
              <a:solidFill>
                <a:srgbClr val="000000"/>
              </a:solidFill>
              <a:latin typeface="Arial"/>
              <a:ea typeface="Arial"/>
              <a:cs typeface="Arial"/>
            </a:rPr>
            <a:t>’61</a:t>
          </a:r>
          <a:endParaRPr lang="en-US" sz="1600" b="1" i="0" strike="noStrike" dirty="0">
            <a:solidFill>
              <a:srgbClr val="000000"/>
            </a:solidFill>
            <a:latin typeface="Arial"/>
            <a:ea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0.70536</cdr:x>
      <cdr:y>0.17523</cdr:y>
    </cdr:from>
    <cdr:to>
      <cdr:x>0.81663</cdr:x>
      <cdr:y>0.29387</cdr:y>
    </cdr:to>
    <cdr:sp macro="" textlink="">
      <cdr:nvSpPr>
        <cdr:cNvPr id="10" name="Text Box 4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07817" y="1100601"/>
          <a:ext cx="963497" cy="745132"/>
        </a:xfrm>
        <a:prstGeom xmlns:a="http://schemas.openxmlformats.org/drawingml/2006/main" prst="rect">
          <a:avLst/>
        </a:prstGeom>
        <a:solidFill xmlns:a="http://schemas.openxmlformats.org/drawingml/2006/main">
          <a:srgbClr val="FF00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2860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400" b="1" i="0" strike="noStrike" dirty="0">
              <a:solidFill>
                <a:srgbClr val="000000"/>
              </a:solidFill>
              <a:latin typeface="Arial"/>
              <a:ea typeface="Arial"/>
              <a:cs typeface="Arial"/>
            </a:rPr>
            <a:t> </a:t>
          </a:r>
          <a:r>
            <a:rPr lang="en-US" sz="1400" b="1" i="0" strike="noStrike" dirty="0" smtClean="0">
              <a:solidFill>
                <a:srgbClr val="000000"/>
              </a:solidFill>
              <a:latin typeface="Arial"/>
              <a:ea typeface="Arial"/>
              <a:cs typeface="Arial"/>
            </a:rPr>
            <a:t>El Niño </a:t>
          </a:r>
          <a:r>
            <a:rPr lang="en-US" sz="1600" b="1" i="0" strike="noStrike" dirty="0" smtClean="0">
              <a:solidFill>
                <a:srgbClr val="000000"/>
              </a:solidFill>
              <a:latin typeface="Arial"/>
              <a:ea typeface="Arial"/>
              <a:cs typeface="Arial"/>
            </a:rPr>
            <a:t>31.01” ‘97- ’98</a:t>
          </a:r>
          <a:endParaRPr lang="en-US" sz="1600" b="1" i="0" strike="noStrike" dirty="0">
            <a:solidFill>
              <a:srgbClr val="000000"/>
            </a:solidFill>
            <a:latin typeface="Arial"/>
            <a:ea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0.72722</cdr:x>
      <cdr:y>0.74194</cdr:y>
    </cdr:from>
    <cdr:to>
      <cdr:x>0.80311</cdr:x>
      <cdr:y>0.82623</cdr:y>
    </cdr:to>
    <cdr:sp macro="" textlink="">
      <cdr:nvSpPr>
        <cdr:cNvPr id="11" name="Text Box 4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97027" y="4659897"/>
          <a:ext cx="657186" cy="5294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2860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1400" b="1" i="0" strike="noStrike" dirty="0">
              <a:solidFill>
                <a:srgbClr val="000000"/>
              </a:solidFill>
              <a:latin typeface="Arial"/>
              <a:ea typeface="Arial"/>
              <a:cs typeface="Arial"/>
            </a:rPr>
            <a:t> </a:t>
          </a:r>
          <a:r>
            <a:rPr lang="en-US" sz="1600" b="1" dirty="0" smtClean="0">
              <a:solidFill>
                <a:srgbClr val="000000"/>
              </a:solidFill>
              <a:latin typeface="Arial"/>
              <a:ea typeface="Arial"/>
              <a:cs typeface="Arial"/>
            </a:rPr>
            <a:t>4.42</a:t>
          </a:r>
          <a:r>
            <a:rPr lang="en-US" sz="1600" b="1" i="0" strike="noStrike" dirty="0" smtClean="0">
              <a:solidFill>
                <a:srgbClr val="000000"/>
              </a:solidFill>
              <a:latin typeface="Arial"/>
              <a:ea typeface="Arial"/>
              <a:cs typeface="Arial"/>
            </a:rPr>
            <a:t>"</a:t>
          </a:r>
          <a:endParaRPr lang="en-US" sz="1600" b="1" i="0" strike="noStrike" dirty="0">
            <a:solidFill>
              <a:srgbClr val="000000"/>
            </a:solidFill>
            <a:latin typeface="Arial"/>
            <a:ea typeface="Arial"/>
            <a:cs typeface="Arial"/>
          </a:endParaRPr>
        </a:p>
        <a:p xmlns:a="http://schemas.openxmlformats.org/drawingml/2006/main">
          <a:pPr algn="l" rtl="0">
            <a:defRPr sz="1000"/>
          </a:pPr>
          <a:r>
            <a:rPr lang="en-US" sz="1600" b="1" i="0" strike="noStrike" dirty="0">
              <a:solidFill>
                <a:srgbClr val="000000"/>
              </a:solidFill>
              <a:latin typeface="Arial"/>
              <a:ea typeface="Arial"/>
              <a:cs typeface="Arial"/>
            </a:rPr>
            <a:t>   </a:t>
          </a:r>
          <a:r>
            <a:rPr lang="en-US" sz="1600" b="1" i="0" strike="noStrike" dirty="0" smtClean="0">
              <a:solidFill>
                <a:srgbClr val="000000"/>
              </a:solidFill>
              <a:latin typeface="Arial"/>
              <a:ea typeface="Arial"/>
              <a:cs typeface="Arial"/>
            </a:rPr>
            <a:t>’02</a:t>
          </a:r>
          <a:endParaRPr lang="en-US" sz="1600" b="1" i="0" strike="noStrike" dirty="0">
            <a:solidFill>
              <a:srgbClr val="000000"/>
            </a:solidFill>
            <a:latin typeface="Arial"/>
            <a:ea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0.12844</cdr:x>
      <cdr:y>0.55123</cdr:y>
    </cdr:from>
    <cdr:to>
      <cdr:x>0.25067</cdr:x>
      <cdr:y>0.61324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12212" y="3462097"/>
          <a:ext cx="1058333" cy="38946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28575" cmpd="sng">
          <a:solidFill>
            <a:schemeClr val="tx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dirty="0"/>
            <a:t>A</a:t>
          </a:r>
          <a:r>
            <a:rPr lang="en-US" sz="2000" b="1" dirty="0" smtClean="0"/>
            <a:t>verage</a:t>
          </a:r>
          <a:endParaRPr lang="en-US" sz="20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0.4534</cdr:x>
      <cdr:y>0.92344</cdr:y>
    </cdr:from>
    <cdr:to>
      <cdr:x>0.57542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7837" y="5506822"/>
          <a:ext cx="914400" cy="4565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Rain Year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0.0799</cdr:x>
      <cdr:y>0</cdr:y>
    </cdr:from>
    <cdr:to>
      <cdr:x>0.91938</cdr:x>
      <cdr:y>0.19695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75603" y="0"/>
          <a:ext cx="7098208" cy="12859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3600" b="1" dirty="0" smtClean="0">
              <a:ln w="12700" cmpd="sng">
                <a:solidFill>
                  <a:schemeClr val="tx1"/>
                </a:solidFill>
              </a:ln>
              <a:solidFill>
                <a:srgbClr val="FF0000"/>
              </a:solidFill>
            </a:rPr>
            <a:t>L.A. Rain – ‘Two’ Past Super Los </a:t>
          </a:r>
          <a:r>
            <a:rPr lang="en-US" sz="3600" b="1" dirty="0" err="1" smtClean="0">
              <a:ln w="12700" cmpd="sng">
                <a:solidFill>
                  <a:schemeClr val="tx1"/>
                </a:solidFill>
              </a:ln>
              <a:solidFill>
                <a:srgbClr val="FF0000"/>
              </a:solidFill>
            </a:rPr>
            <a:t>Niños</a:t>
          </a:r>
          <a:endParaRPr lang="en-US" sz="3600" b="1" dirty="0" smtClean="0">
            <a:ln w="12700" cmpd="sng">
              <a:solidFill>
                <a:schemeClr val="tx1"/>
              </a:solidFill>
            </a:ln>
            <a:solidFill>
              <a:srgbClr val="FF0000"/>
            </a:solidFill>
          </a:endParaRPr>
        </a:p>
        <a:p xmlns:a="http://schemas.openxmlformats.org/drawingml/2006/main">
          <a:pPr algn="ctr"/>
          <a:r>
            <a:rPr lang="en-US" sz="2400" b="1" dirty="0" smtClean="0"/>
            <a:t>Downtown  L.A. Monthly Rainfall</a:t>
          </a:r>
        </a:p>
      </cdr:txBody>
    </cdr:sp>
  </cdr:relSizeAnchor>
  <cdr:relSizeAnchor xmlns:cdr="http://schemas.openxmlformats.org/drawingml/2006/chartDrawing">
    <cdr:from>
      <cdr:x>0.38099</cdr:x>
      <cdr:y>0.30843</cdr:y>
    </cdr:from>
    <cdr:to>
      <cdr:x>0.55803</cdr:x>
      <cdr:y>0.54309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21483" y="2013800"/>
          <a:ext cx="1496959" cy="153220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 smtClean="0"/>
            <a:t>=  14.96”</a:t>
          </a:r>
        </a:p>
        <a:p xmlns:a="http://schemas.openxmlformats.org/drawingml/2006/main">
          <a:endParaRPr lang="en-US" sz="800" b="1" dirty="0" smtClean="0"/>
        </a:p>
        <a:p xmlns:a="http://schemas.openxmlformats.org/drawingml/2006/main">
          <a:r>
            <a:rPr lang="en-US" sz="2400" b="1" dirty="0" smtClean="0"/>
            <a:t>=  31.01”</a:t>
          </a:r>
        </a:p>
        <a:p xmlns:a="http://schemas.openxmlformats.org/drawingml/2006/main">
          <a:endParaRPr lang="en-US" sz="800" b="1" dirty="0" smtClean="0"/>
        </a:p>
        <a:p xmlns:a="http://schemas.openxmlformats.org/drawingml/2006/main">
          <a:r>
            <a:rPr lang="en-US" sz="2400" b="1" dirty="0" smtClean="0"/>
            <a:t>=  31.28”</a:t>
          </a:r>
        </a:p>
      </cdr:txBody>
    </cdr:sp>
  </cdr:relSizeAnchor>
  <cdr:relSizeAnchor xmlns:cdr="http://schemas.openxmlformats.org/drawingml/2006/chartDrawing">
    <cdr:from>
      <cdr:x>0.69681</cdr:x>
      <cdr:y>0.38593</cdr:y>
    </cdr:from>
    <cdr:to>
      <cdr:x>0.98559</cdr:x>
      <cdr:y>0.6103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891873" y="2519850"/>
          <a:ext cx="2441774" cy="14649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 smtClean="0">
              <a:solidFill>
                <a:srgbClr val="0000FF"/>
              </a:solidFill>
            </a:rPr>
            <a:t>Mar </a:t>
          </a:r>
          <a:r>
            <a:rPr lang="fr-FR" sz="2000" b="1" dirty="0" smtClean="0">
              <a:solidFill>
                <a:srgbClr val="0000FF"/>
              </a:solidFill>
            </a:rPr>
            <a:t>’</a:t>
          </a:r>
          <a:r>
            <a:rPr lang="en-US" sz="2000" b="1" dirty="0" smtClean="0">
              <a:solidFill>
                <a:srgbClr val="0000FF"/>
              </a:solidFill>
            </a:rPr>
            <a:t>83 </a:t>
          </a:r>
        </a:p>
        <a:p xmlns:a="http://schemas.openxmlformats.org/drawingml/2006/main">
          <a:pPr algn="ctr"/>
          <a:r>
            <a:rPr lang="en-US" sz="2000" b="1" dirty="0" smtClean="0">
              <a:solidFill>
                <a:srgbClr val="0000FF"/>
              </a:solidFill>
            </a:rPr>
            <a:t>Los Angeles (8.37”)</a:t>
          </a:r>
        </a:p>
        <a:p xmlns:a="http://schemas.openxmlformats.org/drawingml/2006/main">
          <a:pPr algn="ctr"/>
          <a:r>
            <a:rPr lang="en-US" sz="2000" b="1" dirty="0" smtClean="0">
              <a:solidFill>
                <a:srgbClr val="0000FF"/>
              </a:solidFill>
            </a:rPr>
            <a:t>Pasadena (12.60”)</a:t>
          </a:r>
          <a:endParaRPr lang="en-US" sz="2000" b="1" dirty="0">
            <a:solidFill>
              <a:srgbClr val="0000FF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0.4534</cdr:x>
      <cdr:y>0.92344</cdr:y>
    </cdr:from>
    <cdr:to>
      <cdr:x>0.57542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7837" y="5506822"/>
          <a:ext cx="914400" cy="4565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Rain Year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0.37894</cdr:x>
      <cdr:y>0.31032</cdr:y>
    </cdr:from>
    <cdr:to>
      <cdr:x>0.55598</cdr:x>
      <cdr:y>0.53997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04096" y="2026183"/>
          <a:ext cx="1496959" cy="149941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 smtClean="0"/>
            <a:t>=  14.96”</a:t>
          </a:r>
        </a:p>
        <a:p xmlns:a="http://schemas.openxmlformats.org/drawingml/2006/main">
          <a:endParaRPr lang="en-US" sz="800" b="1" dirty="0" smtClean="0"/>
        </a:p>
        <a:p xmlns:a="http://schemas.openxmlformats.org/drawingml/2006/main">
          <a:r>
            <a:rPr lang="en-US" sz="2400" b="1" dirty="0" smtClean="0"/>
            <a:t>=  31.01”</a:t>
          </a:r>
        </a:p>
        <a:p xmlns:a="http://schemas.openxmlformats.org/drawingml/2006/main">
          <a:endParaRPr lang="en-US" sz="800" b="1" dirty="0" smtClean="0"/>
        </a:p>
        <a:p xmlns:a="http://schemas.openxmlformats.org/drawingml/2006/main">
          <a:r>
            <a:rPr lang="en-US" sz="2400" b="1" dirty="0" smtClean="0"/>
            <a:t>=  31.28”</a:t>
          </a:r>
        </a:p>
      </cdr:txBody>
    </cdr:sp>
  </cdr:relSizeAnchor>
  <cdr:relSizeAnchor xmlns:cdr="http://schemas.openxmlformats.org/drawingml/2006/chartDrawing">
    <cdr:from>
      <cdr:x>0.71122</cdr:x>
      <cdr:y>0.35555</cdr:y>
    </cdr:from>
    <cdr:to>
      <cdr:x>1</cdr:x>
      <cdr:y>0.57992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013709" y="2321493"/>
          <a:ext cx="2441774" cy="14649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 smtClean="0">
              <a:solidFill>
                <a:srgbClr val="0000FF"/>
              </a:solidFill>
            </a:rPr>
            <a:t>Mar </a:t>
          </a:r>
          <a:r>
            <a:rPr lang="fr-FR" sz="2000" b="1" dirty="0" smtClean="0">
              <a:solidFill>
                <a:srgbClr val="0000FF"/>
              </a:solidFill>
            </a:rPr>
            <a:t>’</a:t>
          </a:r>
          <a:r>
            <a:rPr lang="en-US" sz="2000" b="1" dirty="0" smtClean="0">
              <a:solidFill>
                <a:srgbClr val="0000FF"/>
              </a:solidFill>
            </a:rPr>
            <a:t>83 </a:t>
          </a:r>
        </a:p>
        <a:p xmlns:a="http://schemas.openxmlformats.org/drawingml/2006/main">
          <a:pPr algn="ctr"/>
          <a:r>
            <a:rPr lang="en-US" sz="2000" b="1" dirty="0" smtClean="0">
              <a:solidFill>
                <a:srgbClr val="0000FF"/>
              </a:solidFill>
            </a:rPr>
            <a:t>Los Angeles (8.37”)</a:t>
          </a:r>
        </a:p>
        <a:p xmlns:a="http://schemas.openxmlformats.org/drawingml/2006/main">
          <a:pPr algn="ctr"/>
          <a:r>
            <a:rPr lang="en-US" sz="2000" b="1" dirty="0" smtClean="0">
              <a:solidFill>
                <a:srgbClr val="0000FF"/>
              </a:solidFill>
            </a:rPr>
            <a:t>Pasadena (12.60”)</a:t>
          </a:r>
          <a:endParaRPr lang="en-US" sz="20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0.25195</cdr:x>
      <cdr:y>0.52629</cdr:y>
    </cdr:from>
    <cdr:to>
      <cdr:x>0.5231</cdr:x>
      <cdr:y>0.60574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30359" y="3436269"/>
          <a:ext cx="2292731" cy="518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 smtClean="0"/>
            <a:t>  2015-6 =    </a:t>
          </a:r>
          <a:r>
            <a:rPr lang="en-US" sz="2400" b="1" dirty="0"/>
            <a:t>9</a:t>
          </a:r>
          <a:r>
            <a:rPr lang="en-US" sz="2400" b="1" dirty="0" smtClean="0"/>
            <a:t>.65”*</a:t>
          </a:r>
          <a:endParaRPr lang="en-US" sz="2400" dirty="0"/>
        </a:p>
      </cdr:txBody>
    </cdr:sp>
  </cdr:relSizeAnchor>
  <cdr:relSizeAnchor xmlns:cdr="http://schemas.openxmlformats.org/drawingml/2006/chartDrawing">
    <cdr:from>
      <cdr:x>0.088</cdr:x>
      <cdr:y>0.90364</cdr:y>
    </cdr:from>
    <cdr:to>
      <cdr:x>0.35915</cdr:x>
      <cdr:y>0.98309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44113" y="5900101"/>
          <a:ext cx="2292704" cy="518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 smtClean="0"/>
            <a:t>  * July ‘15 – May ‘16</a:t>
          </a:r>
          <a:endParaRPr lang="en-US" sz="2400" dirty="0"/>
        </a:p>
      </cdr:txBody>
    </cdr:sp>
  </cdr:relSizeAnchor>
  <cdr:relSizeAnchor xmlns:cdr="http://schemas.openxmlformats.org/drawingml/2006/chartDrawing">
    <cdr:from>
      <cdr:x>0.59657</cdr:x>
      <cdr:y>0.69719</cdr:y>
    </cdr:from>
    <cdr:to>
      <cdr:x>0.65451</cdr:x>
      <cdr:y>0.81106</cdr:y>
    </cdr:to>
    <cdr:cxnSp macro="">
      <cdr:nvCxnSpPr>
        <cdr:cNvPr id="8" name="Straight Connector 7"/>
        <cdr:cNvCxnSpPr/>
      </cdr:nvCxnSpPr>
      <cdr:spPr>
        <a:xfrm xmlns:a="http://schemas.openxmlformats.org/drawingml/2006/main">
          <a:off x="5044251" y="4552128"/>
          <a:ext cx="489911" cy="743491"/>
        </a:xfrm>
        <a:prstGeom xmlns:a="http://schemas.openxmlformats.org/drawingml/2006/main" prst="line">
          <a:avLst/>
        </a:prstGeom>
        <a:ln xmlns:a="http://schemas.openxmlformats.org/drawingml/2006/main" w="76200" cmpd="sng">
          <a:solidFill>
            <a:srgbClr val="FF11F4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0.70896</cdr:x>
      <cdr:y>0.76952</cdr:y>
    </cdr:from>
    <cdr:to>
      <cdr:x>0.78548</cdr:x>
      <cdr:y>0.8147</cdr:y>
    </cdr:to>
    <cdr:cxnSp macro="">
      <cdr:nvCxnSpPr>
        <cdr:cNvPr id="9" name="Straight Connector 8"/>
        <cdr:cNvCxnSpPr/>
      </cdr:nvCxnSpPr>
      <cdr:spPr>
        <a:xfrm xmlns:a="http://schemas.openxmlformats.org/drawingml/2006/main">
          <a:off x="5994590" y="5024431"/>
          <a:ext cx="646999" cy="294957"/>
        </a:xfrm>
        <a:prstGeom xmlns:a="http://schemas.openxmlformats.org/drawingml/2006/main" prst="line">
          <a:avLst/>
        </a:prstGeom>
        <a:ln xmlns:a="http://schemas.openxmlformats.org/drawingml/2006/main" w="76200" cmpd="sng">
          <a:solidFill>
            <a:srgbClr val="FF11F4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0.65111</cdr:x>
      <cdr:y>0.76629</cdr:y>
    </cdr:from>
    <cdr:to>
      <cdr:x>0.71291</cdr:x>
      <cdr:y>0.80653</cdr:y>
    </cdr:to>
    <cdr:cxnSp macro="">
      <cdr:nvCxnSpPr>
        <cdr:cNvPr id="10" name="Straight Connector 9"/>
        <cdr:cNvCxnSpPr/>
      </cdr:nvCxnSpPr>
      <cdr:spPr>
        <a:xfrm xmlns:a="http://schemas.openxmlformats.org/drawingml/2006/main" flipV="1">
          <a:off x="5505447" y="5003352"/>
          <a:ext cx="522548" cy="262739"/>
        </a:xfrm>
        <a:prstGeom xmlns:a="http://schemas.openxmlformats.org/drawingml/2006/main" prst="line">
          <a:avLst/>
        </a:prstGeom>
        <a:ln xmlns:a="http://schemas.openxmlformats.org/drawingml/2006/main" w="76200" cmpd="sng">
          <a:solidFill>
            <a:srgbClr val="FF11F4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0.08393</cdr:x>
      <cdr:y>0</cdr:y>
    </cdr:from>
    <cdr:to>
      <cdr:x>0.98116</cdr:x>
      <cdr:y>0.09899</cdr:y>
    </cdr:to>
    <cdr:sp macro="" textlink="">
      <cdr:nvSpPr>
        <cdr:cNvPr id="12" name="Rectangle 11"/>
        <cdr:cNvSpPr/>
      </cdr:nvSpPr>
      <cdr:spPr>
        <a:xfrm xmlns:a="http://schemas.openxmlformats.org/drawingml/2006/main">
          <a:off x="709674" y="-164354"/>
          <a:ext cx="7586469" cy="646331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38100" cmpd="sng">
          <a:solidFill>
            <a:schemeClr val="tx1"/>
          </a:solidFill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3600" b="1" dirty="0" smtClean="0">
              <a:solidFill>
                <a:srgbClr val="FF0000"/>
              </a:solidFill>
              <a:latin typeface="Comic Sans MS"/>
              <a:cs typeface="Comic Sans MS"/>
            </a:rPr>
            <a:t>In SoCal</a:t>
          </a:r>
          <a:r>
            <a:rPr lang="en-US" sz="3600" b="1" smtClean="0">
              <a:solidFill>
                <a:srgbClr val="FF0000"/>
              </a:solidFill>
              <a:latin typeface="Comic Sans MS"/>
              <a:cs typeface="Comic Sans MS"/>
            </a:rPr>
            <a:t>, Godzilla was </a:t>
          </a:r>
          <a:r>
            <a:rPr lang="en-US" sz="3600" b="1" dirty="0" smtClean="0">
              <a:solidFill>
                <a:srgbClr val="FF0000"/>
              </a:solidFill>
              <a:latin typeface="Comic Sans MS"/>
              <a:cs typeface="Comic Sans MS"/>
            </a:rPr>
            <a:t>a Gecko! </a:t>
          </a:r>
        </a:p>
      </cdr:txBody>
    </cdr:sp>
  </cdr:relSizeAnchor>
  <cdr:relSizeAnchor xmlns:cdr="http://schemas.openxmlformats.org/drawingml/2006/chartDrawing">
    <cdr:from>
      <cdr:x>0.77505</cdr:x>
      <cdr:y>0.81158</cdr:y>
    </cdr:from>
    <cdr:to>
      <cdr:x>0.86222</cdr:x>
      <cdr:y>0.82548</cdr:y>
    </cdr:to>
    <cdr:cxnSp macro="">
      <cdr:nvCxnSpPr>
        <cdr:cNvPr id="11" name="Straight Connector 10"/>
        <cdr:cNvCxnSpPr/>
      </cdr:nvCxnSpPr>
      <cdr:spPr>
        <a:xfrm xmlns:a="http://schemas.openxmlformats.org/drawingml/2006/main">
          <a:off x="6553399" y="5299072"/>
          <a:ext cx="737102" cy="90707"/>
        </a:xfrm>
        <a:prstGeom xmlns:a="http://schemas.openxmlformats.org/drawingml/2006/main" prst="line">
          <a:avLst/>
        </a:prstGeom>
        <a:ln xmlns:a="http://schemas.openxmlformats.org/drawingml/2006/main" w="76200" cmpd="sng">
          <a:solidFill>
            <a:srgbClr val="FF11F4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0.10625</cdr:x>
      <cdr:y>0.58344</cdr:y>
    </cdr:from>
    <cdr:to>
      <cdr:x>0.98839</cdr:x>
      <cdr:y>0.58344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910422" y="3396867"/>
          <a:ext cx="7558795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0.85354</cdr:x>
      <cdr:y>0.60445</cdr:y>
    </cdr:from>
    <cdr:to>
      <cdr:x>0.93707</cdr:x>
      <cdr:y>0.72205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390871" y="3796362"/>
          <a:ext cx="723275" cy="73866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19050" cmpd="sng">
          <a:solidFill>
            <a:schemeClr val="tx1"/>
          </a:solidFill>
        </a:ln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 smtClean="0"/>
            <a:t>DRY</a:t>
          </a:r>
        </a:p>
        <a:p xmlns:a="http://schemas.openxmlformats.org/drawingml/2006/main">
          <a:r>
            <a:rPr lang="en-US" b="1" dirty="0" smtClean="0"/>
            <a:t>12.6”</a:t>
          </a:r>
          <a:endParaRPr lang="en-US" b="1" dirty="0"/>
        </a:p>
      </cdr:txBody>
    </cdr:sp>
  </cdr:relSizeAnchor>
  <cdr:relSizeAnchor xmlns:cdr="http://schemas.openxmlformats.org/drawingml/2006/chartDrawing">
    <cdr:from>
      <cdr:x>0.60084</cdr:x>
      <cdr:y>0.49999</cdr:y>
    </cdr:from>
    <cdr:to>
      <cdr:x>0.68932</cdr:x>
      <cdr:y>0.6176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202745" y="3140300"/>
          <a:ext cx="766105" cy="73866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19050" cmpd="sng">
          <a:solidFill>
            <a:schemeClr val="tx1"/>
          </a:solidFill>
        </a:ln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 smtClean="0"/>
            <a:t>WET</a:t>
          </a:r>
        </a:p>
        <a:p xmlns:a="http://schemas.openxmlformats.org/drawingml/2006/main">
          <a:r>
            <a:rPr lang="en-US" b="1" dirty="0" smtClean="0"/>
            <a:t> 17.0”</a:t>
          </a:r>
          <a:endParaRPr lang="en-US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D03C5-2311-5148-829F-FF800626BFC4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F985F-C7D8-624B-A8BC-B214D0A2E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8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F985F-C7D8-624B-A8BC-B214D0A2ED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0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80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66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9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16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2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7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8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4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CA702-1B32-A948-B31B-9A703B083BC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1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hyperlink" Target="http://www.climate-lab-book.ac.uk/files/2016/05/spiral_optimized.gif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-Nino-Ahead-Are-You-Prepar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4"/>
            <a:ext cx="9143999" cy="5557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5532735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Osaka" pitchFamily="-109" charset="-128"/>
                <a:cs typeface="Comic Sans MS"/>
              </a:rPr>
              <a:t>Bill Patzert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Osaka" pitchFamily="-109" charset="-128"/>
                <a:cs typeface="Comic Sans MS"/>
              </a:rPr>
              <a:t>wpatzert@jpl.nasa.gov</a:t>
            </a:r>
            <a:endParaRPr lang="en-U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  <a:ea typeface="Osaka" pitchFamily="-109" charset="-128"/>
              <a:cs typeface="Comic Sans MS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Osaka" pitchFamily="-109" charset="-128"/>
                <a:cs typeface="Comic Sans MS"/>
              </a:rPr>
              <a:t>17 May 2016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  <a:ea typeface="Osaka" pitchFamily="-109" charset="-128"/>
              <a:cs typeface="Comic Sans MS"/>
            </a:endParaRPr>
          </a:p>
        </p:txBody>
      </p:sp>
      <p:sp>
        <p:nvSpPr>
          <p:cNvPr id="6" name="Decagon 5"/>
          <p:cNvSpPr/>
          <p:nvPr/>
        </p:nvSpPr>
        <p:spPr>
          <a:xfrm>
            <a:off x="4018280" y="4191000"/>
            <a:ext cx="45719" cy="4571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2911559" y="235281"/>
            <a:ext cx="6238240" cy="4135119"/>
          </a:xfrm>
          <a:prstGeom prst="cloud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400" b="1" dirty="0" smtClean="0">
              <a:ln w="19050">
                <a:solidFill>
                  <a:schemeClr val="tx1"/>
                </a:solidFill>
              </a:ln>
              <a:solidFill>
                <a:srgbClr val="EEECE1"/>
              </a:solidFill>
              <a:latin typeface="Comic Sans MS"/>
              <a:cs typeface="Comic Sans MS"/>
            </a:endParaRPr>
          </a:p>
          <a:p>
            <a:pPr algn="ctr"/>
            <a:r>
              <a:rPr lang="en-US" sz="4400" b="1" dirty="0" smtClean="0">
                <a:ln w="19050">
                  <a:solidFill>
                    <a:schemeClr val="tx1"/>
                  </a:solidFill>
                </a:ln>
                <a:solidFill>
                  <a:srgbClr val="EEECE1"/>
                </a:solidFill>
                <a:latin typeface="Comic Sans MS"/>
                <a:cs typeface="Comic Sans MS"/>
              </a:rPr>
              <a:t>Was El Niño</a:t>
            </a:r>
          </a:p>
          <a:p>
            <a:pPr algn="ctr"/>
            <a:r>
              <a:rPr lang="en-US" sz="4400" b="1" dirty="0" smtClean="0">
                <a:ln w="19050">
                  <a:solidFill>
                    <a:schemeClr val="tx1"/>
                  </a:solidFill>
                </a:ln>
                <a:solidFill>
                  <a:srgbClr val="EEECE1"/>
                </a:solidFill>
                <a:latin typeface="Comic Sans MS"/>
                <a:cs typeface="Comic Sans MS"/>
              </a:rPr>
              <a:t>2015-2016</a:t>
            </a:r>
          </a:p>
          <a:p>
            <a:pPr algn="ctr"/>
            <a:r>
              <a:rPr lang="en-US" sz="4400" b="1" dirty="0" smtClean="0">
                <a:ln w="19050">
                  <a:solidFill>
                    <a:schemeClr val="tx1"/>
                  </a:solidFill>
                </a:ln>
                <a:solidFill>
                  <a:srgbClr val="EEECE1"/>
                </a:solidFill>
                <a:latin typeface="Comic Sans MS"/>
                <a:cs typeface="Comic Sans MS"/>
              </a:rPr>
              <a:t>Normal?</a:t>
            </a:r>
            <a:endParaRPr lang="en-US" sz="4400" b="1" dirty="0">
              <a:ln w="19050">
                <a:solidFill>
                  <a:schemeClr val="tx1"/>
                </a:solidFill>
              </a:ln>
              <a:solidFill>
                <a:srgbClr val="EEECE1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79" y="3665218"/>
            <a:ext cx="2045799" cy="21132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1728" y="933234"/>
            <a:ext cx="4046301" cy="273921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endParaRPr lang="en-US" sz="2000" b="1" dirty="0" smtClean="0">
              <a:ln w="19050">
                <a:solidFill>
                  <a:schemeClr val="tx1"/>
                </a:solidFill>
              </a:ln>
              <a:solidFill>
                <a:srgbClr val="EEECE1"/>
              </a:solidFill>
              <a:latin typeface="Comic Sans MS"/>
              <a:cs typeface="Comic Sans MS"/>
            </a:endParaRPr>
          </a:p>
          <a:p>
            <a:pPr algn="ctr"/>
            <a:r>
              <a:rPr lang="en-US" sz="4000" b="1" dirty="0" err="1" smtClean="0">
                <a:ln w="19050">
                  <a:solidFill>
                    <a:schemeClr val="tx1"/>
                  </a:solidFill>
                </a:ln>
                <a:solidFill>
                  <a:srgbClr val="EEECE1"/>
                </a:solidFill>
                <a:latin typeface="Comic Sans MS"/>
                <a:cs typeface="Comic Sans MS"/>
              </a:rPr>
              <a:t>Muchas</a:t>
            </a:r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EEECE1"/>
                </a:solidFill>
                <a:latin typeface="Comic Sans MS"/>
                <a:cs typeface="Comic Sans MS"/>
              </a:rPr>
              <a:t> Gracias</a:t>
            </a:r>
          </a:p>
          <a:p>
            <a:pPr algn="ctr"/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EEECE1"/>
                </a:solidFill>
                <a:latin typeface="Comic Sans MS"/>
                <a:cs typeface="Comic Sans MS"/>
              </a:rPr>
              <a:t> GLOBE</a:t>
            </a:r>
          </a:p>
          <a:p>
            <a:pPr algn="ctr"/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EEECE1"/>
                </a:solidFill>
                <a:latin typeface="Comic Sans MS"/>
                <a:cs typeface="Comic Sans MS"/>
              </a:rPr>
              <a:t>Educators!</a:t>
            </a:r>
          </a:p>
          <a:p>
            <a:pPr algn="ctr"/>
            <a:endParaRPr lang="en-US" sz="3200" b="1" dirty="0" smtClean="0">
              <a:ln w="19050">
                <a:solidFill>
                  <a:schemeClr val="tx1"/>
                </a:solidFill>
              </a:ln>
              <a:solidFill>
                <a:srgbClr val="EEECE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0968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12921" y="1250757"/>
            <a:ext cx="23473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FF"/>
                </a:solidFill>
              </a:rPr>
              <a:t>Feb </a:t>
            </a:r>
            <a:r>
              <a:rPr lang="fr-FR" sz="2000" b="1" u="sng" dirty="0">
                <a:solidFill>
                  <a:srgbClr val="0000FF"/>
                </a:solidFill>
              </a:rPr>
              <a:t>’</a:t>
            </a:r>
            <a:r>
              <a:rPr lang="en-US" sz="2000" b="1" u="sng" dirty="0">
                <a:solidFill>
                  <a:srgbClr val="0000FF"/>
                </a:solidFill>
              </a:rPr>
              <a:t>98 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</a:rPr>
              <a:t>Los Angeles (13.68”)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</a:rPr>
              <a:t>Pasadena (16.87”)</a:t>
            </a:r>
          </a:p>
        </p:txBody>
      </p:sp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580332"/>
              </p:ext>
            </p:extLst>
          </p:nvPr>
        </p:nvGraphicFramePr>
        <p:xfrm>
          <a:off x="196091" y="164354"/>
          <a:ext cx="8455483" cy="6529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457865" y="5275275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78998" y="5384803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95204" y="4531816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53862" y="5114410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624667" y="4910667"/>
            <a:ext cx="438531" cy="643466"/>
          </a:xfrm>
          <a:prstGeom prst="line">
            <a:avLst/>
          </a:prstGeom>
          <a:ln w="76200" cmpd="sng">
            <a:solidFill>
              <a:srgbClr val="FF11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40467" y="5459941"/>
            <a:ext cx="584200" cy="111126"/>
          </a:xfrm>
          <a:prstGeom prst="line">
            <a:avLst/>
          </a:prstGeom>
          <a:ln w="76200" cmpd="sng">
            <a:solidFill>
              <a:srgbClr val="FF11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044529" y="4910667"/>
            <a:ext cx="584200" cy="573075"/>
          </a:xfrm>
          <a:prstGeom prst="line">
            <a:avLst/>
          </a:prstGeom>
          <a:ln w="57150" cmpd="sng">
            <a:solidFill>
              <a:srgbClr val="FF11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148667" y="5291668"/>
            <a:ext cx="550333" cy="262465"/>
          </a:xfrm>
          <a:prstGeom prst="line">
            <a:avLst/>
          </a:prstGeom>
          <a:ln w="76200" cmpd="sng">
            <a:solidFill>
              <a:srgbClr val="FF11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628729" y="5483742"/>
            <a:ext cx="519938" cy="87325"/>
          </a:xfrm>
          <a:prstGeom prst="line">
            <a:avLst/>
          </a:prstGeom>
          <a:ln w="76200" cmpd="sng">
            <a:solidFill>
              <a:srgbClr val="FF11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631267" y="4682067"/>
            <a:ext cx="655117" cy="651937"/>
          </a:xfrm>
          <a:prstGeom prst="line">
            <a:avLst/>
          </a:prstGeom>
          <a:ln w="76200" cmpd="sng">
            <a:solidFill>
              <a:srgbClr val="FF11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153920" y="3830320"/>
            <a:ext cx="325078" cy="10160"/>
          </a:xfrm>
          <a:prstGeom prst="line">
            <a:avLst/>
          </a:prstGeom>
          <a:ln w="76200" cmpd="sng">
            <a:solidFill>
              <a:srgbClr val="FF11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 rot="3277220">
            <a:off x="4691320" y="4111249"/>
            <a:ext cx="1675917" cy="552021"/>
          </a:xfrm>
          <a:prstGeom prst="rightArrow">
            <a:avLst>
              <a:gd name="adj1" fmla="val 43823"/>
              <a:gd name="adj2" fmla="val 87156"/>
            </a:avLst>
          </a:prstGeom>
          <a:solidFill>
            <a:srgbClr val="F94BFF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21149588">
            <a:off x="1255836" y="2610055"/>
            <a:ext cx="4073551" cy="1446550"/>
          </a:xfrm>
          <a:prstGeom prst="rect">
            <a:avLst/>
          </a:prstGeom>
          <a:solidFill>
            <a:srgbClr val="F94BFF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Comic Sans MS"/>
                <a:cs typeface="Comic Sans MS"/>
              </a:rPr>
              <a:t> </a:t>
            </a:r>
            <a:r>
              <a:rPr lang="en-US" sz="4400" b="1" dirty="0" smtClean="0">
                <a:latin typeface="Comic Sans MS"/>
                <a:cs typeface="Comic Sans MS"/>
              </a:rPr>
              <a:t>Not “Normal”</a:t>
            </a:r>
          </a:p>
          <a:p>
            <a:pPr algn="ctr"/>
            <a:r>
              <a:rPr lang="en-US" sz="4400" b="1" dirty="0" smtClean="0">
                <a:latin typeface="Comic Sans MS"/>
                <a:cs typeface="Comic Sans MS"/>
              </a:rPr>
              <a:t>Puny Rain!</a:t>
            </a:r>
            <a:endParaRPr lang="en-US" sz="4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2466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955933"/>
              </p:ext>
            </p:extLst>
          </p:nvPr>
        </p:nvGraphicFramePr>
        <p:xfrm>
          <a:off x="242453" y="288636"/>
          <a:ext cx="8659091" cy="6280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ight Arrow 8"/>
          <p:cNvSpPr/>
          <p:nvPr/>
        </p:nvSpPr>
        <p:spPr>
          <a:xfrm>
            <a:off x="3386667" y="4017266"/>
            <a:ext cx="1215475" cy="32613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1227238" y="4017263"/>
            <a:ext cx="1287362" cy="32613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4747938" y="3553627"/>
            <a:ext cx="594529" cy="281771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324599" y="3543468"/>
            <a:ext cx="550333" cy="291932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6944728" y="4084999"/>
            <a:ext cx="607538" cy="32613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8441267" y="4084998"/>
            <a:ext cx="460278" cy="32613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99267" y="3970465"/>
            <a:ext cx="723275" cy="738664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DRY</a:t>
            </a:r>
            <a:endParaRPr lang="en-US" b="1" dirty="0" smtClean="0"/>
          </a:p>
          <a:p>
            <a:r>
              <a:rPr lang="en-US" b="1" dirty="0" smtClean="0"/>
              <a:t>12.9”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1295668" y="1298553"/>
            <a:ext cx="7375738" cy="830997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atin typeface="Comic Sans MS"/>
                <a:cs typeface="Comic Sans MS"/>
              </a:rPr>
              <a:t>DROUGHTS </a:t>
            </a:r>
            <a:r>
              <a:rPr lang="en-US" sz="4800" b="1" smtClean="0">
                <a:latin typeface="Comic Sans MS"/>
                <a:cs typeface="Comic Sans MS"/>
              </a:rPr>
              <a:t>ARE LONG!</a:t>
            </a:r>
            <a:endParaRPr lang="en-US" sz="48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7903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3785" y="5140868"/>
            <a:ext cx="7609174" cy="830997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atin typeface="Comic Sans MS"/>
                <a:cs typeface="Comic Sans MS"/>
              </a:rPr>
              <a:t>DROUGHTS </a:t>
            </a:r>
            <a:r>
              <a:rPr lang="en-US" sz="4800" b="1" dirty="0" smtClean="0">
                <a:latin typeface="Comic Sans MS"/>
                <a:cs typeface="Comic Sans MS"/>
              </a:rPr>
              <a:t>ARE LARGE!</a:t>
            </a:r>
            <a:endParaRPr lang="en-US" sz="48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27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P_27_F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3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713594"/>
            <a:ext cx="8633459" cy="646331"/>
          </a:xfrm>
          <a:prstGeom prst="rect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 Lake Mead </a:t>
            </a:r>
            <a:r>
              <a:rPr lang="en-US" sz="3600" b="1" smtClean="0">
                <a:latin typeface="Helvetica"/>
                <a:cs typeface="Helvetica"/>
              </a:rPr>
              <a:t>= Bill’s </a:t>
            </a:r>
            <a:r>
              <a:rPr lang="en-US" sz="3600" b="1" dirty="0" smtClean="0">
                <a:latin typeface="Helvetica"/>
                <a:cs typeface="Helvetica"/>
              </a:rPr>
              <a:t>Drought Barometer </a:t>
            </a:r>
            <a:r>
              <a:rPr lang="en-US" sz="2800" b="1" dirty="0" smtClean="0">
                <a:latin typeface="Helvetica"/>
                <a:cs typeface="Helvetica"/>
              </a:rPr>
              <a:t> 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Up Arrow 4"/>
          <p:cNvSpPr/>
          <p:nvPr/>
        </p:nvSpPr>
        <p:spPr>
          <a:xfrm rot="8301038">
            <a:off x="8031983" y="3171802"/>
            <a:ext cx="380234" cy="2458487"/>
          </a:xfrm>
          <a:prstGeom prst="upArrow">
            <a:avLst>
              <a:gd name="adj1" fmla="val 50000"/>
              <a:gd name="adj2" fmla="val 62518"/>
            </a:avLst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77533" y="5172214"/>
            <a:ext cx="5164668" cy="523220"/>
          </a:xfrm>
          <a:prstGeom prst="rect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Hits Lowest Level in History!  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7" name="Up Arrow 6"/>
          <p:cNvSpPr/>
          <p:nvPr/>
        </p:nvSpPr>
        <p:spPr>
          <a:xfrm rot="6575044">
            <a:off x="7848642" y="5125054"/>
            <a:ext cx="388105" cy="1411697"/>
          </a:xfrm>
          <a:prstGeom prst="upArrow">
            <a:avLst>
              <a:gd name="adj1" fmla="val 50000"/>
              <a:gd name="adj2" fmla="val 48377"/>
            </a:avLst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71533" y="2993823"/>
            <a:ext cx="2578100" cy="523220"/>
          </a:xfrm>
          <a:prstGeom prst="rect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15 Year Drop!  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2935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0789" y="5082668"/>
            <a:ext cx="5527475" cy="1569660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latin typeface="Comic Sans MS"/>
                <a:cs typeface="Comic Sans MS"/>
              </a:rPr>
              <a:t>El Niño – Regional</a:t>
            </a:r>
            <a:endParaRPr lang="en-US" sz="4800" b="1" dirty="0">
              <a:latin typeface="Comic Sans MS"/>
              <a:cs typeface="Comic Sans MS"/>
            </a:endParaRPr>
          </a:p>
          <a:p>
            <a:pPr algn="ctr"/>
            <a:r>
              <a:rPr lang="en-US" sz="4800" b="1" dirty="0" smtClean="0">
                <a:latin typeface="Comic Sans MS"/>
                <a:cs typeface="Comic Sans MS"/>
              </a:rPr>
              <a:t>Winners &amp; Losers!</a:t>
            </a:r>
            <a:endParaRPr lang="en-US" sz="4800" b="1" dirty="0"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395" y="978023"/>
            <a:ext cx="1899879" cy="646331"/>
          </a:xfrm>
          <a:prstGeom prst="rect">
            <a:avLst/>
          </a:prstGeom>
          <a:solidFill>
            <a:srgbClr val="37FF20"/>
          </a:solidFill>
          <a:ln w="38100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Comic Sans MS"/>
                <a:cs typeface="Comic Sans MS"/>
              </a:rPr>
              <a:t>Godzilla</a:t>
            </a:r>
            <a:endParaRPr lang="en-US" sz="3600" b="1" dirty="0"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2475" y="3680583"/>
            <a:ext cx="1899879" cy="646331"/>
          </a:xfrm>
          <a:prstGeom prst="rect">
            <a:avLst/>
          </a:prstGeom>
          <a:solidFill>
            <a:srgbClr val="37FF20"/>
          </a:solidFill>
          <a:ln w="38100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Comic Sans MS"/>
                <a:cs typeface="Comic Sans MS"/>
              </a:rPr>
              <a:t>Godzilla</a:t>
            </a:r>
            <a:endParaRPr lang="en-US" sz="3600" b="1" dirty="0">
              <a:latin typeface="Comic Sans MS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788" y="2782669"/>
            <a:ext cx="1486304" cy="646331"/>
          </a:xfrm>
          <a:prstGeom prst="rect">
            <a:avLst/>
          </a:prstGeom>
          <a:solidFill>
            <a:srgbClr val="FF11F4"/>
          </a:solidFill>
          <a:ln w="38100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Gecko</a:t>
            </a:r>
            <a:endParaRPr lang="en-US" sz="36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0686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0"/>
            <a:ext cx="55196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405377">
            <a:off x="594466" y="3227923"/>
            <a:ext cx="8013732" cy="83099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CA Still on Drought Alert!</a:t>
            </a:r>
            <a:endParaRPr lang="en-US" sz="4800" b="1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5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451"/>
            <a:ext cx="9144000" cy="5682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3324" y="205955"/>
            <a:ext cx="5475345" cy="193899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 Forecasts were</a:t>
            </a:r>
            <a:endParaRPr lang="en-US" sz="40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  <a:p>
            <a:pPr algn="ctr"/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for a Statistically</a:t>
            </a:r>
          </a:p>
          <a:p>
            <a:pPr algn="ctr"/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“NORMAL” El Niño?</a:t>
            </a:r>
            <a:endParaRPr lang="en-US" sz="4000" b="1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1920" y="2834640"/>
            <a:ext cx="5130800" cy="278384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1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8240" y="1459914"/>
            <a:ext cx="69392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 smtClean="0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“Normal is a cycle on </a:t>
            </a:r>
          </a:p>
          <a:p>
            <a:pPr algn="ctr"/>
            <a:r>
              <a:rPr lang="en-US" sz="4800" b="1" i="1" dirty="0" smtClean="0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a washing machine.”</a:t>
            </a:r>
          </a:p>
          <a:p>
            <a:pPr algn="ctr"/>
            <a:endParaRPr lang="en-US" sz="2000" b="1" i="1" dirty="0" smtClean="0">
              <a:solidFill>
                <a:prstClr val="black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3200" b="1" i="1" dirty="0" smtClean="0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- Emmylou Harris -</a:t>
            </a:r>
            <a:endParaRPr lang="en-US" sz="3200" b="1" i="1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800"/>
            <a:ext cx="9144000" cy="49626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3101" y="214052"/>
            <a:ext cx="5057795" cy="76944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omic Sans MS"/>
                <a:cs typeface="Comic Sans MS"/>
              </a:rPr>
              <a:t>El Niño is fading</a:t>
            </a:r>
            <a:r>
              <a:rPr lang="en-US" sz="4400" dirty="0">
                <a:latin typeface="Comic Sans MS"/>
                <a:cs typeface="Comic Sans MS"/>
              </a:rPr>
              <a:t>!</a:t>
            </a:r>
            <a:r>
              <a:rPr lang="en-US" sz="4400" dirty="0" smtClean="0">
                <a:latin typeface="Comic Sans MS"/>
                <a:cs typeface="Comic Sans MS"/>
              </a:rPr>
              <a:t> </a:t>
            </a:r>
            <a:endParaRPr lang="en-US" sz="4400" dirty="0">
              <a:latin typeface="Comic Sans MS"/>
              <a:cs typeface="Comic Sans MS"/>
            </a:endParaRPr>
          </a:p>
        </p:txBody>
      </p:sp>
      <p:sp>
        <p:nvSpPr>
          <p:cNvPr id="5" name="Right Arrow 4"/>
          <p:cNvSpPr/>
          <p:nvPr/>
        </p:nvSpPr>
        <p:spPr>
          <a:xfrm rot="17356700">
            <a:off x="6186294" y="3660554"/>
            <a:ext cx="1375337" cy="484632"/>
          </a:xfrm>
          <a:prstGeom prst="rightArrow">
            <a:avLst>
              <a:gd name="adj1" fmla="val 50000"/>
              <a:gd name="adj2" fmla="val 92449"/>
            </a:avLst>
          </a:prstGeom>
          <a:solidFill>
            <a:srgbClr val="F94BFF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36957" y="4427557"/>
            <a:ext cx="5920210" cy="646331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Comic Sans MS"/>
                <a:cs typeface="Comic Sans MS"/>
              </a:rPr>
              <a:t> Can we expect La Nina?</a:t>
            </a:r>
            <a:endParaRPr lang="en-US" sz="3600" b="1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2792" y="5153305"/>
            <a:ext cx="5668539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Comic Sans MS"/>
                <a:cs typeface="Comic Sans MS"/>
              </a:rPr>
              <a:t>Yes - 75</a:t>
            </a:r>
            <a:r>
              <a:rPr lang="en-US" sz="3600" b="1" dirty="0" smtClean="0">
                <a:latin typeface="Comic Sans MS"/>
                <a:cs typeface="Comic Sans MS"/>
              </a:rPr>
              <a:t>% “Probability”!</a:t>
            </a:r>
            <a:endParaRPr lang="en-US" sz="36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5956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"/>
          <a:stretch/>
        </p:blipFill>
        <p:spPr>
          <a:xfrm>
            <a:off x="-58667" y="0"/>
            <a:ext cx="9202667" cy="685800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46270" y="5557520"/>
            <a:ext cx="8792792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omic Sans MS" charset="0"/>
                <a:ea typeface="Comic Sans MS" charset="0"/>
                <a:cs typeface="Comic Sans MS" charset="0"/>
              </a:rPr>
              <a:t>Preview of Coming Attractions?</a:t>
            </a:r>
            <a:endParaRPr lang="en-US" sz="4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screa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62143" cy="707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3704" y="1367810"/>
            <a:ext cx="8485979" cy="4154983"/>
          </a:xfrm>
          <a:prstGeom prst="rect">
            <a:avLst/>
          </a:prstGeom>
          <a:noFill/>
          <a:ln w="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6600" b="1" i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4732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Climate Whiplash!</a:t>
            </a:r>
          </a:p>
          <a:p>
            <a:pPr algn="ctr"/>
            <a:r>
              <a:rPr lang="en-US" sz="6600" b="1" i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4732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From Deep Drought </a:t>
            </a:r>
          </a:p>
          <a:p>
            <a:pPr algn="ctr"/>
            <a:r>
              <a:rPr lang="en-US" sz="6600" b="1" i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4732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To Godzilla El Niño.</a:t>
            </a:r>
          </a:p>
          <a:p>
            <a:pPr algn="ctr"/>
            <a:r>
              <a:rPr lang="en-US" sz="6600" b="1" i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4732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To La Ni</a:t>
            </a:r>
            <a:r>
              <a:rPr lang="en-US" sz="6600" b="1" i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4732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ñ</a:t>
            </a:r>
            <a:r>
              <a:rPr lang="en-US" sz="6600" b="1" i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4732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a?</a:t>
            </a:r>
            <a:endParaRPr lang="en-US" sz="6600" b="1" i="1" dirty="0">
              <a:ln w="22225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473200">
                  <a:schemeClr val="accent3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428" y="1847884"/>
            <a:ext cx="184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omic Sans MS"/>
                <a:cs typeface="Comic Sans MS"/>
              </a:rPr>
              <a:t> </a:t>
            </a:r>
            <a:endParaRPr lang="en-US" sz="48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65600" y="38608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glow rad="736600">
                    <a:srgbClr val="FFFF00">
                      <a:alpha val="75000"/>
                    </a:srgbClr>
                  </a:glow>
                </a:effectLst>
                <a:latin typeface="Comic Sans MS"/>
                <a:ea typeface="ＭＳ ゴシック"/>
                <a:cs typeface="Comic Sans MS"/>
              </a:rPr>
              <a:t> 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956484" y="3944409"/>
            <a:ext cx="5775706" cy="2689083"/>
          </a:xfrm>
          <a:prstGeom prst="wedgeEllipseCallout">
            <a:avLst>
              <a:gd name="adj1" fmla="val 17435"/>
              <a:gd name="adj2" fmla="val -7072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i="1" dirty="0" smtClean="0">
              <a:ln w="25400">
                <a:solidFill>
                  <a:schemeClr val="tx1"/>
                </a:solidFill>
              </a:ln>
              <a:solidFill>
                <a:srgbClr val="FF0000"/>
              </a:solidFill>
              <a:cs typeface="Comic Sans MS"/>
            </a:endParaRPr>
          </a:p>
          <a:p>
            <a:pPr algn="ctr"/>
            <a:r>
              <a:rPr lang="en-US" sz="6600" b="1" i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cs typeface="Comic Sans MS"/>
              </a:rPr>
              <a:t>It’s a Super </a:t>
            </a:r>
            <a:r>
              <a:rPr lang="en-US" sz="6600" b="1" i="1" dirty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cs typeface="Comic Sans MS"/>
              </a:rPr>
              <a:t>Drought</a:t>
            </a:r>
            <a:r>
              <a:rPr lang="en-US" sz="6600" b="1" i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cs typeface="Comic Sans MS"/>
              </a:rPr>
              <a:t>!</a:t>
            </a:r>
          </a:p>
          <a:p>
            <a:pPr algn="ctr"/>
            <a:endParaRPr lang="en-US" sz="2800" b="1" i="1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cs typeface="Comic Sans MS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-977900" y="-82517"/>
            <a:ext cx="6311900" cy="1930401"/>
          </a:xfrm>
          <a:prstGeom prst="wedgeEllipseCallout">
            <a:avLst>
              <a:gd name="adj1" fmla="val 38083"/>
              <a:gd name="adj2" fmla="val 10677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i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cs typeface="Comic Sans MS"/>
              </a:rPr>
              <a:t> Here Comes </a:t>
            </a:r>
          </a:p>
          <a:p>
            <a:pPr algn="ctr"/>
            <a:r>
              <a:rPr lang="en-US" sz="4800" b="1" i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cs typeface="Comic Sans MS"/>
              </a:rPr>
              <a:t>Godzilla El Niño!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956484" y="3924089"/>
            <a:ext cx="5775706" cy="2689083"/>
          </a:xfrm>
          <a:prstGeom prst="wedgeEllipseCallout">
            <a:avLst>
              <a:gd name="adj1" fmla="val 17556"/>
              <a:gd name="adj2" fmla="val -69782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i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cs typeface="Comic Sans MS"/>
              </a:rPr>
              <a:t> </a:t>
            </a:r>
          </a:p>
          <a:p>
            <a:pPr algn="ctr"/>
            <a:endParaRPr lang="en-US" sz="2800" b="1" i="1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cs typeface="Comic Sans MS"/>
            </a:endParaRPr>
          </a:p>
        </p:txBody>
      </p:sp>
      <p:pic>
        <p:nvPicPr>
          <p:cNvPr id="4" name="Picture 3" descr="yikes-clip-art-1643061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20" y="4339731"/>
            <a:ext cx="3778153" cy="1959179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3464560" y="248059"/>
            <a:ext cx="5501390" cy="1119751"/>
          </a:xfrm>
          <a:prstGeom prst="wedgeEllipseCallout">
            <a:avLst>
              <a:gd name="adj1" fmla="val -25608"/>
              <a:gd name="adj2" fmla="val 183276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i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cs typeface="Comic Sans MS"/>
              </a:rPr>
              <a:t> </a:t>
            </a:r>
            <a:r>
              <a:rPr lang="en-US" sz="4800" b="1" i="1" dirty="0" err="1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cs typeface="Comic Sans MS"/>
              </a:rPr>
              <a:t>Hola</a:t>
            </a:r>
            <a:r>
              <a:rPr lang="en-US" sz="4800" b="1" i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cs typeface="Comic Sans MS"/>
              </a:rPr>
              <a:t> </a:t>
            </a:r>
            <a:r>
              <a:rPr lang="en-US" sz="4800" b="1" i="1" dirty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cs typeface="Comic Sans MS"/>
              </a:rPr>
              <a:t>La </a:t>
            </a:r>
            <a:r>
              <a:rPr lang="en-US" sz="4800" b="1" i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cs typeface="Comic Sans MS"/>
              </a:rPr>
              <a:t>Niña</a:t>
            </a:r>
            <a:r>
              <a:rPr lang="en-US" sz="4800" b="1" i="1" dirty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cs typeface="Comic Sans MS"/>
              </a:rPr>
              <a:t>?</a:t>
            </a:r>
            <a:endParaRPr lang="en-US" sz="4800" b="1" i="1" dirty="0" smtClean="0">
              <a:ln w="25400">
                <a:solidFill>
                  <a:schemeClr val="tx1"/>
                </a:solidFill>
              </a:ln>
              <a:solidFill>
                <a:srgbClr val="FF0000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9963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5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947" y="118263"/>
            <a:ext cx="8154093" cy="664829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5134801">
            <a:off x="318996" y="2261905"/>
            <a:ext cx="2233497" cy="791635"/>
          </a:xfrm>
          <a:prstGeom prst="rightArrow">
            <a:avLst>
              <a:gd name="adj1" fmla="val 50000"/>
              <a:gd name="adj2" fmla="val 57224"/>
            </a:avLst>
          </a:prstGeom>
          <a:solidFill>
            <a:srgbClr val="F94BFF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23919" y="313461"/>
            <a:ext cx="5078105" cy="175432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omic Sans MS" charset="0"/>
                <a:ea typeface="Comic Sans MS" charset="0"/>
                <a:cs typeface="Comic Sans MS" charset="0"/>
              </a:rPr>
              <a:t>SPOT THE PACKAGE </a:t>
            </a:r>
          </a:p>
          <a:p>
            <a:pPr algn="ctr"/>
            <a:r>
              <a:rPr lang="en-US" sz="3600" b="1" dirty="0" smtClean="0">
                <a:latin typeface="Comic Sans MS" charset="0"/>
                <a:ea typeface="Comic Sans MS" charset="0"/>
                <a:cs typeface="Comic Sans MS" charset="0"/>
              </a:rPr>
              <a:t>THAT “PROBABLY”</a:t>
            </a:r>
          </a:p>
          <a:p>
            <a:pPr algn="ctr"/>
            <a:r>
              <a:rPr lang="en-US" sz="3600" b="1" dirty="0" smtClean="0">
                <a:latin typeface="Comic Sans MS" charset="0"/>
                <a:ea typeface="Comic Sans MS" charset="0"/>
                <a:cs typeface="Comic Sans MS" charset="0"/>
              </a:rPr>
              <a:t>WON’T BREAK!</a:t>
            </a:r>
            <a:endParaRPr lang="en-US" sz="36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89 -0.00139 C 0.19289 -0.06829 0.14289 -0.12639 0.07587 -0.13032 C 0.01181 -0.13542 -0.04809 -0.09028 -0.05208 -0.02546 C -0.05711 0.03472 -0.0151 0.09051 0.04497 0.09468 C 0.09983 0.09769 0.15191 0.06065 0.15591 0.00463 C 0.1599 -0.0463 0.12483 -0.09444 0.07396 -0.09838 C 0.02691 -0.10139 -0.01718 -0.07037 -0.02013 -0.02338 C -0.02309 0.01852 0.00487 0.05972 0.04688 0.06157 C 0.0849 0.06458 0.12084 0.04051 0.12396 0.00255 C 0.12587 -0.03148 0.10487 -0.06435 0.07188 -0.06644 C 0.04289 -0.06829 0.01389 -0.05046 0.01181 -0.0213 C 0.0099 0.0037 0.02483 0.02755 0.04896 0.02963 C 0.06893 0.03171 0.08994 0.0206 0.09098 0.00069 C 0.09289 -0.01528 0.0849 -0.03241 0.06997 -0.03449 C 0.05782 -0.03449 0.04584 -0.03032 0.04393 -0.01944 C 0.04289 -0.0125 0.04497 -0.00532 0.05087 -0.00231 C 0.05382 -0.00139 0.05591 -0.00139 0.05886 -0.00231 " pathEditMode="relative" rAng="0" ptsTypes="AAAAAAAAAAAAAAA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8715" y="6420802"/>
            <a:ext cx="6846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www.climate-lab-book.ac.uk/files/2016/05/spiral_optimized.gif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03" y="230330"/>
            <a:ext cx="5922074" cy="61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8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"/>
          <a:stretch/>
        </p:blipFill>
        <p:spPr>
          <a:xfrm>
            <a:off x="416560" y="131707"/>
            <a:ext cx="8382000" cy="6586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809687">
            <a:off x="1718789" y="2339647"/>
            <a:ext cx="5777543" cy="1569660"/>
          </a:xfrm>
          <a:prstGeom prst="rect">
            <a:avLst/>
          </a:prstGeom>
          <a:solidFill>
            <a:srgbClr val="FF11F4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latin typeface="Comic Sans MS" charset="0"/>
                <a:ea typeface="Comic Sans MS" charset="0"/>
                <a:cs typeface="Comic Sans MS" charset="0"/>
              </a:rPr>
              <a:t>“New Normal” </a:t>
            </a:r>
            <a:r>
              <a:rPr lang="en-US" sz="4800" b="1" dirty="0">
                <a:latin typeface="Comic Sans MS" charset="0"/>
                <a:ea typeface="Comic Sans MS" charset="0"/>
                <a:cs typeface="Comic Sans MS" charset="0"/>
              </a:rPr>
              <a:t>i</a:t>
            </a:r>
            <a:r>
              <a:rPr lang="en-US" sz="4800" b="1" dirty="0" smtClean="0">
                <a:latin typeface="Comic Sans MS" charset="0"/>
                <a:ea typeface="Comic Sans MS" charset="0"/>
                <a:cs typeface="Comic Sans MS" charset="0"/>
              </a:rPr>
              <a:t>n</a:t>
            </a:r>
            <a:endParaRPr lang="en-US" sz="48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4800" b="1" dirty="0">
                <a:latin typeface="Comic Sans MS" charset="0"/>
                <a:ea typeface="Comic Sans MS" charset="0"/>
                <a:cs typeface="Comic Sans MS" charset="0"/>
              </a:rPr>
              <a:t>a</a:t>
            </a:r>
            <a:r>
              <a:rPr lang="en-US" sz="4800" b="1" dirty="0" smtClean="0">
                <a:latin typeface="Comic Sans MS" charset="0"/>
                <a:ea typeface="Comic Sans MS" charset="0"/>
                <a:cs typeface="Comic Sans MS" charset="0"/>
              </a:rPr>
              <a:t> Warming World?</a:t>
            </a:r>
            <a:endParaRPr lang="en-US" sz="48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240" y="292385"/>
            <a:ext cx="8676640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omic Sans MS" charset="0"/>
                <a:ea typeface="Comic Sans MS" charset="0"/>
                <a:cs typeface="Comic Sans MS" charset="0"/>
              </a:rPr>
              <a:t>Changing El Ni</a:t>
            </a:r>
            <a:r>
              <a:rPr lang="en-US" sz="2800" b="1" dirty="0" smtClean="0">
                <a:latin typeface="Comic Sans MS"/>
                <a:cs typeface="Comic Sans MS"/>
              </a:rPr>
              <a:t>ñ</a:t>
            </a:r>
            <a:r>
              <a:rPr lang="en-US" sz="2800" b="1" dirty="0">
                <a:latin typeface="Comic Sans MS" charset="0"/>
                <a:ea typeface="Comic Sans MS" charset="0"/>
                <a:cs typeface="Comic Sans MS" charset="0"/>
              </a:rPr>
              <a:t>o</a:t>
            </a:r>
            <a:r>
              <a:rPr lang="en-US" sz="2800" b="1" dirty="0" smtClean="0">
                <a:latin typeface="Comic Sans MS" charset="0"/>
                <a:ea typeface="Comic Sans MS" charset="0"/>
                <a:cs typeface="Comic Sans MS" charset="0"/>
              </a:rPr>
              <a:t> &amp; La Ni</a:t>
            </a:r>
            <a:r>
              <a:rPr lang="en-US" sz="2800" b="1" dirty="0" smtClean="0">
                <a:latin typeface="Comic Sans MS"/>
                <a:cs typeface="Comic Sans MS"/>
              </a:rPr>
              <a:t>ñ</a:t>
            </a:r>
            <a:r>
              <a:rPr lang="en-US" sz="2800" b="1" dirty="0">
                <a:latin typeface="Comic Sans MS" charset="0"/>
                <a:ea typeface="Comic Sans MS" charset="0"/>
                <a:cs typeface="Comic Sans MS" charset="0"/>
              </a:rPr>
              <a:t>a</a:t>
            </a:r>
            <a:r>
              <a:rPr lang="en-US" sz="2800" b="1" dirty="0" smtClean="0">
                <a:latin typeface="Comic Sans MS" charset="0"/>
                <a:ea typeface="Comic Sans MS" charset="0"/>
                <a:cs typeface="Comic Sans MS" charset="0"/>
              </a:rPr>
              <a:t> Weather Patterns </a:t>
            </a:r>
            <a:r>
              <a:rPr lang="is-IS" sz="2800" b="1" dirty="0" smtClean="0">
                <a:latin typeface="Comic Sans MS" charset="0"/>
                <a:ea typeface="Comic Sans MS" charset="0"/>
                <a:cs typeface="Comic Sans MS" charset="0"/>
              </a:rPr>
              <a:t>…</a:t>
            </a:r>
            <a:endParaRPr lang="en-US" sz="28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8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8560" y="1625600"/>
            <a:ext cx="6776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omic Sans MS" charset="0"/>
                <a:ea typeface="Comic Sans MS" charset="0"/>
                <a:cs typeface="Comic Sans MS" charset="0"/>
              </a:rPr>
              <a:t>Forecasting El Ni</a:t>
            </a:r>
            <a:r>
              <a:rPr lang="en-US" sz="5400" b="1" dirty="0">
                <a:latin typeface="Comic Sans MS"/>
                <a:cs typeface="Comic Sans MS"/>
              </a:rPr>
              <a:t>ñ</a:t>
            </a:r>
            <a:r>
              <a:rPr lang="en-US" sz="5400" b="1" dirty="0" smtClean="0">
                <a:latin typeface="Comic Sans MS" charset="0"/>
                <a:ea typeface="Comic Sans MS" charset="0"/>
                <a:cs typeface="Comic Sans MS" charset="0"/>
              </a:rPr>
              <a:t>o Rains for California</a:t>
            </a:r>
          </a:p>
          <a:p>
            <a:pPr algn="ctr"/>
            <a:r>
              <a:rPr lang="en-US" sz="5400" b="1" dirty="0" err="1" smtClean="0">
                <a:latin typeface="Comic Sans MS" charset="0"/>
                <a:ea typeface="Comic Sans MS" charset="0"/>
                <a:cs typeface="Comic Sans MS" charset="0"/>
              </a:rPr>
              <a:t>Ain’t</a:t>
            </a:r>
            <a:r>
              <a:rPr lang="en-US" sz="5400" b="1" dirty="0" smtClean="0">
                <a:latin typeface="Comic Sans MS" charset="0"/>
                <a:ea typeface="Comic Sans MS" charset="0"/>
                <a:cs typeface="Comic Sans MS" charset="0"/>
              </a:rPr>
              <a:t> for Sissies!</a:t>
            </a:r>
            <a:r>
              <a:rPr lang="en-US" sz="5400" dirty="0" smtClean="0"/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321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P_04_F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33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9171" y="2063234"/>
            <a:ext cx="449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Driest 4 years - Record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1010272">
            <a:off x="1273824" y="2162606"/>
            <a:ext cx="6888488" cy="3046988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 sz="1050" b="1" i="0" u="none" strike="noStrike" kern="1200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4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Record Drought Continues</a:t>
            </a:r>
          </a:p>
          <a:p>
            <a:pPr algn="ctr">
              <a:defRPr sz="1050" b="1" i="0" u="none" strike="noStrike" kern="1200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</a:t>
            </a:r>
            <a:r>
              <a:rPr lang="en-US" sz="4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or 2015-2016</a:t>
            </a:r>
          </a:p>
          <a:p>
            <a:pPr algn="ctr">
              <a:defRPr sz="1050" b="1" i="0" u="none" strike="noStrike" kern="1200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4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Rain = 9.65” (so far)</a:t>
            </a:r>
          </a:p>
          <a:p>
            <a:pPr algn="ctr">
              <a:defRPr sz="1050" b="1" i="0" u="none" strike="noStrike" kern="1200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4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Will be Driest 5 years!</a:t>
            </a:r>
          </a:p>
        </p:txBody>
      </p:sp>
      <p:sp>
        <p:nvSpPr>
          <p:cNvPr id="4" name="Rectangle 3"/>
          <p:cNvSpPr/>
          <p:nvPr/>
        </p:nvSpPr>
        <p:spPr>
          <a:xfrm rot="21010272">
            <a:off x="1467907" y="1812666"/>
            <a:ext cx="6500322" cy="4154983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 sz="1050" b="1" i="0" u="none" strike="noStrike" kern="1200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66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IN </a:t>
            </a:r>
            <a:r>
              <a:rPr lang="en-US" sz="66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L.A. &amp; CA,</a:t>
            </a:r>
          </a:p>
          <a:p>
            <a:pPr algn="ctr">
              <a:defRPr sz="1050" b="1" i="0" u="none" strike="noStrike" kern="1200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66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THIS PUNISHING</a:t>
            </a:r>
          </a:p>
          <a:p>
            <a:pPr algn="ctr">
              <a:defRPr sz="1050" b="1" i="0" u="none" strike="noStrike" kern="1200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66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DROUGHT BEGAN</a:t>
            </a:r>
          </a:p>
          <a:p>
            <a:pPr algn="ctr">
              <a:defRPr sz="1050" b="1" i="0" u="none" strike="noStrike" kern="1200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66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15 YEARS AGO!</a:t>
            </a:r>
            <a:endParaRPr lang="en-US" sz="6600" b="1" dirty="0">
              <a:solidFill>
                <a:srgbClr val="DD0806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33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1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37"/>
            <a:ext cx="9259887" cy="67344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0249" y="1675630"/>
            <a:ext cx="6134437" cy="3477875"/>
          </a:xfrm>
          <a:prstGeom prst="rect">
            <a:avLst/>
          </a:prstGeom>
          <a:solidFill>
            <a:srgbClr val="3366FF"/>
          </a:solidFill>
          <a:ln w="57150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EFFFF"/>
                </a:solidFill>
                <a:latin typeface="Stencil"/>
                <a:cs typeface="Stencil"/>
              </a:rPr>
              <a:t>The Great Wet </a:t>
            </a:r>
            <a:r>
              <a:rPr lang="en-US" sz="4400" b="1" dirty="0" smtClean="0">
                <a:solidFill>
                  <a:srgbClr val="FEFFFF"/>
                </a:solidFill>
                <a:latin typeface="Stencil"/>
                <a:cs typeface="Stencil"/>
              </a:rPr>
              <a:t>Hope</a:t>
            </a:r>
          </a:p>
          <a:p>
            <a:pPr algn="ctr"/>
            <a:r>
              <a:rPr lang="en-US" sz="4400" b="1" dirty="0" smtClean="0">
                <a:solidFill>
                  <a:srgbClr val="FEFFFF"/>
                </a:solidFill>
                <a:latin typeface="Stencil"/>
                <a:cs typeface="Stencil"/>
              </a:rPr>
              <a:t>Or</a:t>
            </a:r>
          </a:p>
          <a:p>
            <a:pPr algn="ctr"/>
            <a:r>
              <a:rPr lang="en-US" sz="4400" b="1" dirty="0" smtClean="0">
                <a:solidFill>
                  <a:srgbClr val="FEFFFF"/>
                </a:solidFill>
                <a:latin typeface="Stencil"/>
                <a:cs typeface="Stencil"/>
              </a:rPr>
              <a:t>Mucho Mud &amp; Flood?</a:t>
            </a:r>
          </a:p>
          <a:p>
            <a:pPr algn="ctr"/>
            <a:r>
              <a:rPr lang="en-US" sz="4400" b="1" dirty="0" smtClean="0">
                <a:solidFill>
                  <a:srgbClr val="FEFFFF"/>
                </a:solidFill>
                <a:latin typeface="Stencil"/>
                <a:cs typeface="Stencil"/>
              </a:rPr>
              <a:t>OR</a:t>
            </a:r>
          </a:p>
          <a:p>
            <a:pPr algn="ctr"/>
            <a:r>
              <a:rPr lang="en-US" sz="4400" b="1" dirty="0" smtClean="0">
                <a:solidFill>
                  <a:srgbClr val="FEFFFF"/>
                </a:solidFill>
                <a:latin typeface="Stencil"/>
                <a:cs typeface="Stencil"/>
              </a:rPr>
              <a:t>EL NO Show?</a:t>
            </a:r>
            <a:r>
              <a:rPr lang="en-US" sz="4400" b="1" dirty="0" smtClean="0">
                <a:latin typeface="Stencil"/>
                <a:cs typeface="Stencil"/>
              </a:rPr>
              <a:t> </a:t>
            </a:r>
            <a:endParaRPr lang="en-US" sz="4400" b="1" dirty="0">
              <a:latin typeface="Stencil"/>
              <a:cs typeface="Stencil"/>
            </a:endParaRPr>
          </a:p>
        </p:txBody>
      </p:sp>
    </p:spTree>
    <p:extLst>
      <p:ext uri="{BB962C8B-B14F-4D97-AF65-F5344CB8AC3E}">
        <p14:creationId xmlns:p14="http://schemas.microsoft.com/office/powerpoint/2010/main" val="29639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800"/>
            <a:ext cx="9144000" cy="49626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841" y="421526"/>
            <a:ext cx="832631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Comic Sans MS"/>
                <a:cs typeface="Comic Sans MS"/>
              </a:rPr>
              <a:t>Was El Niño a Godzilla this winter</a:t>
            </a:r>
            <a:r>
              <a:rPr lang="en-US" sz="3600" dirty="0" smtClean="0">
                <a:latin typeface="Comic Sans MS"/>
                <a:cs typeface="Comic Sans MS"/>
              </a:rPr>
              <a:t>? 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7" name="Right Arrow 6"/>
          <p:cNvSpPr/>
          <p:nvPr/>
        </p:nvSpPr>
        <p:spPr>
          <a:xfrm rot="18353581">
            <a:off x="5200520" y="4190878"/>
            <a:ext cx="2457763" cy="484632"/>
          </a:xfrm>
          <a:prstGeom prst="rightArrow">
            <a:avLst>
              <a:gd name="adj1" fmla="val 50000"/>
              <a:gd name="adj2" fmla="val 39419"/>
            </a:avLst>
          </a:prstGeom>
          <a:solidFill>
            <a:srgbClr val="F94BFF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05760" y="5134121"/>
            <a:ext cx="3393439" cy="646331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omic Sans MS"/>
                <a:cs typeface="Comic Sans MS"/>
              </a:rPr>
              <a:t> Absolutely!</a:t>
            </a:r>
            <a:endParaRPr lang="en-US" sz="3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4459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364004"/>
              </p:ext>
            </p:extLst>
          </p:nvPr>
        </p:nvGraphicFramePr>
        <p:xfrm>
          <a:off x="242454" y="288636"/>
          <a:ext cx="8659091" cy="6280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4816188" y="2321692"/>
            <a:ext cx="3785612" cy="1077218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latin typeface="Comic Sans MS"/>
                <a:cs typeface="Comic Sans MS"/>
              </a:rPr>
              <a:t>Godzilla Los </a:t>
            </a:r>
            <a:r>
              <a:rPr lang="en-US" sz="3200" b="1" dirty="0" err="1" smtClean="0">
                <a:latin typeface="Comic Sans MS"/>
                <a:cs typeface="Comic Sans MS"/>
              </a:rPr>
              <a:t>Niños</a:t>
            </a:r>
            <a:endParaRPr lang="en-US" sz="3200" b="1" dirty="0" smtClean="0">
              <a:latin typeface="Comic Sans MS"/>
              <a:cs typeface="Comic Sans MS"/>
            </a:endParaRPr>
          </a:p>
          <a:p>
            <a:pPr algn="ctr"/>
            <a:r>
              <a:rPr lang="en-US" sz="3200" b="1" dirty="0" smtClean="0">
                <a:latin typeface="Comic Sans MS"/>
                <a:cs typeface="Comic Sans MS"/>
              </a:rPr>
              <a:t>Can Double Rain</a:t>
            </a:r>
            <a:endParaRPr lang="en-US" sz="3200" b="1" dirty="0">
              <a:latin typeface="Comic Sans MS"/>
              <a:cs typeface="Comic Sans MS"/>
            </a:endParaRPr>
          </a:p>
        </p:txBody>
      </p:sp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7426849" y="1104108"/>
            <a:ext cx="770932" cy="523492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wrap="square" lIns="27432" tIns="2286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600" b="1" i="0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600" b="1" i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38.32"</a:t>
            </a:r>
            <a:endParaRPr lang="en-US" sz="1600" b="1" i="0" strike="noStrik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l" rtl="0">
              <a:defRPr sz="1000"/>
            </a:pPr>
            <a:r>
              <a:rPr lang="en-US" sz="1600" b="1" i="0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  </a:t>
            </a:r>
            <a:r>
              <a:rPr lang="en-US" sz="1600" b="1" i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’05</a:t>
            </a:r>
            <a:endParaRPr lang="en-US" sz="1600" b="1" i="0" strike="noStrik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20" y="1627600"/>
            <a:ext cx="4297680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/>
                <a:cs typeface="Comic Sans MS"/>
              </a:rPr>
              <a:t>What’s ‘Normal’?</a:t>
            </a:r>
          </a:p>
          <a:p>
            <a:pPr algn="ctr"/>
            <a:r>
              <a:rPr lang="en-US" sz="3200" b="1" dirty="0">
                <a:latin typeface="Comic Sans MS"/>
                <a:cs typeface="Comic Sans MS"/>
              </a:rPr>
              <a:t>7 of 10 Years</a:t>
            </a:r>
          </a:p>
          <a:p>
            <a:pPr algn="ctr"/>
            <a:r>
              <a:rPr lang="en-US" sz="3200" b="1" dirty="0">
                <a:latin typeface="Comic Sans MS"/>
                <a:cs typeface="Comic Sans MS"/>
              </a:rPr>
              <a:t>Drier than ‘Average</a:t>
            </a:r>
            <a:r>
              <a:rPr lang="en-US" b="1" dirty="0">
                <a:latin typeface="Comic Sans MS"/>
                <a:cs typeface="Comic Sans MS"/>
              </a:rPr>
              <a:t>’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21049569">
            <a:off x="1655700" y="2290863"/>
            <a:ext cx="5392270" cy="1938992"/>
          </a:xfrm>
          <a:prstGeom prst="rect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‘Normal’ is</a:t>
            </a:r>
          </a:p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not ‘Average’! </a:t>
            </a:r>
            <a:endParaRPr lang="en-US" sz="60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477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89806-1-14538445102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77900"/>
            <a:ext cx="8812156" cy="492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2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371" y="1473708"/>
            <a:ext cx="8649559" cy="4525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391920" y="3736593"/>
            <a:ext cx="6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37FF20"/>
                </a:solidFill>
              </a:rPr>
              <a:t>H</a:t>
            </a:r>
            <a:endParaRPr lang="en-US" sz="6000" b="1" dirty="0">
              <a:solidFill>
                <a:srgbClr val="37FF2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6849747" y="3960114"/>
            <a:ext cx="6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37FF20"/>
                </a:solidFill>
              </a:rPr>
              <a:t>H</a:t>
            </a:r>
            <a:endParaRPr lang="en-US" sz="6000" b="1" dirty="0">
              <a:solidFill>
                <a:srgbClr val="37FF2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4803565" y="4244424"/>
            <a:ext cx="6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37FF20"/>
                </a:solidFill>
              </a:rPr>
              <a:t>H</a:t>
            </a:r>
            <a:endParaRPr lang="en-US" sz="6000" b="1" dirty="0">
              <a:solidFill>
                <a:srgbClr val="37FF2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371" y="155365"/>
            <a:ext cx="8565999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Why? High Pressure Spoilers!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81845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2969"/>
              </p:ext>
            </p:extLst>
          </p:nvPr>
        </p:nvGraphicFramePr>
        <p:xfrm>
          <a:off x="421048" y="172550"/>
          <a:ext cx="8455483" cy="6529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12921" y="1250757"/>
            <a:ext cx="23473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FF"/>
                </a:solidFill>
              </a:rPr>
              <a:t>Feb </a:t>
            </a:r>
            <a:r>
              <a:rPr lang="fr-FR" sz="2000" b="1" u="sng" dirty="0">
                <a:solidFill>
                  <a:srgbClr val="0000FF"/>
                </a:solidFill>
              </a:rPr>
              <a:t>’</a:t>
            </a:r>
            <a:r>
              <a:rPr lang="en-US" sz="2000" b="1" u="sng" dirty="0">
                <a:solidFill>
                  <a:srgbClr val="0000FF"/>
                </a:solidFill>
              </a:rPr>
              <a:t>98 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</a:rPr>
              <a:t>Los Angeles (13.68”)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</a:rPr>
              <a:t>Pasadena (16.87”)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57865" y="5275275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78998" y="5384803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94004" y="5384803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19267" y="4708011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95326" y="5275275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53862" y="5114410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7924</TotalTime>
  <Words>488</Words>
  <Application>Microsoft Office PowerPoint</Application>
  <PresentationFormat>On-screen Show (4:3)</PresentationFormat>
  <Paragraphs>143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jpl</dc:creator>
  <cp:lastModifiedBy>Weaver, Kristen L. (GSFC-6170)[USRA]</cp:lastModifiedBy>
  <cp:revision>1025</cp:revision>
  <dcterms:created xsi:type="dcterms:W3CDTF">2014-02-06T23:36:32Z</dcterms:created>
  <dcterms:modified xsi:type="dcterms:W3CDTF">2016-05-18T18:30:08Z</dcterms:modified>
</cp:coreProperties>
</file>