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7" r:id="rId22"/>
    <p:sldId id="278" r:id="rId23"/>
    <p:sldId id="280" r:id="rId24"/>
    <p:sldId id="282" r:id="rId25"/>
    <p:sldId id="281" r:id="rId26"/>
    <p:sldId id="283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9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67" y="144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ve\Documents\Projects\GLOBE\training\2016\El%20Nino%20-%20Visualizing%20GLOBE\GLOBEMeasurementData%20Precipitation%20OR%20WA%20CA%20Uruguay%2012-2014%20to%202-20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e\Documents\Projects\GLOBE\training\2016\El%20Nino%20-%20Visualizing%20GLOBE\GLOBEMeasurementData%20-%20Ramey%20School%20-%209-2015%20through%205-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McKnight Middle School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'2013-2014'!$Z$1</c:f>
              <c:strCache>
                <c:ptCount val="1"/>
                <c:pt idx="0">
                  <c:v>Preciptitation 2013/2014</c:v>
                </c:pt>
              </c:strCache>
            </c:strRef>
          </c:tx>
          <c:marker>
            <c:symbol val="none"/>
          </c:marker>
          <c:cat>
            <c:strRef>
              <c:f>'2013-2014'!$Y$2:$Y$60</c:f>
              <c:strCache>
                <c:ptCount val="59"/>
                <c:pt idx="0">
                  <c:v>12/1</c:v>
                </c:pt>
                <c:pt idx="1">
                  <c:v>12/2</c:v>
                </c:pt>
                <c:pt idx="2">
                  <c:v>12/4</c:v>
                </c:pt>
                <c:pt idx="3">
                  <c:v>12/5</c:v>
                </c:pt>
                <c:pt idx="4">
                  <c:v>12/6</c:v>
                </c:pt>
                <c:pt idx="5">
                  <c:v>12/7</c:v>
                </c:pt>
                <c:pt idx="6">
                  <c:v>12/8</c:v>
                </c:pt>
                <c:pt idx="7">
                  <c:v>12/9</c:v>
                </c:pt>
                <c:pt idx="8">
                  <c:v>12/10</c:v>
                </c:pt>
                <c:pt idx="9">
                  <c:v>12/11</c:v>
                </c:pt>
                <c:pt idx="10">
                  <c:v>12/12</c:v>
                </c:pt>
                <c:pt idx="11">
                  <c:v>12/14</c:v>
                </c:pt>
                <c:pt idx="12">
                  <c:v>12/15</c:v>
                </c:pt>
                <c:pt idx="13">
                  <c:v>12/16</c:v>
                </c:pt>
                <c:pt idx="14">
                  <c:v>12/17</c:v>
                </c:pt>
                <c:pt idx="15">
                  <c:v>12/18</c:v>
                </c:pt>
                <c:pt idx="16">
                  <c:v>12/19</c:v>
                </c:pt>
                <c:pt idx="17">
                  <c:v>12/20</c:v>
                </c:pt>
                <c:pt idx="18">
                  <c:v>12/21</c:v>
                </c:pt>
                <c:pt idx="19">
                  <c:v>12/22</c:v>
                </c:pt>
                <c:pt idx="20">
                  <c:v>12/23</c:v>
                </c:pt>
                <c:pt idx="21">
                  <c:v>12/24</c:v>
                </c:pt>
                <c:pt idx="22">
                  <c:v>12/25</c:v>
                </c:pt>
                <c:pt idx="23">
                  <c:v>12/26</c:v>
                </c:pt>
                <c:pt idx="24">
                  <c:v>12/27</c:v>
                </c:pt>
                <c:pt idx="25">
                  <c:v>12/28</c:v>
                </c:pt>
                <c:pt idx="26">
                  <c:v>12/29</c:v>
                </c:pt>
                <c:pt idx="27">
                  <c:v>12/30</c:v>
                </c:pt>
                <c:pt idx="28">
                  <c:v>12/31</c:v>
                </c:pt>
                <c:pt idx="29">
                  <c:v>1/1</c:v>
                </c:pt>
                <c:pt idx="30">
                  <c:v>1/2</c:v>
                </c:pt>
                <c:pt idx="31">
                  <c:v>1/3</c:v>
                </c:pt>
                <c:pt idx="32">
                  <c:v>1/4</c:v>
                </c:pt>
                <c:pt idx="33">
                  <c:v>1/5</c:v>
                </c:pt>
                <c:pt idx="34">
                  <c:v>1/6</c:v>
                </c:pt>
                <c:pt idx="35">
                  <c:v>1/7</c:v>
                </c:pt>
                <c:pt idx="36">
                  <c:v>1/8</c:v>
                </c:pt>
                <c:pt idx="37">
                  <c:v>1/9</c:v>
                </c:pt>
                <c:pt idx="38">
                  <c:v>1/10</c:v>
                </c:pt>
                <c:pt idx="39">
                  <c:v>1/11</c:v>
                </c:pt>
                <c:pt idx="40">
                  <c:v>1/12</c:v>
                </c:pt>
                <c:pt idx="41">
                  <c:v>1/13</c:v>
                </c:pt>
                <c:pt idx="42">
                  <c:v>1/14</c:v>
                </c:pt>
                <c:pt idx="43">
                  <c:v>1/15</c:v>
                </c:pt>
                <c:pt idx="44">
                  <c:v>1/16</c:v>
                </c:pt>
                <c:pt idx="45">
                  <c:v>1/17</c:v>
                </c:pt>
                <c:pt idx="46">
                  <c:v>1/18</c:v>
                </c:pt>
                <c:pt idx="47">
                  <c:v>1/19</c:v>
                </c:pt>
                <c:pt idx="48">
                  <c:v>1/20</c:v>
                </c:pt>
                <c:pt idx="49">
                  <c:v>1/21</c:v>
                </c:pt>
                <c:pt idx="50">
                  <c:v>1/22</c:v>
                </c:pt>
                <c:pt idx="51">
                  <c:v>1/23</c:v>
                </c:pt>
                <c:pt idx="52">
                  <c:v>1/24</c:v>
                </c:pt>
                <c:pt idx="53">
                  <c:v>1/26</c:v>
                </c:pt>
                <c:pt idx="54">
                  <c:v>1/27</c:v>
                </c:pt>
                <c:pt idx="55">
                  <c:v>1/28</c:v>
                </c:pt>
                <c:pt idx="56">
                  <c:v>1/29</c:v>
                </c:pt>
                <c:pt idx="57">
                  <c:v>1/30</c:v>
                </c:pt>
                <c:pt idx="58">
                  <c:v>1/31</c:v>
                </c:pt>
              </c:strCache>
            </c:strRef>
          </c:cat>
          <c:val>
            <c:numRef>
              <c:f>'2013-2014'!$Z$2:$Z$60</c:f>
              <c:numCache>
                <c:formatCode>General</c:formatCode>
                <c:ptCount val="59"/>
                <c:pt idx="0">
                  <c:v>0.51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0.51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1.02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6.85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0.51</c:v>
                </c:pt>
                <c:pt idx="36">
                  <c:v>0</c:v>
                </c:pt>
                <c:pt idx="37">
                  <c:v>3.06</c:v>
                </c:pt>
                <c:pt idx="38">
                  <c:v>0</c:v>
                </c:pt>
                <c:pt idx="39">
                  <c:v>6.1</c:v>
                </c:pt>
                <c:pt idx="40">
                  <c:v>4.83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11.69</c:v>
                </c:pt>
                <c:pt idx="57">
                  <c:v>1.02</c:v>
                </c:pt>
                <c:pt idx="5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DA-4274-96AE-88FE50807782}"/>
            </c:ext>
          </c:extLst>
        </c:ser>
        <c:ser>
          <c:idx val="0"/>
          <c:order val="1"/>
          <c:tx>
            <c:strRef>
              <c:f>'2015-2016'!$Z$1</c:f>
              <c:strCache>
                <c:ptCount val="1"/>
                <c:pt idx="0">
                  <c:v>Preciptitation 2015/2016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'2015-2016'!$Y$2:$Y$61</c:f>
              <c:strCache>
                <c:ptCount val="60"/>
                <c:pt idx="0">
                  <c:v>12/1</c:v>
                </c:pt>
                <c:pt idx="1">
                  <c:v>12/2</c:v>
                </c:pt>
                <c:pt idx="2">
                  <c:v>12/3</c:v>
                </c:pt>
                <c:pt idx="3">
                  <c:v>12/4</c:v>
                </c:pt>
                <c:pt idx="4">
                  <c:v>12/5</c:v>
                </c:pt>
                <c:pt idx="5">
                  <c:v>12/6</c:v>
                </c:pt>
                <c:pt idx="6">
                  <c:v>12/8</c:v>
                </c:pt>
                <c:pt idx="7">
                  <c:v>12/9</c:v>
                </c:pt>
                <c:pt idx="8">
                  <c:v>12/10</c:v>
                </c:pt>
                <c:pt idx="9">
                  <c:v>12/11</c:v>
                </c:pt>
                <c:pt idx="10">
                  <c:v>12/12</c:v>
                </c:pt>
                <c:pt idx="11">
                  <c:v>12/13</c:v>
                </c:pt>
                <c:pt idx="12">
                  <c:v>12/14</c:v>
                </c:pt>
                <c:pt idx="13">
                  <c:v>12/15</c:v>
                </c:pt>
                <c:pt idx="14">
                  <c:v>12/16</c:v>
                </c:pt>
                <c:pt idx="15">
                  <c:v>12/17</c:v>
                </c:pt>
                <c:pt idx="16">
                  <c:v>12/18</c:v>
                </c:pt>
                <c:pt idx="17">
                  <c:v>12/19</c:v>
                </c:pt>
                <c:pt idx="18">
                  <c:v>12/20</c:v>
                </c:pt>
                <c:pt idx="19">
                  <c:v>12/22</c:v>
                </c:pt>
                <c:pt idx="20">
                  <c:v>12/23</c:v>
                </c:pt>
                <c:pt idx="21">
                  <c:v>12/24</c:v>
                </c:pt>
                <c:pt idx="22">
                  <c:v>12/25</c:v>
                </c:pt>
                <c:pt idx="23">
                  <c:v>12/26</c:v>
                </c:pt>
                <c:pt idx="24">
                  <c:v>12/27</c:v>
                </c:pt>
                <c:pt idx="25">
                  <c:v>12/28</c:v>
                </c:pt>
                <c:pt idx="26">
                  <c:v>12/29</c:v>
                </c:pt>
                <c:pt idx="27">
                  <c:v>12/30</c:v>
                </c:pt>
                <c:pt idx="28">
                  <c:v>12/31</c:v>
                </c:pt>
                <c:pt idx="29">
                  <c:v>1/1</c:v>
                </c:pt>
                <c:pt idx="30">
                  <c:v>1/2</c:v>
                </c:pt>
                <c:pt idx="31">
                  <c:v>1/3</c:v>
                </c:pt>
                <c:pt idx="32">
                  <c:v>1/4</c:v>
                </c:pt>
                <c:pt idx="33">
                  <c:v>1/5</c:v>
                </c:pt>
                <c:pt idx="34">
                  <c:v>1/6</c:v>
                </c:pt>
                <c:pt idx="35">
                  <c:v>1/7</c:v>
                </c:pt>
                <c:pt idx="36">
                  <c:v>1/8</c:v>
                </c:pt>
                <c:pt idx="37">
                  <c:v>1/9</c:v>
                </c:pt>
                <c:pt idx="38">
                  <c:v>1/10</c:v>
                </c:pt>
                <c:pt idx="39">
                  <c:v>1/11</c:v>
                </c:pt>
                <c:pt idx="40">
                  <c:v>1/12</c:v>
                </c:pt>
                <c:pt idx="41">
                  <c:v>1/13</c:v>
                </c:pt>
                <c:pt idx="42">
                  <c:v>1/14</c:v>
                </c:pt>
                <c:pt idx="43">
                  <c:v>1/15</c:v>
                </c:pt>
                <c:pt idx="44">
                  <c:v>1/16</c:v>
                </c:pt>
                <c:pt idx="45">
                  <c:v>1/17</c:v>
                </c:pt>
                <c:pt idx="46">
                  <c:v>1/18</c:v>
                </c:pt>
                <c:pt idx="47">
                  <c:v>1/19</c:v>
                </c:pt>
                <c:pt idx="48">
                  <c:v>1/20</c:v>
                </c:pt>
                <c:pt idx="49">
                  <c:v>1/21</c:v>
                </c:pt>
                <c:pt idx="50">
                  <c:v>1/22</c:v>
                </c:pt>
                <c:pt idx="51">
                  <c:v>1/23</c:v>
                </c:pt>
                <c:pt idx="52">
                  <c:v>1/24</c:v>
                </c:pt>
                <c:pt idx="53">
                  <c:v>1/25</c:v>
                </c:pt>
                <c:pt idx="54">
                  <c:v>1/26</c:v>
                </c:pt>
                <c:pt idx="55">
                  <c:v>1/27</c:v>
                </c:pt>
                <c:pt idx="56">
                  <c:v>1/28</c:v>
                </c:pt>
                <c:pt idx="57">
                  <c:v>1/29</c:v>
                </c:pt>
                <c:pt idx="58">
                  <c:v>1/30</c:v>
                </c:pt>
                <c:pt idx="59">
                  <c:v>1/31</c:v>
                </c:pt>
              </c:strCache>
            </c:strRef>
          </c:cat>
          <c:val>
            <c:numRef>
              <c:f>'2015-2016'!$Z$2:$Z$61</c:f>
              <c:numCache>
                <c:formatCode>General</c:formatCode>
                <c:ptCount val="60"/>
                <c:pt idx="0">
                  <c:v>0</c:v>
                </c:pt>
                <c:pt idx="1">
                  <c:v>1.52</c:v>
                </c:pt>
                <c:pt idx="2">
                  <c:v>1.52</c:v>
                </c:pt>
                <c:pt idx="3">
                  <c:v>3.05</c:v>
                </c:pt>
                <c:pt idx="4">
                  <c:v>0</c:v>
                </c:pt>
                <c:pt idx="5">
                  <c:v>0.51</c:v>
                </c:pt>
                <c:pt idx="6">
                  <c:v>16.25</c:v>
                </c:pt>
                <c:pt idx="7">
                  <c:v>15.49</c:v>
                </c:pt>
                <c:pt idx="8">
                  <c:v>2.54</c:v>
                </c:pt>
                <c:pt idx="9">
                  <c:v>1.27</c:v>
                </c:pt>
                <c:pt idx="10">
                  <c:v>0.51</c:v>
                </c:pt>
                <c:pt idx="11">
                  <c:v>3.55</c:v>
                </c:pt>
                <c:pt idx="12">
                  <c:v>0.51</c:v>
                </c:pt>
                <c:pt idx="13">
                  <c:v>0</c:v>
                </c:pt>
                <c:pt idx="14">
                  <c:v>1.02</c:v>
                </c:pt>
                <c:pt idx="15">
                  <c:v>0</c:v>
                </c:pt>
                <c:pt idx="16">
                  <c:v>6.35</c:v>
                </c:pt>
                <c:pt idx="17">
                  <c:v>0.51</c:v>
                </c:pt>
                <c:pt idx="18">
                  <c:v>0.51</c:v>
                </c:pt>
                <c:pt idx="19">
                  <c:v>3.56</c:v>
                </c:pt>
                <c:pt idx="20">
                  <c:v>0.76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0.51</c:v>
                </c:pt>
                <c:pt idx="41">
                  <c:v>8.89</c:v>
                </c:pt>
                <c:pt idx="42">
                  <c:v>0</c:v>
                </c:pt>
                <c:pt idx="43">
                  <c:v>0</c:v>
                </c:pt>
                <c:pt idx="44">
                  <c:v>0.76</c:v>
                </c:pt>
                <c:pt idx="45">
                  <c:v>0.76</c:v>
                </c:pt>
                <c:pt idx="46">
                  <c:v>0.51</c:v>
                </c:pt>
                <c:pt idx="47">
                  <c:v>0</c:v>
                </c:pt>
                <c:pt idx="48">
                  <c:v>0</c:v>
                </c:pt>
                <c:pt idx="49">
                  <c:v>3.55</c:v>
                </c:pt>
                <c:pt idx="50">
                  <c:v>1.78</c:v>
                </c:pt>
                <c:pt idx="51">
                  <c:v>4.57</c:v>
                </c:pt>
                <c:pt idx="52">
                  <c:v>0</c:v>
                </c:pt>
                <c:pt idx="53">
                  <c:v>0</c:v>
                </c:pt>
                <c:pt idx="54">
                  <c:v>0.51</c:v>
                </c:pt>
                <c:pt idx="55">
                  <c:v>0.51</c:v>
                </c:pt>
                <c:pt idx="56">
                  <c:v>13.45</c:v>
                </c:pt>
                <c:pt idx="57">
                  <c:v>0.51</c:v>
                </c:pt>
                <c:pt idx="58">
                  <c:v>0</c:v>
                </c:pt>
                <c:pt idx="5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DA-4274-96AE-88FE50807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561104"/>
        <c:axId val="237556944"/>
      </c:lineChart>
      <c:catAx>
        <c:axId val="237561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56944"/>
        <c:crosses val="autoZero"/>
        <c:auto val="1"/>
        <c:lblAlgn val="ctr"/>
        <c:lblOffset val="100"/>
        <c:noMultiLvlLbl val="0"/>
      </c:catAx>
      <c:valAx>
        <c:axId val="23755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mm rain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561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Ramey School</a:t>
            </a:r>
            <a:r>
              <a:rPr lang="en-US" baseline="0"/>
              <a:t> Precipitation and Soil Moisutre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'GLOBEMeasurementData-950'!$L$1</c:f>
              <c:strCache>
                <c:ptCount val="1"/>
                <c:pt idx="0">
                  <c:v>precipitations:liquid_accumulation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'GLOBEMeasurementData-950'!$F$2:$F$143</c:f>
              <c:numCache>
                <c:formatCode>m/d/yyyy</c:formatCode>
                <c:ptCount val="142"/>
                <c:pt idx="0">
                  <c:v>42254</c:v>
                </c:pt>
                <c:pt idx="1">
                  <c:v>42255</c:v>
                </c:pt>
                <c:pt idx="2">
                  <c:v>42256</c:v>
                </c:pt>
                <c:pt idx="3">
                  <c:v>42258</c:v>
                </c:pt>
                <c:pt idx="4">
                  <c:v>42260</c:v>
                </c:pt>
                <c:pt idx="5">
                  <c:v>42261</c:v>
                </c:pt>
                <c:pt idx="6">
                  <c:v>42263</c:v>
                </c:pt>
                <c:pt idx="7">
                  <c:v>42264</c:v>
                </c:pt>
                <c:pt idx="8">
                  <c:v>42266</c:v>
                </c:pt>
                <c:pt idx="9">
                  <c:v>42267</c:v>
                </c:pt>
                <c:pt idx="10">
                  <c:v>42268</c:v>
                </c:pt>
                <c:pt idx="11">
                  <c:v>42269</c:v>
                </c:pt>
                <c:pt idx="12">
                  <c:v>42270</c:v>
                </c:pt>
                <c:pt idx="13">
                  <c:v>42271</c:v>
                </c:pt>
                <c:pt idx="14">
                  <c:v>42272</c:v>
                </c:pt>
                <c:pt idx="15">
                  <c:v>42275</c:v>
                </c:pt>
                <c:pt idx="16">
                  <c:v>42276</c:v>
                </c:pt>
                <c:pt idx="17">
                  <c:v>42277</c:v>
                </c:pt>
                <c:pt idx="18">
                  <c:v>42278</c:v>
                </c:pt>
                <c:pt idx="19">
                  <c:v>42279</c:v>
                </c:pt>
                <c:pt idx="20">
                  <c:v>42280</c:v>
                </c:pt>
                <c:pt idx="21">
                  <c:v>42282</c:v>
                </c:pt>
                <c:pt idx="22">
                  <c:v>42283</c:v>
                </c:pt>
                <c:pt idx="23">
                  <c:v>42284</c:v>
                </c:pt>
                <c:pt idx="24">
                  <c:v>42285</c:v>
                </c:pt>
                <c:pt idx="25">
                  <c:v>42286</c:v>
                </c:pt>
                <c:pt idx="26">
                  <c:v>42288</c:v>
                </c:pt>
                <c:pt idx="27">
                  <c:v>42289</c:v>
                </c:pt>
                <c:pt idx="28">
                  <c:v>42290</c:v>
                </c:pt>
                <c:pt idx="29">
                  <c:v>42291</c:v>
                </c:pt>
                <c:pt idx="30">
                  <c:v>42292</c:v>
                </c:pt>
                <c:pt idx="31">
                  <c:v>42293</c:v>
                </c:pt>
                <c:pt idx="32">
                  <c:v>42294</c:v>
                </c:pt>
                <c:pt idx="33">
                  <c:v>42296</c:v>
                </c:pt>
                <c:pt idx="34">
                  <c:v>42297</c:v>
                </c:pt>
                <c:pt idx="35">
                  <c:v>42298</c:v>
                </c:pt>
                <c:pt idx="36">
                  <c:v>42299</c:v>
                </c:pt>
                <c:pt idx="37">
                  <c:v>42300</c:v>
                </c:pt>
                <c:pt idx="38">
                  <c:v>42301</c:v>
                </c:pt>
                <c:pt idx="39">
                  <c:v>42303</c:v>
                </c:pt>
                <c:pt idx="40">
                  <c:v>42304</c:v>
                </c:pt>
                <c:pt idx="41">
                  <c:v>42305</c:v>
                </c:pt>
                <c:pt idx="42">
                  <c:v>42306</c:v>
                </c:pt>
                <c:pt idx="43">
                  <c:v>42307</c:v>
                </c:pt>
                <c:pt idx="44">
                  <c:v>42308</c:v>
                </c:pt>
                <c:pt idx="45">
                  <c:v>42310</c:v>
                </c:pt>
                <c:pt idx="46">
                  <c:v>42311</c:v>
                </c:pt>
                <c:pt idx="47">
                  <c:v>42312</c:v>
                </c:pt>
                <c:pt idx="48">
                  <c:v>42313</c:v>
                </c:pt>
                <c:pt idx="49">
                  <c:v>42314</c:v>
                </c:pt>
                <c:pt idx="50">
                  <c:v>42315</c:v>
                </c:pt>
                <c:pt idx="51">
                  <c:v>42317</c:v>
                </c:pt>
                <c:pt idx="52">
                  <c:v>42319</c:v>
                </c:pt>
                <c:pt idx="53">
                  <c:v>42320</c:v>
                </c:pt>
                <c:pt idx="54">
                  <c:v>42321</c:v>
                </c:pt>
                <c:pt idx="55">
                  <c:v>42322</c:v>
                </c:pt>
                <c:pt idx="56">
                  <c:v>42324</c:v>
                </c:pt>
                <c:pt idx="57">
                  <c:v>42325</c:v>
                </c:pt>
                <c:pt idx="58">
                  <c:v>42327</c:v>
                </c:pt>
                <c:pt idx="59">
                  <c:v>42328</c:v>
                </c:pt>
                <c:pt idx="60">
                  <c:v>42329</c:v>
                </c:pt>
                <c:pt idx="61">
                  <c:v>42331</c:v>
                </c:pt>
                <c:pt idx="62">
                  <c:v>42333</c:v>
                </c:pt>
                <c:pt idx="63">
                  <c:v>42338</c:v>
                </c:pt>
                <c:pt idx="64">
                  <c:v>42339</c:v>
                </c:pt>
                <c:pt idx="65">
                  <c:v>42340</c:v>
                </c:pt>
                <c:pt idx="66">
                  <c:v>42341</c:v>
                </c:pt>
                <c:pt idx="67">
                  <c:v>42343</c:v>
                </c:pt>
                <c:pt idx="68">
                  <c:v>42344</c:v>
                </c:pt>
                <c:pt idx="69">
                  <c:v>42345</c:v>
                </c:pt>
                <c:pt idx="70">
                  <c:v>42347</c:v>
                </c:pt>
                <c:pt idx="71">
                  <c:v>42348</c:v>
                </c:pt>
                <c:pt idx="72">
                  <c:v>42349</c:v>
                </c:pt>
                <c:pt idx="73">
                  <c:v>42352</c:v>
                </c:pt>
                <c:pt idx="74">
                  <c:v>42353</c:v>
                </c:pt>
                <c:pt idx="75">
                  <c:v>42354</c:v>
                </c:pt>
                <c:pt idx="76">
                  <c:v>42355</c:v>
                </c:pt>
                <c:pt idx="77">
                  <c:v>42356</c:v>
                </c:pt>
                <c:pt idx="78">
                  <c:v>42359</c:v>
                </c:pt>
                <c:pt idx="79">
                  <c:v>42366</c:v>
                </c:pt>
                <c:pt idx="80">
                  <c:v>42380</c:v>
                </c:pt>
                <c:pt idx="81">
                  <c:v>42380</c:v>
                </c:pt>
                <c:pt idx="82">
                  <c:v>42381</c:v>
                </c:pt>
                <c:pt idx="83">
                  <c:v>42382</c:v>
                </c:pt>
                <c:pt idx="84">
                  <c:v>42383</c:v>
                </c:pt>
                <c:pt idx="85">
                  <c:v>42383</c:v>
                </c:pt>
                <c:pt idx="86">
                  <c:v>42384</c:v>
                </c:pt>
                <c:pt idx="87">
                  <c:v>42388</c:v>
                </c:pt>
                <c:pt idx="88">
                  <c:v>42389</c:v>
                </c:pt>
                <c:pt idx="89">
                  <c:v>42391</c:v>
                </c:pt>
                <c:pt idx="90">
                  <c:v>42394</c:v>
                </c:pt>
                <c:pt idx="91">
                  <c:v>42395</c:v>
                </c:pt>
                <c:pt idx="92">
                  <c:v>42396</c:v>
                </c:pt>
                <c:pt idx="93">
                  <c:v>42397</c:v>
                </c:pt>
                <c:pt idx="94">
                  <c:v>42398</c:v>
                </c:pt>
                <c:pt idx="95">
                  <c:v>42432</c:v>
                </c:pt>
                <c:pt idx="96">
                  <c:v>42433</c:v>
                </c:pt>
                <c:pt idx="97">
                  <c:v>42436</c:v>
                </c:pt>
                <c:pt idx="98">
                  <c:v>42438</c:v>
                </c:pt>
                <c:pt idx="99">
                  <c:v>42439</c:v>
                </c:pt>
                <c:pt idx="100">
                  <c:v>42440</c:v>
                </c:pt>
                <c:pt idx="101">
                  <c:v>42442</c:v>
                </c:pt>
                <c:pt idx="102">
                  <c:v>42443</c:v>
                </c:pt>
                <c:pt idx="103">
                  <c:v>42444</c:v>
                </c:pt>
                <c:pt idx="104">
                  <c:v>42445</c:v>
                </c:pt>
                <c:pt idx="105">
                  <c:v>42447</c:v>
                </c:pt>
                <c:pt idx="106">
                  <c:v>42457</c:v>
                </c:pt>
                <c:pt idx="107">
                  <c:v>42458</c:v>
                </c:pt>
                <c:pt idx="108">
                  <c:v>42459</c:v>
                </c:pt>
                <c:pt idx="109">
                  <c:v>42460</c:v>
                </c:pt>
                <c:pt idx="110">
                  <c:v>42461</c:v>
                </c:pt>
                <c:pt idx="111">
                  <c:v>42464</c:v>
                </c:pt>
                <c:pt idx="112">
                  <c:v>42465</c:v>
                </c:pt>
                <c:pt idx="113">
                  <c:v>42466</c:v>
                </c:pt>
                <c:pt idx="114">
                  <c:v>42468</c:v>
                </c:pt>
                <c:pt idx="115">
                  <c:v>42469</c:v>
                </c:pt>
                <c:pt idx="116">
                  <c:v>42471</c:v>
                </c:pt>
                <c:pt idx="117">
                  <c:v>42472</c:v>
                </c:pt>
                <c:pt idx="118">
                  <c:v>42473</c:v>
                </c:pt>
                <c:pt idx="119">
                  <c:v>42474</c:v>
                </c:pt>
                <c:pt idx="120">
                  <c:v>42475</c:v>
                </c:pt>
                <c:pt idx="121">
                  <c:v>42478</c:v>
                </c:pt>
                <c:pt idx="122">
                  <c:v>42479</c:v>
                </c:pt>
                <c:pt idx="123">
                  <c:v>42480</c:v>
                </c:pt>
                <c:pt idx="124">
                  <c:v>42481</c:v>
                </c:pt>
                <c:pt idx="125">
                  <c:v>42482</c:v>
                </c:pt>
                <c:pt idx="126">
                  <c:v>42485</c:v>
                </c:pt>
                <c:pt idx="127">
                  <c:v>42486</c:v>
                </c:pt>
                <c:pt idx="128">
                  <c:v>42487</c:v>
                </c:pt>
                <c:pt idx="129">
                  <c:v>42488</c:v>
                </c:pt>
                <c:pt idx="130">
                  <c:v>42489</c:v>
                </c:pt>
                <c:pt idx="131">
                  <c:v>42492</c:v>
                </c:pt>
                <c:pt idx="132">
                  <c:v>42493</c:v>
                </c:pt>
                <c:pt idx="133">
                  <c:v>42493</c:v>
                </c:pt>
                <c:pt idx="134">
                  <c:v>42494</c:v>
                </c:pt>
                <c:pt idx="135">
                  <c:v>42495</c:v>
                </c:pt>
                <c:pt idx="136">
                  <c:v>42496</c:v>
                </c:pt>
                <c:pt idx="137">
                  <c:v>42499</c:v>
                </c:pt>
                <c:pt idx="138">
                  <c:v>42500</c:v>
                </c:pt>
                <c:pt idx="139">
                  <c:v>42501</c:v>
                </c:pt>
                <c:pt idx="140">
                  <c:v>42502</c:v>
                </c:pt>
                <c:pt idx="141">
                  <c:v>42503</c:v>
                </c:pt>
              </c:numCache>
            </c:numRef>
          </c:cat>
          <c:val>
            <c:numRef>
              <c:f>'GLOBEMeasurementData-950'!$L$2:$L$143</c:f>
              <c:numCache>
                <c:formatCode>General</c:formatCode>
                <c:ptCount val="142"/>
                <c:pt idx="1">
                  <c:v>0.5</c:v>
                </c:pt>
                <c:pt idx="2">
                  <c:v>0</c:v>
                </c:pt>
                <c:pt idx="3">
                  <c:v>0</c:v>
                </c:pt>
                <c:pt idx="4">
                  <c:v>0.6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1.8</c:v>
                </c:pt>
                <c:pt idx="10">
                  <c:v>1.4</c:v>
                </c:pt>
                <c:pt idx="11">
                  <c:v>0.05</c:v>
                </c:pt>
                <c:pt idx="12">
                  <c:v>0.05</c:v>
                </c:pt>
                <c:pt idx="13">
                  <c:v>12.6</c:v>
                </c:pt>
                <c:pt idx="14">
                  <c:v>16.600000000000001</c:v>
                </c:pt>
                <c:pt idx="15">
                  <c:v>0</c:v>
                </c:pt>
                <c:pt idx="16">
                  <c:v>0</c:v>
                </c:pt>
                <c:pt idx="17">
                  <c:v>10.8</c:v>
                </c:pt>
                <c:pt idx="18">
                  <c:v>0.05</c:v>
                </c:pt>
                <c:pt idx="19">
                  <c:v>0</c:v>
                </c:pt>
                <c:pt idx="21">
                  <c:v>1.2</c:v>
                </c:pt>
                <c:pt idx="22">
                  <c:v>0</c:v>
                </c:pt>
                <c:pt idx="23">
                  <c:v>20.5</c:v>
                </c:pt>
                <c:pt idx="24">
                  <c:v>0</c:v>
                </c:pt>
                <c:pt idx="25">
                  <c:v>0.05</c:v>
                </c:pt>
                <c:pt idx="26">
                  <c:v>0.05</c:v>
                </c:pt>
                <c:pt idx="27">
                  <c:v>4.2</c:v>
                </c:pt>
                <c:pt idx="28">
                  <c:v>0</c:v>
                </c:pt>
                <c:pt idx="29">
                  <c:v>6</c:v>
                </c:pt>
                <c:pt idx="30">
                  <c:v>12</c:v>
                </c:pt>
                <c:pt idx="31">
                  <c:v>0</c:v>
                </c:pt>
                <c:pt idx="32">
                  <c:v>4</c:v>
                </c:pt>
                <c:pt idx="33">
                  <c:v>0</c:v>
                </c:pt>
                <c:pt idx="34">
                  <c:v>17.8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9">
                  <c:v>0</c:v>
                </c:pt>
                <c:pt idx="40">
                  <c:v>42.2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19.2</c:v>
                </c:pt>
                <c:pt idx="46">
                  <c:v>0.05</c:v>
                </c:pt>
                <c:pt idx="48">
                  <c:v>1.8</c:v>
                </c:pt>
                <c:pt idx="49">
                  <c:v>1.4</c:v>
                </c:pt>
                <c:pt idx="51">
                  <c:v>5.8</c:v>
                </c:pt>
                <c:pt idx="53">
                  <c:v>0.6</c:v>
                </c:pt>
                <c:pt idx="55">
                  <c:v>15.8</c:v>
                </c:pt>
                <c:pt idx="56">
                  <c:v>0.4</c:v>
                </c:pt>
                <c:pt idx="57">
                  <c:v>2</c:v>
                </c:pt>
                <c:pt idx="58">
                  <c:v>0</c:v>
                </c:pt>
                <c:pt idx="59">
                  <c:v>14</c:v>
                </c:pt>
                <c:pt idx="61">
                  <c:v>0</c:v>
                </c:pt>
                <c:pt idx="63">
                  <c:v>26.8</c:v>
                </c:pt>
                <c:pt idx="64">
                  <c:v>0.4</c:v>
                </c:pt>
                <c:pt idx="65">
                  <c:v>0</c:v>
                </c:pt>
                <c:pt idx="68">
                  <c:v>0</c:v>
                </c:pt>
                <c:pt idx="69">
                  <c:v>0.05</c:v>
                </c:pt>
                <c:pt idx="70">
                  <c:v>4</c:v>
                </c:pt>
                <c:pt idx="71">
                  <c:v>0</c:v>
                </c:pt>
                <c:pt idx="72">
                  <c:v>0</c:v>
                </c:pt>
                <c:pt idx="73">
                  <c:v>18.399999999999999</c:v>
                </c:pt>
                <c:pt idx="74">
                  <c:v>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5.5</c:v>
                </c:pt>
                <c:pt idx="82">
                  <c:v>0</c:v>
                </c:pt>
                <c:pt idx="83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2</c:v>
                </c:pt>
                <c:pt idx="88">
                  <c:v>0.05</c:v>
                </c:pt>
                <c:pt idx="89">
                  <c:v>0</c:v>
                </c:pt>
                <c:pt idx="90">
                  <c:v>18.399999999999999</c:v>
                </c:pt>
                <c:pt idx="91">
                  <c:v>0.05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3</c:v>
                </c:pt>
                <c:pt idx="97">
                  <c:v>11.6</c:v>
                </c:pt>
                <c:pt idx="99">
                  <c:v>0.05</c:v>
                </c:pt>
                <c:pt idx="100">
                  <c:v>0</c:v>
                </c:pt>
                <c:pt idx="101">
                  <c:v>2.4</c:v>
                </c:pt>
                <c:pt idx="102">
                  <c:v>0.05</c:v>
                </c:pt>
                <c:pt idx="103">
                  <c:v>1.4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1.6</c:v>
                </c:pt>
                <c:pt idx="110">
                  <c:v>12</c:v>
                </c:pt>
                <c:pt idx="111">
                  <c:v>18.899999999999999</c:v>
                </c:pt>
                <c:pt idx="112">
                  <c:v>0</c:v>
                </c:pt>
                <c:pt idx="113">
                  <c:v>0</c:v>
                </c:pt>
                <c:pt idx="114">
                  <c:v>0.6</c:v>
                </c:pt>
                <c:pt idx="116">
                  <c:v>6.6</c:v>
                </c:pt>
                <c:pt idx="117">
                  <c:v>7.6</c:v>
                </c:pt>
                <c:pt idx="118">
                  <c:v>10.4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3.9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6.8</c:v>
                </c:pt>
                <c:pt idx="127">
                  <c:v>0.05</c:v>
                </c:pt>
                <c:pt idx="128">
                  <c:v>50.2</c:v>
                </c:pt>
                <c:pt idx="129">
                  <c:v>21</c:v>
                </c:pt>
                <c:pt idx="130">
                  <c:v>21.1</c:v>
                </c:pt>
                <c:pt idx="131">
                  <c:v>22.2</c:v>
                </c:pt>
                <c:pt idx="133">
                  <c:v>3.4</c:v>
                </c:pt>
                <c:pt idx="134">
                  <c:v>5.2</c:v>
                </c:pt>
                <c:pt idx="135">
                  <c:v>1.8</c:v>
                </c:pt>
                <c:pt idx="136">
                  <c:v>0</c:v>
                </c:pt>
                <c:pt idx="137">
                  <c:v>14.2</c:v>
                </c:pt>
                <c:pt idx="138">
                  <c:v>20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D-4E5E-BEB6-1E1C694CB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380448"/>
        <c:axId val="1846375872"/>
      </c:barChart>
      <c:lineChart>
        <c:grouping val="standard"/>
        <c:varyColors val="0"/>
        <c:ser>
          <c:idx val="1"/>
          <c:order val="1"/>
          <c:tx>
            <c:strRef>
              <c:f>'GLOBEMeasurementData-950'!$AC$1</c:f>
              <c:strCache>
                <c:ptCount val="1"/>
                <c:pt idx="0">
                  <c:v>soil_moisture_for_smap:volumetric_soil_moisture_ml_per_ml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'GLOBEMeasurementData-950'!$F$2:$F$143</c:f>
              <c:numCache>
                <c:formatCode>m/d/yyyy</c:formatCode>
                <c:ptCount val="142"/>
                <c:pt idx="0">
                  <c:v>42254</c:v>
                </c:pt>
                <c:pt idx="1">
                  <c:v>42255</c:v>
                </c:pt>
                <c:pt idx="2">
                  <c:v>42256</c:v>
                </c:pt>
                <c:pt idx="3">
                  <c:v>42258</c:v>
                </c:pt>
                <c:pt idx="4">
                  <c:v>42260</c:v>
                </c:pt>
                <c:pt idx="5">
                  <c:v>42261</c:v>
                </c:pt>
                <c:pt idx="6">
                  <c:v>42263</c:v>
                </c:pt>
                <c:pt idx="7">
                  <c:v>42264</c:v>
                </c:pt>
                <c:pt idx="8">
                  <c:v>42266</c:v>
                </c:pt>
                <c:pt idx="9">
                  <c:v>42267</c:v>
                </c:pt>
                <c:pt idx="10">
                  <c:v>42268</c:v>
                </c:pt>
                <c:pt idx="11">
                  <c:v>42269</c:v>
                </c:pt>
                <c:pt idx="12">
                  <c:v>42270</c:v>
                </c:pt>
                <c:pt idx="13">
                  <c:v>42271</c:v>
                </c:pt>
                <c:pt idx="14">
                  <c:v>42272</c:v>
                </c:pt>
                <c:pt idx="15">
                  <c:v>42275</c:v>
                </c:pt>
                <c:pt idx="16">
                  <c:v>42276</c:v>
                </c:pt>
                <c:pt idx="17">
                  <c:v>42277</c:v>
                </c:pt>
                <c:pt idx="18">
                  <c:v>42278</c:v>
                </c:pt>
                <c:pt idx="19">
                  <c:v>42279</c:v>
                </c:pt>
                <c:pt idx="20">
                  <c:v>42280</c:v>
                </c:pt>
                <c:pt idx="21">
                  <c:v>42282</c:v>
                </c:pt>
                <c:pt idx="22">
                  <c:v>42283</c:v>
                </c:pt>
                <c:pt idx="23">
                  <c:v>42284</c:v>
                </c:pt>
                <c:pt idx="24">
                  <c:v>42285</c:v>
                </c:pt>
                <c:pt idx="25">
                  <c:v>42286</c:v>
                </c:pt>
                <c:pt idx="26">
                  <c:v>42288</c:v>
                </c:pt>
                <c:pt idx="27">
                  <c:v>42289</c:v>
                </c:pt>
                <c:pt idx="28">
                  <c:v>42290</c:v>
                </c:pt>
                <c:pt idx="29">
                  <c:v>42291</c:v>
                </c:pt>
                <c:pt idx="30">
                  <c:v>42292</c:v>
                </c:pt>
                <c:pt idx="31">
                  <c:v>42293</c:v>
                </c:pt>
                <c:pt idx="32">
                  <c:v>42294</c:v>
                </c:pt>
                <c:pt idx="33">
                  <c:v>42296</c:v>
                </c:pt>
                <c:pt idx="34">
                  <c:v>42297</c:v>
                </c:pt>
                <c:pt idx="35">
                  <c:v>42298</c:v>
                </c:pt>
                <c:pt idx="36">
                  <c:v>42299</c:v>
                </c:pt>
                <c:pt idx="37">
                  <c:v>42300</c:v>
                </c:pt>
                <c:pt idx="38">
                  <c:v>42301</c:v>
                </c:pt>
                <c:pt idx="39">
                  <c:v>42303</c:v>
                </c:pt>
                <c:pt idx="40">
                  <c:v>42304</c:v>
                </c:pt>
                <c:pt idx="41">
                  <c:v>42305</c:v>
                </c:pt>
                <c:pt idx="42">
                  <c:v>42306</c:v>
                </c:pt>
                <c:pt idx="43">
                  <c:v>42307</c:v>
                </c:pt>
                <c:pt idx="44">
                  <c:v>42308</c:v>
                </c:pt>
                <c:pt idx="45">
                  <c:v>42310</c:v>
                </c:pt>
                <c:pt idx="46">
                  <c:v>42311</c:v>
                </c:pt>
                <c:pt idx="47">
                  <c:v>42312</c:v>
                </c:pt>
                <c:pt idx="48">
                  <c:v>42313</c:v>
                </c:pt>
                <c:pt idx="49">
                  <c:v>42314</c:v>
                </c:pt>
                <c:pt idx="50">
                  <c:v>42315</c:v>
                </c:pt>
                <c:pt idx="51">
                  <c:v>42317</c:v>
                </c:pt>
                <c:pt idx="52">
                  <c:v>42319</c:v>
                </c:pt>
                <c:pt idx="53">
                  <c:v>42320</c:v>
                </c:pt>
                <c:pt idx="54">
                  <c:v>42321</c:v>
                </c:pt>
                <c:pt idx="55">
                  <c:v>42322</c:v>
                </c:pt>
                <c:pt idx="56">
                  <c:v>42324</c:v>
                </c:pt>
                <c:pt idx="57">
                  <c:v>42325</c:v>
                </c:pt>
                <c:pt idx="58">
                  <c:v>42327</c:v>
                </c:pt>
                <c:pt idx="59">
                  <c:v>42328</c:v>
                </c:pt>
                <c:pt idx="60">
                  <c:v>42329</c:v>
                </c:pt>
                <c:pt idx="61">
                  <c:v>42331</c:v>
                </c:pt>
                <c:pt idx="62">
                  <c:v>42333</c:v>
                </c:pt>
                <c:pt idx="63">
                  <c:v>42338</c:v>
                </c:pt>
                <c:pt idx="64">
                  <c:v>42339</c:v>
                </c:pt>
                <c:pt idx="65">
                  <c:v>42340</c:v>
                </c:pt>
                <c:pt idx="66">
                  <c:v>42341</c:v>
                </c:pt>
                <c:pt idx="67">
                  <c:v>42343</c:v>
                </c:pt>
                <c:pt idx="68">
                  <c:v>42344</c:v>
                </c:pt>
                <c:pt idx="69">
                  <c:v>42345</c:v>
                </c:pt>
                <c:pt idx="70">
                  <c:v>42347</c:v>
                </c:pt>
                <c:pt idx="71">
                  <c:v>42348</c:v>
                </c:pt>
                <c:pt idx="72">
                  <c:v>42349</c:v>
                </c:pt>
                <c:pt idx="73">
                  <c:v>42352</c:v>
                </c:pt>
                <c:pt idx="74">
                  <c:v>42353</c:v>
                </c:pt>
                <c:pt idx="75">
                  <c:v>42354</c:v>
                </c:pt>
                <c:pt idx="76">
                  <c:v>42355</c:v>
                </c:pt>
                <c:pt idx="77">
                  <c:v>42356</c:v>
                </c:pt>
                <c:pt idx="78">
                  <c:v>42359</c:v>
                </c:pt>
                <c:pt idx="79">
                  <c:v>42366</c:v>
                </c:pt>
                <c:pt idx="80">
                  <c:v>42380</c:v>
                </c:pt>
                <c:pt idx="81">
                  <c:v>42380</c:v>
                </c:pt>
                <c:pt idx="82">
                  <c:v>42381</c:v>
                </c:pt>
                <c:pt idx="83">
                  <c:v>42382</c:v>
                </c:pt>
                <c:pt idx="84">
                  <c:v>42383</c:v>
                </c:pt>
                <c:pt idx="85">
                  <c:v>42383</c:v>
                </c:pt>
                <c:pt idx="86">
                  <c:v>42384</c:v>
                </c:pt>
                <c:pt idx="87">
                  <c:v>42388</c:v>
                </c:pt>
                <c:pt idx="88">
                  <c:v>42389</c:v>
                </c:pt>
                <c:pt idx="89">
                  <c:v>42391</c:v>
                </c:pt>
                <c:pt idx="90">
                  <c:v>42394</c:v>
                </c:pt>
                <c:pt idx="91">
                  <c:v>42395</c:v>
                </c:pt>
                <c:pt idx="92">
                  <c:v>42396</c:v>
                </c:pt>
                <c:pt idx="93">
                  <c:v>42397</c:v>
                </c:pt>
                <c:pt idx="94">
                  <c:v>42398</c:v>
                </c:pt>
                <c:pt idx="95">
                  <c:v>42432</c:v>
                </c:pt>
                <c:pt idx="96">
                  <c:v>42433</c:v>
                </c:pt>
                <c:pt idx="97">
                  <c:v>42436</c:v>
                </c:pt>
                <c:pt idx="98">
                  <c:v>42438</c:v>
                </c:pt>
                <c:pt idx="99">
                  <c:v>42439</c:v>
                </c:pt>
                <c:pt idx="100">
                  <c:v>42440</c:v>
                </c:pt>
                <c:pt idx="101">
                  <c:v>42442</c:v>
                </c:pt>
                <c:pt idx="102">
                  <c:v>42443</c:v>
                </c:pt>
                <c:pt idx="103">
                  <c:v>42444</c:v>
                </c:pt>
                <c:pt idx="104">
                  <c:v>42445</c:v>
                </c:pt>
                <c:pt idx="105">
                  <c:v>42447</c:v>
                </c:pt>
                <c:pt idx="106">
                  <c:v>42457</c:v>
                </c:pt>
                <c:pt idx="107">
                  <c:v>42458</c:v>
                </c:pt>
                <c:pt idx="108">
                  <c:v>42459</c:v>
                </c:pt>
                <c:pt idx="109">
                  <c:v>42460</c:v>
                </c:pt>
                <c:pt idx="110">
                  <c:v>42461</c:v>
                </c:pt>
                <c:pt idx="111">
                  <c:v>42464</c:v>
                </c:pt>
                <c:pt idx="112">
                  <c:v>42465</c:v>
                </c:pt>
                <c:pt idx="113">
                  <c:v>42466</c:v>
                </c:pt>
                <c:pt idx="114">
                  <c:v>42468</c:v>
                </c:pt>
                <c:pt idx="115">
                  <c:v>42469</c:v>
                </c:pt>
                <c:pt idx="116">
                  <c:v>42471</c:v>
                </c:pt>
                <c:pt idx="117">
                  <c:v>42472</c:v>
                </c:pt>
                <c:pt idx="118">
                  <c:v>42473</c:v>
                </c:pt>
                <c:pt idx="119">
                  <c:v>42474</c:v>
                </c:pt>
                <c:pt idx="120">
                  <c:v>42475</c:v>
                </c:pt>
                <c:pt idx="121">
                  <c:v>42478</c:v>
                </c:pt>
                <c:pt idx="122">
                  <c:v>42479</c:v>
                </c:pt>
                <c:pt idx="123">
                  <c:v>42480</c:v>
                </c:pt>
                <c:pt idx="124">
                  <c:v>42481</c:v>
                </c:pt>
                <c:pt idx="125">
                  <c:v>42482</c:v>
                </c:pt>
                <c:pt idx="126">
                  <c:v>42485</c:v>
                </c:pt>
                <c:pt idx="127">
                  <c:v>42486</c:v>
                </c:pt>
                <c:pt idx="128">
                  <c:v>42487</c:v>
                </c:pt>
                <c:pt idx="129">
                  <c:v>42488</c:v>
                </c:pt>
                <c:pt idx="130">
                  <c:v>42489</c:v>
                </c:pt>
                <c:pt idx="131">
                  <c:v>42492</c:v>
                </c:pt>
                <c:pt idx="132">
                  <c:v>42493</c:v>
                </c:pt>
                <c:pt idx="133">
                  <c:v>42493</c:v>
                </c:pt>
                <c:pt idx="134">
                  <c:v>42494</c:v>
                </c:pt>
                <c:pt idx="135">
                  <c:v>42495</c:v>
                </c:pt>
                <c:pt idx="136">
                  <c:v>42496</c:v>
                </c:pt>
                <c:pt idx="137">
                  <c:v>42499</c:v>
                </c:pt>
                <c:pt idx="138">
                  <c:v>42500</c:v>
                </c:pt>
                <c:pt idx="139">
                  <c:v>42501</c:v>
                </c:pt>
                <c:pt idx="140">
                  <c:v>42502</c:v>
                </c:pt>
                <c:pt idx="141">
                  <c:v>42503</c:v>
                </c:pt>
              </c:numCache>
            </c:numRef>
          </c:cat>
          <c:val>
            <c:numRef>
              <c:f>'GLOBEMeasurementData-950'!$AC$2:$AC$143</c:f>
              <c:numCache>
                <c:formatCode>General</c:formatCode>
                <c:ptCount val="142"/>
                <c:pt idx="2">
                  <c:v>0.06</c:v>
                </c:pt>
                <c:pt idx="7">
                  <c:v>0.13</c:v>
                </c:pt>
                <c:pt idx="10">
                  <c:v>7.0000000000000007E-2</c:v>
                </c:pt>
                <c:pt idx="14">
                  <c:v>0.16</c:v>
                </c:pt>
                <c:pt idx="16">
                  <c:v>7.0000000000000007E-2</c:v>
                </c:pt>
                <c:pt idx="19">
                  <c:v>0.05</c:v>
                </c:pt>
                <c:pt idx="20">
                  <c:v>0.06</c:v>
                </c:pt>
                <c:pt idx="22">
                  <c:v>0.05</c:v>
                </c:pt>
                <c:pt idx="23">
                  <c:v>0.12</c:v>
                </c:pt>
                <c:pt idx="24">
                  <c:v>0.12</c:v>
                </c:pt>
                <c:pt idx="26">
                  <c:v>7.0000000000000007E-2</c:v>
                </c:pt>
                <c:pt idx="27">
                  <c:v>7.0000000000000007E-2</c:v>
                </c:pt>
                <c:pt idx="29">
                  <c:v>0.1</c:v>
                </c:pt>
                <c:pt idx="30">
                  <c:v>0.11</c:v>
                </c:pt>
                <c:pt idx="31">
                  <c:v>0.09</c:v>
                </c:pt>
                <c:pt idx="33">
                  <c:v>7.0000000000000007E-2</c:v>
                </c:pt>
                <c:pt idx="36">
                  <c:v>0.08</c:v>
                </c:pt>
                <c:pt idx="38">
                  <c:v>7.0000000000000007E-2</c:v>
                </c:pt>
                <c:pt idx="39">
                  <c:v>0.19</c:v>
                </c:pt>
                <c:pt idx="40">
                  <c:v>0.15</c:v>
                </c:pt>
                <c:pt idx="43">
                  <c:v>0.11</c:v>
                </c:pt>
                <c:pt idx="47">
                  <c:v>0.14000000000000001</c:v>
                </c:pt>
                <c:pt idx="48">
                  <c:v>0.14000000000000001</c:v>
                </c:pt>
                <c:pt idx="50">
                  <c:v>0.11</c:v>
                </c:pt>
                <c:pt idx="52">
                  <c:v>0.1</c:v>
                </c:pt>
                <c:pt idx="53">
                  <c:v>0.09</c:v>
                </c:pt>
                <c:pt idx="54">
                  <c:v>0.09</c:v>
                </c:pt>
                <c:pt idx="56">
                  <c:v>0.1</c:v>
                </c:pt>
                <c:pt idx="59">
                  <c:v>0.16</c:v>
                </c:pt>
                <c:pt idx="60">
                  <c:v>0.13</c:v>
                </c:pt>
                <c:pt idx="61">
                  <c:v>0.1</c:v>
                </c:pt>
                <c:pt idx="62">
                  <c:v>0.15</c:v>
                </c:pt>
                <c:pt idx="66">
                  <c:v>0.12</c:v>
                </c:pt>
                <c:pt idx="67">
                  <c:v>0.08</c:v>
                </c:pt>
                <c:pt idx="68">
                  <c:v>0.09</c:v>
                </c:pt>
                <c:pt idx="69">
                  <c:v>7.0000000000000007E-2</c:v>
                </c:pt>
                <c:pt idx="70">
                  <c:v>0.13</c:v>
                </c:pt>
                <c:pt idx="72">
                  <c:v>0.12</c:v>
                </c:pt>
                <c:pt idx="73">
                  <c:v>0.12</c:v>
                </c:pt>
                <c:pt idx="76">
                  <c:v>0.09</c:v>
                </c:pt>
                <c:pt idx="80">
                  <c:v>0.08</c:v>
                </c:pt>
                <c:pt idx="81">
                  <c:v>0.11</c:v>
                </c:pt>
                <c:pt idx="82">
                  <c:v>0.09</c:v>
                </c:pt>
                <c:pt idx="84">
                  <c:v>0.06</c:v>
                </c:pt>
                <c:pt idx="85">
                  <c:v>7.0000000000000007E-2</c:v>
                </c:pt>
                <c:pt idx="88">
                  <c:v>7.0000000000000007E-2</c:v>
                </c:pt>
                <c:pt idx="91">
                  <c:v>0.1</c:v>
                </c:pt>
                <c:pt idx="92">
                  <c:v>0.09</c:v>
                </c:pt>
                <c:pt idx="98">
                  <c:v>0.12</c:v>
                </c:pt>
                <c:pt idx="99">
                  <c:v>0.08</c:v>
                </c:pt>
                <c:pt idx="100">
                  <c:v>0.08</c:v>
                </c:pt>
                <c:pt idx="103">
                  <c:v>0.08</c:v>
                </c:pt>
                <c:pt idx="104">
                  <c:v>7.0000000000000007E-2</c:v>
                </c:pt>
                <c:pt idx="108">
                  <c:v>0.04</c:v>
                </c:pt>
                <c:pt idx="109">
                  <c:v>0.13</c:v>
                </c:pt>
                <c:pt idx="110">
                  <c:v>0.08</c:v>
                </c:pt>
                <c:pt idx="111">
                  <c:v>0.1</c:v>
                </c:pt>
                <c:pt idx="112">
                  <c:v>0.1</c:v>
                </c:pt>
                <c:pt idx="115">
                  <c:v>0.09</c:v>
                </c:pt>
                <c:pt idx="117">
                  <c:v>0.12</c:v>
                </c:pt>
                <c:pt idx="120">
                  <c:v>0.1</c:v>
                </c:pt>
                <c:pt idx="123">
                  <c:v>0.06</c:v>
                </c:pt>
                <c:pt idx="124">
                  <c:v>0.04</c:v>
                </c:pt>
                <c:pt idx="129">
                  <c:v>0.19</c:v>
                </c:pt>
                <c:pt idx="130">
                  <c:v>0.14000000000000001</c:v>
                </c:pt>
                <c:pt idx="131">
                  <c:v>0.16</c:v>
                </c:pt>
                <c:pt idx="132">
                  <c:v>0.26</c:v>
                </c:pt>
                <c:pt idx="133">
                  <c:v>0.15</c:v>
                </c:pt>
                <c:pt idx="135">
                  <c:v>0.13</c:v>
                </c:pt>
                <c:pt idx="136">
                  <c:v>0.18</c:v>
                </c:pt>
                <c:pt idx="137">
                  <c:v>0.2</c:v>
                </c:pt>
                <c:pt idx="139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3D-4E5E-BEB6-1E1C694CB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3393520"/>
        <c:axId val="1863378960"/>
      </c:lineChart>
      <c:dateAx>
        <c:axId val="1846380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 of Measurement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375872"/>
        <c:crosses val="autoZero"/>
        <c:auto val="1"/>
        <c:lblOffset val="100"/>
        <c:baseTimeUnit val="days"/>
      </c:dateAx>
      <c:valAx>
        <c:axId val="18463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 Precipitation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6380448"/>
        <c:crosses val="autoZero"/>
        <c:crossBetween val="between"/>
      </c:valAx>
      <c:valAx>
        <c:axId val="18633789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ml/ml Soil Moisture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393520"/>
        <c:crosses val="max"/>
        <c:crossBetween val="between"/>
      </c:valAx>
      <c:dateAx>
        <c:axId val="18633935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6337896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0.81465</cdr:x>
      <cdr:y>0.57828</cdr:y>
    </cdr:from>
    <cdr:to>
      <cdr:x>0.98463</cdr:x>
      <cdr:y>0.67635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56021" y="3225563"/>
          <a:ext cx="1534886" cy="547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2013/14 Average .6 mm</a:t>
          </a:r>
        </a:p>
        <a:p xmlns:a="http://schemas.openxmlformats.org/drawingml/2006/main">
          <a:r>
            <a:rPr lang="en-US" dirty="0" smtClean="0"/>
            <a:t>2015/16 Average 1.6 mm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5/17/2016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8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9175"/>
            <a:ext cx="5943600" cy="514350"/>
          </a:xfrm>
          <a:prstGeom prst="rect">
            <a:avLst/>
          </a:prstGeom>
        </p:spPr>
      </p:pic>
      <p:sp>
        <p:nvSpPr>
          <p:cNvPr id="12291" name="AutoShape 3" descr="Rayth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atasearch.globe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earch.globe.gov/" TargetMode="External"/><Relationship Id="rId2" Type="http://schemas.openxmlformats.org/officeDocument/2006/relationships/hyperlink" Target="http://vis.globe.gov/GLOB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/>
              <a:t>2015-2016 El Niño </a:t>
            </a:r>
            <a:r>
              <a:rPr lang="es-ES" dirty="0" err="1"/>
              <a:t>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6461"/>
            <a:ext cx="6357083" cy="62397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Using GLOBE Visualization Tools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2849" y="4417744"/>
            <a:ext cx="501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David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Overoye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5/17/2016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771"/>
            <a:ext cx="8229600" cy="874249"/>
          </a:xfrm>
        </p:spPr>
        <p:txBody>
          <a:bodyPr/>
          <a:lstStyle/>
          <a:p>
            <a:r>
              <a:rPr lang="en-US" dirty="0" smtClean="0"/>
              <a:t>Vis system popup window</a:t>
            </a:r>
            <a:endParaRPr lang="en-US" dirty="0"/>
          </a:p>
        </p:txBody>
      </p:sp>
      <p:pic>
        <p:nvPicPr>
          <p:cNvPr id="6" name="Content Placeholder 5" descr="4 data popup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8968" y="1727200"/>
            <a:ext cx="6698672" cy="4077453"/>
          </a:xfr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987972" y="2188250"/>
            <a:ext cx="413582" cy="59540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6631" y="1439390"/>
            <a:ext cx="1523999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all Atmosphere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179619" y="2362720"/>
            <a:ext cx="345788" cy="4424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5406" y="1787775"/>
            <a:ext cx="152399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Plot Data in a Table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72911" y="5339255"/>
            <a:ext cx="650066" cy="1056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54530" y="4916750"/>
            <a:ext cx="152399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the X axis Timeline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191703" y="3276600"/>
            <a:ext cx="428298" cy="4335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83367" y="3681737"/>
            <a:ext cx="1523999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this Data to a multi-site Plot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3032760" y="1807779"/>
            <a:ext cx="868680" cy="2540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1891" y="1401550"/>
            <a:ext cx="152399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this school’s page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271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2900"/>
            <a:r>
              <a:rPr lang="en-US" sz="2400" dirty="0" smtClean="0"/>
              <a:t>Use Filters - Location/Site/Elevation to find specific locations – school, country, city etc.</a:t>
            </a:r>
          </a:p>
          <a:p>
            <a:pPr marL="341313" indent="-342900"/>
            <a:r>
              <a:rPr lang="en-US" sz="2400" dirty="0" smtClean="0"/>
              <a:t>Use the graph with the + icon to select multiple data sets to graph</a:t>
            </a:r>
          </a:p>
          <a:p>
            <a:pPr marL="623888" lvl="1" indent="-342900"/>
            <a:r>
              <a:rPr lang="en-US" sz="2200" dirty="0" smtClean="0"/>
              <a:t>Allows you to overlay data from multiple sites</a:t>
            </a:r>
          </a:p>
          <a:p>
            <a:pPr marL="341313" indent="-342900"/>
            <a:r>
              <a:rPr lang="en-US" sz="2400" dirty="0" smtClean="0"/>
              <a:t>Export layers to KMZ format for using with Google Earth and other similar tools</a:t>
            </a:r>
          </a:p>
          <a:p>
            <a:pPr marL="341313" indent="-342900"/>
            <a:r>
              <a:rPr lang="en-US" dirty="0" smtClean="0"/>
              <a:t>Use “Data Counts” to see schools which have entered the most data during a particular period of time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227" y="5449320"/>
            <a:ext cx="8303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Full Training material – slides and video available at: http://www.globe.gov/get-trained/using-the-globe-website/retrieve-and-visualize-your-data</a:t>
            </a:r>
          </a:p>
        </p:txBody>
      </p:sp>
    </p:spTree>
    <p:extLst>
      <p:ext uri="{BB962C8B-B14F-4D97-AF65-F5344CB8AC3E}">
        <p14:creationId xmlns:p14="http://schemas.microsoft.com/office/powerpoint/2010/main" val="3118704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Advanced Data Access Tool (ADAT)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allows you to download GLOBE data from multiple protocols, schools, regions or dates without using the map</a:t>
            </a:r>
          </a:p>
          <a:p>
            <a:r>
              <a:rPr lang="en-US" dirty="0" smtClean="0"/>
              <a:t>Select GLOBE </a:t>
            </a:r>
            <a:r>
              <a:rPr lang="en-US" dirty="0"/>
              <a:t>Data -&gt; Retrieve GLOBE Data or </a:t>
            </a:r>
            <a:r>
              <a:rPr lang="en-US" dirty="0">
                <a:hlinkClick r:id="rId2"/>
              </a:rPr>
              <a:t>http://datasearch.globe.gov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Two Steps – </a:t>
            </a:r>
          </a:p>
          <a:p>
            <a:pPr lvl="1"/>
            <a:r>
              <a:rPr lang="en-US" dirty="0" smtClean="0"/>
              <a:t>Select Filters</a:t>
            </a:r>
          </a:p>
          <a:p>
            <a:pPr lvl="2"/>
            <a:r>
              <a:rPr lang="en-US" dirty="0" smtClean="0"/>
              <a:t>Protocol, Date Range, Country, School or Teacher etc.</a:t>
            </a:r>
          </a:p>
          <a:p>
            <a:pPr lvl="1"/>
            <a:r>
              <a:rPr lang="en-US" dirty="0" smtClean="0"/>
              <a:t>Select “Download Measurement Data” (may take a little while!)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Filters from the left to see matching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26" name="AutoShape 2" descr="data:image/png;base64,iVBORw0KGgoAAAANSUhEUgAABToAAAJCCAYAAADgAnjvAAAgAElEQVR4Xuy9269kV57n9V1r7VtEnFum73ZefCnbdelyVc1MDwxISANoUPcwg/gHRiPxgBBPIPE20iAQ4oGHgRceEAiB4AmJobtHQjwAQqh7uqunq6vcVS7bZafvt3Q6M885EbFv64K+v9/aEZHHma6i3ZrqckVYx+fkORF7r7322mvv32d9f9+faX1KMYwwKcAZwJUVkrEYEuADEBNQWqA2ASaOSCkhmgKjKZEsMBpg9EDyIyprUFoLiwiXIvhapwIh6faSAUwCGpNQmRGV8XChwWgSWpPQGcDDALBwycAm4HIaAWuQAARjEazBmCJiMghIqK2TfTc2waYRzjnA1ViNEQEOqeAHAaQIF4GSx8iNxQikhNFFeFh4U8Lz9wAKAxRpRIGIEoXsh/0wsk+s1TYag2iAy76X72xztAawFonbkzYmBBtRcL/JoEkWzljphwFR3tOjgDEJll8p8lBhEGEiG63b7UPCCPa3425hE487oHYGMXoYaYuF5/t8QICBdSWcs5gVgG8HFCbAOYPBA12y6FGhj9o1FQKq5FHZkT0m24pw8HA4MyWCH2Gj7q82BkVij0HOt61q3Fmtpf/66DDGgMpZOLbYJsxSgisMCmPlb/PFAe4sR7QcM7ZEzfeXgIs9TPIwhUOXgPUIBFcjlhFp8Kh8Qm0sCiSEEOANzwpwBoMQeU4sjHHSvjp5lKmHCx6lMzhNEafJIsYSZXC48vAh2n7A2bDCEXvA8FgN+sAvYAwcawVgOXYTFoXHgRlQxk7GP/tumSosRwdnk4w/nr9Z6VC5BBsCLwg4a3EnNOj6EcE4GTM8xoVLOCgjrB/gXUC03JbBEAqU1ZxHgiKOqBxwaFbSvmgdhgj0wWLwSdrL8+yiReVGzJsAGwes+x5DrLH2MyzXEQ+VA64/+xTefPsTtOOA2bzUT4YOzhosxwOsutw+WyCFUcbDQclrNKA1LYxpMPoK3WDhI8e54yBETB6PFB1cbVFVVn7nPTCMBjGUgKnBKzrFEWUdUBV67kyySLHA0HqM5QlOl3cxDD1ckeTi5DiFC/DeI6CGHxxsXCCFCn7sUVQeVTMixLVcz4OpYfyIrz92jIPFMf7glY/Q+RIzEzHMI8rKIoYeIXB8O/geGLlNUyKaBiF2KGsPV3p438n1ZG2BcUhI3QFmsxqzmlfGgBjXsC6gKKPMl2mwWPNa8BWsqXE6tLhWz/HiM9fwv77xRzBdhd70cCbBtQ6Db2QOafo1/u53X8Kfnd/GW+/dgJ1xfkyYzxeoUSO1FmYw8KZGsgOSG5BsD1MCCQbrtsd6PSCcz8AZ1waHGCNSEWEaYKg79OhQxAZmsEDnUIwFLPvecl7yCDZgPQ84xIBvX72KRXWI//cPf4oRDUw0aErOiyNQRng3Yki9jP8ilXC+QBoMnOeEZBA5jh3kuzce0XL+DWiWC5jo4DznXINkA4aiRyg59gfM62M8NKtw9WSOp47meGRe4bB2aKoSRVHA+kbaug4tzroOd9YeN089Pv6kxa3bLdbLETzSpesw2FHOXcnraG1gB4PCzTCOPVKRMDsoYGuLET0CBtjCwK4auMT+47XJuS9iNBHLuMZqbOX65LGWQwM3lNLPnL/5Ph5jdAM8BgTjEThs5VgruL4CRgvrIoKLGMoeoRgROWtFA+sL2VY1FHJTDCYiWS99x3tGYh/yXhAc4I2Mr4LX3ugxP6pw5Zkn8fpbr2LpeR+zsByz0cm1xTkhJR4PsOa4wSjzEWd1+XvgHNDAphLRe3jrMbgOwQyAiTCBfehQBI6XOXgm5abpAlq/QtkAT117Eu++/w7SWQPrahhUnI3kXhliK2M1phFeb44oTMG7utzPLMeBtI/nYkAMLSoXcO3qY/j4o09krolYIKGS+T6mXq7RkNZIKehn8/6cPZD7J79CHOH9yIGm95yikPfxpdc07xG8Z0adW0LAuj3V38PJNW+M/sx9sK3JnMn7+bigt2QLaznvl/I5H3XfnP95ZULax2cp/t6g7xuZzzhl8l7N9nHetJwurYWzjbSDG6/rGgcHB6gKh77vsVqtcN528r7pxWPiF9vE9xzOK1RVhbKo4WPAet2h69hXSdppTSPt4XmV70g8Q9JHci1jttM3/FvU+6vnXMfnkXLz96n/5BmQc01K8jX1L493+tr9Hd/DbfIz02vaFp/Bpte0rem79HY+Z5s3XfhhHPWav/i+3W1M7dx933QMfC65eAzcxfR3uO3fL7Zzat+D2iZ/3x7eF71t04fTvn/um/Mbdvv0fp/hMf8yX7vn4c/Tjp/X/i+7/T9Pm/af2ffAvgf2PbDvgb8MPfD/4wb7l6G5+zb8UnrALH1KRuDDKIG7LUok4wSCSQwloDOhNEGCDj5YEPgFgQQG3gGBQCB6lJaBJSElAyoeT0QnoNMImCEsJMgTsGYCSgmqSgGdgwALhTcMJvh5fp0wSOODJ4EmsQmDTD44SwBkUDsnIE5AZyTMc0BRCuhMDLy4uchtBQFIBCP8bpI+qDOoZAg4SDv1HLAfCGEJOoukwdvIh3vCVQJFtjHD1+M0aEAkbVTQyfYxUCLITOSu7MNkUCUDZ4wEyoz7+fd1SHqsAmoVdDJY0gdkBgZWABdBJ8GbPDwjSvvIlhi8EPAxnpxAJ0GlZWBZOCwqI6DT8vxZi84H9NEKHBqmIBQ8FwNKwmDDUMeCvcVjPTeEX176rxQORYjt0ZQlZlUNBgK3lysQC/eRQaR0v0Jim9BIsGL4NgkuFweHuLPsseYgKmrUhJEEDnEUAMc2c+y1ISE5jo0gwX0VCNutAFMGioTd7O9ljAo6k4JOnl8CLoJbwl2GiOcpYslzl0qUI/DE5UOs+h7n3RKHhMUMdnI/b0CnwGwnY3deBix4hBn0EAUuU4HVYFEQdoQgcLwqrcBfpFFGBMfZ3VCgHzwCBwLBcAyYFQnzMsFFj+AILR26waAjtKwaOIJqAZ0WB4bQgKC/wJgUxA4hyPY4zggNChcwr4m/vADcPhToQoN1l3DJdLj23BW89e7HaEePpiGQ4AgeZJz36RirdSdjIRECeI/GRRw1hZy/ZVjC2Ro+1Oh6oB2CLIQQliUT8UgdUZYGRc3+J+iMAjqDJywgFGBo7VFWCVWhkCFx3EWLvgvozAxny3MBABw3RgCFYddLcEzQ2a494GsJ2oMnjOlRzyIK5xH9gNHOYcOArz92iMODS/jDV3msBao0Ymw4Hjn3DADHMaF2Dww94UchoJMgpawiipKwpM/BusM4BIR1I31Wsz9cgCXINoQVhCoDDqoDnMeIouf4sjjt13i6PsDXn30av/PG92H6GXo3yHVjOy40NBi4ANGe4+987yX85Owu3v7gbVSLEsklzOoGLlRIvAhGnqkaxhIcDhBayNUaQu9ez/XqNrGMgw05ICdPJ+gsewFwIHDmFNpbAXYEneRNhIcEq8uqx9z3+Na1p3A0O8Ef/PGrSOUhYuDCQkBvvEw7oQgYoQtdRSoEwoYxCVTkWBDwnbfLOZX/cXyUS4WmHKf8TtDpCy/QLxDQlwtcnjUCOp88meGxgwbHTY2m5kKNQ+p5ffI+0uO073Bn1ePTux4ffdrhs9sdzs4G9BPo5LjmQgyvo9bCEjTaUs4T1y2awwquIpxi34wyxmxbC+g0Mcl1LAtYDliGDuthLQthhXdwYwU7KujkrEwoyeMLdhSgS8ArcIkLdGMh7zeegMtIXxMUe45Xuec5mMB9GlQj76PaV/ziAk7kIo78m+tzBJ0JVSjgYoEwDlgcNbj6dAadIxfG+GXl3BIecru8p/Ae1DlCTr6J93hdZLCxhE01eHPiMUeeE9PDc4xx9g9cQOHiQgFnjmX+7sdOAL9PPWwJPPPsNbz55s9gRl6XFWKef3mvHIY1YEY4st5B708CmS6ATrn/8u7KhQbrce3K4/j445sYPe8es7zMSEA4ZNjZCohjxxgh/gSFc9k22837Qghe7okEX4SLAkQzCNsFnQRkvB8N4ypDTr1/EHTKCq7cObjVc+nHzbyVQSfvrwJNOc9zX4b3fM5tXoCmzOEOGMdG5xNeH5zvg5d2apt4S+BikD5BEGDO53OB/Gzber3G3eXqnvYL/Cdg9R48BgGdZSOfHfyI5XItAJRzdFmWiCFD0s+BTj06l3L7MpidQKfCXd4ndH9TH05Pqbugc4JRFyEn38vfXQSj9wDRDDovgslpPxPkfRDwYj9I/10Aor8I6OR7JhDJn3fbv4G49wGd8jya270Loe/3BP/zQOe036mvdre9+7cHRQd70LkPdH8pkeN+p/se2PfAvgd+6T2wn/9/6afgV6AB5nyMycQoKkJCIlHnwApUIThjsEVIVVK1kEEngaBo+hgpysM8JXBRlAtUiQnkNNQEGoFqfIzn4yhFnowjGMYwXBStZCxkH4SdfKzml6xBi/oRmOWgQHSODPwy6FRlKVC5AsEr9KMqgsGxdQVav1V98mFTHmoZ0kicrw/ffAUJyYEx2ntAZ2nZC4zf9b0TWCX8kzbkQGhhqeCYVA0Such2pwdlqjwzB0CRQSf3xwBJgkKCVT3irSqERJgBcWT/E7YleAFlDDgUABPiEVwiegWsie2nGkNCL33wLyxqwqx+UNBrLfoxYBSGUsr5NaK+JBImqlRVCg+H2+AxrnjC2K88L1R4EIgjYT6bYTGrpc9Oz1boqc4hHE8RdSE9LONB1KxUtFBxEzwODw9w97xHGyKMpUrJwxUKx1NW5I5UABM8sL0MtjwDMo5BBssaXIo2xBqsPVVD7E+OGyegUb4IOamiSxEMZam6I8EoxojHLh3irG1x2i4xLwiPCU85FozsV5XMek4IQStLBa0XMMkXMWYfC4GOooAV5UsSyC/BK0+fthBtNArM2I+59bI99kmkWo7gxaAbFbgzaOUYJRDlaZ0Zr2MqGeFVY+B1qWNbrgefUBaErBwXXhSdI+FqrDD6hMO0xtPPXMdb71HR6VHWFcBtCggGel+jG8asZqbqlb9PmFVWFiLaMMA5gowK/RDQD6LvgnGEVgbHLqAsHcqKgTvhftLjDVR1QmEVAtjNVFlRjUwAyr9x3liHEsv1SuFAwW1y3DjYgm2JMKbGctkKOC0EqFAt26NurHxxlHq3gB3WeO6hGQ4Pj/H91z7B+WBghnPEplaFaFYycYyMo4fvVVUWqWIlxK/YPi5mELhTeUYwH9CdJxSlKgzrxmFWU1HF8TLAUyFbzHDGNq2DXE93u3M8OzvBbzz3LH7n9e/DDUfo3Vrnks5gjCV6azDrz/Db33kJPz09w3sfvIvZ0UzmUqqz4C3SkBCpSk9O+iXynJmgg8tZBJ/kOG5/xmt7gluyisNVFfiC59QL6DCUqo+EoXLRKHzmFwFiGdGMa3zz6hM4ml/CH/zpqwjFgcBBlwjduL5iRBnPESpzXeQ2gTByIUjnvMhJiUCe8I8zm+H1FETFKorDvKgiQMpxASjIItPCNTiZV3jiZIanTg7w6GGD47kuosi9ZCD8i+jTiOUw4Nayx827HT75dI3bpx3unEf0cRAQSm3lBDqd1zbyADhfcIw2i1KAJ2F2yPNh6gnzDBLBDlMTHOdNJ+rnc45Ly3mYfccvdoLeD3icAih5U6OSmXCS/cV/BrcBhdLXhqCTV8FW0WnYhzxvOqXk7bF3VHWn3aXXuQlcFClgOc+NHgeHBJ1X8LMbr2dFpy6gcXt8CVDOsLN3qt7j/C+NI4CTk1+JEpiLCQTeBJ1yPJz1CWtF4cp73SHqosRydSaLZTyrZWHx7HPX8PabN7AmyMwA0xW19PMQR4xji7JyssjDOXsCh/I931On56Poe1lEuH71SXz00UcYPe9lVHWqopOK1Bi5uDBs7rWaqsHTxaW0fL/luMsLmKpe5C1TlZfTl/RqVnQSknG70mcZxrJ/VNGp9/SIVsav/ntSVqpyUS6iPF9Rvc99cyGG7+Wsx/f4WG7axzluap/c33nOoApNmaKoDK8qLGYKH4dhwBkXETOU5e9kbqQSNH/fKJ+tlYWP5XKJoR9hy0K2xYWn6TUpOvMg0f7L/bh9j6o6N6BPoPK9X5u/7QA/7cPcL3ljE5yc3n8/5eSk6LyfMk+e2XbUrPeDnTyHFwHrxW3t/nt3e78o6JzG16Yj8w8X23fx7zL+fk4ctged9+u17e/2is4v7p/9X/c9sO+BfQ/8+vbAHnT++p77X/zIzd0+JWsIHSMKPrdLYFEodMwwkUEg0/r4kLhZnReVghW4QyDAgGmb2qQPyvJQmTTVbxsoZLUnH/QlYMxgUEKoz6fZEA5OD9EMDi6++MAfRi9p2gSDEtAUBgMVnZv9blfgJ4ixeXiVYFXVmrsvgit5gM4p99J+AhqBgfpiMEpYNH1SApD8sD/BVSpQSdGmh+rdBzeCTqabbY4vBw7SL1NaWO5zwbQ7aUhT+xi8Tr8XgJrTwyYFxqwu0feqxGL7RqrkRBRDgKrBiWJCBrh6XBNEZrDcU+mQ38fxQbUpMSYVV01VCBQ8PV9mOK4Ad0qtUzUHBMgSzFJRd3x0iPO2xyCKTqpFNQU496i0hypKaYcxGMMo75E+YoCcz6mwdAaSDFazdYBADqpZM28WBW+KaAn0GJBGg3KIePjkEGfrHre7czhbbYJaQfkZahOCyTmXVEZV2/LYpV2ieOVvRXK16bPdwG5zRAQoEiRnFTABRIag/Kx1mnJMmM3PMzilvQH/pnBeAzkB2QKhM2jRHpH3CPzOfdENg8BQppcz3D6Oa1x7+hre+uAmVp0XsC0AUbZLqKtQj3CHKiVJa5QBoqmGYyKJ0VRYqrYEvPC8ZqBvgkdROFSlEwDIv0lA7zMAtkyzVBi/VeeoGjWEJGrlVbtWWJzHp7Qnt9MVjYD66Dm/UF2k3JcqUoKUigrqYo7YL/HMpRrHx8f4wY2bWPVA7M7QQlMvNeU1wziqe71eYwTZev1pCupuUMyfh0H7n2O+KC3qDBD4Mc435EjnXOzoCNwDzvoVnm9O8NLXnsfvvUZF5wk628LROmK0GFBhLBKq9gz/5ndfwiu3z/HOu+/i6PgAtlSIIWoqXpwEMlFhsSAwKg5z3/Cc8Bg+O2c6L+0TtrOXnAMqA+XzvK65WDEtwOj1Lp+hCtwZzEOLb11/Cov5If7gT38KX84RooclWGLqb54YFOwlBWn8PAWQO88Z0xQ6zZH6HqrBOX627ZPrgX1tgENbYDEr8ehRjccvzfHw8RzH80oWIDhv0Ipi8B7UYJ4PI26erfDp3Raf3mlx57TF7TVhUkDvmd6s16KkccsxExbr+avqAk1TS//SwkDThy38SHjE6y1Iirtzpdh+EBqdn69kHMoxi92Czmcy9/M/XtJ5MXDqU5l/ed0aBaiF2DyoKlXmFp5buTb0+pjm26l3Lo4/zUjQlHOeBio6Dw8WuH79Kt544w2sfL5P5Q1Mn9e2ah/rTvLcle9jG2jHRZMMVUVFKn/Xex3vQ6u+w7yZoeb1bVUxTwD9xKOP4OYnn2BFsXXkdTKIypiKfPZrO/RyrVJtvGHcGRRKu3KzZE4Pg6jHr11R0El7Fd5luByqFjjT/XC7qKgf57WbjzPPn/lgN88pTN/eBXVy7kStqF8CqvO9ZHsn3z4vTH+f3qP9u10oZRN4fcp55rZ9kLHF+YK/p83Idl/TUet3nbutpKzzuYv3Mn7mcDGX3/HvHNtt20r/Tm3g8VCtyS9V7upc2vYd+m6Q7XA+LwqCzu3ntlfg9mKc0O3meSPfX+4HmHZ/tztOt9vVn36R923ec5/U9d3tfVE7pnvexX1ebM8Xbe/nKTqn+9z9rs9fZL+/COi833am/v15oG+v6NwHul803vd/2/fAvgf2PfDV7YH9/P/VPbd/cUdmPu1SohpSvpiWKaCTUEUcp0RFRlWAZ3o7FZwSKKj/oAAOASxR/BentG1J2eZDvGOgmkGKPJCrooSBsEIlpoITuqiqcQOAdo6POkMGXHyJ75UgNVVoiRLSWVE2McBicEdVGdVjmjKn2xXlG6GGMEcFaVMQKCml3DdTxzOylPZlJdA9ioIJUFH+l19Mt2dgKCCECkar6ct61Jr+r8xiCii3gYCkS+6Sgp2gTdogQIC+a5raPr1VgtcMXXeBLPenD8jbNCy2v+t66XMj0Cl7c1nCJp8DToVoE+zVwF5VuVQYysM0YTg9z3i8VI0KOOUpL0RFsoWtVs57H5hSLknLogwUBW8ccenSEdq2w0hvM8t0uxxcZ+WGwj0qlLT/CCUY0DJVXba3iRU1RNP0dD3vArT0dGw9XBmEU1RW0DogoRwjHjo+xN31gNv9SnwxNchj+nlW/mTgNYGxMRAIJoGRfHHPPNdUqooUNKtp2TYCKsHGeYzRi5bB69Q/ohoNAf3I/k5wTIEkPOb1V/Kasihz0MxriqrM6aXOCJoiLqrR7BNLLkmw3/YBgw8KtxxhYImH0OGpa1dx4/2bOGu9KFYJzEQNjCjAmiosKqOnhYoheFFiSRo6r3362WUwJMG1gENeRxHtmopPBtUF6qoQGwLCf6qw9HpneizPI4N2Dme1oOCL2yFIbTv1fmTPdkzzp9KY4zNDfJ5bWeRIo4BggcF5uwQ4oaiBfo3nH6lw+fJlvPzebfTJwYwr3D7LnnM8f9N1oeJo+bdcM9HIPpVR7fQ3F01KNSpW+Jj9fnn+raZWmzGgrZiOTIWix3po8Y35w3jp2a/hd1/5PuL6WPwPjR1R+gK+KOBLg6o/xW9/55t45WaLt268I4CWIJV7pxKTillRE3oC4ELGFbM05drk0WevwdtjD0+1W4Zh0k2ewEWBJFWTAno4IVFtKRcHlWc6v/RdxIEd8O1nr+Dw+AS//8MfI1QzAXNlETH2OmdMSsZpLBKKTdBwSpOWK4P7z2SLsDG4Vu8Zu5Be/Ed0DB06i3lT4vi4xMMnNR45XuB4VmJO30HrcFyXWHetKMAJOj85O8etuy1uLwk6V7jb0aM5yWIXv8v5EytIhYu0RODczHFbV5Vc47JwksEYr0Uq35mjQI9HWaxKapewOmtVkSzqVKapqxZfQa4CUCpHZU7Ic7yo4WzQZAdnUbrscch0f/YH/Q/HgCEM8vMo21QVpoA23sMypOW8IunuG4qdRDF4PD/A09eu48bPbmA1WTnnRcAJWKl9CufS6U609RoU5anc4afxpPcT2a8McZ0PJesg3sZDJ5fw1JNPKugUW5mEpqpxfn6OVB3LcRDEffjRRzg7W4r9DccXobFcO/k60+2qGnaaS0vQJ1RtOq49paCzp0pfrEzpNzotbirUnNo8AcgJIup8okpHXWzJzyA5dXrqlwcBpA0gzvfP7TywXWjVeW+CrtNiATNZHErHeyONOPXvvD7l3jvoedZFins9LPUeqinmtNJhH3IfB/OZpLBPx6LKU92PwM/8b52vqVAfxZdz4DWQbXOmZx514Z7m22lRZ7uoyyyA6TNyzNmbdPvc83kYv9ngLwA1Zb7KC7T3BaA78+39oN7ufDzdM3bB9ZS6vpmX7gHe25Y+CJjuZvdM253G2O4z2+72H3T8u7+fft6Dzi8XiP480HtxfNzvHOx/t++BfQ/se2DfA1/FHvhy95evYo/sj+nzPWA+XqdUF8CMaZNUKWWYp6nL6iXZCZhh8QUNmphWW/L9hQNLYVDRSYGe+ERSBUWYQpRZOMzFD5MP/oRnDBKpJWOas6rDGMjxYVP8K0U5pwOXQT5fq6TFBJi6TAxAMCk+m1KUh2mQVPxQ9lRm9ZNBxfRESZmjl6UqSrivUbw2VbAmKfJURoghf5KiMhLvTnAy5jR68fnaglhRtgpLVB/NuzSwy6lqBJyNdZqWrCxWjwXIPptCp7TgkNraST/Kg3X+EpaSvVHZFVT0bI43b1BBmhZH4t8moaf2iW4vC+4251DYbOZyUkgoK1H5a+5TPEMl8NXPk+HxEJh6LunwPO4c9Pc83yOLwUQcNHOszs8F/AnzZTBI64CB8JuFj2oBnSW8FHh6+PIh+q4XcE6A01J1JtJSaooJIbLfpXA4EhumsNNRkoV4gowt+o9JmmYyOLJRFEaEjgSA7BO+h5YJhIo1P0+AXwA1IurB4/LJCe52A253LVah0vRNgfdMKSdoVKWmqACNRe+NFE/qsyKJ22GRp7qgYk0DOfqE0v+UCkXaDPAckfMduKWkfopwULxqHVajx4rFlmjPQH/F6DGrgIbp3aIQ4ol00q6lr7IaS8c9FdT0BRW4uxn/FmfrgDXTysmkmH5eRMybAg+bAU9cvYo337+F0/WINQFmSKgEWCYczg0aAYdbZZNPRs4ffTtjcBh9C++1WBCVmwJgaA0RgbMuj2UW2CkrzGqDmnayjr3PAJ3XOf04kxR5oteuBuEKg2IYxFtOzGzB9EuCIIXgArjHHrM5/Wb5nh5N02BWLRC8xdATMHqMrkIalnjh0RqXHzrGy+9+JsWxqtTiznmFrhswjKpkJvwqKsd6ZduiHJGel0y5zxdJviIJb1GtNMWY80gwGPsoyjUnKacVMAzoZ7yO6dMY0fo1vjV/BN+7/jx+98d/jHHJ1PVO2l9Gh1hVGKuEsr+Dv/3db+EnHwx48403cHJ4IgCX7QtmRKLnBHPNqc7iDOXpGUripvOWWDikgM/MWkEK4aikQlukPkkBIqZQc35lurapeB2owpMnTkEo4NcOB6bHt597EvOjQ/z+yz/B2DRSJKagUnWcK0BkTbgMwthGFEn8VH3oFY5IhrR6hW5gHcd7s5TUaF1I4fVCM2a2rZSf5/R/nlkcHJY4OS5x6ajGybzBIX06XYnLzQx3z8+wGgKWY8Anp2e4u+5wuu5w93yJ857eKfTF5DErZApFklRxSeH3XV44KVC7Su4HTNlmwR6+1mYU31XxLJXCWfRRKTCuEsYVi8oU2WOTQH2UNHqZr8VdxKCgFycnV0kVV59NVPTriLAl7ymlpJ3T19SFQuZSwqU9JAIAACAASURBVJneD7JQcO5a+bxJLE7ElHESeCoZqSAFxlIXGeijyRmanrTH8yM8c/U5vPX6m2i9Lu4IxM5Qi+8XkGgSavq9qnGCzkkCavnOfpOizB4pYr1R3vIdTMXnf8fNCo899hgeufwwzk6XYhPDOaup56I07H0BVxU4OTnCp59+infeex+JxZCYds5iciPL7um556Km7DvDTvZjlWokzwJ2DteuXMGHH74voHNMo7xP/L652EdlNnROkHk5p6mLOldgqKrJHRdsOODvSWffqiq3iycKRae0dI4bWfjbKPSzepqFuSRLI98YeQxRlaUCU2lpwoUekxc+5BpRBThf7Zivz7xgRRirRY8mgJozX6IWX+N2mY5O0EkAKosfGa5OAHcLTnmQhXhyDrQfyfdUeYaRNHouNmdFJ1skx5EtVKZMmpAV4bIwpxYp2r5pcW4Cofeq3Xdh4y5smtqqTxH6ut97N8e0857dz0yfu6h6nrY1LcpNKvcH7Xe3DdPPE3yV8bKjzr0f6BR/7F05et7Ig4D5xWP4eaBzGo/T8U7jdvr+8zxA94rOfaB7cczt/73vgX0P7Hvg16MH9vP/r8d5/nJHaT5apUR/v3lJEJT1lrIqrsor6ulaVielRVwGnYkVQk1AUxaYSdEiAiYG6KoE7SQ1jSnkFjMW6pCMUSrvqOSgisuhp1ceP1sE8a7kvgmlNERR/zMGSHcNi1kodGMaMqGkFLoR2ElFKAQwRVcLyGDsQs/CNKjnJN8ncTirfif1YFSXSVV6zphBLYVzWGxJgxuGcmNkJW4rhSnEY5MejASiTFfNacyMfT4t2T5NbSYAI+hs6NW4QZf6U0fVXU53lEIFGXQW4pe4VVRuQacqX9lf9HRk+0zQoCWywAYDnEDYnAs35cqvItySpD9VwfGoVkMvYJnFfcRvk8WEWN2aAbQURlKHTu0xdcEUH9UUcVxyX6IHlfRjKjEZiBJyElodVTVWy6V6uGafPp6LpYDOhLWZoaAyNGoxn0cuHaHv2o3VQUcfV4IUSZtmsQ0vYHTOAINwjQyhKNAReodRCh5JCnNWBF9msRDpH0XFY4xok0MrfWpRs3vLAFdEzFJE0wdcOj7Bnb7HZ32PJQ5EJcWA3JmIpmCBKw4aTbXnMa9HFj0qwSJEDIZ4HIfOY1ZEgUCkqISDnWffcEwWUmWd4/HE3Bb1E/tUg30WyjI4J+i0taTTuzhIcaKGxW7SoL6pZSUg5K6fC5hiCruMZ1mQyB5wRDMmoRst7qwCOkpXeY2mAYUZMJ85PGQJOq/j7Q9uScXqVc/USoOmmYuqcebWaGr6/43gdc1rnIW5ViPHXgEuZfjQSjEQ51jhlrAqCPQjXLjTV9oHkcWGCjS1xbym+tdLER2kUnx4u57t5BxSYmT1YXrjUfVmWoz0YLWcARyWKxYJ4ftYNMli9B3mc84lLVzhsWhm4ss3tDntmACchbfGc7z4RIOTkwP84MbHGGyBuRvRrY+xage0vQLekf1YAUXD61+rUROy9i1V4CwqolYGBClUuobitiqxqGVLTAUFxo7Kp0KgiukG9AsWPAqIxYAutPj27BF87+oL+N0f/RHG1UNo3UpAZ0UVNn3z2D/9HfzWd76Bn34Q8OZrBJ2XMKsaBBZ8YaXsGcfHCDOOUjwmEr4NDvR2VBUwofaIT935VtFJkEEvyVUB1xcoQilqUlYcD43Xyuic42TMEbIXqMMhavbd9UexODnA7//4JxhmDdbjuVaY9ycZJPJsqN9gSANimWBYbCYOWvxGVJpOvhPsgd6g9Nqd38lVxHXuF1A7llrB3NM/cUTZGFQHwHzhcLBwOJqVMq/MqxqPzY5w8/YdsbtYBYPPliuc87odRyli1QcWCaJC1oK1dHjuRhcw1BGBFehNr44ngWVpCtS2RmVKKTLHfmhr+pAO8IZV7T0iC2mtgURvUamyzkJMUSrF+2rQavWSvs/PA1U/hyWozNYBpgywdUDidjnvsKBPdChZTMsX0lcCoVgoCx6fpdPsscpiUQqKDftFrD8tuor7G6RwE70+WXjvZHaI5648n0Gn2hpMnqgKMQUry3wziyT6JN28u3EW4l9Z3KdT31cuZqVCQKdLlYBez//oK2pGPGw7PPvss1i3Pd5770O0/YiyrPH4E0/i5s1bWK3OBMZ97cWvifr+rbffF5VwilzcqTGjtYzcx3gcLHo0tU99SZukIJ2Kcio6P/zoA3Rjh5GV1mVhk60mvJzJtbkBnQI7eU13GwWx+s+qBceUfUI/Vrln7qSr89+Ek6KYRJmhpSpn1UMzqyCpWsahfF5Bp2Y2bEEnFxEUxNJuhJXY5dokTOSiTkpYD6f3FDOS9vH+lYsZqfJdUgFkP7KgKJ6ypSx8zBcKWgXgX6hczmPqWirgcyp+VsXLM4ysZ0QYxzunQmDBelwkFHCsK6wh3M2WDDqfK+jk3JvBqNX2TQrZXUh4EQxO7Z8g4KRY5e93gd1uKj8zg7R/d1SmOz9P+50ec3dBpyrKFTo/CHRObZi2vwuNBZZmBe7Uht33CUTkyuMFL9KpLbtq1Qc9hu9B55cLRPeKzi8X4O0/ve+BfQ/se+Cr2wNf7v7y1e2X/ZHt9oD5YJ0SlWQT6CTgoScn5XlUVd0DOiUtjAyIZQI86oL+bvRIi5Jq5p2juEZUdYRgVGzNg4LJKcwiZOmik2rsUlzFBVFzEnM08t6sTslVaD9LM1VUSsVv6kQUwolXGIxU5SZgIlwjyCTorIX1DLLPkulyVJFZp1WrJZ2a1di1cMdctp1EcVjmAGdkOhg/zbT8rI5ku3ZBpyEUSgGfVAx0VV1aJQJgi5rqUHk6FvNDVTZGjy5X0lXvSIWdLJozFTcShav4uKlrJoNOlq/g8Uhxney3FVyJgXAmQFRPDL6kyjeL7+SiRqLfYfzkKgGdhFdUJzIwKNOImcAyTZUj+O1NlUEnIWICASxB54z+imJEpgWlxqDpz66oUNQVagusTtfi6soCTtKSssJyJBQ1WFuqBYEiUNHW4ZFLBxjaFj6wEnyB3jkBndEQ7FmEYZRtUullfC8eeLEsxWdzmbyCTqpnsmbmYVF0Emir31qfIjpWgDcVvHGo6E9a0DfUY8bz04+4fPIQbredgM5VeQI/DIhDK4YNCjoVZkf6g7IgU7BYpQaj08IXVeyxMB0WLkpBFqZqsur72kcFnbYSGM3zeRJvSno4x4sAY1NhGQr5ikUjhbQRehyWHDs9om9FOVvMZqLaPY1Hojal6lPGM0F+9tTltUp43o0F7iwjulDClTUQe5Smw2xmJHX9iSvP4u2PFHRS9QlTYjE/0IIW4VMsWLCHAbcfYYoSQyxxNgQZYzbOBJxax7TeQQu5DKMo0Mqiwa2hhmclds9q3AlNAwGdZTnCWaoMG4HYXUfFK+E7CyUN6MZWVhDmlRbxIehkkaLzJb3+FIhqQD6irNnHK1R1wsGcldcL9CuCJnrbsTI4od4K37yywPHxAn/y5gcCOg/KgG59CcslK2h7AapDGgV0uoawiWSMiskKAwsFDUVuB9Vdg4BOsziTokACdgltfYVRPqbAogwjugMKygkSe1F0vtQ8gr9y5QX8zg+/D98+jI7FiJyYcCBWDkNDRedn+K1vfx2vfgi88erPcPngMmazBZKNGIsBae4x0PaAFcNDiTCWYOEcSCVsVk9nSv6Ij9wdjEyD5pXHtGsq7NYliq5CGUq0domYQScViYRLBJCVqWkqgaN0Caa/g+evPIyDh47wR6++Br9osOzP0I9nCKuFgE5ut6Rfpyx+DVJFnNwpGFZ2Z38QdhZa2Z2FgKhQTBbt4qYo+Zj2LQgnsCBYBTfUcDwm08LVFsU8wjZUNicc1CUO6xrzosKVo0fw8c1PcdqOWIeI2+sOa+/RhhFnqzPAzVGOFhXB7qB2B0MxYqg9xpJzw6D2lFI4qcTMNpjZWQadQL/g4kiLwbSIhJh9QlgamK5GnWaIA+9rI4aqE9A5EoZyYs9V5Jv+QG54UieKeIg2BjOP2HikklTcwOVjLqjODkyF14JM7JMPx5vSTwI4Q4lC+jADTyqhuU8QdPYINoii82R2jK899Tzeee0trCdFZ1ZhCsg0hHYK6+d+JgtIhIVeqoQr6AxgBXOOB97/SlShQRkJ+fWe2ptRlMWPjB5/9a/+Jj746GO88+6HMvdX9RzPvfAifvrq66jLNVbrczz//DMomhLvvP0+VqsRMXBxp0Qjc6OqUndBp6iCAcyw0IJq1uHaU6ro7HybQScX5Qg6qww6Gy1kJB6znJt5nFr8Rz1JVbFISDepEn1Yb0Dhbpr7VJzI2ZmAzcm3dQKd4lUsSy/HqsZX45uNknTy/CXolPfRk9WWouAVD0/aKYSEzhN0Zm9ljhlJry/lvWxjiFTLc0lVi7AJ0ByHTUo720HgSXX5BBy5P6kYz/sWFzZysSXJwqEthdin6CsZPf4Jbu6CTk17v6XvE+sEjhOCUKpnFYpy3roIiXcVmpNv+wQDL0LHSXk5fWY6hmmbhfgP62urct1Cz13AOr1H5rlsUXARdO7CxwkQT23YbaOo4sW/JFvn5DZMQHZjfVBs23dR2fkXDTovhia7oPji36Z/7xWd+0D3QWNj//t9D+x7YN8DX+0e2M//X+3z+xdzdOZ2G1PBKtWFpjsTKGrStqZZE0wwuGFgSfUYX4RPBHUl/c7ox5UfFiW1isKe7K0nKV1MSxYVENMDVV0p2jup0Mvs5KmKxqakj/49V1Eod7zE9Ilcq5FMD8UEQ+LvKSA0F+4onLR1ZCpY0SCNWklaHq7LGj959xb++//lf8eP33wfobuLbz5zBX//3/5b+Fe++yJCdy6BBVN3CatsDjCEOu0UIhJ/TQbV2eOT3mX0PWTqds7e1KrwW4uszRm7JxgotxVeJQjIaVLTQ/VAtUg+vqlwgJRnkGxRwiV9ENf3q+KEAEn7J6GRKtNUyTFVmN4EU/GbexUU4gEqqVx6vqbKq8hwT9o8BQXZn49BwaIucHq2xiiKIVbLVZ9SBmuS3k/vVKbUUR9rEk5OjnF23qEdqR6kwknPv4q9dExw9KmaNWFxsf5UVm9MD/g1yZpEQNvUOlXI6L9rwuLKgi6lZSRMN3joZI47qwHnI/Wk2+BQPOSmNM+p6BGrI0vVeYJtbQwhtBTLEHXMvfsVJdWm0EWCr0sdlyHJdSPp2CZhYDqvSSg5WCYmLufsXgUJ4ScVVFKkJhc+kTRqFgoaAlZSlZmkicq/SZHM67aUqvUPF2s88dQ1vP3Bx1j1vaSbV1UhvohUslJ9uvu6GKimQS0GWHiMCxj0FmVBK45THn9kOjUpD9OtqTrmOZSAudFUUyv17qXSu6ZcpgwNCc3oHVlLqj2/WACH3yd5nKxFsH+YblxWqOpGAn4p4kQ/RSpDzYiGwWjX4coTT2CxWODd9z/COfPki0rAPD1Wz7o11iPhaymFYAgiRIXFgkw8Xzz3XJmhtyNnwHwOq6Bq683L6vlmkRCegxo1+iLC9Z14rK7HFk9Xx/jO17+Nf/z6H6NuG/SOamEtRtQnqiyBujuVYkRvfDLg9Q9vAAf0m/W4VM8wS5XYBvQcL7YR9Z03K1El8xr2oUTf0g4AoJ8qC6BM9hkyTpgdHnncAaUlsOIiQiOqWkL3o8aiTC3mvC5CDTuc4YWrj8HVNX78xofwhRZHoYb5ZpvQdp1CJF7LVN8SavPc0c6B6tPtVLKjrlKlVe0LtSrI3o8KCbWQE69RP6Nq1WFh5tKXLDCFokco1zi43OAbj13Fj16+AY8DUe6PcYWhb5FGtsVhxQWnPP7YIIVe9GvWpSkpIjZBlE0KsEIlwrXk6BPCbRF0ewz0Mw5ebRqcxZlMTFxc4/1O/UoH2nZwu+LLyNRj2ghQDTqIunE2q+CY1s97mxQf28ISjj1tjwKq83POzerBqAWxVPE5QRQfjIjKxrFTSxY/iEL8hedewKuvvq62DRn03Q96dGy/wG1V+ssCHdX62T5llGp5+trCse1wPzQlvvPCddxZrfCDtz6SY13gHNevPYU3PriFdVeiwRovXnscB4dH+NHr72E1RHmWKCKVsrPt1mWu1Or00mbOogSNfszFiK6oR6fMMerRSbX+dH+7n2pvUkLqTqY75Lb9U9bxrsrwnvlOTFHyc4VkCSj00+cPK96693ttoNeOX/dmnO18IIZpfs33Zull8T3QPp+Kwe2oGHf3F1Ob1ZQcByWKginyVMnTh5RN1Krw2z7KFeg3le11AWQX4E3jRODjplJUPvv33M8UMk+v+6rrjCpmte/VbmH6WXxfc/9dhIQPUurdDyZyzp+A5i7w5TX880Dfbmr4br9u4HBWyu4qPzeQM1e5/9w98QG+o/cbJzLP/Qq/Lp6PX+FD2Td93wP7Htj3wL4HvlI98Kt9f/1KnYq/xAdjln1IYojP7LadUGEKf4hOWDmUhVEkZiLICFqhW9KOCnoJKtyRlXaGUZsiIlt/qU3hj7wNUYwSjDI9WIIewqMJNGmQw9eC5nBTxWm+PwcgU7V2KtpYebmWFHStQ0E20gaP1g+o3Ey8HlnZl+lcf/azt/EP/4v/Gj959zNUxw+LKmKGHv/yS8/jH/4H/y6euDxHkkDWwhGgeA3KGHxqIKOgdffhlxoSpt8T8E26D8IsHk8j/n5bMLsNSLKf3LbkuAa3O2lSDE6pYJweNqeiDlPRJEmjzh5TExikYkfOUYbBJ1SyEnTyHEl06zR1UuuLbIraSIVcOX+56m4uArFOVNZp5fSpOjvfQyUGf9+4AndXK/QoqQ+V7bJohagxGc+J4JQgRj1ND0+Ocfe8R8vSukWNMvY7Sg6FSqL0TZGOeaA1o/hRkn9kuwIpTkXYmoB2KtZEawEqUOQ9WkFb9j8aDIVBy36JCbNkpeAJlYPnvhfPSTaPUIgFlKgu9FKIimONEKPQ1HvxGM1jwTgpdkMVJ/uW+5LiXKwszoJUGSJwBHzGqs/i32dljMhYoAooe4rSl08yawlapOCRLgrw+DiFXyq1OjRhCdtFmwi2kb60UrXcWFRFwsxpwSe+mEZPpdfgDR4uOzx57Treef9DKfTDYkdz+h+W9FIcRa0qTgzZo00Bi36RjohHHkeFMehGVvYN6Af67HE0WMxoyEmtr6FiVQsJedlmIcCJANQ6FkfKQErSSKnsI6Cx6GjxqAaP4pVoqdAtqLbRGxgzT6nEJFQi6BTfOrFV8Jx6JN24LpykkD/56COYzWZ476NPcMbx5Qg6uRjhcb5eYT0wPbkU0BoHQk5CT+bT6+JAIuyX65Hek1qcyI46h20rx9OpQIuXSfs6AwotbTvKWFqNLZ6tj/Ddb34TvyNV1wk6W52beivFr3prMO+W+Dvfewk//WyJ1z94E1hQSe1xUs3QgItHVMfTf5JAne1uYcooWcjs346Qswd8b6WYi3gHcxal0JVZ16winjzo0MjzEGIlPqTzpsLBjMVPVmgqI8pn153h+SuPoaxmAjqDbQTO01P3tpzzTqqey7YJOZkGToBDqwbxjpxuHPemUPPXTavVo3X+V6As83yuuh4LHohFjTkKX8pcTmUs3IDDyw1euP44fvTymwjxAP1IGD7ADx3zyWF9hY6Q07EQlJiI5jRgQlinXpcEMJyLM1iTtGQWnpNCLsDQcRGMCy5ckMkptpZtHKVgEBfGWLmd5I06cs577GmCbs6jEVqMi6prwhhaiczqRnyD+W8uEEwvHUfaxim1uj3X4jJUPMp9xfI9ajHAuYJetJxbOM8wvZsLSLOmxNeefRqvvfZTtLQCmFKTpeLUVB1eF1Vay8Wc/BKLla3nNH/L63W6JwmC26nUzv0TdL70/BXxRVXQabHA2QNB58s/ex/LPuiiaejh7b2gbAscdS7l/LoLOj/88EOpui5zcAad2m+5+E8mlxv137as/OY+uUk9l+P5fGr0LjANsduAQj0nE5jWz1ExOvXP7nPcdv/624swbHqv5qrIlnROl3vI9DPvtWoH8SDwF+JagSbnjx3QKcUIZYLqM5id0renRc/tsuju88duKrioGjf9c+8Cpx4Pz+PU/vu3kSB2C5jlTr0FnTqTfmH/7fbp/fqZ7fgyoFOuwQvPXzJdTSrYPei8eAru+fcedH5h9+z/uO+BfQ/se2DfA7+0HtiDzl9a1/8K7di0fZeYQizBWn42noaOeHQSaFAxFJgGqNCO/oxSwdhZUflEFiaRSs405SdAUV0cK4+u5OE+wzMV3m2AqChhsjpMSi1kn09VAFEdCVxO1OLxZ6oFtcAME70Yn7F9QwkwQ7DyCTNrpKgL60xQR3bWtSjpb5e8BIq2nOF/+z/+b/yX/83/jL46AiEeWCimO8ejM+C/+0f/KV64eplkF3VdwHsqAnst0cziMEwt57GzwIo+LaOWRHimU2squkBRJAEN/N6w+nN+0J5UFbtBUUeikPtFvT4zfMwngcct25PURP0lgVlFBansV1PLNTszF1siUGNasnN4lOpBFnegGrOg2ksrmGtRH4nk5HxIpXjCOvEhpapFA9FTeqQKgOVZUH/PwlABrGCvsiU+W63RWvXF5H5q/p32BjzuKiIFpjBr4t/B0TFun/dY9iSiFWbQYiFUB1tW8pa+g4BJJokSaFB5Jz6cAjGp5tNRwP46Lw4V0It/q2hKtagVK70TBPsabQGc0wQgRlF0PnF8hPV6wGrspbI04TmD64HgMNLHVVWlMgaTEVuHuRnES1POL302Y4n1RuyjVgpcLCCoET9aUfwF3OFYCQQjqhYipKto1+AU1FEZ5qXgD4E0fWHVd1ZOggMeiiuRu0Z63SUn8JJWDQSeDMwHS8gJLNwo7eOLqfOrUGLtEy47j2vXn8KNdz7EMHjM5xVmlRMrBALoM2kfgQqVxToBMJvQskgY6ZynYocFhZx4bCropPKY1wDVawS9Cv7II1mkaKTPIYvisCgTOVQ5oijpjUloy2vewI9O9tkPTMmkIpQLJRFFSVsEVYAK/PQN2m6QeahpZqirUlL36aM6r5zAvzkbPA547NIlVGWDD2/dwnIYRWWsnrI9TrtzrPpBvG39UCIOtBMoRUXK/ZqCKe1BQJOI+GhBQH5LD1JJDM+l2chumYYtIDqg9g3WnDtXHmU5Qxt6PNss8Fe+9TX83uvfl+McjfqrOkLRscZoDGbdEv/W976HH5/exKsfvA07J9wMOHIzVOIbWME7i9lYAWYQ/89ge/F1ZDEwWhBQ+dZ0h3J9saOpqCWEFU9Jq16IohjmF9PEh4TFrMZ8UWJMa1AcO5QOhYDOJ2RR6Mc/+xDBqO9kHQNaU+C0P8PadEgs2hMC3ODQhBrkkQPHRgbFTMcWH0laWAjIjGiWR6reFC89+mEGjEWEZztl7uuQBoMyNAKCBcTRTsB6HF8+xDMvLvDyy29hDAspUiXz0uDh6AEZZhjdWoqN8Zi1KroOHVZDl++YqVo4eXgWHOJ5y+dPxtcwE4BpCdZ6KkaD+KTSg3SkQrmsZL4lEHJjEtCrsEjV521xJqBUqrjzPkSP5nKmi170ji51HlWIkxcKN2o7YDwrMTJbQkCnFrSivYKATl6HI6G0lWuFilJ6dM4ai6899xRee/0VrP0oFiCaDk2oyAUGVfuRp3VWPSL5M49BirhJLXZd1pw8ImVey0RNHJmzwvDIFnjp+Wu4u17jB299kkHnEk9fv4KfvX8Tq9ZhZlp8/foT9yg6OXsSdA5Uk2Z/SPWK5OrEpJjkyQqihKXHMosRUdHJuZj3elrO0Dd5N3V66supfYWhoj9DUCl+xvuhjjXt9Fr2P6UvT/feCfhRKav3Z71P00Nz409JWxffbyDmtIC7uz3emyYQu6vkn6BdWWRF66aIlSrBJ59Pk7067wfj5JyENj8/abr2pOjcQEEq6aNCdT2mqfiPHo8UfdupFr+rgOTvS0m15ysX2cp9qdsi6ORC57by/O6zrSxg0KN3JxNhCzpzO6Zzk9XUcn3m56Fpu7sw7X4//0WDzun8ifpdUv0n6K7Pt3tF5/Ys70Hnr1A0t2/qvgf2PbDvgV+rHtiDzl+r0/3nPFjTtStGNQLyBBVJ6qmqzOTLeJjAtF+DOgcDPSEe1T2sdm2dqAVZOZU/l1QF5ixqhlSnVK8RyjDYFdXRVv0o0CND0yBFgqjiU9AzVWd+NHUCnLQcCxOItYiRAFgpRDLgqChB3MVAlEG/t/RpY7APtCuLy0fEkcDdFvj3/sN/gFfe+QSzh67g7qqXVEk7rlH0p/hv/9F/hm9cfwwNvBRaonqGhV8YBLGYEVV0PZV0TBcvGHQATdLCP5LKKenOqkYk6CTEogfj7oP1dJ6mh+mVVNBWACy2AaKk0nBBuCZhlmFRH/Vj5IuQc56ceJsydY0pt1IdPBDqENIRQJeiTnucmiMqOtnPhYWXFGQtFESoKMpcKaSgQTqr0JOxCaGKCZ8VM03ZDtknkkWoCou6sqqkCyVuE3QWBZZMp/YEnU4KS81YeIFVgyfIAYPF0TE+O+tw3nPHFRaugxOPVo4bDRp5xteE0+Jp2QhEnnw4WZDKJirYtCL7snpI2jpBWAbGAmOzV2kR5liXCjpZlXZG0HlyjPWqR8sAuyAEoUrOoAsJbSSUVODIM0MF1kEFHLBoCgtfpITB1jjzDssBojCkQocgq3KEsVrUKjEdlUpC0wgYHwQoKqid2RFz51HboGns3qIfCwyeAMoiUnHG+NMBj8SlqkslVb6SolbrnnCWILtEmzoclElALNvHF71E10l9Ui/bgOvPPoEbb95EN7S4dHggVdEJIQiLzxJT2AlSsgKTuy0SykpVmOA2CaBjIXYDLQV4BD6JyNaibs7V65N+c4mVwTneUgadBo4eu0zdLtcoKnp9clGEFdMJO7lwcLCBExPopLKTSipCi9od4XxFT9ckas35rEZjoyhSaZvQ1AbzghWtIy4tFnI+Pj3VKt2jAQGZRQAAIABJREFUoW9qQNuvcdotZeGDVaL9UMH3TJktBSjxOF3JNg4C2EStOp0vvk8UgFTrkhZpEZQhdAJJZ3GBc84PK4LuOdahwwvzOf7at57F773+T3V/3D6VSWuLjvuGxaJfC+j84fl7+NmH7yPOK4SB57FBwerctCcoChyLXDSKR+MIKisH9PT7HVlBPeFwfTn3HwuLebBeUCwjPCusm4ByLKVYD5WpJPhHizmagwo9xzKBY23gunO88ORjKIsFfvLax0hmLgtbFdPi6wp32rtYmRZDwfRsj2IsUY8EnVaKtsnaFs+ZC5IKLgV7ROkZUZ0/JNDf0oeQwNFGdFVEXyWMTA8nWBxo4VACBJ30qoy8hoDLl0/w+DcCXv7R2wjhUMaULOkMAY4p977GUJxpkTT6kBaqfpfUei5CcHEuHmw8IgmC2Ua2jUCWM2DRH2q18+yYwD4bzQhPflbTEaGT4kW0aqHfJv1aBRbK/TKha85lcc/wpjXSS7nErGhQiC0H1b6rDMruBVAyvRJ4nVeiHGVxIp4Ptk08OendzDnZ84QWSATBcq0OWCwcnnn6YfzsjVdk/uC1R8jpHAsPUV3KlF5Oiwnr+IkWw5HTIUtKAkN1lYvzvi7esC28R3xe0WnwnRefxt1Viz+58bFc6wdmhevXrkjq+nKNB4JO6zvxmd36Qk6V07l/rU5Oj1ZJ+TdxAzpHUblz4ZV63AkMboHULiwr7WKbDi/vpXcnC+hkwJxmG/Xe5Ce5C04DFwk28E1TvHdBJhdId9+/ey+XDBbad2Sbi91iQRMgqqpsrbJRfdK+Y4KSeu52wd8u/OM2CGJVAawV5Qn9dqGtgGJO0xdApxQ8opVOBr67ithpew8Cndv30lpAFbm7IHZ3oTZOQFnO5uezV6YMlV0V7UXQuYG2O9ksu4Dty4BO8T/N53R69tqDzl88WtiDzl+8r/bv3PfAvgf2PbDvgX+ePbAHnf88e/tXdV+mbVeJkEygDoEGA2zCRgZHUlB6FG9BwjWCMAEpVKHRb7NgUQt6kW0VnQSdkqWVoeb5DuiUpNAM8qh4EXVoXvHfBZ3q4alukZfEXVEVnQx+qOVjUSGqxwgVq6oFd1GN6hsqHk5MIYUXkOXLA6w6yTzE2+/fxH/0D/4TtCixJmyJwCGf44cVFnbEf/Wf/8f45vUn8+86zBvCJ01VFxzJY6OHpFSa169jpttSOchUvQl0cpMMHNniHdCpD/ja7unBnwWK+JpSCgV45lQ1rYGQJJhtCQjye5kOP4v02aMqqhUQSxg8+foRgjEQp6LzYRM3ik6mrrNfdxWdoiKldQEVifyMgESyFQ16T12lKlxRSRJAUE3HdGmmcVItlnBn2aJ3JdZsa1ZySmEaBlo8OcxnlzTPexWdrAI/s6ysrqC4EJUgVZVUpkYB330k3DC52rgCT0JF0fUm4DYL0uT2sRiSAlEyQraX2dkseAQsCTaCKjofPznCaj1gPfaoWR8kiohXIDYLPHFcCEiXCrQFZkwNZ3GmrJhkWZl1dGhZCCR7o3KfhUv3KDoJQM+o6CNIzQpRdtncsqo8K6gz8ZWKTqAfmNZMRSzfKydAyPeTMyfXl36eqkqDricEpvKyRBtbzEuDQ0IjwhEGxyhw7o145V2yCc88ewVvvEVF54Dj40PMSgcXexmvd0UMSPUij2Wr6CTsJHDUkmH0hTQCWNedR9dT1azXxOERQYZWL2a66TgGDCODeVViVfYExrKS/FrmEiMKb8CPhKvsc/Xo5KThCisFgAgU2XeioAILGbEIEjCb1zhoWMkZWFQGi6bEYcPzU6BBlIrsvP7P1z2W9HNMwFk/4rRb486KoLPDqkvwYyPFUiLT0mWNh7Bz1HYS0DF4F+jOomGHqqyjS0fB/3FW0qrxDPL9WcI5r70V4XSNdRzwQj3HXyfofPUPMIQa3vK62So6udhAReff/e538Wen7+P1jz7gwQkgbkIJQ8Uu57nC4KBVH1gplGNZtXoUgaaofunfe8biU+ofK6CTqc9UIxIoE/r7EoYFs5jZ7SOODuZoFjP0oRegzvo4VHS+8NQToPpsUnRycYuKzlRVuNueYhXXGC1hWJBtVt7BDARo5TblmqCTVbWzYpKqTixnKCJBpqqcWZioLxK6Komqs2EKuOecU7HmlXgOc86kwvvypRM89rzHD394AykeyrVBT1VeMKxMbkID7+5KoTkuulGtLhCH/UF7Ffm+EJgtPrCci8SigHORqv6q8QBDx3ucQVPXovhs/QqDGWAq9cfkIh4HE11U6B0g6db0IeZ9slypMpJ0fKRncomqqFC5SgrUxGryWNymq+8q8OKaik4vMNYIJCbo5J2DSjwuOhFyOinqxfR6qkQPDiyuX3sYb954BbaaZQiVISZBp4DNvGgUbiGI9QzVsPoeFpuZ7Com0CnqvMn/eMeT9sgZVXSuWvzgrZuiKFxgjetXFXTyepo8Og+PjsWjczd1naBT0sHzHCG+vQJaVeEO230h6OSC1gTeLqZd8/a4UXTK+eScca+iM8VqAzoniLgLLnch2xbobauET/7j02fkXp3TniVDI3swXgSJ0wOheArvADwB0Dtp+PeDnLvv97kA4bRfXVTaMcWl4nWC5qLIzfYo2QN244eaYfbug6rA041/7FbRuX0PVfZbEDu1awLj8gyz46G9OZZdq9T894vAbDoXFx+cL76P//4yoPNBqetTMSMZ93tF5wPjlz3o/FUN7fbt3vfAvgf2PfBV74E96Pyqn+G/iOMzqyGkqfiB+F4yABEYl30omb7HKttcr89+Y5L+5CxsycRAFkrQh0X5u8veUVkFMHlzTiv7Ofs6p86psINwa/IuUw9OLdbAZ2RWQ1flRz7cDMP0oZuKsTPZCJPxiqqW4kFM4P307hq3797Bj965jffeex+3z1b4s1dew4133pfgkIVZmtkCLqwwtmvxo/v3/52/h3/hpW/hWy88BeM9SinGpB6kPD6+Lj4gLypVdfC9Uz0BtphFipjiT0dBPZ77ny5Wq78YbO2+k9BTMk9ZNCUHoFIYg8dO2CoQidG4ghkC46n6LNnsAbN6JdBlkM/j0TR3CXSn4lNiJ5BrT03dnIEnHbjE+3IKXiRgUqDGc9lUFqfnLZJl0SqmgAfpI76HXIgQgv519HokRD26dIzTsxZroRaFVNXdvjI45KDI6Z6iWMrpeOoRKr2lfUpgvJMGJxohph/K2Mjbpa9lwXR0gpYkgPjhSwe4ux5wFugsykr0VKISNijcFGDCfmebxR+TbVBdJV+b9xBGsahSLiIi3qkX2kvVIoETCw9NMSFT6iV5VFTJuTCHgAaFy6rx1Q6vc3p7rjMkcEV/VgBPOCHLFCx2kwtJEMATdvP7ZTfi6jNXcePdT7DsetR1LTCxZJszSNbxp/01qX2m/UvVYy4yJKbMB3RUbIpaNXvoMX+ZxpFMU5d+08rOVLNK6iNJmhTfYDrytuCKgn4jHoO7qYKqvtECXfoVBK7xvNZlhUXjcFBZHBFw1g6X6hKzssDCWSlKRB87eq0u6R/JKt3dIIVU7iw73F73OO+CQFrxrZRiP9rPgtilwjMtDwhddQFgXh/l9qn/pF7L2WeS7VuOuEvlOOW9RYFWQOcCf/2FF/BPfvr7GIcjDFQtE9APVKOXAjCb7hy//Z1v4/Vbn+K1Dz5AnB+IGrZSE06BXWMBzDl+cl9wLhXnVjGizWmWlLdzfhYVvfpe0PrDO/odk9mKPFW4OYtWHS0OMF806Aa1OeD1WfRneI4enbkYERXBvF45J7JY1OnyXP1NxTIkL8wQ8nmq/aucukqwqtem3j/0Gh28LmSwEJj4N3ORioXi8leVF0fEn1Ksa1XZzcW1S0fHeOa5Bj/44Q2MoRFwTRBN1Z4Vj9ASqaSKmdeSjj1tgXpcSrk2KiLz7xSuaCr1JoDPHrXTvW0YW/ixxcGiwsmlQzx0PFdwOEaslh0+u3OOu8s1gitR1TPEoMVY5J4oNaGovKOFi9rBNPPJz1nH+aS+2y3MpR6dF4sRaTt5PsNID+BabgT0Yz08rHDtyiN488brKJqDzfSpRXRyhe/c/wR/YifBNHoOlZw+Lvdc1uvKiyNyDPn6l8Jc+fOHNkoxIvHovPGpgs7U4enrVzPoDAI6WczqfsWIxuxlqwrO/LWTus454YtS1+kjPLXl4ne2eUodn+aui9+nVG69brfnfZpfmPa/mWv0zri5xvX9W5/x3W1vQN0Dis1MbdWFTUnN2JwbHZD5hrpJab//A/suaNL7TJ6Dpn6Ve/nWM1wdWPX5SV/39zadjoV2BtNincz9sp47KVtVcTr13TTOp3RvGfPZmmfaV7ZW315nsiLzeX/PBwG0iwCU+/gyoHPXbmA6z7uKXbZtDzo3U8jnftiDzgf3zf4v+x7Y98C+B/Y98MvsgT3o/GX2/q/Kvs1nQ0qEjOLDKEVVcprS5KmU6A2YqxJnJQHBJ/04q8JIESAyQL6Hz7QSZIu6SB+YWfVaHpDzA/oUBE/Be6IUUoIF9biUKrUSr2vJnfUUD0h1cwIdbSuhzuSnVDYMtYC3PjnFD3/yGv7Zn/4EP33lDXz88U201uKpp66i7Ud8fPNTSX/t+x4hjDhcHOB0vZSAul0vcTSvcX77Fq4/8Sh+4xvP43vf/g38a3/jNzGf11jUWuyIKjSmD5aOKkOm6xJmMgWQRQzkMER91tEhj4o2VuPJ/mz3Bi3aIYXPYECqjSukEKCR+6viBnNhoQ1oyYpQ9hvT89lTqs7QMEf7T39mUdeR8EyAnIHLxXs0+IAACPFE5X65XSqeduKwioVOCK8z7GLAPFCtRxUJEg4PHNbLNVxkcRkWPWEKK9BFegpyLDRSIZsp51RcXj4+xHK5Ep9Bpl5LEG6S6HYn5FmhEOUlVV2pYKCrlYiZvkxIJSBPWmnxSCOlZzfp+0znZf9rVWxV62nVGqrljIDOS5dm+KQbcYfpxz1BJ4EIQT3Tj61WY6afIMGEodqSnqaM6TToo1KsskBTOwEgTJ1lsMl9d4QWU+VZx8IdvKBYlIQplbQMIAx26GIFz1TcGOHoX+lGSaMXFs104MAA3OG2VG7mmGd6PseckaI3/Jntc0WFth+wpqp6WpyIHnPaC5QFjl2Lp65fw1vv3xKrBqpljStRl3qMJRW7lmpG9UUUhYtnmj39NQuk0Svcd5PlQRALABmLzqJfMcVc0/Jp7ulkAYTHy9E8Srovg3qt3qtwTmBThp70kuRnOQ7k2iL4lC8F9yjWOTVePWHndYHL8wLH8wpNCTzc1JiXBQ4Ib3OxJ28KrENEGwJutT1un3a4dT7iznrE6boX70rL9G7fCWznsU5VvDnH0Ce0aWhLYMQTlCDcj7SsyI4OUxpqNJjD4bYZsV6vkSoWgerxfHGI33z+6/gnP/6nSOvL6Gyn6fHRIpQlOvoK97fxW9/+Jt5+rxXQGWaNeG7W9ItMI0Y7iIdlzfZxPLMmm+c5n1RkOl8Oi0Egp/Nc+GChOIVtCqI5pxBQaho0z/fhYoZFPUPovHjYJqagj6d47tqjKGY1Xr7xLsaSvqBeFploWbA66zGutHAKlf6SYl0OGBLtErQAjixgce6W9uVJkGB0cVcLeqEQ9ZgU/aFileOVizIjgXQvViih0EUS3l/CMOJ4foS/9uIz+Gc/eBXtWKKjd2UxILLSc2JqeCkKSPpxlp5KUL1Z0CpgcF6+C+Tl/MixEY0oN/Ueo/23DivYqpbsBFp8mDTikcUMzz7xKJ56+DKsJRDWYmDLzuO9jz/FWx99jNNugK0qFG32QpTDj6LM1PlTQflBMYFgHTuca7TKusJRclipzk5bC1n+oGqTA00XFn3J4kujWmSEIHYqx0dzXHnyCbz11ptwxXF+1lC/GIG8ompUwOVwKNvvR6bHTzCa9yi2lZY022I9XDTShZZpkSHh0Hp858XruLsa7gM6b2Pde9RpJaBzvjgAixGtBcwarbq+U4xou3iRi3uJWq/6wmJEBJ27oOxzsDKu85wypcNLhbI81zhEWt9sFk22D8UTULNGq9ZvlaAKnGWftK3ZqTqu93Htm426VLyS9f6768G9eS/v6qJ8ZN8qgFQP0GncaGr8xTZu1JGT4jIXMpKFhM2dUu99k6eoDoR7YTePZQtd722jgM0MSVVVz/ulZsVoinxu784qrQL6aQzzprjr8cl5XZ728pikP/fWo3zq8y86H9N7pu/c15cBnXKMuf3TfqfxNKW070Hng8OVPej8VQnl9u3c98C+B/Y98OvWA3vQ+et2xv88x2s+6PjUTpBCJRPEZ5ABsKQISrXsWtRwVGaIdyaDJyr5TIFZySISEktKqjHTB1l8gO/nz7ZwOBo1CBCQplntmyBLAipWn5bUbfXupNeZBO45MLhNtiRqIPVBpHuipCaz4AtVQW6BP/zRq/jH/+f/hf/nhz/B2ZBw5dqL+MYLL+HKY1dw6ZG57Pt//B/+J3z62S1JSyWkCv0aMYxIB4+Kmo8P0//q3/ybuPr447j72U389OU/wfvvvoOH0xL/0t/4F/G3/41/HS996wUsSiAMhAseTV2i91YUj7ugk0COPnrsk1IKi9xbNXY3Xa1mSiRjbypjqdrkFwFhVkaVTMGUIkFTAQkFoUxuZIDU8y8E1AzJWFCIvIlQOEsAV02lYJcVt6msMsSyWo5ClJqiYmRwy7TYJGmnPM9BvEkNTiRdW0r/iH+kFIRiAQUBZEz3HNCuOjSxljRLqQrO4j+xQ8/CJOEYJo6ozSip1Y9cOsJ6tRQlJMcHU7Z7E7EUD1KdtOapxGF0aHjW7Uo4OAEdC/qwsjvVivSSpdr2cXMukJPFl5JV/0NWQx8IzwTQs+hKIUB3EdTb9OhyjQ+6EZ/FDqlrwPRAgdfGoCmMcFGOE4GfpcVZO2LtCwTXKCwOHQ6qiKOZglrRVLKCOP0gBdww4KvEPmARBhSOQFGLjbAPV6HB+digDxWoaCuKAXW5Qk2fSGo2WchnqBC9xaeuFDUpVbEmjKJaZDEhej6OY4+qmolKcUlfR6tBexrW4tl52DgBnU9efQZvf3QLd9Ye59LvBZrZTOBvzTEgHpq9eGkKfKHysC/hxwJFojKNxa0sPK/t0GnaNscn1YP9TJSI0g/sm4LWq6Q2dFodMCPoAQtazSUo1nonCn6N8xgI9JiaP1rWE5IvFl6JQt8LpOIuqkrTTzlHUc15+bDG5YNaChI9NqtE0UnQKXyCNMFWWNNv1Y/4tPO4ddri1lnC7ZXH6bpFtANcPcCHJSKrsI8FYs9U9krmoaYG5ouEZmYQ/VpUtFJBnmnBNG8g1M5V2Q9tgduuxXJ9xrpZ4tH5ojvGbz7zdfzuj/8Y5uwhtK4Vr1oqsce6Rk//0/4W/tZvfAMf3Qh45YP34OtG1NC0e6DP6+gGhIrFe9RagNXXRT1JD0vCRYEUCatLpwJQi2DhmE7udaIVOwLuz661OBBT2RFwsFjgkL6BLdPpWa1+BkvQ+fRDcLMSP3rnHQwEf/SktV7GwvrOgLAsxReTCx6hGjE2LVqzFj9R9pmAuUC/Y90/xzAhCp78TCwWClejYIX3sZAU9dRFpDH+f+y9CbRlZ13m/ex5OOMd6tZclUpSSchEApEQohARAiIgggQEGRppulFAaJVu7dYWtZHvs7+P/rCh7VZAP5yWCjJIQERRxjBkggxAVapSc92605n2PPV6/u/et04uAXppWCxY56yV1K1b9+6zz7un9/39n//zSAEqJui0qGAtoNlMP8+QRwlaXhtPueKx+MKX7sc4BYIyRmElEsqkQmMc8be0Mh1Oaolilq/UzJBwHy2q6hOBh2wpl30Tv1KCzhoqtmLxcp3kiUDKbb0OLtm5Awf6PbQ1DVG8LoUEmubarS6CAjhydhlHzp7FKAjRDbsC/CmgY1t+CgZn5Zsem16q1HHilyghQewOOA+fUp9hPOJXIftosMjBBwCPqWYi9iJkSQLboZozkftUv9vD7h27cfToURjGXF044MnPJwMLKlRcK+9NB7uRpjFi2rhQHUl1Oc8HPtOpus9Va7LsXw2EVIeFgm8dI8XVBy/AMMwU6DQcaV2/YP9+HD65hijLYZcTHNyzhFa7I63rBJ20NbGqDLmmwnikhbpWTYuNALfPsCyz9RDQyTAiAn8OCc81gs6HA4kNgCnKjbqQws9hyT1G2vOVSzNKBA/x2NwKuXTNVbYGmy3vtbK2VkwSdE4/r6UQVMM+UQvW3QbNMZ6GofLcp/fqFtDZhEdJoVa8iNWzvAFu0+9nGu5mWJsqvnEcp8KWiMe1876dDehsQHoDbQVi1udhs4+y/1tAp7IPseQ/ue9PQc5mHkNwLipkVrhLT4Lkakd3OcbN1/I+vCdM+Z4KBq3PLVGETqk9pz93832+z78EdE5vv9n/5nvNeT8DnTPQ+c9ZPM1+ZzYCsxGYjcBsBL6bIzADnd/N0f9eeW/tWJZX4psJ5XHJMBqG3Fjie6ghMjMBWymDRurwdPo0uuJHWMHRmWzM4B3VFsdWWgbS8Guqu2yNvmVq2aFadZnUq/wm+WfXsiUBmxNy26I6gN6KahHPielKqcN2TURBju2+ATsaKNjW6uHv7t7A77/r7Th28hQWt23HD1z/eDzhh54ooMl0XAFQH//Ix3DbbbdhMBjIhJnhAtOTd4IZ+Z5l44Ybb8RNT3kqDMdFnCSYRDFO3nsfbv/S53Hq+Nfx+Gsvxyue92z84BUH0WUrdJZiXTNh+xY2ohSeb4vfol0V8MhpIiq5fKVYrAokBENsNWYqeQ0u/Tr9nHoKji8TmQkVlWuhBg+qvZoBP1Q48kWAyu0RN2UGNWAEnQTQpfjhybEUGKxjbFuImJadMj1WeQVSZUslLrfJxblSfgl+Qiq+qfRqVR6Mu41A9oNb5XmQSOo3ybMtKeMek5ujWBZFDGehRyeVmvS6pPozNB0JiqEnJINHlub7SKIEGVOTdAOxESMpNDm/oNV+oGUpafYEWS0Jl9Iw0TQEDCoixGFra2UJCOjqDLJgm7wC32QEMX0dS1oY6GgxPcehOicHzwiqOrv9PlaiDBtphqDwBXgjZ+hIIf6ZDgOiqMziezstTMJMksRNx5cFIMGtzu3RJ7JKRMFJL1Gmzicl/TsZXMV2+Qo7jRgWQQhVgQSWuiGhTaOc6c42kLWhlzF6TiUBRRL+Q99OTUOSpljVtqnRL9ium0iAET05CcMo84vtFqK0Qshgn0pBdb1K4BoFPFvDnDHBzr0X4OipNQzjCjFDj7IKDMlwHQ+GfhYth8eIJx9VrWyv1hFkBPXUmC0gy0OUiKARRNGnkeFjbFmEgTCcF5BCFWReKB9Ox9VRlBEsy0S/raHIbGSJgyxR6sQm/Ie+mASAKduvK3oVWhgOE8QJgakHqq2gTQQQG2YJy6zgmCV808J8qyVt2Ns9V+B0l/C38RbUGSwFxEWOUWBgeX2Ec5MQa2GKjThk1AsMh6NKxSLHy0EcVShTDZ7TliAysQKgKtZfUS3uHNvClgClNKE8kupVR45L5o2kALMa5BgYKS5xXdyw/0p88PN3I0v6SIxAPEClZuOYyFyG4KzhR69+FI4d8XDfyRPIHEu8dD2DgCtFZsYC/xQXNoCUHpZU2CqgS2BFxVnSn0AX018qGwnydEmK11IXFcmrOabhJXJLhfBoJlWxLlwG2HDjQQdmPsD+pS7acz7uOHoE6PgIsjGjdjAa8YLSYUYurIJt3Cwuhci9GJXDAliBNMzhWW1osYEqJn60pf3ed1uoFtbFC5RqR4INPTVgpRaM2IaVmYhbFcZJgLBIENceo4SQOgOvshKX7t2BXUu7cOedd2IwHsH2XWSGhlin5yYtADRoBLyJCY2BWlScMijPKlGZFUZWKDDHpNdvqjHAXoKZCPCJOsfmcViGKx0EWTLCJRcv4eCBvbAMD6ceXMWhY0NRpLd8B/v27ML27duwPhrjvq8/gJOnTsO0dsuxoIWI+KfyXkqbCoHiOuyK1y09cS3olK3y+adnyA3+p1SzAoRlp3lsVZiQzr9XDEZbQcszkaQTJPEE+/fuw3xvEWdOrmA8itFte8oag4p3+llKgYx/V8l2jtFGmhRIExYQxDxb1LplFQkEFnUrwSA9QGvVtVKGKkV2pa/hMY+5Dqur6zh65LgUH1ynhb0snhw9jjQCLHuMAwcWYbsuHnhgDetrKdodXxLDdc2RZ7qCW3UIT606FeBkzClPXuTYu3c3zp07i9FoIiE4LJ5YZgzd9GXfqGrm5zKk5qAsDMqMYU+awD5RMpeAY/sC1xkkZdXnnVLR1rYLDBESr8vG8kXtH6+npnV909uSQVVTP9+AzmZ7DXBtfobbbWAetxknQ9kX8brkHUreQvm88ncaEPvQgKLzcFwKRLVSV+2TAsTN/plmGxQEWyYLY5UUmpJ4ANshEE0QZ10pFJ1v4TbkGda8n5bxWUa7ITU+tmPB9335HgtpFQsmtYelSn1XXQ38/Jw3TSv+phWT09+fbhVvfmYrXJwGks3kufnZ6TChaXVq09HTgNvp32u+3toK/w1gtZ5nbt3u9Hs329+qbpQC/rRf6sPM+sNYh+WY8twUlbymIQsT2CyEco7kTFv3fOMGfKtAMuHz3BO1PlXkQR6jsDlHY7gir6/vHqgUdw121NReqhLeJTY4pRR/zit+v1eWRLP9nI3AbARmIzAbge+NEZiBzu+N4/Td3UvtNKO6JR5AKTVFsySp3yohPdMV6OQyXdb7ktJNwFnKIkLat9lSLOo5Tty5xlVtxUz9tupkb0kllwV6DeoYhEEwQSJGtSbbpajKo1eZdLKrhXFI5BWN0G/7SJIMcHwcPr6K33/3H+Oee+/HxfsW8WPPejZu+pHrsToCTi2vI8orOK02Pv3Zz+Jvbv1HnD17Vib7rkv1nkrhbCavDFzh5IxQav+BA3jZz7xSvvZbLYRJKh6W1Hu+AAAgAElEQVSJeZbg9Mmj+Pyn/h4rRw/hKY+7Di/9iefgigt3IMuBMI4FjoZJLOq7xY4vizUmXOcMP6n96JiervR/KnyH6ypHWtFkzqv862r15KafYxmL8pJglL8jiwzRyilwRkWaaluvVPhGDTwJOemRmVr046sQZbG0wNOagEDbrlQAUcHFZ60oFQ++JpiqVnJ42Uj+XeNCTbck1ILBNOIyaZvwTSAi0KVKtqBKiNTcEtjNcyJlajo9OstM/Di3zfXk56no5PmS6YmMYSKgU7XBmdLyz9AjKoYLSYpPqK4i2C3Ymsd3V42eTOCmCpK+igSdHMtMM2R7bPb2MgaqcHFfwKoKuKWGfq+H5SAR0Enwx0Uex84kuDeYPs+hUt603Fac0oZAV6o0hl1RN6oVYt1gV2wJpQcqW7sNpAQmlSGwnQC0XUVyjdAfVBb7homoyBFmpaRqEwJybHy2S0urbSqLJ3onUuG3wdZiHveKPqe5KK5d8djktzKkuqeUpBJgoxYcHGdHPouOeTvCrn0X4MiJZQzjUsKMklS1A3LB6zoRXNuSQC/hTCxcVBXCugW/KggsYpRVIilZhAEcC8IYencGoYO8SGEY/D5T1XO4niUbcxxLPhNb4PNUpbuLfyyBm87rkAUJ+jgWEpSSFQZGoxhRwp3heU3PzVzAjYBOm4FohaSs9wk6fU8UnS3LQscyYfEqqhefHA8qOgexjpWNIc6NE2zEBYZRKEUCzeQdjgUahlpZSBOG3BjwPQ8uYTavRL2AZYdKhVr7kEpSfE5fPIJOHtccqTORa2p1kmOgZTjoW3j8gUfh1i/cjTTpIhZYk4mqODctpE4FO17D0x99BR54sMJXTx5H7rJ1PYera2LxkBsJCpPqMl5YBsqU7fX8Wj0wxK9PL5F4onEWawNR5nOMJYDIkpZ800hl1wnhMl4jPL9NA7ZO9SAvCx9OPsFFu+fQ7nZx9wNHULRaiJKJlKRGQyrYuV2eI0oxTKhXUgVs88aQI2MKumEjjQpobL9nUaYAeu0OYp/ns0pbF3hA5WJmQifszHVkNh8BKSZZgpgqxFptzsJAlRZw4gCXHrwEnfac3MeX11akW2CSTeC2W0ijkShcqUyk6lV8ikURy/taidJV6nX1WVU1iXlTAlNhIO2kyAi58xKOWeBRl+7C0kIPcZDhyKGTOL1BSwWWTkrsWlrAhRcdgGnbOH7yJE6cPI0oYao2VfCpnKeim+Vzjk9U+nVSg071KD9zZYrmkqn0Yk3AexetQeRhpPZdoHZF0Km8IwuONe9bno5ux0e73cZgY4zVlRH6/TkSJwUQeVcSq43aFVv2RYX15FmFlAFiRd3GK6AzQUm1fg1ZiacfDnRadozLLrsMg40hjh07IapU1/Wxe/ceLC8vIw6pwh7gooO70Gp1cP/9pxDHOtyOhyAaq7T6zZZv5Ues/HvVBLVKLDgOi6gp9u7bjuXls4iSuE7wNiQoiup4AlN5arJoJHMIFphS2uJKyBo/m4KNFmzLka9Fcch7S91RMa0g3IRnjQfnZjt4vV+1P7Ak1deK16ZtvoGdW8HXeW/L2o+VHt22rqAgnyGF8jtWPt+qpZsXdKPonN6/5j15Dcs4qRnCJuhUdwHOkWwFbQWiVnBcC1kSyr01SaNNNSW9ixtzBKWGpkWC6jpRntoKdJqWIfMkvh4OdPKZ0YxtAyunp7Bbx2TrZ2oAYvNn43mu7mnnjcyb7Ux7bJ4/j9R5vHmMt8yht0LWh5tib6pHp0Bn873p95meK/5zQCfn0rTREcuB+jykNY5003D+05jWf5N1QIZM5g4t25VrwbBM6RbKCU4ZCEmV+rd4bd3nb/nD/4x/ZMAjr0lefyYLt7XFgnjv8t5Gb+HZazYCsxGYjcBsBGYj8IiPwAx0PuJD+n24QW29Bp0y0awB4/TnpL6PekFJthUPQDZHFUoxqFewDVMm8uJBJenkquOdUI3poBp9BGvISbwoIJTAr/bzFL9PkxNt1RLWhNA0E0MCkI5NT8gMa5mDv/qnu/Cev/oQdvYs/MSTH4fn33wjXLclKsSz4xTHVzYQUyejWfgfv/e/cOf9x2W75yfvSsGwOdE2a0BXAVdfcw1+8oU/JaEtBJ30kSQkoHkgIRoXu4e+cjc++v4PoGdbeMkLX4RbnnKNtIuXaQrPsSWggym6oty0TEmDl5RkWeCeH9kmWf2hiwRp4pdvNcEahkmlIsGeCh/iS1kA1OrQ2sNLFmF18qxaNKiFH+FElOfSHiorRC4UCUTqkKGs9kBTv6MWQM3X/JPgimMlCwuVa6IWRLpShrBqHwSBeB3Su5GgkxCNsFuNMReohEmEiRnm5noyvnGWS2si1ZG0pGNiN0dY3huE6IApi1VlJtp8Zpm41+FYPF8TwlsqWUV3qs41/l88RWHCoQrG0pBpmQBUKjp7vS7OTSJsJLGoJORz1i2Istip2/b5NT3xZIHIdv26RVBoU92ux/eThW8TmEW1ce2fSR+8JIsF4CtvQB4T+phSAZorKEfAUeQwCP14/ZRse9XBRHrxGp1SIEu4D1ubSauaAJTKFiUXw2sIWtT48FxRra8Ldoxde/fi0IllTNJcQLp4EUpxQYdOn12bsFW1GsvikcFDBZUZPDC8LnmM8k0LiopJ0Gzl1ggoCEyUvQItAMjlWFTgthl8pGUqrEWFm9VhZzXk4PdNh/tDGKE8TsM4kXbmxm/U1G1puWZBgqph06CiU0Pf99H1fSy6QM910SK8q8PCOP5BniNKc6wlGdbHMVYnEUZJKTYEFBOrfSK0y0Q9p5K/gZbvw3Oo9KJ3HtGxAgj1WaJAmtyn1FgRlyZGDDu3sDIGePe50AduPHgpbr3jDmRpW1qpeR0ZmY4ENhKzhJ2M8GPXXoUjywHuJ+h0XGQZlcyGFJ1oE5CZlXgo8u2LvPHfbGxGhNYh5wUo56JSdco1xxbpuiAgUVC1/28qseEQhbEURli08nx4eYRL9yyh0+7ji/ccQm75iCIq5RIB8byWec+WwKDm+lN5dHIpiJLQIGjL5O5FTOJrOnpeC2Oe39IurQKCZP+oTJILWqU+c9thmmESR0qRzHEV39YcHlvoDQt79uxD1+9DMwmI6vei6qxYhUF7BbamVyxaMBm+BM907hfbwc8DDFU8U88YFfazkebQKhsObSnKBAvzplLURgU2VgNMnD5sSweSCGUeodfy5VkSxbG0rufwFGRWDsvy8FPnORWa9Ekl6CS45ENABf0V3DeqGFlMyXhM6gTyOlBOgpVqo2QWGEUhpReIsxjD8Qgrq+sYBwk6nS7a4rNx3hVR2aCcn/zR91Z8kHmNNcbPcp9QnsECKnjUKrZoK5dnFhsbFSG9cPfs2SP3gHPnztWwrsL8/Lx0SRDEpXmKHTuXYBsuDn39GFIq2nUWS1J0Gm/uBmw23t9yoy/F8sS0NITJBPsu2IPjp46rwiND7XQTHouT9Mfl/bMOeGILioSnEebWx1c9OOrwMlYi6uIpFc7Tr2nwswlbp/ZJwbbzHqX0clXPw2+EcM252swlpn+ugVoEr6rVm8UgQkRH7o+Gqa4lwqFp+Nfsa/N+YuGx+aqv83rs+EchxQwWXwiVqHi3EEWJXDMF793VSM55z/ZE8ckrP09yeXbzdA3qeYLA+kKp2OXfWOZIYymvNupPmU+Id6cKnGy+/5ABrv/S7H8T4rj1Z7aCzK1j19yfp0Hn9Dg11/T09h9Ovdm8b/N+zc80v8974NbjNw20m5+f/pnpY/TtFJ12yU4a5eHNc4E2GI5rq7GmNcBDwhi/cSQDFiCqAr5tio88PcRZdGb3D6En2A3xLV7fadBp8Jq0TMSpAuVqvEq4Ngs2hQRhzl6zEZiNwGwEZiMwG4FHfgRmz5dHfky//7aoTSh9ahbD0nKnQiwaxy+7hhiEGtMTQII/vqgOyiXRlbBD/Uyz0GLrOpUyzaRVQBnXK9LvUnt3ysKWXmgKiHAxIIo9Aheir6SA37ZwbHmEd/3VrXj/338Kj7/hcfiFf/1CXNR34FahqL/iUsOwMHBqPcA4M7A2ifCff/O/YBKfV5Q0ak71Hmoxw8qzKBMMEy980YtwyeVX1Go81WZM2MHJvc0FSVEiiWOsnlnG3V+6E3fcfjte8MT9eO2rXomltoNoFKLT8kURGlUKKrXqlGQFItVr870BJFxo1JBZwjpUx+Hm97ggltfWdNe6ZcoUEVvtgUrUydY2LvjqMV4wbUnKFnBF+Cc5IUoNKpul96N4sqokcKU0UOpbfi+k6pDjw3Go1aICM2xTlIBxCYzGE1H98lATMhBcNyneVkktqpJTVWWKzlwfozCS8ByJeqDESzwuOT51cFUNI7hf1FLJ/tWWBlTMslVXfEhRYk10rmXt60pVp/J6VYodQ/m4Sjs7PS5LCSOa73WxFoYYpBFaHASNEF+Ynhw7tsaL76aENYVwLFeAvgIQKulJ3PAKBqMQ66g9F/sAqkEloV0pOFcIMgg5CNJq+CgmD8pQUrX8U7UqHqRUhtILl9hWeeb16ZspjJTWAGxPVxYHhKAMyXE1VwUJmVRTKpAkYUK1om/OSLD3gt04fGIZYZZDZ4ASIWtFn0O2dxMQibOramOtk54FdvAarSK1qM3rdlyCXAaYSGutCcsbboYMqUAhldTLVkou6OlzymuMCiNp3xO/S4I4Kta4LYIpFZRFz09+HWdJrYIhP3I2w9AUpy/hW4YEh/VaLuatHP2WD08zxL+UC30qXMO8wCjOsJ7HGAaxBDHR5zFMGC6lQsUEWhoMoFEegpZRwafnZw06qVSt0q5KYxcALleM+nsNw/mdhKE8mYuVgalAZ6vAjY+6CB/58u3IE1+BTh0wEh1h4SCmt20ywTOvuQqHBiv42umTqDxHLAXcwoKWV3Ie0urCZVDSJrxSiloJjuP5TCVf0lH7RJBIpZ6cmwyLUtDbKR0Fkam6r1tQVSlA3WiKtgEvD3HF7t3otObw+TsOodBVYBuKDKbhiXoosdhqrc4velzaqanawdFCAoYJUW3PgkgmSv+e7YiyMw1tpXQk7KRn79S+yf0+I6ixEcU5xkEgRTK5PxP4s2DUNzDeGEhye7/TRcvxMRyMMTe3IEo+rRgo5W9dhJBzix6ZVLtTSR5QZaTOLSpLCRdzTak9OW6G3kYR0/+VEWgZDuxfRL9jIg4TnDq+jJMZL4MSRpFiru1h367tAjoZdEdF58RgWzXv9CV0QkMem4IhY6aAJBmXWmnd/Nm0lotSuU6lrs+s8zCyLqCgsGHayh5mYzxAlCWwPF8oM61Beiw2ibpNAajm+SKfv6hqtSPVhCqNXW53UmBRFR4+09RLtXFvvurzx4OBbdu2YWFhDnmRiMqZv0tgNwlGAjodvyeFj2A4wcljR8QmZczP7Pvw2Ukgb/RQ4Ni8JwtaUcp7TI6Dl16M4ydPoaBNDtuw2fKNMVJRrfK8kP4Q5ZHJ4geBW6CU6fLRJUGeYWn0vWSIGgut3kMUmeqZp4C3eg7XxaF6XKi4nIZbJb1otoDO84OkztVpz8lpeCrnt648SiXozmbQjypMSPEoT8VS4OEA3XlAdR50nod0U4dJ0+W4ZFkEmyp1XuuJBs/tiwI20yIpbLLwlKUpbMMQYMb95rOqslp14be+ttlFUYNO2ce0Lg7Uc7OtoJPXYPPaChGb709DQplz1eFN0+O6FSRvBaHN3LNRiDa/u/XvW/dl6/Fofq95v6ZQuXW/NudoDxNkNP0e3w500g6DdihUVbt2S+xJeI9mUYim+HZVXx/TJ9XU16U5J8pcdo9U9bUknqW0KWGJor7mv8mvTxXpvtlP/Mu+X2SlEhHI81Cpq/ligVYsE2br0H/ZAM9+ezYCsxGYjcBsBL7JCMweMLNT49uPgJZEuWgtJARnyqdRaV4qOPRXZLuVqeAXX1xEycKFbZYm1QQKdFLlp9SS572wCGMa8Dk9mZRtgqBFKSzTNIPBCRw0JHEG01atVnO2hiOrJX7r7e/EXV++Gz/3iufjJc96EqjzooeYSYBkOthICgwSYJCZiHQNh45v4Fd+7deVmpTKPGkbU5P4Rm0higpL/RsVq8957nNxxaOvqdWrXFmZsJg6rdMP0sBgfYiTJ84iDBMBB0xavvuTf4QbHnMtXvvyn8ale7oIR4m0VjKKRXcdWHmsFlqqGW/ziMgY8vPX32tsA7i/BMJNmzohnexvrTJpJupN0rpFukgloADMOsxoCq4umra0zVFlSt9NqgXZuitATwCdSiVWgUrqfSUUqlY4rvIoUdFK71bxZaU/ZCWJ3o5pICwrDEYBMo3KQg0ZW5gsJpMzSZyt55aAAgbJUMnU7XWxUYPOAgbafP86rEAmyHW6OhfxhH4JW2wZkkUlGv9kyy7Yxq0WqCu1LyVXwmTCsv9aCVsCnBQ8jfUK4zyTRT1Tspfm+hjGIcZ5gq6oM+mwSE9NBgrRB7SGeoRnmKDtegLRdAmgYbCL8t9M6OGpOXK8+Bll/3SGeRHG8hopcIpJ2VmlUrMLZRfA9ni25av2aLa4M62drdaEmMS3yt9PM0zscALlf8u2+JLXCxDnCsiSUXilCcuuYDu8fpRUMc8MJLGJLCUozbD/wl144MQ5RFkK16dhKdWKbGvUMJbWcy5m6/etKlgG3QcIbQlslSIlL3T5DPyTKmvxwyPm6oxk0UzwKaFkaSVqQstyBExobCll4riVibeeqLDqRHf+yUR7KkfFH48HkOK5IhKIrD6MLx6eYoXAY6uX0rrfbZkCOzsEnb4vyl0qCLm4GgUJgrQUleBqFiJMUwyjBCFD4GVsgFzqKiZyg4o77mMOyyzhOgY8R3l0UllWRH3ZZwn1oAKPIWgioqtBEX1miwRW5GB94GKgJdjfznDj5QfwkXtvR5F6yMwMBu+LkY4os5FoOrwkxDOvvQZfWX8AR86egdZpieLKoa9mooNCe46Am9JOopJEcpgVNINQXyoKAu4R986DRIF5bCsn+CQgr2DljvjslRmv4xp2iTqXRLHExI7gZjGu3rcXHW8Bn7/9EGD25FgaDGujj69ZIHFSZASFvM5yHXbMcB/eM+aRIsakGMH0qWvk/Q5Y7M9JSJEzbgpNCjCKnyWBJ7dFFXOqw7Z8xAzKGkQC+lSRi2E6JaKOhjwaY8GzMV45B9/yMRrnaPW2IU4J/mnJoVLOBV7I+SU0S8C9F7VESVrqhXwOKkv53iWvO5TwYgZqWShSBnwVuOqK/bjowDZJOj9y6Bi+uj5AltJApcIFe3fh0osulmvzq1/9Or526AEE3QUpuPD+prPYJxYQbJVXCfOFpdrKpc2YxY860I/PT0F/detpA6aV4rMuDmpAtzLF0kDAJQtvBkP+aG2hIctSsBCpvBPrwC7ujaiwFdxMc6WSbWCcUm2qpG4Bn3VoXdMazV1ScKiGpkGBTreFHTuWYJgsYtAehD68JoKAONOCZvVwbnmAdLwBLVxldQhFex4PDlP0Nltz1XuqVwMTNQHB4/FQ1N8XXXQQxx48hSTmfYct2Q5sNxG1ooKb/Fz0CFZdAw49hpk6VxfsGPyjLB0qgYhsvbb0zmYITwOFGiWiAp5K5SyqfQnrYXFMFdc4Dlmqnt/TcG4anjVF02mFYzPPkWc1HWttFn1M8SLlZyG4SpJI9tEy2+rdp56B08pFsfKpYVsDYaf3RU6hnMpLXtNU6FZw7A4szZdgt0isQlRwHWd4tEDgNunPKqnqmfMQ8N0oOtXnKjAeBqrQWPtzShcHi9m1opM+qM2c5OEAZnM+bQWHzbF4OFC3FU42223O42YS1ezH9N+3fj0NWbf+myqgNin1DwWwjxTozAkzTQfJOJAOFY4jrToqm4XUEg5Nxb/Fq6QfZ8FQRFOAYpnxHqzaoSSoyeLM6Ju/zgPzb/lj/+x/tEwPcUyP6gguuzPSFP25bThxeg3blnYhDKN/9rZnvzgbgdkIzEZgNgKzEfgWT7jZ4MxG4NuOgJZEqcybmgCcJpBGFG0MtSkImEqBVgQ4ohgjjBEvNB0u81SYHC4hNKrdWNqBasUF4QxBRu0cJpPkBqbxz5RefQy5YTutbkrbKpVt7a4jCsHJuMLr/tNvi1Lzl1//b/DsH9gHpxjLQjbTHTCVlEuVSQasxZUEgqyFOe687xB+/91/JGoG1VZLhYdScnIy1nhDqcURAyxM7Ny9G6941b+Rz+WwPTHN4GclwkmEaBTIwpVAZ3ltgOE4gNtqYzJ5EJ/62Idx8xMejTe++hXY3dcxHMdwPFell9O3sPbkFIBYxx3UGbRI6+8JkBV0RG2d+lq8GXW24dceqHX7H1WL4sEpQFIpMqVdWsZZqf+kzVTX4DNwhcCmVtqVbPekclGaLRVsk4Z1gkH1a7WiVHmlDsHWOiqfCOcID3msC6WolPh2A2ujCVLdQQZ6eCplnMmkdZMdl/QPU4tP/l6718UoTBGkBB0GGLUgLckCdItNVWWUl6Jwy2xd+JdN0EoFsbQL162VVYH10tq0VBBwDYYsVbDor0ioUBpglA7Df8g+WjCxY6GLcRwiyGL4VJRKKFPjrcm2cgUWeTRcPRIPSIbE8DPLAk9gMYOrOdrKl4ogmJ+b/p7KHVR6/LFauYijDGmm2omp5HRNiCenAS7g6YFrCISLRb3HVlX+nFpczptjuR74ydhITdDJZHceQ+63nhaywPDsQtLdOQZ5YSBKDURxiXmrwoUX7cThYysIkhheSylAiyIU7BBmVO8RmqoxkEAKo4RjEybQw5KE1pAk9CQlsFVQvXl57ligJtkbU48lMCRn+7orKjO25QvopAWDoYoNwqAIO0sqQHiS1K2okr+iWnTZ8i+L/8JDmkHOBSq9pC3OqtDx6adpwrEydF0XBP7benNwXQ/LqwOMkxxpoWFYRpI4PSZYYLBGZSKjr2BCVbAjSd80jmxAp7TGO67YDQjojP0abKrAFCpTWfTZ9NYzHIT5BNbYwXBkY6jnONDJcf2VB/DRe+5EkTmi6JRrOqbfq41U1+HGIZ517TW4b3ASD6ychNNry7HzmKwuQFZHyoTzUYpMK5Ayhd1SylhDwnoIO3khq98TgEbIJ5AzQ2VQfac8/ETSTI/IwqxTlvnv/MwlxnYMOw1x9d696PgL+MwXvwbN6iu1kNgr0Eu2QmpnSDUVPkLQaTH8JwPKGGj16E88gOFq4gU6TjJ05hZgOy3440S1bTfpzix3GJnAxoK2GAW9eFtIxgWCQSqN+wS0ORXHFEVaBlqI8OoXPwd6sAHfaePOe07gY5+9F4PYRNGi8pn7SIPZWqFHL0rpXtbQyjvioZtrKe+E4nsqoJPPMg3wggk8awF66SEYDrBjuy+gc8e2RSRRitOTiVzLPORtzxf16JnlVRw9dgYbwwnGXV+uc/4MCyG0f9A4zpWplJ2GCmJi8JBCqxxS3reVQlxLeD2Js6d8bmnvrxWwvB/2ct7bCbNYd7PlOLMIQGVlyiKh3JvpH2xLMY77J6AzVxYBuRbKparSsOvWDd4l+f7ypwq4YUpTk4wuAyNPIp5nhJKVwE56evJ5yft+t9fGeDySILpC78JzO3j6E67ETY/ZDceqcDq28e9/5w9QxKpg0QBWAt6mRZ5fp3aOMBij7dtYnJ9HOJwgClJYAjpVcJpSUKuAJVG/C9tkMcIADLV9wkQqrgkQpZ2ZY85nPpRf5zRIbCCdXDf0HpZx4c+Y8p6NnyW/Tcit9v+hXogNCJu2wZnebgPneI8joKJfMV9JEsv8g6pjmXdQFV1Dzmmg12yf8wd5f95BBLiq49L8bJGpIEAekzSJZGw7fgfBJJJ7YVMQDXk/NQ2sjzbgt1sSZMhx7WhUhPOlzg+CTvFLlxZ1OjYoEMx9nA5a4r1xOuCpGaOtELZpLZ8GbtPgeCuIm4ac/Hp6bKYB8Obnl2ewem09RnJYp2xSNn9wU737UNA5/RkeKdA5YfdFHGCxTa/5MWzejnleeq74o1pxd3q3vuFrx1iB43ewMUpg2B2ZlwjgZPWXxWopXHzz13cadNIzfc4v8aybr8eznn6j3CsmqYl/98v/FzZCVUCfvWYjMBuB2QjMRmA2Ao/8CMwUnY/8mH7/bVGLkljOFEIvSTOv0ZdCSQyGUeEsTHmm7o0vBq8UmkWffrDLiaHVbDPk5EtAp0AeVsiZNk7M1fhKquUTAwpEoAQNIags0MWnTzdsaTtl2INrAWfWQrzl9/4MR75+P37uFS/GM590Lcw0hm1pKKMUuteSNVkQZ5hkJc4NI2SWh8r28LF/ug2/97/eKa1ZTXuZKIWo3qRnlecpdZ548Sl4lRUFfuHf/wd4nS5cz8M4jNB3bZw8egK+4cI2XSyfXoFmWbD8Do6dPAGvP4/R6kl8+dMfwY1X7cev/eK/xZy9KZRBTPgrn1n9KRCY635OgDlXnbJYEshYr6eaBGmtUAnsFP40sJjQpNkeVZJV3W5HcY5M+wlA620R3EibIlsBCeXIPAiY6mMiCiQCTgK6zTnpeb8/LjmpopGlLxdkJcNlCuXtpmnwbR2r4xCx5iLTLFEf8lwxJfmbAI2+irKklnHudjsYTlKE9MbTbQmQYVsWVZhlSbBWSvAVlaJUOVKFJaBT0ux5LhqqdbxWuYYEZgwAksU8vTQLSU/nf9wPwp1Q0zDgcS80tDQTOxfamAQhJlkg8FRa5wmVJEhIR8bzgaCzYvAP4OmArzO5WSnaGFAUVUDcKF/luCoYTDUkjx3Hidh5UvkIoxRxbsg2+T3PruARzDDkR4RnJqJcR5LTf4tBOFTEFtJm6Bph3bptomIoE4ObCP3keJgSlOUxQMIgjKkVnRW3pyHKCszpBQ4c3IvDR5cxjmK0Wp5c4WWeiGIzLVxEEdV2jgRbEbzaRg7fpkdegUTapG0Bk3FM0FCr5yRchvuYCtQkWBHIQqVpzsASV/2dycv06zVYCOE507SOKuuILHUkzEDCMEQaW/RAGYcAACAASURBVCFMQkmcl4V1YQvsSNnqDgULDCMTsOu5hgBKpsbraYrd27YLCDtxehnDKEPOwkmVgj60URLJwlI8UiMNGdNwYSGRZNhcQCyDjzg29LOjXQGBbZnzWqoVeeKRKllbquDD1mrTR5AMYY81jCcuJlaB/R3gcZdfjA/fcyfK3BJIyb0n6EwyB5mhwxPQeTUeCIc4eu4EzJ4jNw2PidsJfVzpXWki57VSJgi0CAmvWr4/PSlZQJBgpDrJucb/oj7VUwFAhEOx0Aomjtui7uT9pODVwn83KyQeF9sTXLlvD9qteXzyC/eisvsKEPAc4YVL1b6RI609QKXAkrI6VmFJi3DtNVegLGIZl0zTcNeho9hINbi9RVhRKDd/Fjw0+ozy+ib0M1QLZ2LGsCoP8aBAOmKBQnnOpmUEw+W1bsFLVvH2X32Z2EzwVvZXf/sl/PnH7wU6+1GkG5KuXlo5dKtOzi40GR9aAFSZg6LMpACTV1RzMhCs9ohGAZ+FrtxHlfmIJxPM9TRsW/Cwf992tLy28h3lfa/2SR0GCY6fXMGpc0NQTFh49LosRNFJVbmEdNWgkwUCi0pOPZeCHv8UtV9J6MwCjokqNesQI6U6JShme71SoZYwE9opdKTFmRe9AhcMuWFBI0FYKIgureuEf+IFSt9fdX0VerzZ0l0/0VUScsn7jPJPVrGAiYJ+bOnnNqSowG0qzz3Vhsr7SyXqxKWlJayunUMaBohSV+59r3reD+HnbrlOFOMDWLj+R9+I0m4pD9D6P8YTEtupVnYdkQQ95ei0NCx2bTz2qksx13bh8rxlgcfoCtQtqxRREmA4HOP02RWcOrmCtdUByvm92NjYEDjJe04YxtJhwv3la9rjsQFh59vWCTqpOFNt+2KBwIAxjb9b+3iT5Nfb2QrrGpA2vd1Ne4haBcqOEfEsNlTyeRwndXuvApxNp8k0iG22K8evJGitFbCyj2o/G3VskYeqDZ3PpCiCw3QmLUeahbj55h/BVTtt6PTtzIGNcYo/++u/AawWKt2VDoGWhBTJJ5T/k0s1ifRyr2M6+BQwFNCc5/IZpoMdz6tOH9pqvzWwaPrnpNNlS+v1NMzcCjqnx6X53YfzAH04uNd87xvef8qjc6tqt3n/6fedXgIIqP42qeulqUHPxvjZf/Vc2PkQWhnJnJXjnzGs7NulpudrsLxFvP/WT+PoyRE0uy3njGVWorBmh8K3en2nQSfn921tgNe+7Ga84V8/V57vgQZce9PPYj1x4WrKd332mo3AbARmIzAbgdkIPLIjMAOdj+x4fn9uTQvSsJIgIXo91V6JEuZS+2mSPTCLwQbhVQ16iDx1S9QlFCpQcUXl1kNBJ5OwNUSEp4R0ojhSakGbLcYEnWx15ReGAp2a5ahWVl3HJIjwmc98Dr/x7g/iv7z+pXj+jZcLuMpTJnW78CjXox+Qo2E0CuB3++CSZCMCzg0m+OBHPo4PfPhWnEuczXZ1TuAlOInqO8vCeDzGvv275c8gSaGbJm550Yux78KLYFqWCsnJY4zWN+DBAnOdh+tDxGxF1jVsTEZIMI9tXQuH7/4nnLrv0/jZl/wkfuLmJwt48S0HAyeRz8rEZZtKHllNqHAdyVfI1EKDqh5p323Uj7WHnFO4sgxlOmcTZkTwJ7BYFLHnFTOEGARNTXiOLFL9WMIH9IwKNqVITSpNgU4CzlwpS2S9wf55aZGvg0O4gNd9GTP2SauFgFKWNMEEbbvEyjBConvIDEIF1bptlxE8duFWqo3cYsBOkaPX6WI0TgXCSbI2cmnjpmkB1SsMwskNEzHYEsxQnkjadAk6HSZdS78dlWPKaoEtuYR+KaGaqAdymHoGh16B/LpwEOk6hsLe6ShoYsecg/EkxDidwKFsTM57cgSt9r+sPQ1RwXctSYD3mGReLwYJOEMmplJ/Rq83AR3Cg6BTXSPBMGoc09LDJM6RMHlcVwnvrpXDNTNUeUBkjYqqwJQBQBxXW1kFsC3VBDxHtfOLSlczkRYlIsq7qEBi6FOeiNKWKetsnZVziUC01KRo0CpTXHzJARw6cka8UdttX3mzZQlMg+pmE0FCXO4wGUhAp6nH8K1CQlkiKqI0G0XJZPICKa0iDLZ6qzAVsRSwHFn4EiIKbC8qKSQogBDLea0W8srbkrCL48DrME25EFc+d40qMUoSJFkq12gRU7lmICvZcq8W3Wynt61M7j0VgSdb5OME+3fuhud1cOTYaQzDDKVpoaCyq0oRZgzXYZuvKR52RUyFsItEBiOHTo9TlhIKgs4WPKeFUtr0UwGdSv1Vg07xwiNoSpGbbYTxmoDOILBBS8gLusB1jzqIv7nnbpSFJQnbotAmYC14nUBAJz06j8cxjiwfh941UKSxeHLqMRW7DICz4FYuxkWIYTFCQBsBOulWJuzcFmUlQ60kGKpO7TakdZeQU6n+ArNClZgwYwtW4UsoFgOkKn5eq0JsFDCTEa68YD+6nQV86kv3o7S7yhdUVGAMUjLk3kP/VAF15NH0/Mxz3LTXwvOf8zS4Nd9g2ewvP/YZ3H7kDKz+Eqg4M3O2uSvQyQutYGsxFap6gdAL5RpN1kvkYx226SErYsRlCMu3MCoq9Mo1vP0//gwWEIjK+s8/eic+dPsyVrI+5qVVuoLuV2DAL70ITUYc5YSrGmKqkAlmMuYXKxUnlZOCC+V5lIiPqK11xU/WNiPk6ToWF7pYnJvH0kJXLFniJMf6YILl1THODRJElQWvPYcsO7bZwSBApKS/KMO61H3FzUvkBJhmunmv1nMTBtOyCbVzqjSptyT4pb2IauvnFSlejpkN2/KQxQyaoWOmhmAyFMBPu8fUUq23SiVKyKoSuBmiw3t1XAxrb9wm6ZznO6G6SllXYYOEtbGATimhEKhJaYo+ugr0Ni3L8uy0TfHtPHHiBLQihdfZgTSa4CVPuxw//9PXA9EAaWsvHv/sN2Kiq9ZsBU653YeCTsL6TktH282we8HEz//sT+Hqg4uwOV9giI/JNnKOD68hHjeeaBZGkxgbgwC/+6EHcdttX8CZM8twbE9Cl1jQom2G3JOkuPLwakzZLZrM1K363DcBibKPvPZ5PqmQlaZAKmM9lcIubcVT3qgNROW25ftaIrYC4i9a0m6ACezKQkJAGVRHycOpHAX6yaxGtlarOmtFbA1mqzIUL1aWbaSA6xgYT1bR7lr4f/+ft+D51znSX8Bn5Ve+HuDl//aNWBmUqOyeFNYczqPUU6O2fqi9y2WfKinuyjhNhUk14zH92Zvp8cONtZryPDTUaRoOT0+tt4LO6bGe3o/zitnzHvDNdv5PQSd/frp1vdlPOS61h/v0sd263f8T0FnlY8z5FT7zt+/AvAcYbHng/VTEAspz+lu+Kh1RAbz+je/GBz9+O0yPXrlUfcew2HFRqOPzzV7fadBZUjU8OYo3vvxm/OJrXgAUKVK7hb2PfTEyby9MtsfMXrMRmI3AbARmIzAbgUd8BGag8xEf0u/DDWrLlK3VYZ4WW/AkwVqWODK1pp9jpumINauxExO44VY5m5pR2YQVVEJRDWFLQiq1gxRjiaqwTsQmyJKFG23lYCKuLKRs/zWBfpCj7+kY6aFM1uetLr749XN46a/9Ol7+xBvxype/EIstgxZ1iCPA8ehlSAVWBCNvA1kA9kkXuoNDI+DUBHjXH/85vvSlLyAMXThegtIYYhQM0O3uQBgQBnARV2H/xftw3WNvwPvf9wGYeoEbfug6POEHb4DlzskkUtMTUTVkYYEzJ9ZQpJUkTE4SVZm38gIrcYlY05Csn8TZuz6Gd/32L+HKPUyhZUAPQZzyw6SiTLCYVPRVgFAvV95jBFms8BOGiSejpIYDXfs08mAXTG8oC4+Cnpc2lUNtpOUZxLkN3+ohKTKklYduAWxzTyAYbgDu1TjnA71qFdlGjtLZgYCtdNoQLgGbZcBLA2hWggeznaCdXk9bFjVhpe1EuziLeX0Nw/RRKJxVmIWBPFvAwIhEXTdnFghcF0VQoaON4VQTOX+oop0UNqLCQothE1oKt+OgChPs9NsoggRhNUHultBSX36uMGwM4zGSbB2uYUi4S9uYR2KdgGfOi9daQLUOEahvY30cwXS6aFXryJNtcNj7nk0w186xNoqR+tuxnCTouDqMIkGXac1RDM9ysLS9hWOnTyNDiJHtIk19pAkhH4FcKDpjW7fQa8/DJtCwMowGJ+HPLWIjJQA30TMqdIwck2KCNOjB6wLjkQHNYfvwKvKkDU0fw3V8hGkhSelaFMLTNQRhgonRQqD76CYFJvTZa7fgmiXMcgiUCSIGQRj0V6VHYQuW1hEAs217jiRahWfNQy/mAO0cwqKDjciA42pIwjPotTwMAxuGvQNeN8WepQIb505hY9BFUm1HEA4w34qQb5yB0d+FnmsiHI1h9mKspfMo7CWMo8Ow8wMo03VBC7ZzBtv7LrJBHxVVjgaVRl1sGDHSUCnn2PKdlgk0M0dn3kPGtvFRF7m2Bs0yYepzMKoUWnkGTmagpe3F2DqiQkdKF1VpIwhzTNJE2qXp1VmgD9djSm0mKcAEMeI5mxUCWE0sAnYOHyMc7OvYt6+PLx06jDDrwUwXMcjOotSYGu+iKDsoqUx3NmBYMYzKE/UXLRW0lMI3H3lswXY8hMUGeos2fC2E7cUIx0yA3oOAgTklW9ttJOVx6JMWVpk2a0+Qmzky2LjYyPGES67GX39hQ9Lfi6RCt1tgmD0Ip7eIZOijU0a46fodWN9IcOTkSRh2S4JVPN2X9v2JM0Tix+jGC0iiNip9DWG2itVlD563JGNalDGyNmEVvSEzGIQuhOWZJQCNykH6YBZ6hsyKkBkJKnrD8t8yEnQVQGWmQ1xx4W6x6/ji144gMS1UJhW7BF8mzIAWDzb00kdq+AirCJZNK491vOEHr8MFV1yiYHYewdNcrA0N/Mr/fC/Gvb2Yc5fFe5kPBKoNM5Ekl7ArNqkbQL4m4XFjzcSoCKFZGSwqP0c2FtxdWNNW0S0CvO1XXwK/HEDXO/jjD9+HD9z+NWw4hRx3N3GxaC1AKyxEZYDSTNByK+ThALD3YMTvWQXWV9fg5BbMykNhOIjplYoCASGab4kvJ0YZWnyOVRnGUYjFzj7oaSx2GJMyQUIpPe+bpGCTCIHB6yGDbVri50i1Y5onMB1TQnbs9Cxsp4cy81k2UR63yOXasB0DZ3QWKkxYpQ4tq2Dy5p8z0M2UQCgWPkqCdUtDkAfiBdylWjFIkE5imHPbmOYjacxRGSOlJ2hJ7z8TLTgItQFQ9cQywbQNJOUAVTmB7/tgtklZrMHvLmF9GKNj2bAy5QlYdrZjLTdhjo+h1e7Cb8+Jdza9KVqGhh0LPWycO4u1MkcLHszUwYtveRRefcuTgPEahlYbT3zhe5FX58TrmopasQugSjweifq82/GxSJ/d+f3UqMIqV/EfX/0sPPriPgwqUuGiMmkhoVTUAqKkLspCzwgoA6BawplzG3jTW/8An7h3BaG7B8MYsNIY29sGNuIctu0hTdj5ECOaLKPfbaGKGablI+2asBj+NZrIPActV6C4Ra9BzUSgZ3Bbc5hEyrbH0kI4+Qre/d9/HVqyjjf9zw/hwcNDjDkF8W1kovR2YEj7wQjWhOWTCHPbe+JlXRY+0riEbdJXGchiBgBq0iLf8m2MxkPYboe6fxSlWUNqVUxTAVIcl+ZrDq0nHTf0yrS7CxiMQ/TdApfN5fiHv/wdZeHgLmMY9NBzXbz6F9+Nj9y1jJXiGKxkDpU7RpmU8KyO/ElgrgrCKXzfgx1T1V+gspUvLC1FtCKXoDHWRQOT3RMOUDDAK0Nvfg4nVk5i255FbIQb6Kccf1/CpQj3CKNFsZ0nsB1eK5xzKnW9WDlUuhS5eB3RRyeOV9DyeqKM59yr7XsIgzV0ejrCaAOxM6+KqFkuRUsqejtzi1gbjaBZNqpkDe12B3HEAEAFg1VHj4s4CUXJ33bbCAYh2q05xEkmnss8fhrvm5ykVpb4bFJdW2EsqtkqpyraQ05/nm/xKrMR5lvYAjotsV9ocsiqfAU2C8h2iqDcIU4jjnSJRMhiD8yzeuUbfhcf+vjtaM/tEc9v8XRny0E+hOe3EeclwljZMzGUSmx2ct73GQapQiZ5jtDrkx6/nL/aLOKKSpsWTAW8tgvdjFDkE2glW7UcJLbyNmcxVabwGgPBbIRpKdYkZj6EBQOvevkT8cuveTJsFvL0Ehc++o0YORWcTV/e78PV0+wjzUZgNgKzEZiNwHdxBGag87s4+N8zb60t5xVDulXKtiRaK9CpUq4J35SWIqH/Yl38F9DJ1mAqpCwGCaXit8i2WyozpX1PfOwYHkNPOar8qCvgEo/wVEdcmaKYZGi1PskhTps2W85aGI5zvPm//R7uOX0Wf/GWX0evZ4ka59Dhk/js578iE7r5pR4ee/0VuHrbtrpVPsd6UmKlcnEmAP7bO/4H7rnnKzAxJxNiWhm5fg+us4jLrrgSWR7gwMW7cM/tn8VX7j6ETm8ey+dO45IrLsJP3vICuP4SHKcH3RzKxNLRW7j/K1+XpOhWpydthafOnEG3O4/lsERY6Vg5eRjpqS/jcbtdvPmNr4FNf0OmtRNcsv1cEtGVkqhRFHXrkAWxDqDBPP+sU8D5s+/92Fl89S6mmi8L2IkJCXwuguYFqOls+c80FBZVUDn29Ry86oWXwe9a+NMPnMLyeISffuYu7Gj3ERQuYi1D2ySUNFFoBbzCR1ZFePtfH8WxjRwve9Zu7Nu9hNHExDY/wN99OsBtd+YY50fgMuwo7SFyE1QlQWeOKj+GJ15/NZ78hINoGTnG41VoVNYYrrRrU8XltA2MgjF29lvo6hpGgwFKx8dEM3ByJceX7zmLB47HOLUc4tTps1hbWYUDF/t2XoD23AA7luZxYO8CHve4/TCNkZxFdNscjzR8+OOfRDhpw9QdHNyr46k3HZQk78huYaQBZhrAqTT4ZYW+YyIYD7CwtJMnMI6cGOOrZ0wcPryKw1/fwPETZ7ExOIt218CePbsxP7+Ax165gEv2L2Cxx6CXTK4Fmymj0QQtvcDxkYOPfvgeDCZjZPkcNJshQmMgX0KlRdjWK7Fj9zbsu2ARc16KpU4lLYbDzEZuL2CwnOAfPncXzg0T1TJdpHDoD1kZUgwI9CGMvAVmQi/Npbj5KReh63H7hCItGGaIoOxgLdBhuRbKhBDBwhfuPIVDR9g23Ee3vY4kIHBYhNvfg8XdPg7scbHY0hEny+i7LozcQ6wn+Mg/ncKJZYa8HEc13gazA3S9nZjrx7jgQgf7du5Cvx9hY3wYtrGIQchWT0da1KkiNM15rJxp4StfPokHTxzB2kmqB7nA0rBn315cfsUuXHGFh107coSTVVnU65WLLOZFYWIwDjAgwPEYE0VFZohTJwZ48IEBTp8IsXwmQDBJ0W51MT8/j/72GFZLw3WX78JTrtmLpSUTdx07jAR9rDwY49OfGyDNBxhMJijLNlodF4YXYNtSH5ccuApe/wyqMkNMz12jLaCTN4tMCwArxraeJ22zjtXHg0cD3H3HMbFcuPLR+9GdK2AGKYYM6nBCae+mz+pFZoHHXnQZ3vN3x3DHvWdQRhUWl2xcdm0flUcgaGPeKHDDVdtw9lyGE2dXUWo+rIoAspB08KJt4dhgBfd9agVV3sXOfcD+izyEoza0ykdlrIl6ceSkcs/W2GJNP2Iq+lKGQNE/g8r8FIVJf0+qTxtfQBOgNyrbpksWFUYCOhlUdftXH0BMQEAZehlDM3xYcQYroZ+gi9RwRXGIah3b5nT852f/MMwOnYCBJFjHnOUhyjz87vs+jbvOxei0Yzg+1b0KFJVZCZ0en6WJIqWK28S5wUgCw8yeAd3JkMcpiojQdwFFPEKrGOMdv/HTsJJVOG4f7/3Hw/jL2+7Gqh7BMwx0ChcL5pyAu5gwzSZMG8B36S2rIREPT7b660jXY4CKXt2D0fKBZBlj+sIylTovwStNT0t5ppk+E9UtGARfbLNHiglS6I4FMythZCWsTAFJ3psFouhUmxfiL8o2eSkB0oeRitasgmU6AnCSMkaYRXAWHGRhiiLOxZKAqfIEC1EQiq9jQRDhmBjFhMCmANVwFMCrHCzNL+HE2hBdx0GWBgiLCeAbcDwT5WgCI2G7fAstbxEJFeMxVbIFKpOgibDMQccOcXo1gudtQ9f1oUdsr6X61MSkAHr9DGfPraPbmZPAMvo/dh1fQAvFgCeiVWgsssDF056yE69/wVOwrWUgNgw89hl/AJgTKeTxWS+gk2dKGcuxme93sNTrIK1aCKICLXOEN/3883DtxfOq86Gy8LY/vVVgk27ScsPAXK+Fyy/ZiwN7t6HfYhGLnoclClvHm97213jPrZ9HVLZxYPdenD56GE7XwWRMVbIDh+dDGYrnto02fHcRgyqCQ29csZGtMIiHYp/RNW2k6wN4fQdhwjDGeXiODz0b4uk/fCne/J+ei5YO/MQv/P9yT0iTCprFlm4C3F0SOJQVGyg1T+6LSzv7OHNmBZNRiYXeLlFSTibrsFig5RwgS8WGhACaz4c4TjE/t6j8RgVvbgWdysKAFhe07mCqN6j85c+FZ/CGn34qfuXVz4NlAg+eO4pdOw+IX837P3offvZN74S7NIdwEErBh0UjRycQsxDwvLM9dDo92Q8GwbW6bQTRBFEUyPfJW7MwQdtri3VCSSjq2Wh5Fs6cOY1Ovy9FSV4ETstBFMRwbQe2YUuAI88Hfm4Cze1zPZw6eQLdti9dJZ7Xks+SMqSnMuD2DZw6fhbz3TnovJ+xGM8WI3qSFilcz0ASTNDrdDBYXxMblShOYbstCe/SLHrWcnxLeLYjBYRJpOxgHM9GGSbicSq+uFI8ZwGcHui2KHp1l2yf1jomchbeyol4NBtaGyhbqDD81qCTIZ7pCD/3r54PK1//htb1V91yM3Zv57PPFj/dt77jMwjKRD3zzQEsq4NRVOAjn/giTq+F0qnA/eq1PYyHAyl60atXPgO9bGt1cJ6X4imcpBO5P3EC2m6rtvcsZyihhSTPxH8/4qPOnRMAOhqviE9rr7uI8ZD+0AkW5uYxHgylS8U2GEoYod1pSeGRTSQz0Pk9s96b7ehsBGYjMBuB76MRmIHO76OD+R37KNq5vGJgLXvu6vToSoXcsEmMLdYlU3KpwlT+nXyRYboMaKgg/oARQScxJr02i1IFpbBNFxVaoLdn4/9IRaNSLqaVjlwCKghVQrj0S9MN2J6Pj99xL371t96CX/r5X8JP/dDVGJUF3vaHf4Q//+DHEGQ+3NY8xsEIC0s9vPXVL8OTHn8lkjhCZjr4x68cwh//zcfwwIljuPjC/fCdUBRgXCgdPrSC9dVMzOD3H5xHqQ1w/YVPhGn5+OCH/w46F4hGBt120OrswNOe9jzs3e0iGsdYWxmhSADH9mWCGOUJRsEEQVxhIzcQmT42Bqvo56s4fcfH8M43vxGPu+yALCLEk6kOZBL1ZtMtpmvwCgIA5cNJtSsXxhwj/sff+4133o07bjuOPF+FbXUkjXkSazj6QI7e7hIXOH1RM5g+Qz5yHFjq4lde+yT4Cz5e+up34/TqGH/y31+AK/cvYhia0LwQHXMMt7RRUN0Vc5sFnvv6P8X9Dw7xh//3LfiBR+/EyhBYaqd43Vu/jPd96AEsbB9hf7+FZGIitCdgRsK8XaJbreEZT30invNjN2Cuw7CFgYCNBDrGQQzbYeotMB6MsWuenpwRTK+DE+sGPvLJ+/FnH70HRx+cYHXVFp88OC24Pr0nI+RJBKZ6GtjA/t0F3vybP4UL9lbQsgiu2cfX7lvHq970F1hfU63vT7tpJ37xNU+H7xQYU5XUMoEwxJzdgZ0WaOmZtGf2t2/H1x4E/uL9X8Stn17BmVMjZPQwdFoI4pGE5vAzhFGCxbkhHnP5Xjzrqdfg+mt3wPaAOFxHy+AEv8An7tfwW7/5PiwPIljOBbKIqLAOvdwrLd4dfShBKPsv7OHmH74Qz/yRS+BbGY4vj2H6S7j36xO84w8/gBPLBXxnDuU4hKPzurPpFonYHcHQXOh5iKsOenjDa56MA3uAfLLBPF8JFgrLDlYmBgzLEUiRZy7+9H1fxN9+4mvY5sxh5y4gCs8hSn0sj2JUbo4rr9iPF7/gx7Bn7jCkIbbo48z6BL/9X/8BRx7McfFlOrSwi3V9iGIyhywZYXFbietuuAzPePZBeK2ziMclqnw7xqMIfseRReznP3cMn/6HU1hZDrF3/zz277LR6+/A2XMb+Orho4iSEo++6hI845mX4sAlVCJOYMKT0CFeK+ujkaiZSizh5OkIn//UV3Do0CGxl9i+fSd2794ti23+/cyZM9gYbUB3Cvz4zT+AF//oY9Hvpbjr9GEUeh9f/OS9eM+7YrR6MewWlaC8xkpkxRgGA6bsJTz5x+dx8MBusREwK7aX2uLVWukJMt6XqNBL6W26B7d+4C588XNHxcjupqdchcsfvYCeFmLCbflsOS4ptMPFboFr9h/E2957O97/oSPQEgNz8xae/aLrYPVGaDkllhzgmou34+wycHI5QFZ6kvieTVakeFR5O/CpLx3C33/wEAytj6uubeMHb9qLIrEQBwVMcyKBZEEnVInfvOUWGqrclNRvKo4YhlNosQonsgi4lCFvVegoUyax0yPQgZ2NcdXFO+H6Hm7/6iEktsUeS1RlDF3rw6JVQkxvPhu56cCkqjE9hyc85iBeceOjMCqBM8MBRueWcdUF+2BZLfztHSfwJ393G7RWG65HZWkmn0s8h6NcYG8aUIU+L+27JWG4HSHHSEAGQcJwkKJXuDDjNfz+b78MiNdhuV289xNfxftuuxMbVgJf66BdGvAyqtB0xLoFo+NjEo7huVReraE0qNo24FYeNh48jUWvhyDJYXoM2DmLyDGRtX0JrSLaNKkYfnMzNwAAIABJREFUjhk65aA0U0TjCXzXlefD2WADTqcjPpx8HiwGKeI0ExVwoWlg6IvfdhBlE2lHH7cvlKJIlyFtUQjajhK0aL6H0iDsGQiMtQxPwB7Vv/SHZahOl/AmGsB22XpMCwUq/6ilt9BhIWcwgOb2peCYxEO4c20My1g8WPPJEHOOjTzfhXSSou+3YegpBqMzyPQCmuMiYet8vCb3Ic/fg9HaCGaRwjcSSJizXuF0tip2I0mYwCcA81pgc/yOpZ04duQoBoYqEIyHJV7+0sfhdc+9AfZkDLQ7uPzJvwO/byGlqpkFPmLOLBZLjsW5jvzXth2cXUswDlIsdnL85ht+Etc9apu8R5nr+KGf+S2sbQRw3A4s08VwsAG9TPDYR1+Gpzz5Sbjl5osEUhK+0W/3xa99K+47HmI4qdDzu8gxQJ7SbsVCFI5gOwyFA2yzj3AMaB0N7GQRdZyZS1gV1Yb0oKWan8fHdxfguouIJwGK6Bze8uuvxI//6EE4+gC3vPEj+Pzn7pFiZqVHUqyxjR0SelZWAUKDavQRWi0NZZqhSm14VhtpHMJxdYTZCJbjYhJGyDNdgPJoQLBMv9EBfK+32UbNEaSP9XnwyTc1pEDGzhGGrdlOBV9fwwff81u4fI8LvbLwlv/vT/C6178YBgF6quP6Z/wihvkuFOUqDPrWlhkmkwn8VkdAYRwx2M5BEhewFrpI47GMOb20aZtTSqWWn8uA67YlyGo8WoHfoiqzQhYXcMyOFEMHDDujbzs9l4sMjksblFLmHJxnaUmCLEvR67ewvHoGCwvbMAkyeG5XFJhBNhQLpLZdK641PukdrLMLaHEJeryC0WiA7UuLCMNAxoZgr9/pIQgihLop79+yDPGTLcoclueK9RALz15mI8hjaL5JZxiZR/DYt80uokmGXFuBafhyPCuNv8swMFoZOMgSG22nsRZ4+Dn6dBhRxmvZ0qX13PAcpGWJ9//X1+D6H7gAZtXCuIxx9eNfh9zitj14ViQFCddriy93nJWwXQe6qWNjvIZWi0Fb+6RDwzEzmDZb2WmFYIgC2XXaKLMJPM+XkEBCeBbF2Fll0TuUHt20t/H7UvBaX1/FwmIXOa1DeJ8x2UlSYjgKRSRARbepl+h3qV4fIJqswfB3zEDnd2x5NtvwbARmIzAbgdkIfPMRmIHO2dnx7UdA20jF1FFekrlBr0hWhevvigoHlbSZE9Lx3+hrRA8ttra3DV2S0mXu+7/Ze+8oq6q8XfdZaedQuYqcc44iIoIgBjBhaNrYtjlnG7Vbu9U2ttrm3LY5R7QxCypBkiiIgGSKKirvvPfKd8xZ6PnuPfc7d4xzzx89vo8ag1GFVJVVc6291lzv732fV9N+FTp9UTAihE4R6/wVOu/j/yKeCoeHmJyLDVjYkc7PmGVgqjrXPPAgu3fs5N1H7yXowz/eW8hDb7xFQ85D0RIEtIiMNrWn27nn3JM56Zip0l3y2HPP8/LCLzhkzrGMGT8Gzyny47ersV0Hs+RgBCpYsXwTifIqNmxay/iJQxjeoydr12+iomsXfvh5LQU/xeSpB9HaUeLHdduYPHIK3br0wLM0GW1q2tsmnQLx8jJa022SE5b2dNpdsUs2CLspiltWcGDPKHf94SKMX/h++8ROKXr+h+MigqeS9yfb7DtZjIJTKYtvUdlrlci1iyijha4k8AyVb1fv4tHHlzJ4fBU3nTOrcw1Fg7YHQUcIKNCcgzMufIvvG/O8/9yp9K/xyRc0AjELTQgGbkQ87aF4QUx05lzwKpt35Hj1vpMYOyxJxhIlPBnmP7Cczxbt4ayzxjFn8nAUU8ULmzK+XBMWbl6dYADKk0LMdbAFky+gYTnIB1w1KhqxRSzRR3EzVFXE2d3h8uTLa3jtvR+oz1fJ6LDg4Invk0hARaUhnSYlM0v99hpKhUYZv370ofOpq7LJpZtIhGvYsyvLuXeuoqlRKFgF5sys5YbLpxFWLDJmHi2qUyrmSRpJQsIV5OZIlMdozke499Ev+eCTraTdKPFYkEK2mWRCp3ev7qTTOerr2zE00RBvoocVBnQJM+/YsRw5sx+GmiEZ1vBtizUNZVxx7cs0pm00vSu+20os2oZtVmI6JlFipEVVuurRp7vOCUf259jDh+NgSk7p1sYQ9zz0OrsaxbBBqKjtVEbEutqSTekEQlL4EK6QIf1jXHz+TPr20vHMLLFgFLsoiqBidBRFkZGKJyLvfoLnXl/Jws83M/+ckRx62Bja2topFGNsa8jy1bdrWLXmZwYOOIBrLlApi4bRvDJa0hZ33PMVqtqFs84ZTrkRxy53yDWF2bF1OytXr2Pjz80cc9JETjxxIBRytKbEOSvc33V8tHATn360jG69ohwyvR8jR/Wgulww8MrJ5Tx27m5l6ZIGln1dT89+5Zx53kH079aBa4uW+RCpVArTctEC1fywPsOXn//Irk1ZRo/vzoGH9KBLTxF9TXey6vwIZkkl11rO3o69DO5ZwaEjuxIImfzQuB3XqODbz7/n+RfyTJhcw6Ezhko3T1trmlwpQ0NDO4sX/UC80uO4Y6fTq3uUXDaFoYbwFSFwlDAiwhEIaiBDurWK155fhRZQyWYc6uqqmHlsF6qMAgU1RChgowiXlqXQP2Qzut8A7n5lGW+/vZuKSBmum+fAQ/sxYFSMSDhLl5DKqD49aU8pbNmdxVajGLqJWdhDPF5Ga0eCtz/4kZa9NqWCyvCRYaYd1h0r50mhMBC0sYoebnlnK7SIf4omb0+InBKoKUqKFOkmE+xHRTB/hf1tH0dSuKbE59lOEMPOMrJ/F8lVXbN5C6aIZmoOilfCd8vQRFGUKQphgjLeG9R8WUBx6twZTKgNkMfgi9U/kW5tZN6Rh8oB2M52l0defI+9bpkUkGxfDD067ex2QcTsg5I76blB+ZBeFvcY0Lec6qoItmeRypbYXd9MNm1QaN7NE3cJh3waT43zysJ1fLBqA7mQQ69EOYO7dUUvCd5tkJ/3dtCYs9DCYSlQh4JZlECCQlbBzxbxWluZPnEs6WxKOudzVolNzS2URDJBlJNZOSoNnd613aWrqbpOk0JHrmCyp20vmxp3kTI9UnmdSKSOSLYgXVJiyGA7JRw7y+QDhmOaHdilNEv2hvDSLfSKGQyoTjBiQG9Mx5Wx+ZzlsPbHn2hpzWA6BrFELSVTka4yyzYlL1asdyQkHKpNBBAc2h707tKdyoqkbCoX7Nrmht1s2vIzbabPj41tVHbrjiHKlwoZMJOUhUMohQ66VIaZMHYIsXJxvSjIUrUtG35g/ea9pAtRItE6KXSZxXZiEY90ai9+RR3Z9ibiukfC8BjQsytDB/aXAwfhOlz10/ds2riD1rTP0ceN5o/nnEjch4ZCO8f8/g0sX4gmomCpcz8gBpJhA7rWVEmh0yoW2NWYw7ShZ63R6egcWEFID0gB+IjrXmDHrgbJAQ+G49JZJ695+QxilHreKeM5+zdHUSNRoCrrduU58Zw/UVIqcf0wltsuheGgWMeATTa9C12xGTNyIpMOOIRsoa0zMo3KmnWrWfPjOmw/gEc5+HGi+1zQhXyGWBhGDqrlnlsvo3ethkaGWx/+ii1bmySCVHBvA+EK3nt/DUawBsPQaM+20aN7DDPfiO7bDB8wjJHDRqJpYjdlSqfp4mXL2Li1HocYphuRTezRmE6u0EJA62Sc/sKM7Py40x0t92xib6WEpatesGgDapbpB/bk6fsuQXNbKdkVzJx9HY8+fR1j+lTJ33P+XW/y1ItbCZdlcHOdmIWSKB4zxIqq2LZHJBBH10IU7d0EVY9+3asY1LsbdTWVJJNlEseyY3cjP2/exY76BrRQQhAUsC2PeDRKKSco1h5apEBdZTkTRgylT9c6HLNEybXZ29rGDxt+YltDmli8gmzWQQ2E5O9QVh6no70BXXMZ1KuKgyZNICQ6llyPTLbAxm0tbNrRRGvalC5RMbQqOhaBoODOCiY4mLksEVEaGXYYPngAo4cOJBEKyLi6eM1v3L6dVWu/p5QCJSEQJ4rk0MYE6iPTjua59Os1gMmTuhKPV6IbUenA3tO8m9XfryOT8bBFsRz/a0amoykEDAMzm5f7Zomk8MTgSZEO50/vPY8DJvWT5WCmCt2Hni1xFKV8CF1JoQej8v6fbs8Qi0SkkCnc4GWVMTnkC5owbFgf+vaupqIiIHEARiDCug1bWbp0FX6ogo50nmS8RmJIPMcjFNCk6C/ETsfXsC3hjPcxtBKHTBlH7951GJrgSbtYRZcvFy0nXdAoOgEKJRvXNxEIblF0WSyKV9f+6Pr/96PW/s/YvwL7V2D/Cuxfgf+zK7Bf6Pw/u57/Nb+bkjZFqGxfUZBw+8hiov/xyyqClSXdGJ0syV+ETsH9EY8HYQ0KJauzaEjXOgt8hJSndRZ2BIS9U+2E7Xc23nTC7iVvSsTkfZ2CXpJOtLgXZ1fa5sRLLuS8M0/h0qNnCWQaZ1z7F77Zuot4XS/JUjLTaaLhkMzOXTT3KA6ZOIKnH7sfW1WYMPNw6tvS1DfuZkCv7ozuOx4jZFOwUnzx+VdMnXoMH330DbVdurNjx3Y8t4WqLl0YPH44367/ir3ZLUSSGoV8SZY2aG0DaW/JcOjUw2XEx/UNWXISSSSp39so2YutBYuGgo0RTeIXO+gTttizfAGvP3YndVHR6P0/nzy/uDzFJvFXt+e+Bxghdv7yNZpvEzHCGCLO6oZklOrTr/dwzfwPOeioftx59XCCiuBGWvhGEtUKollNNGZUrrl1OWsaHF599Ch6l+ew7SiRuI5SFNG9uGS/CbeJqcU54YoF7Goo8cKtMxnaK4KpCzfIHm77+xY++WQzf7zxME48uDciHanEbcnkqg4rdGjQ1tEqj21QHBPh/HVExF00chsU9QwxPYouopOFIuV1Fdz79Dc8+o81ZEtdsDWNZNhk2MAQh03tz4TRPUgkBDhBwApcdu6tYNOPG2jes5OT5x5KdRVohijIMNi1u4ULbvuJ+j1FNExmT6vkmvMPISm4kXZJPkw4QQ1diNBF0ewbIWd7vPHhWh58ail5pwdqIE9ttceMab2YOXUglYkIOkl278jz7jtf8vk2WSWN2d7MiP5xrrnsMCaPLZMxXYGtWrs1yNU3vEVjXiEULmPSuCizD69B9SvIFDJ89NlP/Li5SLYjim44HDQqzGXnTqaqSjSxZ9mxq5K7H36XHY0a4XCQ8SMqOWbWEHRdlIMIK3VINiqXCnnCYZehw7pg6CXMUkGKEqKQy/SDFDwV3fBw7IIUOp9/ey2fLa3n9nPKOPnE2fy0bSu5bIBApIbGdovX3l3J54t2cvNVQxgxrLcsMmloS3HP374iFq9m/g1jqQpDzi+SNCpF/Tg/bbb4233fUl4dY/61U0gG9pKyYzLe9vVXzbz2wm7iyRinn9uH4aPAFYVHdkI2RgciqsQp5PNJXn9lPR99+hWDRldz5TnTZSGD79rSpRmJ1VG/x+T1N5ewZVsbvz1xIv0HVlNV52N5e8XIBV2L4gquakmlR11vmlPtBFyTYTVlEjvw/Z7duHo1P67aydMv/Mz0mbXSQSqKU1IdRSlKifbzZcs38eH76zjiyHFMPWQAttkiOa26HiFXFM68MLajEi1v4ZtPPb78aA/HzOvPzm1pfljdxrGndWNo1whpX9SUleSDcs706RO0GD90EH9741vee28Pwwb2I59uo+SnOOK4SZQns9QEPMb1609btsiGba0YiUocLy0diIloDUuXtfPJZ7sYPKobW35qpnc/lVlH9qWUKeGZCqGggpnXsCKpfaVPemfhiycKyX4RRsQ/ib+4KMIJtm96JUw94nMc8UcJErRyjOjXVbZWr/lpK5YWkKKo7wlERQzVd2T809eF8OER8i0GVGqc99uZVGFJ19ojb3xFqrWZq889gQrdJ2+pvPzulyyplyQAKeybdkFe63ThuvQMfMsj5qeZNfUAxg/rSV1SXA2dzrIjQ1KdeXHRd+xY9wNXnH0CZRER4I3z0geb+XDlRnIBm2mDu3HOCZOIiEIyCxav2sIbny7HiFdQNAuU/DyKLgSyCHopx9AuIS49a44sHxPx8vcXN/H+Z4vZm25nQN9qOcwZ1bOGLmXlMvariSZyVfD5OsvKhX/rwyVreeeTNTSndXLi3NYFww98K0dNQuOvf/w9VRFwzRRzL7mPGZMncsyhB9GvJkFcWDo768skV6+hoPLF4pW8s/Br2rIeeqgc2/NlakJ8lq6UUcxuZ8r4rhw3awqjBvQlGRWFX550GxoCeWAYcvi2YnOaP/39JRozAomqonoFAnaBMUP7ctSUMRwxdYi8XxeLAn+idtbc+LB05Sbe/3gFK9Y3YioxfF2XuJegLo55LW6+ibF9qzjn5JlMndgXxRODN5V0PicdfTt2tfHEC+/QpV+Ei089BaNYohBWmXDMg6LfTDKtVVEYpiiUikLoVOkuhc4EuWwH2+vT2K5Kv+4RbrniRMYNrkJXhGAPh17yLC1t7dKt6Iv4sCNc5C6eJQrdhFt0Oy8+eBMT+yfQhRuTMNfd/SoLvvyJohvF1UqEhJBZSHPszLHMmjaYaQcPxxCMbFe4L21KtiJFPjGP2rKrgZfe+oxX3lmFFupNMZ3GMIoMH17DmafMZPK4PnRLRAiK0aJ8TcWkE1OQN0qKQwGdgw+9BNOukPugpJvjiMPHM3f2AUyZ1B+B7hRJ4mAISk4ezYqKpke21nfwyLNv89aClWjROtpzGeKVYbzi/yhz2adt/ipydg6nxaApiBGIojoWitXInTf/nhOOGYPitfDNyjy/v+hJLrxsBteeeThWrpWtTUGOPPlh1GgOpSiQuYKhHaEkkipmiVgojOJ4WAWTWQeWccapJ3HoQUMkm12EelzXksxVPSCGpCo/bU1z8unXk3XKcfwAmloiZGQYMqgrf754LhPHDJH1TqWciEwH5PcQA61ASGPxdoeTTjoP/FoCoWpKxRye28SkA7pwyaWnMGN4X3kJEwJpRO4vIG/BN8vW8cLLb/PZihai5ZVkbVFmp2KZeZRSmkE965hz2CGce/oUqitCCDKS74rIfOdmTAyGxTV+wSereeT5D9nVqmEXfbxUPWfMncqRh09i2qFDCYn1dVVEH6Oo7NJDQkqFXXuyPPnky7zw8fb/5ZOBcD6GAzH59SEjguXYeJqP4zkIe+zC+y5i7Liu0iHqhDUGTbgAOxzGs2P4Xmsnq7XkkggnBfsIXVUoljJYbp6hwwZw+6VHM3LEEKJxObemWBLseDE0DpDLu9z97Be89uYC6hvTlFV0R/YYCoav5uGaRblPjwZsLjjreI4/cjLdayOEDBdNc/YVgEUpOSrL1uzg9vueYcO2Flw9RrYkXOwhAoKVvV/o/K/5dLj/t9q/AvtXYP8K/FuvwH6h89/68Pyb/HBK/hehU7AhRQSss3u401kosOPSBCQawQVfsnPTLUTOzhZVEbkTIHzh2BANpaLCSHxVZ+Oo4CmJqKJwc4hYnzwlhSAqHuDEtN93ZCQItSgbVlGTfLRiA3+66y4+efOfdNctmgoh5l50FTts0TCsE/VVKiMGra3NBBJRBvfoiptrZcqEEcTLK/h4ybccOOMwhg8ZzPerljOwWz82bVlBc/t2RowewZafm4nFurN7VzNjx49jxcrFjJ44kRWbVuFHMlT1FFH8JjIdKbIdBXI/96CmujvrvtvC7CPn4REmnKgmU7Rpam8lHKukpSNF2rbxAxHyuRQ9oj4Ny//FNWfN5eQZY//nxtF9Jlop+P6HxtZf3LOdza6dZ4jmd8aRfdvGs6PYgSJL1+aZ/8dvmHpsP+64ZJCgykmeYMHX0R0Bh2umuRjlguu/ZEeDxauPH87gWptSKYYW1FEt0RIeJOd4REIZ8kqS2Re9ye49GT6892iG9DAwA+UEtGZuuK+Rd975lpuuP4QTDu5H0PUIVYlicJWEYNAZFk2ZtOjBxlVFVFLs31XZCh8LhikFOtBsn4AjCimSrNqc45pbX2D7njDhWB909wfOOWMmJ80eSr8aD9UuYNviLBLBcFXyQDHDFLM+1eXCUWDiUJRN5CIOfdaN37F7T4GA5nDEtGquP386XeJCghfCmE1JxOZUlUwmRzRZx6Kl23j82S/4cYtNuKwfAXcDf7j6ZGZMqyWsNKNYFqW8+D3KsK0g1z+xiOUrdqJQRSJgctiUcq668FB0pV3yqjZsVrj+1kXszok2ap9Tj6nhyouGovtxOvJpdmcNHnx8GUuXC16mwcDuRa65eBID+/rEErB+bZy7HvqAn+tFe5fL7MO6ccl5U4gEBfvLo0zEqWUBgCgSceTDcyZfkK4wwYoMKT6mJ9rpVUJBB9/NUnLiPP3KSj5Zsof7zh3G9MMPYkf9VhkpFC4jJRzj69Up7n3kC2ZPHcJxx03C0B32ptLc/8A3REMJbrllGDXRIiUrjOGWsJ12LPpz6z3rqW9o4sZrxzGgaw4SfdjT1MpDj3zGrh1xTv/9cYwcb5FLbUO3qvEVwW4LoGg5CqVmKmv60Nwc47nnF7NqzWbOPnUCw0Z0IRgq4AnBUO3Gm+8s5eslq5ky/WCOm10hHXX5nEMhbxIMhjEMVbZOi+hnQGAUNEPGjQcmy0lWJFm6+WdydpLNPzTx1MvrmXV4DXNm9yYkXCqmcILnKbkBWlptnntqE336BDh27kjiiRKmiBeHyyiZ8iJGvmChGG28/UIj7W0651wxkB3b23j5mQ1MOrgHc2Z2o6hF0eySLIIQD+E9AwXGjxzKA++u4s03tjP1oMGEDIevvlnJrNmzGNAnQLWRY/KwwezpaGfDrgbC1ZXSUWiIKGkhxNvvrKWpNca0WT1ZuGAVvXpHmHP8EAo5E1tECIU704vjuAXZki2vsfsmVGJAIDifwoPvuUIwEogAv/OPuAALNMI+p74TMDBKGYb36i7XdvWGbTjC1SqGU26n40wMHeQ9QQtQsiyiXpFZI3tz/NSRMuq8NRvgvhcWksl2cNG8aYzpVY6hhFn9wzYeXvgTiqbKuGgml5av25h4kLdMVMXnzGn9GT1iIJXC5iduL4LN13mTkXzKtKGzfct2hvauIaw7OH6S1xbu4sPlG0ipRfoYReZfMo8eSbEeDpvrCzz0wgfkPUMO3kxFlW5JMSwI2m0cMakXJx5+gHxt2Whccut7tGQsND3A0D5VXPCb6XRPijIPyOUgZph4XhDVEBSMEsGQhx+MsHZbjlv/9gKt0TJ53xONOWaqhTKjyOuPzScu2rStNl5f+D3Tpk2jLBnEtJAu8HjEkPdAMeiz1ABtOXjzoxW889Ey/FAZJUs49kSk2ETLw/SD+nHq3AkM6VYpTbkS22iIOHhJ4gp0Tdyzw3z4zWZufeQ9UX1DMKBiKHkmDAxyzpknM6BbGaqIbIuhpRBtRWO7bxOU9x+NLbtaeOKVj/jX8o2EK7vRkcoQj4UotpkcMLwXf71mHr2S4tQR92mX9lSaRHmNLLsRxYONHR7rt37N2L5DqSyrpE2xmHzS41hOVu4lFPEaFbFjxyGkQl1FkuqKCoqlFDv2pCmUXHrVBbn9mt8wcVgtqth/2CqzLnqS3Xv2SKRLJBaXIp9gPlpFi3AwhBoJMmVIkidvOQfN68APlPPaFz9y3W3P4AcFQzhH0PXplgjxl2t+x1GH9kLDJpNppSxRhSvERl2IOS6a7knX3c7WEk88v5zn31wuuZeRkMncY8dz0blHUWO4uFaHLKzSxNTRcsGICB0NSzgJgbEHn0/BTshTuZfucc+d1zF1cq0UTZMJGX2gYOUIhALoohRM7Kt0m2xJ44Zbn+ethWuJdulJU7qVgJhKSEF63+tC4oN++Rg0xcP2DDQ1gOZk6VPt8+rTt1Fb7WJoLpff/C/e/mwDvXuH+OT5+cTcFAWtjFkn38XWhjZUXxQodeKGBLM7LoY7uTYUK89BE8fz9O2nUVGRkEzofC4jGcfIAWkJVRPIHZ8PPv+Ra29+kbZiOUYohu82ccCoCu7662UMCpbQoyLeHsC1xImnoomTUJRc2kVeXdnCH2/8O8VCAiNQiVPKMH5UJU8+ehnRcJYy4uRyBWIxURjYObQJBIVs6pBqbeGiP7/Dvz5bQqS6N54YUGVa6VqmcP8tVzJzcg/8YjuhaALHEiVRCkGBqbCFG7NIJBqmzVYZO/V3tOaSVEXLOPqgQdx10ylEk9BRbKc8LMR4m1g8LPe4IjIuMBWhQISHH3mN21/47n+5lQ9SxBMFYwiWtSgoM+VASeACxEvvnYcuZfy4HsLrSQqbsVOvoEOUmumVqEqHPLZ4QaKBJKm2LMlIkKBWZMyoPvzlz5cxMN6OHktQKtoStyP2TgIxINYH2yQfiPLewnXcef+zbG/IEk926WSyamIQIxBAaW6afxHzjhsnvalyl664ciglC5nE0N1VUfUYOxrTPPbc+zz50keEyvuQtXTiTm6/0Plv8jC3/8fYvwL7V2D/Cvz3WoH9Qud/r+P9v/fbKqaA/4g4uSzB6XwvNr3C7SOiZkFPRKNcyS0U76Xs6Wv4nmBQqejCmfDLBlQTthYhTwl4u3AWeZLDKb6v4wuxU+qcGKqQsRzJ/zHVAOWK4ME5NPkRbnnkRXZu28nrD/6RMHkyZpipJ/+etqCw8sWw21qpiIqYj4vgH4maotNOmINmZaUI1prz2LSzni0bf6KmPE7IjWM5aSmOBYIR8gWVSKRMshSTFSEqymHspIlMmnUQT7x0L70GRBkxsjdt9Y1kWnNsXtFEWayOZLwb33y9ngnjZ1JR24dde9sJROJs6RD8w6wEuduaKI+AiFsg0PYzI7rEuO/a0359LPm/P6J0HrDOFe2Ms//i2JB68D6hs/PfS1KkEOJBys/w9aoCV/xhGQfM7sKzV0wSyVC0EGRFK6yvEFAdGiyd317yKY1bW3nn2TmM7qlQKEVRQ4p8iBcOpZwCYdsukcusAAAgAElEQVQlq2scfuECdmxrYtFjcxnTO0JeCaHrJufftZH3F6zgrzcdwm8FX1IBW82RKtmEHIuwGqK9YGGLhz0tJB9qBUZAs4qyBTqYCICVJRKIkbLC/Olvi3j5ww2SC2cWS5xzUoJzTz+KoV108q0NOCaEYrUUVY2WXI5QLAd2GM805M8dCgv3jTg/VXbuauLsm7+Xjk7RqDvrkArmXziNLlGxV3ewfBNdTeJqJjnPpaOY4KlnV/Dexxvx9TJBsuPCoyv5zYnTqKvyKKWbJHvMEpxGIyzbZuubHG6+4z0274hhaDrlwZ387ZYTGDuyGjybNeuauP62pewtJaVIesbsBH+4aHBnm7zn0epoPPLPtSxeLtyEebpVtnLHjbPp20M83xb5eWeE2+//iF2tFdi2yYypVVx54UGE9XZ0TZHnklhTEevzlAB5yydvutieCAaC4VqyBV4LqkSMEopTwvbKeeyfq/hwcT2P/OFIevavoWB1EBat7loW39BYvUnh9vu/YPKIXpx2+sG4fo7mTJaHH1grW6nv+utIauN5LD9JUJRleG2knBr+ct931De2MP+KyQyr83FD8MP3Pg8//inVPSs5/dwpxMJFvByElTpyyh4pjkSDQo73ZIGE48X49tsCr720jgH9g8w7bTyJqoyMo+/eHuKpZxaghEwuuPJEakICA2DgO8nOAgjBqVMyBMI5EmWqZGsKp6Fa9OiXrJCFC8u27sBUK9m8dg/PvLadGYeVM+fInoQFm9AVLLgsOQua201e+kcDvfrBUUf3pby8KPlkhhaTwpFwv4hzdMeWIh+/v5ERY/ty8KwouWKe15/biFPozm/PDBFIdEW3ijICK8qIeoUKkiF4/7sref3VRg4+qJzhw7rwzlvLqKjuxazpw6gO7WXa2EE0tOX5uWUnSlK01LsEvAg7NqZZ8O5qRo0/jN59fV557mv6DqjgqOMHk8sJ4cjC84uyDCNgBfcNpRSJEBCRc1+38TVL8lvtUrBTDPNUORAR7btCxBRlaiI6WdQdjGKGoT26Y+gx1qzbjqlGUUWRhyvqrgWSwZNcRyEaiph2bVDh3COnMKRCOD913l1ez7vLt2F7JlOHxTl11jhigq+XV7nlpUXsaWwjGCuTPDiBswgGPBS/wID+Pbhx7oF4khunks7Bhp/28sOm7ViKSbc+tYwf3ou6RESW1SmUsNw4r3+8jQVLvqdgOFSqBrOn9uP4Q/rh2SXyXjlPvbaYDdsb0IKGLBKxRMu661IdK3LxqYcwoFtUlgxt3tHM/Mc+xLKjWKZCXULn4jOOoHu3OD9u2sEPPzfgmjmamtMM6defQ8b1Y2ifOI6Zxw2W8ewrS3lx5drO0Z+i4RbyhKwU7zzzZ+KiiM7qAL1Gltuv+LmdlT9uo76xgcpYgOG9ajl86hjcfAo9WkZ9Bq657Wl2thSwPYVwJCAxFIPLg9w0/3f0KAfPLBHS46z5KceS9d+R8lPE/RBjRw2mZ88evPbuUt75bD2KkcTKNVAWtXj175cSjgYlGmRnY4aPPl7Nqu82Ct2JgcP6MO+IKdSVR6VDeEdbkfOvv4dtLS6haBVmvkBtOMefrryQaWO6Etmnr637eQ8/7Gjl06WrGdm7B2NHD2HkyO6ENI+IvLFYFJNhBh9xB57RWUqjKgFE2Fvc5AzfpyoWobaiAk/P0dxhUyh5VCcc6egUQqfIi9imwszznpbsVCHKpnJpWRIVDkVQRDGe6WAHupGwtrLi/XuIhYrSlflTk8+ceZfhBSpRIzGUkk/QsjjhiKmcf84sWttSLPpmKWvXbSYW0KXjdMigPpxzxlFURYVvL8SWRpVjTr6Odj2C6pc4YFRfJo7oSf8ucY49XFyfHXm+vbjgB5pbChQcC0IC0RDgqWc+wFNiKMIRm3M48rDx3PXXU2lvLLDg/Y9Zu34LXiBAyXeY0HMgV15+NCEjJwXnn7ZYzD3jj7Q7YbREEjvfJs8viROStHORjhFyrPgYOeArOoJ37hLyMpx9whRuvW4eqmArFjPMnPs029KtGKi89/AlTBqdxHIM7nvlU+59+HPJIw7HysiUTPn/CAc8Sh07mTFpOHff9geqwyli8TIKJny3bg/f/7CJ5tZWKioT9OnVk8NmDuWGW57n+beX4RnV8pwdPSDJU3+7nEE9wtL9mys6rFy3ne837qQ1LRybJmOGD2T2rHHc9MCnvPL6AiAiWeoVcfjXG/fQs1JIgxl2tiV4/KlXWLnmRzLZPEcfNZM5Mw9g9JAqFLfItrYwp59zHTtaXWwtCU6RIw8exJN3/46AI7jtYV5+8yNWrN1CY1NOxvEH9O3JiIF9mHrgGB5+4QNeem8ReTeKXmzjvaduZdKYchxKNJdK3H3/O+SypuRQm1aGkaMHceyxRxMJRDn1t5dQX+xEC/xnb2KgL5BEMsEk7l6eJ1NA4josDAMvPHAWUyb1k9cjQRgdMfFiOmybkFGD4nVQckVRWDnZnEdtVS2Z9j0M6B7h2Sf+TN9uYXQh2hdVFi5aL53Zzc1tjBvRnylj+jNpfB/p6C96Kg//4yMefOZdSn6EgBEl3d5OPBLm+gsO4bR5cyiPytgWm7e088HHy/hixSq69evNlJE9+M3cQyW/X+inO/dmOe38P7Gx3sIzatGd7H6h83/v2Wv/V+1fgf0rsH8F9q/A/68V2C90/v9avv8mX6zYpqhdF9N8UXgghDeFkuBF7hM6Q66CqnnoqojRdboLRL2QgN/LSa/AClrCnSnYSJqEnQtgvYjYiLijcNQJYVQ4HYSRUQh4gscZFI4sHJpdlx6yltxneyDKuTfczeRBo7nm9KOIB3P4foBLb3uEhWt3kSlAdSSCV8phhXVaXFuKnl0SIc459WS6du3OXQ88yc87Ggkbuix+OPt3RzNy5EjZxPnmWwuZM+dkovEIr735BEbU5JDRh7B0zRpq+3XFDqZZvfYzueUcPXgEVtamKqSTiFWzfUuHbH3etadEl55D8YXo6ivs1vqgY+J6RVmwJDidAbdEmdlMzGrlmZvP2cfR6mSbShFTdAgI16bnY6kC4N/JRu3kbvkoaiciQLyZfgBdaQPLI2RUk6KeRauKXDV/NdPn9eef540SagyBiEdH0cNQBFg+w+58Gb+/ZjFtu9t465kjGNnbJ5sz8IMGvmtRch3cqEMwHSUX0Dn+ms/Y/nM9n/79SMb1iZJXhdhT5OL7dvDBB6v4y40HcsLBPQh6PqWAiBqK1u4QCSVIS8olg0Z+H7YgqvkE/ZI8vr4voPqm5KRu2K1xwQ2vs60tIt3BvXoleewvExnSpwat0IpqesRiNaRsaPFLCIyoVlBFSa8UaQxEu6tPIZ8lGCyXJUK//eMa9rYIZ3CGmdPK+OOlh1IdtETWDTXgE7HK2ZvfhVFZzqb6AHff/w0rv0vJJuNQ1OKVP49i2OA+eGYRR+QPjXLSlkMxaGLqOZKmwxMvbeHVBe2glmG4G7jmwgM5YsZANM1mW+NeLp6/iHazDs1ROPOIBNf9fgB+IYyjGDSZHnc9tIhFq/KyfGFInxK3zp9DbdKWpV8/NXVw463v09jRExSDGVNqueqCyYTVNLqmEQt5slxBvDZVNYzpKpSEhmIL0cjEtwqoumBE6gQooNkWitaVJ178gYWLG7jpitFUdS8jEPTQvTzxoCnRC8vWw10PLmPGxCjzTptMyWonVfB4/KHNKFace+4YS20oS7unEPWj+F6OH+tN/vzAEiJlVfz58qOoBcKVO3j28SzvfrCFE84dxPTZCdJNKcoCtRQz7cJ0iGsXSQaSRMMJWlObSVaH6Giv45Y/fgLEOP+yA4mX70UlxncrXd59dzljpnTnqJOGUqm1k0mJCHUIFcFddFBUm3giIMsvAopL3vLQTZ+BlbVEogFW7qzHC9awZslmnn51FzMPL2PuMX0xbAvfClN0VVJFh6Urvufj91wOndWPg6dXoGr1cqBj2QaI35mAFDMWf+iy9rufOOXs8ZTVFIhXOHz+rx0s/VdXfnNuM5XdBhF0Lcm8FNHN3tES40YN5O63l/L+G0VGjXU4/PARvPvWSrb+nOOMU6bTJVrPjAP60JoNsj21g7xelCUbul3BykXbWPzVes6/8Cpy6W288twSBg7vyqFH9SGTbycSE+JdCtNUieWr5HBFXFsdcQ0RwF4hLhkicu3gmHF0V4icOhElIAUvESWXjeCKS1bJoOUzDOneDV2Ns/qHXVhKTLqPVM/FVlOSreloHgUZWdbpWx7hquOmErcyeIE4dz73Jevbg+hBlUp2cuPZR1EZFPFLg5e/3cOXi5fLVnlfRMBFSzMFypMKxx03i8O6iv8OKRM+/OJHvvh2KzkviBcRTdoFRvotnH366dQkFEIhwTKO8vrCzbz99UrcuIJuVtI10c5dV58srw8mYd78bCtfrVwvIHIopo8WLCOTydCjyufmy+egeUUpni/41zJeW/sTpWIU1Y9J7Ej/HhHS+WZaLAVTr6Lg2URCcfLNDQyr9Xng+tOJB8QIMMmS7/Zw//sLKIl2c4KipQQr1cQbT95MxHIJiWNgR/hg6fc8+s6XdGhllDwViu30jMG5845lzrhysgUNLx5n/t1vsW7bXokHENFws5TjrxccxQFje5AMOthFjdffXsfz76/CKiuj1csRdRT8Uge1VUla28Wxr8MsFEkEUlx2/jGcPLkPnqawZU87Dz3zASvWtUOwlqZUC7HyCCOSeR685xpCvo0RMbjv+U9446NVmFYIQwsyYVCB+2+5lqBooHZc1m3axa0PvUo+0otNTQXi1l7sfDMXn3M6Jx8/mlppfXXJR2H83IfIeR2y2EaUnYiNhiG/j0M8GKSuqpxQQgh1YRldTwTzXH/+bMnoFEKn7xpMOu1JycJGuC1DGrZnS4FTDCCkGKr2p0tgL4/dfAoHjumKrWukCTB++tmo4SraCiZVkSpCbgAnl2PCASNYumoVJeFf08vxinmqairJtW9j/iVzOOPYscRDQXK2wTmXPcbHm3eimB4VATFMyTNhaE/++eTliOJvx83w2xs+YdXqnygWhQMuh2k5GGqlbKj3tRJ+sAYz18Cs6WNY8+1ySnkdVxX3GAUjESNRaOKCcw7m0nOno/uWRJ6cfu7DLP+pkZIow7I69u0FxPhY6xxAiBewiOMrYr9VoCQKvjybpFHgqTuv5MgpA7Bsiy+/WcZFN66kRd1LWbgblx7dn2vPP0Tm5nc5LhMm/1EKrmJohhaRTsN02y66l/tcc+FJnHnSwXIP0l6AR59ZwD+eX4irxInHKsll0+iqT2XEJFXyyfkReb9T7DR3XXc2558wDNIZCtEEdz38Kk+9+hEpJ0Siqg67mMO3U5RFDaxCgpJVJBjRsKwUt990JafNGUnY98g37eSY6z7gh5+2E05263TXuxkphD9056X0rhGgC/jLPa/xyoLVtBd0krEA5807mGvPnUFQbaLBrWX6EeexraFEZZchFETRkbhO5lvpVpVACVexsbEVS/GpCabYtuQxlEIOKxjkoeff4r5//iBZwgKZEA4JR6hFPpthYN9hbN+2F0W6J//zt4LpEwgZoAjPr9gjK9hFi4AaEJZ1XnzodA45aAiKa2BrMHjsFRIbpPuVWIVGjHiJTM4jmqgllcpQW67wh0uP49x5U8hltqAlBnLLXc/z3JvfQqiHPO/sdAM9yz3+csNFHH1QFCPRjXZb5eI/PMn7nyynqronuXSG3r26sezNq6VYLhrn136/m8uufoitzQZGTW/2dKSo87czdmg33nr+FnSBQFE1vl61k9Muuo28V4aminK0/YzO/ybPi/t/zf0rsH8F9q/Av9EK7Bc6/40Oxr/tj6LYpvUfhE4VW1FkGkuwNkVcMeg7aKpKQLgIZKFOp0jniJIdoc9pAl4v9nAChK9I9pUqP0nIoQo5KaB2BtoFd1K48oRoJZqeRXlvQM/SahcJK2U4SoAjz7uaU+cez7mHTyEQzIMVoiFr8ZvLb2BXAexgmKIomAmpeMJZE8kz+YDJHHfUMSz+9Cs+/fhzypJVdO3Wk2EjRzDrgEMIRxrZuWErxZTG8FFdyTpFbrrjcfxAkBG/GwF7WlmfKeAms/Ttr7B5cSs9U0NpCuzlglPzjDFL7G3syx1vFdhab0pGVQkhPEJVspauvUaRo5o2L4QXgpjSRld3L+lNa3jvkdt/LWP6Rbz8pVhAvDeFPVGKnyJWuq9vfZ+1U/w9rRkkCxoFLYOrxtBtj09W7uWqOz7n8MNG8sDlQ9HF8VJL5IWc4YXBS9GQj3Dpn5ZS37yZd578LcPqYnSkFZSQcBWY8hjnNIuYGqfo5jnzsi/ZtbOBDx6ew9A+ZaSFA8wOccVdy/hwWQs3XjqZUw6tQlSfWMU2uhoxgvE0Ba2GXEnE7jIYYkFEI2lRPHTFZcxSiBiimdQzhADRwBV3LKLgVRN06zntmGHcOX8ScRFTz5qEEkGaCmmy0tEqzhAh8rKv5ACSAZduSQcr14EaqmLLrgyHXfslTQ0KITyOnlnO7dfNoFzPEjBEs6qObir4RomcZ7OlOc5R856kRC9cv5mJ4yr49I7DpPAjhFdJodVEK6qC44IWCOLkFJbu2saZV64kY+UIKhonT5nKHX/phmGbrNiocPlVX9Fkp1D1AtMPGMiZp45GdTzZYvrsojZWfrseP+tSqZjcefUpHH1YFSUvR6hcYfXPCldc/S82Nu0mGIhw8NiBnHXGCEJKCMcM4UYbhPyFViowalAPKRqHZCtzQCSQSbmgB10M3UX3HXy7RNFPcOdjq3np3b1ccNYIxo6qIhTcjYGJptVge915/tXvWLBwBVdcOYnRo7rJEoi2nMmDDyyXjfY3/WkUPcsDFAljKhbr1hV54R8b2L1jOxddNpFJ43rgF4L4kXbuvXsvP25bz4VX92VQz2qUfFzyVYWkZTsBDN0iFtVxvRKO0iFjs67dl8ce/obvt2c5/TfjGDU4QCjk8PqrLXz//W5OO7uGwf1EpM+gVCrhCme468qH8ZJoto6GicejuKUcSrlLIa0wuk6nTIuwdnOJghFg5cpGXnprGwcdXMWJJw3AdXcT1MvZ2xjl2xXtfPHlj9RVOJxw8oFEI6JhXZWunXBCka21KtWkWuM88eAHDB1ex4zDe0nOaNFJ0dji8drzO6irCnPcb0dTEWgkn4tQUKrpFWvnoKE9eeTN73j9rSxjxxlMmxVjT73HS//YycFTBjNpXI4ZE0exs12lLb8BU/HQjBipNnjrHxvoXlXHrKM0tu6N8+7rG+neN8rUI6sQF03BDfVFpNq3iLcKudmXsVNPE388+V5Mm0TxW4gSQSVIWI1KLqZYQxsTRxNMX1EipaPbBXpUVqCoQdb8uAfTDaEJodMVTd8d+PEyLCOE7xYI5Ro4feZBjB/Qn6AKP7fCE8+9TZsttJIYiYjPzIn9OHxUDzSnnQ25EHc/8B5+uA+momHlMnRPRon4jdx49TziZjtusIKlm/fy9NuLKLhRWa7iC8yCaOmuKHBgnyouPXYqajGHEozx0sINfPDNemw1hqUoUiA74/gDOHR4DyimMZUEV9zxFLlwHWFLwTFCMqp83vFTOGJcHYpv0aRFuej2f2LmQ1gFF9XtjCKLEipHdYhWBEkV2rG9OOFoBLuQIkmKWy+ax7i+1TIG/vOWnVzxwlcELXGPDFEUzmt7Dy/ffyUxCtIZmPV1zr32abblXcygJaP+CT8mB1fdulby0k0nySh4CZ1n3lnKs++txAtVYputRPUMS566CaskmtfLWPp9jpsffIl2x0ILaHiioV3tIO+G0bUwqmWjGhFZclaj5Xjz/muoqHQwFZ0XPlrKwy99gBbpTi4n7usxFEfFDea46LgJXDR3DLaX54e9LnMvvkWKoREjyg1zx3DK8VNQlDw2Uc6+8mU2NOyhqleS+p2iaCgvRSkzpPH2vZcwsksMRzWl23zk7AdxteJ/iFp3inWd0etObnePujKC0RiOVaTMyHH12XOYOLy7HKf6KAw6+j75mhf3SuH4E+evvB4IhEooRFgXiIAk998/nUkDRhI3IK+kGT39SRoVlyq1HVMPkHMgGghjmC4RXcUP6HSI67kTwkhUUyxlOWR0Bc/d8Xt8uw3HqOSC+Y/zxbI96IpLQcRcdI2ZY3rwyt/OR8XEUnV+94e3+HblRvJWCdcoyv2QuG4buhAiBVZCNGNDWVmFZHwXcqIwTmhcOXwlJwsSp4wo49VHL5CFekU1wqU3PMbCL7bjU4mr7O0UNuWK/T+FTgVPMxGSr+IUGFLp8O3bD4KVpxCKcsFN/2DR6o2kM7pEQgztrfDxazeTIINLBdf/6Un+uahelroZkQKGwBNlAsT9VtateFIyOT09zRcrspx+4X1o0Qi+XUD1AmiBEAW3RNgTY2ETW9EJeyoJt4nvlzxFNOjh2Sr/Wt/KeRf8ActNyNiJ49uEgxrCLK4IdrahSVepWM+QX8+yT56SzmoBN3rkqff427Or5GDPU8IEgyE8M015IMcZJ0zjD5cfLR2Naze1c8zpN1A0qoQ8znnzpnLL5XNQSo2YWhdO/N181u80aTUjhKKVlLKtJEV5XKkDNypa4CtItZv0rlb49pO7KdPz4ubPpwu/Yd4db6ApCcySLo+DGG46pQK6rxISrGhdbH7/87dfSqP+s89489HTOHDMiM59jmozePQNFMUezdflADzsq5i6iyVumkWLHkmLRR/cT4Vo/PI1Fq5v5KLz7iCTDxOMGZTsfOfP6Tv06FXBkjdvIqSYUAry4gcfM/9vX9BmpSkzolx46gxuumAmBb+AHSzjrAseY+UPTZ17uYAjGReeL9AzNjdccjFnnTxYDjxMt8CM4+9gQ4MwNBT3C53/to93+3+w/SuwfwX2r8B/5RXYL3T+Vz66/6d+N6VkuqJ/SD5UiPfC0Sk4amJfL8uEJC9S6WRu7msOFzEWufEWcSoR2bbFzt2TnyMKWqS9aN+/y0i8ZH7u+2+CVqQIBpqCpigEvDS5oEbQEUUxKrPPu5SLfncmZ04fj6/m0LwIlqby+foGzrvxNvLosh3YLWSJ6D7Vfcs4bMYs2UD92stv0NDQzKDBwwiEIvQdMJCjZo3DzGZZtfg7Tjr+KLRggUcfW8DCL78jVJWn2/ETcfWNeDt2yU1vNGhSU6phd64Mz7I4/1A4KKKx7DuHm95uxwvVoLomxVyJ8ogQPRT6Dp5IoGIwzU4AJwCG3Uyd20Lz+mV88fy9v67Ffzxov2yAhbz569sv7M5fA+2QF2U9BZWClsXT4hiOz8crGn8VOu+9bIQwu+BrRcSWUxc8OTdFYz7EpTctYcmWDs6YE6NbVJRKdafkmTIyLcQEL6wRzoVRwjn++U5Jlo+8eNsYRg4IYWoQdANc+fhSnvtwB3Om1TKmm06OCKoWJlKKUXAbqIsUmX7oFMqqohRKHYQMFUO4VB0FxVNQDJWwYeN6Gi8v3MWNf1+GrVYTYQ+XnzWVy0+rk4KJZ0NHIcbTry7n2/WidCaEIsRyT0SxNYyAyoGju3D63AnEIyKaG2Lzriyn3PAJTXtAd12OnF7GbddMJ6Kk0fQgpq8TdEXku52C77Fqk8qF175D3q1B11PMmtGXBy8fJ5dfOBocr/Mclg5nV7i2oEwNs66tmXkXfkNHISddGIeNGMHtt/QmYcD3DRbXXLeKhpyN4/nEdY2e1S75lCuZYvlwTDb7TpzQg6On9+GIiV1JBoqyocXyDTbucPjz7avY1NyK6QRkqU7fXjnsooAUJqTzTrgWK6MeF593JGNGJFHVlHxtiqZd2fyq5PFw5HkgYoGOEuehZ7/n7Y/aOOv3vTjwgKG4djuu5dPa4rP4qy0sWbGRoaPGcd6ZdSTiLrm8TXtW4aEHN1JIx5l9ZAi1kMExIuzY3cyOXWkCkSjTpvVn+qHdhIRDiKB04t36l420FVJcdNVgetYGMcw4plNECQjRWDzUiiKJzhZs9DyeZuM6Pfjg/S189PV2fnP8EA4cW4mvFHjphXq2bctw6tndGNS7Tl5jhKNVEeeUYkjm5I6djZK3VpaswCmZ2GELt6Ry5LgqupaFWL2pg3wAvlvTwLMvbaVXzwRjhneVQoKIKG/Z3khHIU8gGmbGlGH07S9spznZ4Gs7RbSgTa7koClVrFqV4qtPVzPlkL5MmFwlo4eixMZywrz/5jbqd6Y4/LghDOvtUCgqlPRK+iULHDCgF4++tY6XX2thwsQg0w+rIdXhs/DDvbhmgTmHd+HoGYOpbzFpSTcKfKtsB//2mx0s+Ww3Rx12ACMnWKzb6LLgzc10751k2pFV+KqPbWtohiXjkIG8cEcLJogvxWURR5csZcFbVhViAhMiyn8UMV7qxInIKKXAhcgLuY7h5OlRXYGqh1mzcTc5x5DOT80VLNA8BYLkXaiIB6j0Ulx35vEkhaOtZPL6yma+XrFGlsYpoSCqU2D8wC78dvaBVGgO7b7K0y8sZtNem7yIzmsKoVKJ0b3DXHDqoQiGXc4J8u5X3/HBkg04gTJ8R0O1XcKaTkrJ0j2Q56HrzkJzTPJOkPe+3sA7i7/HD8QlX1Bz8kwf3YcLT5iE7haxMbj3pc/5rt4Ex5Yuu0RI5YZzj2NwjRCNPBas3MZj7y/Bszsj1VL0My3JtwtGBac5LVvUI8KBJa5jqkv3ihAXnzqHIT3Feamz8efdXPPPxQRMRwqNJdFp7TTw8n1XEJVCZ4Tlm1u49e+v0k4EV4gr4nuKe1rJIZow+OTes/EUIT0HeWHBt/zz3ZWyEEhX84weUsvjV56IqprkLZ1/vLmCF/+1AjMgRBAXzepk1BZFFZOvo4ryr6BorVcZ2zvOUzfNwxTsUM3gL39/iq/XbCbvhAgaCXzLl2K2oGqfccRIzp97IHo8RJuvc/TZ95C3IvKa/MT1R3DAuH6YZju72xTOu+p5GvNZeg2opnWPQ84tEnBsUsboR3sAACAASURBVL7FvRcfzfGTR+CETHTdYMzRj+Iooval8+3/TfQJ65oUOoVLu0cS5p9/AhOGdQPfxPF9Rp30iDxnxTXAMp1f9yJiOyGu1SKaqxQNXnjmRA7s3x+/UMCKuAw/+AGK5Qn0XA4/oElsjuAZG4Jv69oU7DzR6jKSbgctWY+CbXLS7DHcdtWJRAxfvo5/f93jLP62U+gsCuvgPqHz5XvO+1XoPOWqF1i5eitFMTkMiUZqD7sYJGgE0IVgpvegkGuitiKCLlyKHZ1t5KJ4TA/YtJo+p84ex61XnUR1WYgCCc664n4++Xo3gXBXHLfl1/VTlM69wi8DU/FxSAuSs4RDsMj8c47mylOni5c0O9pdDjn5fIqlOJpRJZmm8UALrz11DaMGV+F7CT7/ciOnX/+0FFt9LYPnFQk7SSaPqOXlpy9GF4VXap7b7v2EJ15ahhGPYRVThI0oJdtFCWkEbCjpwpULif+LvfeAsqras/W/nU+sTChyUAQlKChJRTKYMStcFQPmgGJW1Kvea845R8wB1IsJI4KIBAEDguRUVK4Td95vrFVo93vj/bvff3T36Pe6qTFqECyLOuucs/da8zfn/DSLg/u1Z9YTF8g9koLFFQ/M5tXXP0I1qsjbrRAsJRKOXJeYEZddwWKwaFkRI/av5vmHLiEsNFGwNf56++O8//V6AgGhEm5RUa3kZqlKhEyeNIaLz51ChWXLmp0+w04nSnSlUChwyP5def6+i+V9VvRbN9s6jzz3Li+/8xUNmRDDSpNrbqJNeRlZx8EJY3So7kTDlpW8/ezNjNy/GtvOohoxPl2+nmeffY+fVu7E8wyKoY8e03HF4C0UKYo/yof+91vyf6vQaXg+roAMKgYi03BQ/2pef/pidHx8V+GKB17n1Ze+Ro9Vi40nRS8no+m+baOoNu89cSUHHdAJxTdZX9fMiKPuoKhHxHyHlx+/itEDO8g+51UbGzh28i00F0rQYmIPVJCdukUnRFNyjBsymGcenkpSJLl0l8v/+g/e+GSlfD52Ozr/vY5ju7/P7hXYvQK7V2D3Cvyfr8BuofP/fK3++36l0uz8yfKUG0nhvWw9lLTG1DVxABQQD2WXi1NQc0UPJCqWoqLooXSDiU5PceAWwp34veyV0oSQ+QfA6J8WWRw6JMldxNh9Fy+uoXkqrq9x2LQLmT7tbKaM2I9QsQUxgaIRZ8XWFiZffBWOGscQKFfHplO7Ko6YfLiEEjzz5DMEolPPC6hq14Hjp0xB0w1W/DiXuGZQt7HAJRedw0OP/J0lS7aiJ6rovX8ZO7p8zc6CT093KIVGg1jyJ/YfnGZVnUe7oA+D1CyT+3bhiVe/58VVJraSIBbZAlVKMggomhqlVT2o6nIADcQhnUR162gXNbF1+bd8+/Idfx7w/hQ3d4nHYkUE6kNIasI/JgEhAsIQKTLmJ9bIV0NKbA1byxEaaUwpdG5n+m2fM2F8X26/ZCBmKEAhBTx0LEFgDRupkULnt8xbUEWPLuvQirXkvSoRsicl3CaOiS9I6cEayqtVlqztQZvqKt6+ezAD9jBp9rPEfIubn8/wxAvL6Ny5SJlXy07HIjAqsJwKPL2FXmULuOTCsxk+vIek0KqaJ392oX2LXrZsKHo8XULX5OU5a7j9qR8I9CpSWg03TT+ak0bHichhxkvY3JDiqtu+5stvNmOmSjDISQeP6KA0jIAJI7tw5UWHELeasX2FTTsLXPe3BWzfGklK7MSR5dx4uRBPmlEUi2KkSjdkEDbK2OzXP2SYeccX5L1yDCvLsUcP4IIp3eSBX/zMQvcRgBRN8FoI8AOXMt9mk6tyyoXf0OBqGIHPoC7tuPnGXlSkDJZtrGHmjavZKRwfRgrVjYgpDfh5QwrCke9Q2t6i78AKJozuwn69LNKGS0uTjRcl2F6T596H17Kh2SZU2+C3tGDGNuHbBoYuhK2kpDmnrCzXXD6JA4eVEQpnosD3iiqEXIqMl6MYCAe1gRJ6hGqSZ19dwcdfNNO+LVRWpWjJNEoHiIj/CWGlc7c0h08axT7tBfggj2Ymqcuq3Pq3Faz/xWbvvhm8+gaKikohl6CqfUdOPmM4I8eU01K3Bt11SJtJtjeb3HDDQpRYirMv6kPbMpu0WiKdcYolxHUNp+BgKAKYIOKnRXw1h++34YfFjbz85lJOPr4XY0fsIcElTz3xM1u3BJx+Ti/26FaJ54r6CnE4tSTduG5njk8/XcS6tTsxhPCPRVNYpCxeyY0XDeWg/Tvy0+YmsrrLsmUbefm1ZrxCI6biYUShfE22OBm67lXNiacdTcqqxfUa8Ao2Ma281bGuiedGxXMTvDzrF3Qt5PDDe9KhU0S+xZY9rpqeYvmSHXzw/u/sN6wdxx7amVB1yOyKrg/s0pNH3/qF19/bztDBSUaN6o4bRqz6uZ5PPljKsYfuz7Spe7NjewMbtrQQCEiGkuDdN1eSb/GZetZBxBLb+HVtyNx3N9CtWxmHjGsjyy8CW5ciiRgo+cLRJgZRkdYqYoqBk6wIaR1OpU1DwoeEa1AIm1IgFzbrUJOOIQEVE0Jn1w7lKFaCpWs2kBNUOkHtFoW5blFed4Tb03ALHNC1nNOPHIwuVLDI57KXllAQnbFicKVpkrzeqSLOqccfSscqKAPmr9jOKx8txEumpGhoFhyOGNSNE8b3lQ7/Fk/l6fc+Y/HvNYRmKYGvoIm+UnE3MhLEc5t4bOY5JHSffKDz1vxVzJn/I56exHfz6LZKe13jhvOPoVtbH08L+Xj5Tp5+ezFqSQwv18KB+3RjxuRREqYmrrU3PDKbH7YWcIpF2lSU4BfycqiSNEM6tKtkzx6d6dWzB2VKDk81sEpKSMYUulWmJLDDCTTWbtrJ1c8IodNrdYMqGnpQw6v3XkA8cgkik+c/WcystxfiWhUohk8k3WBxXCHeKUW+f+ICosgj0OK8PGcRsz5YTtEXTkWboycO5vJJA8FwybgaM+97i/k/78Q3dPQwJOZqRGYBT3TKBpEUghVdiEIRx4/qz3WnjST0i6DHWbx8DVilcmiUSCQo5lu7Eh03Tq9KlW4dY6BqNAcWE6bcRD5IENOTfP7iNEpTgjGeYfEvGS665k1cXaFbz3KatzrUFLOkVJWcFjJtbE+uPfsYXM0XkjZ9D3uQSExfZC1La0+hzHbs6iuUwCVb9HwLB2TEHtUxbrzgJAb3q5YJEeGV63PUXfIeIF7bYiIrXteCMi+ufdLZaZkkfY2H/j6a8QP2k+R1W40YOO4+mswYicjAdpsoFmopsxQ6laQYvN8A9unXi669epDMbiCIVaHGkuzZJUVlKkNkF8mbHTn9ssdYsHw7phbJeLgQOsfs24lZd02TQqfo5D55xkssXfK7rM8wE1orzNGJYepClMxS9ERlR4G9usbp0SFNvz32ZN8BfWWntONn8VIdGLhHOW30ZjGGIBeWc8b0B/hy8Q50qz2Bl2ndOMk1FHszkaQRv7buq8RQSdWFSzXHx6/fzx4doJgvMOfbpVx9x+PE/R7kCwqaKsTXRi44YySnnDCaioqUTOIMPfbv1Db4kk7vegWSSglnnXQQ1182Hiv0cFH5y7QH+GZ5E5GlI8qXDcWg6LqoCZH6UHCNACfSpKPzvJPGMHP6OPBzMrdz9PmPsXzFelkTkC06xNM6npOTgDRDwPQsk6It3j8e06aM5IZLjkTkCCLifLd0g7yeyVoldVd6yC1Kd3WXthUM2LuXnJA6qsHew86kJRBdlkWqK3RuvOw0/nLc/oR2I7FYmqzTeg+Z88lKXn/3C5b/tJFsISJuVNBs52UtgkWB0YP25Lbrp9GxoyWHQRYCxJdk5/aIV179B+9+/Cn1rk+zrxMaKZIi+vQvfPxbhU5dOMytCDfSZQrqjONGcOtVh7fWJXkaJ05/lB8WbSHSS3DCLG5YwDLF3snEcXNcNW0CF509Qvalh1aSTn2vgriJ5Tay4rvHqBQ3i1jEN8vXc8JfbsNI9hSRK2ynSY7gVS2NEjVRpkYsW/AwiTAg0G3ufmopdz31vtDUdwud/33Pj7sf+e4V2L0Cu1fgP3EFdgud/4mL///MP63UikJOsaERsXJF+jqlB1Ns2cVBWET6HCWiqIa4QpITLk9UksJZKRydqoCLCDecgA1pMvIup90iZqVDWpDXRepLRNWEiKC00kldtVU4FRPirOpiClpkzOKwaZcwZdKJnDXxIOlM0AiptwOuufNhFv60Hk9NkM3mSJsxytJJRh4xii8+/4rGukayhSKxZIqzL7yARGmZjEXtWVXFF1+/yk8/rKdlp0bR20in7km21dfSf+BeNJlrsBWdrWGa8oyGWdZIQ7sm+rfrQ65GpWSrz/Hdy1i+vIlZy0QfICRV4VgxUe0ioaXiBWl6DxxPRi/Dj1sobiNtaGH7qh+Y//Itcs3EQU18/vHxhysjjfunOOyL7lMpdGp48mlRpXhS6pg4hoDIlGJ4u4TOv81j/Ni+3HrJICxx7lHz+KqGwHYYYT07cyaXzPyG1Tuz3Hb1QHp3T1OIqlDMkJT4F20hgEgvE9kwwyW3/cy6Tdt54+4x7NMtQS4KaBOPc92d83j3q+1Mn3YARw6rpij66vwA1TZR0x5m1qCiFEokAMjGdZ3W14HwankROU1gXXyMMM1rc37l708sIDAqKdHruXzaRM47pjPZXJ7IjFFra9z3zPcsXLqJ0phJkK9nR6GKXD5A1zwmju7MNZcdiKnWCP8iOxsVZlz9Odu2KahBxIRRldw4YwwGLURqHDvSpGNJdJbGrBK+X5Zj+nVvYSttUNQWJo7vzYVn9JK9g0qgyHoGcajVhFNOCEP4pHD5tQ5On/4VTW4cxSuy/x6V3DRzfyrTGqs3NXL9zJVsFQKiFkrBaFD/FJEf4QUuO3/JsHFnM3X5Al07lTN6eE9OPGYwftiInlCpra3nr39byvraFlDKqUyb7LOXS2gLoSpNg4iGGjqlMZh05GD26ZUipmUk8T0SsXzHot7OkfMjVDWFEvqScPviq0v4Yn6GTlUuyZIYokfAjMew4gaD9t+TPnuXEU8WibeksKycdF/uyLncff9yXLuM887rQ8eyFE05l+++28A/PlrIwAN6cNFFo4nrO2T0zW6AnW7Azbd+iRulOe2s/ejQNkOpGUfVNewwIx3foStitqWtUCGtQKBlCaJSvv5qI3M+XMeUKd05eHA36ap97tkVrFsXcfrZA+jYXsQFi+i6gmHpkhYtqOmrftpE/U6fmFlOTC3hm2WradiR5/ZrhjDmoCpWrq+nSSmyZOk6nn8ux9Ch3Zg4tg/JuM/vazcwf8Eq1m6uZcyECRw4QsP3M7g5Hy0UTiddRngVI8H6dXW8/NISDhzdi9FjOmLpLah+jMA2paBULATMmlVPZDTyl2P3Illh0xQ6dEsE7NdpHx5+/Wfe+mALQwYnOXjoXugxl7psnlefX0rvzt257vrBNO/YyOo1PmqqhI01Wf7x/nr69K1m4pHtaMlsYfv2GB/P3kTP7lUcMkYAOCAsGlh6IK+nudLG1pi5oOOKvkY3lG5q+XeqTqlwv6ven1F1KYD6KoorXIyaFDrNIE+XThUYyThL1m6kKQhRZB+zgypYMloaU7OgqY4rTj+SblVCb7GJRFxeieMHIfl8npJUqvW+4bpSFIpyGaKyMnbmDP721Bvkkknqcw6VaoJJA3tw1IFdCQITz1J5+LV5/Li5AVuzJOlXiNKRI0BclZS6O7j6jEPp1aUCxzB59pPvmPfjWunuF3ToFG2J6m2mHjGIo8Z0JlIdNuTSzLznHbZGBRJ+hgsmjeHw/fvISom1W7Lc+vQH1EdlqGqRwMnIa/Zho4dw4MB96NK2knRc1CtAXLh3BYBNVHa4PmkhVgY+vhKX1OqrH/sKw3al0CmizEa0k1fvORcrbBU6H5z9DR9++hMBpTL2KupWNDWBq2tkgixLHz8XTRNXGoNn3pzPW3NX4UVJ9CjLiUcdzAVHDyAMs3hWmivuep3v1jRQ8HxKdEMKnUWyhFaZHDYKZ6uoW3RCl3NPOITzDt8PU0CrRH+omvzz3tNaOSMsih5Z4piBaBjNgxqjCYOjT72FpryGacRZ+uZ0PNdGMSO+XFHLZTfMQUvG6NDBpG59lkYCSnSdFjwm7GnyxG0XYys+uiqEzocEebBV4JQipyix8QhDcc8Tr68QPSiVRHVNDejVMcHMi05mSN+2cj8i9PhOo2dKwd6yLBndFqKnEDqFu1G497JKSFkYMffl8+lTXSnF/y3NWSZOfoLaSADsPJSgli5t4IzjJnLSkRNJxsHxwdciylEQK2RLsFtESm9EKICO0Z5TL32cr5dtFXXOrdFhXWNU/w5/Cp2+bnLSjGf54Yd15IpgxjXpsteiFJ5jE0VNtG9jcdqUCZxw5GDapYV7uFWiLPqtPawtQKV4hqI8kZ2nYLTlzBkP8sXSrfJ1IKpSWsWyVpE4DAUsqbXvUfzZy1bQtlzj0EP25MFbT0HzWp302cAg1EQ3rxCtwBJwd6BQ2EZlQsV1PUyzlBseXsZTT/8DLW1hBzZmEOOSs8dw4dTBlIlYuRrntHMf58sl9RQih3QC2QGr6Bqu6hALxRDWQ7VS+C15rjrnGC47e6QE4/keTL78Tb7/4TdsPyYHPWYiwrGbScQtfFtQ7oVwK4Y0BS6YOp4rzp1ATAw4oySKZWE64r+HOJGHHjPkkEHE0wPbl67hQNdlh+iQMWfRZCeJJcuwsw10qLA4euIIbrx6EoWCSN+InY5P0YnkQGdjDdz890dZvGg7LVERNWnQWFtP1/JyhvbryVnTjmb/QR0w7DoSViV+IUKPaRIs9sgLH/HIix+SDUpkB/B/pNAp+t7DuEJBcOH8kBnTJnHFuSPRoxyqGuOEi55hyfebybkqaswmUj2cok5cT6KoIeedMpJrLhuD4mcI9VK69rsWrDhpGvhpyYPChIyvRnz743rOOP8BPKVaup0VzcHUDIq2SjLuQraJ9T89IzvaQzXPLQ99w8Mvz0OLRHf67o7O/2dOfLt/0N0rsHsFdq/Af5kV2C10/pd5Kv8DH4hSs8vRKaa3ghApYUKK8LzsClX/K0KnOLx5vk8gStBVDRFUcwMRg9eESknZPxM6RXRSCJ1COBWddMI4JI7GTb5DSsTYLZNjL72afr0GcMkJJxHFAtJxk21NGY6cfCZ6SRt8PY5d9EgZFm6xKOPX8iOAeDJJtz16ctikY9heX8v2ujrc9Rl+Xj1XuqAyDQHJshquvO4Ulq9aQM9ebfAVjU3bYtClG83rlrMxt5baLgZupgXD0Ojs9ma4W0d1vD/3vvq7PAzqakEStXUtwlQibNfioDEnUefo1BXyWGqRNqJpsqGGN+658E+R849uTmnQECKxokghTTo6pbgJwgvTStQWgqe01FLqGLhGnsgowfRCPvp+G5cKR+fYfbjlkv0xBDlKFQKSToo4RlTLjozBxTPn8/Nvtcx+ZTI9OyjU5iNCo0jCL1JuVBLpKrqvYFsOE878lJXrdjD32ZPYq2uJBAulsLj5jm9567PfufPakZw+rjPNgU1eOAzVNIlSXxxz2Vlfhxa6lCZFl5pCJNxNoUFT1sUvMTFdEQFN8/5nm7nxwU/J+0lKYg7Hjh3AjZcNkF1z4rAjzuKrNjfRnClQbiYJm/Pc8OzvrFlbQ+C6HDGmC9defjCmspWIFBu3eVxx21fs2KZKF9vEUVXMvGKUPCj9IXSqSoAa5klaadZsUpgy7VGKtMMPswzo35F7Zg7F0g3sYp6YppA2hWvFwRRAqEiIhnHmLd3JVXcsJu+n0MMWJgzvzuWXDCFpeaxf28jV1y6hQfHxlCwTRvflvGkDURUBqCpASwWvzV7Kmx/+ShilqC5XufDcsfQfkMaNdlLf4HDTXxeyvSWLZSQ47OB9uPTcvsRES5kSo0V00YrnKF8gYQiXW4aEIV4WGlpo4WBSX8yS8UTPWRKkwKLx8uvL+GphhmsvqqTfwN6gehQKLoFnYqiWdEoGfp603olUuogT2tTkitz7wFL8MM2NNw2jIqbg+ha2o/DMU5/z3bcbuHT6MYwYoct+s7Tag+2FLHc/8AXrN/uccdYY+vbx0bwC8aSoNqiXh3pTTVJoEXCaBF6URUu4BGEZs15ZyKqfs5x9Vnd6dy9H003efGcNS37Ic9JfBtKju4mp2cTiGpHqUihmSSZK5OErClJoSgJDjfHSW4tZtWgrt1+3L6MOLGPFhgx5Q2XVys0891w9Iw/pzGGH9SAKainmQ7Zt13j73e9xghR/OaOaTp3KcXJFQjcNAoQjukVDk3mfLuf3zT6jx3Vj795x8LMkjTS+ELzR0eM+b7+d4adff+LosV3Zs3+crJ6jWzxicPf9efDVFbz+/gYGD0xz0NA9MWIFfCPg688bWP9zDVfMOJgKq4X1G8C3ypj31SpWr81z5NED6NizHnFB2LgV5s3ZIoXOEaMrxeWA0DZ3CZ0RmYpGGb0WBF+hf0TiAiwOxbLfVieVtKTQKbrkRCfnH0InjkrkKkSBKcm5XTtVYqWTLF23gUahUAhFNXKwBJTJ0/HzRXqkLK44YxSK66AnVTw0nNDHUsXoS17uJWAt9H0JohNChKgpcNUYz38wnwUbNpIJY6RJcfz+e3L0kI74kfXPhM66XUKnODx7RE6RMGy/S+ic8L8Inb9JoVN3s6S0rrj1HgO6JLjivJEkYg5FUjz84rd8tnkd3ZMht55zIh3EvUKJ8fx7i5m7aD15tQyUFkK7jgkH9uWoMQfQqSIpH0c+D/V1LXy57GfsEDKFDJZic/ghg9izSzUROj/+toGbXvjhXxQ6H/l4EXM/WkXBSaCrHqovAu4x3JhJCxmWP3KOJGQLN/7/KnSecORBXHjMvoRBq9A5487XWLS28U+hM+7pFMICoVUi3eeaXyRUQ/lePveEkZx3xH6YmhCRLNZvrKO52ZUClYjlS6BVkMPWu6L5BdntG6gxbK2Km+58glyhFcCyZvbluE4R1YKvVtYx/frZ/65CZ9xoiyMGZ4ovhc7rzzuBof3a/Sl0dh13858uTiF0ep4nB1Oapss4e2AGtNMDFsz+K5ZdkH3O3/22jfOuf5WCUQKBSyzazn03ncnE4QMkMCrSNLJOwPzFC/l9fY5125spej57dzSZceZ49MDBNdtz+qWP8MWyHcQMBUcoyLrG6AEdmXXX2SgiWq+bnHjF0yxbsgnbNSUwSaizlpLGyWeoqFJ44c5pdOteSUWpADiG1DX4LF21hV9/38yaDRtxiib9Oye45oIThJKFa+hMufhBvly2iVAtxRBqr0zYtDad/yF0SnenEqLEehA1r+WF+y5l/PDORJ54bsW9Rafg+pSaQuATveYhsbhI2whYko+fyaInE/ywXuWYE68gjJdgC+c8JudMOZDrLh5FPAgItARTz3+SzxbVUMSlNKXKe5FmGjiKjRWIDkkfLZbGa85x5bRJXD5tFHEBV/MVTrnsDRYtXo0TiHGnIoVOu9gkhU6vGOA7NqaVQFEcLj/vKC46/RDimk0Yxln+8zaCoiLrWxxPwB49ObxRUFGVmKwayQiIYayKcy6+iZwfx0qUS7eyFhVIxw0q28Y4/eSj+csxwxDFAHFLyL0qbqjLQeytd37AKx/MpmjGKU13oH5TLWlNo6Q0ZOIRB3PC+GEM7NuZhC4GPjnZMx2pVSxbneWc8/5KTVF4Gv+/P/6tjk4hdAYxsAMVzQuYfuaRXHGuAC39k9D5w6JNUujU4o7cLxbzoj9UVAxFXHzaOK68eCRqmMVX01LoVGIJUlE9Py66n5TYbxKyYMUGpp53P07UTgqduulLodN2NOKWjVbIsG7lUzI9FKkFbn7wKx555fPdQud/4OFs97fevQK7V2D3CuxegX/xDrt7eXavwL+6Akqduyu6HgX/FN0VaTORdhRRdCFgKlHr5y5HpyFj6xqWiJGJzjjfx5OTXhH4VeTkXsSNRDF/QlBdxCF4l7AnNUkRW98FKIpHGlkBxREx7VBj+gOPUrezwCWnTMXTAiw1Yv32Gu565DFsQQ2Op2TsKQoC6cCzxWZfRDA9D9OwpGutpKKMdVs3yx7EcnHoVxTZoZZIFTlt6lDaVJWxYtUiBg2zaNHFYx1HN7sjRWU9ny59H6WDykeZZdKF0tnuyREphfVLPeavaUtNbYFUSnRVBpJGHOYyECaYcOSp1BciGgp5YnoRZ+taelWmeGjmWX86Ov/5pvcPodOSysSu2LrwHEjavTCmtG7IPT2g1LFw9IwUOg03Yu6irVx622dMGNuP26cPat18yoilSYI4etTAViF0Xj+f9Vt1Xnp4Ah3Ks6hmmlgpqMVGUnoZWbtALB8nKoXDzvucX7fW8vYjh7FnV5MgpkPW47bnfmPWnFXcc9XBnDayI8XQkcCeNCWE8QI5RxCM3VbHTQi2G6LpcTzhjPMjsqaKaReJRTEWrcpy3X0fsKUmxLJ0+nar5N7b+9Oxoj1evkgQCdK5jaaolGrlaDmNU/62jGXLN4EXcuT4nlx76VD0cDua3pa16x0uuWcuNdsle4VDR1Vw04wxxGghVE15OFUFHCsU4rNJQy7JWdNfYN0ODScIads2xfN3jKV921LsQrMk2JYkTUmb1oQL1w9x9Q48+/YSnnztF4quRcps5qyTBnPSMXujawU2rW/gyquXktUUil4Th47amwvPO4DIaUHVHUqSKVZtiLjpnrlsq40Icg0cf3g/Tjt1BEG4k7qmFLfdtoiabBNePs+kkb24+er90b1GKRqJqgDRdSY6R4V7WlOLpASwtSAciBZ5I0ZTMUfOFpHkBIEgsas6z7+5nK8X5pgxtS0HHdwPXc9RyLeg+DE8R/h8VBlhzXsNJFOiX9Jle0vIffcvk/1tf/vbCAwZm0xgJg1++snm7ts/YdCgnlx29b7grSOhtqOpqPPCa9/z2bwtnHTSBCaMRCJ5EwAAIABJREFUq8DN1mLF0gR6M64fYahxihkh2IrDbgEzqdLcnOCJx+aRzcP0y3vRpU0JgWIw99MNzJ69kfET9mHsuB6EXj3xhI5mROTyza39vJGG7ylkhSBemuLlN9bxy+IMD9w2mOFDTJavLpIXfZPLN/D0kz8zYWIfjjisD82Nm4iCBLrehbmf/Mjipb8yclwHRozoLYm/oYBy6AlCxWDHNo85c36gvracjp1d0glhVfcxtJAgFAdzET+uocWN2Px7CwcN6s6hx/XGSWapFGTg7vvy6Fs/8toHWxg2sIpDhnVGt3L4psX2bQazX/+SUSMGcPioDqzbkmXrTo/3P1pCVbtOHHXs3oTBehJGil/W23z+wVb26FEphU5FuC09SwqdgmBeKClIIUgLhWipgifczeLZbe20ExCo1ktJa3RdXneE414k38W1OUygeRm6d6zEKkmxTDg6bVF/EKCHLkRxItdHzeU59dBDGNanCl1H6KQ0Cjda5P0ZKRZANUPTRbqWlvo6SisqpZPY8Q1+297EvW+8gZ/uTKEx4IShvZk8qqesU2jx4el3P2fxuu2E1q4YduDJIVKgtt0VXT+DhBGSD1Xemr+cOfOX4+lxFDuLElVJQaREz3LFtPHs1TklqwUWL9vC3R9/xcF7tOGqk8bLXsuMZ3DFnbPY0qQQaOJ95aI69dx93bnsUWVKiMf2nRleePMTVq+voSFIYiUT+IFDuWVz+VnH0r97tbyn/fjzGm6atexfjK4//sli5nz4I3nbkvUbRtDq9HQ0lYJeZPmj50uolKeYvDR7Ea+8v0xG1xOG0xpdP2YQ6A5ZT/+fousiiiqEzlDzZYRfOB21oCA7kcX46fjRfbnu1DEURcg6ghtvfZFlv2yRXX++4suOV9/L4WRjJOMJGX0PFZNUeTXrNtdQXlYp76vfPjuZsnRMRtd/+DX7Z3S9a48yGjcXqXXy/6bouqGmcQMxNAzZq1Oaa887lqH9qqXQKQZ/ex12a2svrirELVEx0jrBD0Vtg+9jGhnOO3EiV5w5DjefRU+l+fvjc3n+3e8hXokaKBx9yJ7cftVEDF8kTzTe+HAxL7z9PttqdqKXVktHoG6ojNingufuOBfdy+MaFZx68X3MX9koHZ1/RNeF0Pnq3dPELgdfM5h06WMsX7YNTUsTqj6h5xPX0kRBjtGj+/Pk5UeipQwCTZDL5/LWB0tYva6J8vadyTu2oBNxYP+2vPHUdGm5LCgwdfpDfLlkA2jlKIJc1Iob+5+i63/E/zMk2aM0x6I591NqZglFOqUhR1lpG5JSgxPyokqh6GPFTekFLWYyVKU1goZt2FW9OGHKnSxbU4OridddkhOO6MMdVx+H6bk4isI5lz7Fxwu2EZoauiqwWcL1HhJZkWhVwDNDPNEhGSicc8IoGV1XAuFcTnLshU/w3fe/oJqVOIFwdCq48j0rBiNCtGwdcgqH+AVTx3H5OROIK3npIr9g+i28s6BWCtui+sALfPn8CzevqCARoqcV1mImyqitz2OlKnGFC9syW0u/I7H5i5HP7KQs4XPKpJH85YRx7NWtSsbfkyVJbFKMOfYyft1p09QCnSo74+VyEljmhuKxuvTuXs3xRw3lnDMmYtBMXlDT9Xa8985ipt//7n+o0Cmi66IaINRiMrp+8mEHcOfMYyVY0HdV/nLV0yycv16CKn2lgC/QVKrogzVwvTw3XTKJC6YeBKIiSo/Rud/VqMkYWqGW77+8j87pOKEZ8O2PG2V0PdA6osZUglCsQYRulBIFDbRPWHz/1T1Yni+7QG97dCEPvPCx3CftdnT+q+es3V+wewV2r8DuFdi9Av/uK7Db0fnvvqT/Bb+h0uSJ4wTISk5ZUNfqIJAOIXGgUP8pbi3CU2KjKTwC8uChCm+KSHpFMr4eyi64XYR18bVCYJTuTmlhbD1ki+8tIvGtvAxJrxSOwngU4IQ6z371Hc+/8D5nH3s6SipGXFNYt3ETsz/5mJzvoxjCyWGLcjlS8YQs4pfgDPEo/jj8xCwUTcP2XcxAkE012pR35twLptChg0+hxWbh/G858JAqttltSWkhh7TL0uRs4tsvNrJXj97MrvmEss5t6apXMbLE5LEnFrFaGcOSX7ZJR52iG6ieLYvZhVhwzKTT0VOVBFpAoXErq774gDOOOZzTjzzoT1L9H4e0P0ROISYL8fiPDyFs/XGo+ePvCrpGmaNJKECgJ2V0/R+LtnPZbZ8xfmw/HpixL5ovROYCjhrDEgeAIMPWjMX5133F2i0+rz16OHtXC6FDQ9SbBsUWYlopvgFJVwCP4MgLF/Drxh28/eAY+ndLoMQiEo7G2Q8t4c25q7n36hGcNboboYyzQZiFouaghQVcP0AR4qZ47Yj4t2liF7PYdgE/XkLMK8iu1+2ZFDc88jFfL64RMhslGlx8TleOGD2ENkJssxvkukaKiREKYnrAibcu5qeVNWiBwZFjunLtZcNR/c1YVjUbNsFZt8+hdrvoKAw5fGQZt84YiQhgoug4oQaqgRHmpXiZC6p45KWlzPrwZwpeHMM0uWZyJ8aOGUKqFDy3jngMhFlGi3RCX2NnpoR7n/yCL5bW4tkB7SpzzLx0PIP6VmGpBX5c38DMG1bRLISmqMhhh+zNeVMHoIY5dM3B0PI0Kz2YfuNb/L7ZRXPzHLJ/Wy45f6yMjK/fonHXvT+xvblRwq8OH7EHV0/fW8J+5OvZFV1hMRxfIdR9FK0gBRMBAsLTaAo88r4jI8h6ZLYeaNQYT7+xjE/mt3DF6UPYf1AXSuJFQidLKF4rkSbYJbQUmjESIabhomulbK31uf++5WhKKbfeMpCkksE0EmTdArZfxZNPzGflil+55LLDGDa0Cs9twvdTfLt0K888vZx9eu/FqX/Zk6RRkAJpYDQSRSkCTwCwTAkSkr27usHKFXlefWkFnbtXceGl1VSlkriewYpf8zzzzEoqKkNOP30Y6WRBHvANy8RxijK2KjpsRR+kiCQGNPHGGw38stjlkTuGMmywwsq14MYrWLLkd15/bS1DB3fkwAOrifwGkvEKdKsjv/3ewMuvzaZtVTWTjt2PZLq51cEbaTiuzoL5W1nyfT2dO3TGijURuSZqFEPRmyWJVtHKKIjXYanNjs0lJByHE04bQrqbSqlTz36de/HknKW8/sFOhg9szyHDy9AtG4cyCoHJpx9+h9OY5txp+1LbUsOi77ex/Md6xh26L/v0E5TvFumuWr3ZY94Hm+nes4JDxpTJahHxxjUM4Zp08S0xjGq9rooJkhg2yL7Z1istqZJ/6uT8AxIn+5HxCIR4EqRQnQzdO1SQSJWwfM1GGotCHAkxRHckBkGxSIUecOXUY6mKh6iGyryVq/ls2WpqdxYl+E3RTekA9F0PXfFJWwYjhg/lmEEiTqxLh/jdr7zDuoxBrkXloB6VXDZ5mBQWc77O7PnL+XDhSnxTiESCXu4S1xWa/RidrBwPXz0ZzXfJ+wZzvv2J975eKmFEuu9QjISAo8r3+aFDejLl0OGkxJymxeHMB97gjPGDmLBvF+kC/HxVDffM+kyKg4J0XHBsOpcoPHnLmSTD1p9/wY/refzNr6gpaOjiWpSKY+oRKaWF6y84mW5VMfk6XL9pO1c889W/CCN65P1vmT33R4pRSvYXG0JhjkR/cIRvuCx59ILWAQ8WL72/iBfnLMFV05h6kYH7VPPgBUei6x5F3+SFd5cw66MfKOqqfE+pjkLMiihGcdlZqXoF9JgpAU0DuyV4+qYzcB2HyLJ46KVvee2jRbh6CYphyviwcHUnIgsrlsIVtQcixxGJqg9RDBLgezbP3HAMww7YE9dtYmujKmFE23MZOvespG6rJ+PM/xYYkbgeCdHMjCns2SHBdecex/D+ndGEiy8I2euwv/95f9QkkEyRAqd4vGK4NrCnxt0zL6a6REdo7NuycPw5t7GhpogZr8AIAi459WAumjxU+EGxQ5NDT72FpWtr6NCjF0E2I18Loif10OFdeeDak4ipRRySnH7pg3yzouF/AyNqFTo9Veekq57nm69XYwj3qOIRBi6Wasnn74oZp3LeYb1l5UZeNThp2l389Lt4jtrKKo4dOzeSsuIcdUhP7rp2MjFDOGxTnH/1Q3wyf4OsO9B1p3VPIAVe+S7/Z38WtQoel550ILddOonIy5Azyphy7t/4edUmFNvD10so5rKUpBLosSR26NO5fYJ3nruVNskQX3N45Z3fuPbvz+CKbkclxrABaV5//DIsDxw9yyPPLubORz9CETfHoCDd4oEYzupC6IzwrNYOUwEjGr53G2Y9cRFqUJTD5Vuf/4rHnngNRa+Uw89I8+R1VjzvoqNT7BFFGsg0w1YY0QMXIRphQ0yuv+UxHv+kRg62BexSPHoxBBXXfrmJFHcZQ2HLli1UV3eQsCrh+E0kY2SzzaQSMRmfT6TTchjvuhkSap6zThzHzMtPRnHyeCS599mPuO+FeWQdlXTSRAyfBSzJMNMSpiWqY/KN2xk0oJqbrj2DIf33kD2o6XiK9sOu+Q8VOgWMSNDYVSuJFSkM6J7izWevIR1vhRH99dl/8OyTHxNpVahWIInoYt0FjEiQ02c/eRVDBrQDz+C3HXWMPvYe/LiOVszxxD0XctSIXoSqx5rtOY6bcivb63UJIxId0KJ+RwwGoqCZY8aM5tG7TyEmbpG6x4XXv8vsr37DdzK7hc7/ggfD3Q9p9wrsXoHdK/B//wrsFjr/73+O/vN/QiUTOJHskBRJxUiVh2YRyxMinDw7qyJWpkgA0T9tuAXLQpB+FeKic9MVlOpAaFzyU4zr/aiVkCoEGCGASmK7KgKfikx4WWHrr8LpWdALEkqkxEr4YlsD514wk1MOm0J5xw6UWjFqmxp4/NkniZemZf9YEAqRM0ZedMBpJnHTws2JaK9FPGbS3Nws+z5FVKy0rcUhY/dkn97DqCrrQ2PDb/To1oavPv6WPXt2g0717FX0UeNboMVm288ZShN19Gxj43UdQFXawPtpGfN+1rnv+yQ7i0kKTQ2UmkmMfB67NMTOwaETjqeiXUdUS2XbuhWsnDeHd595nJ7tEv/scNLqlBUff/xaFMu46ytkJ6oIrQtoyi4BNKuZlLpgK0UCPY7QVecu3sZlt37O+LH78NiVA9EC4bYtSlCTqaoogcOmZoPzrv+a3zdu5ONXTqFvVURLJiBRIpA1IcW8RmjF0PSQBr+RSecv4Lff6/ji6ZPYv0eaQiFPQksy7Z4lvPPpGu656iDOHN2RwNLI+h5us4pW7lNhWmzakUExU0SmSl5QbTUPS3MxjVDCLco00ekZ4ifLuO2ZFbz4/kr8YhwlZ9O+tMDMK45l5JBSdM2WrtOCD66Tx7druei+NaxYsUOkyTlsZAduvXYEir8RXW3Dhs0aZ9z2BbXbFCHHcOSoUm6dMYpEVC/dHrYwwwh4lIj1+0UKYSXfrAq46u9v01IsgchgSIetXDz9DPrsHZeRTkWxCT0BJEpJMv2bb//IE7O+oxCVEUul2G8vjVuvnkhayYKfYXltwF9v/oUdmRyG4XHcuH05/8x+lJguntcArs0XS21ufeh7in4nESJk5AElXHr+UBLJOlZv9rnrnl9YWyPgOjEOHdGbC6b1JG258j1ZEhaIJStpLoS4mmhoEKKmgKakyLW42NgEArSjWCTUGErgYysWj7y6lA++bOSicxMM3a83cRGOdUISVgWOpxKJSLzp49lJ7HwDcauSDduyPPzQUtLxEv56c2/aJosUCjkSpW3Iugm+XrieZ57+mCH7D+PMM0aiatsxTIXN9QF33fENXiHi/PP706trBY5jYLMT02xLId9ASSotXWNoLgUH/vH+Bj75sJajThjMsceHmKEve9nsqCOPPbqc1asXMeUvA9l3QBvyORFvTBIKKzgqtucSEx2uwsVmNfLyrGZWzrd54Lb+DNrXYdU6XcaS53+7gjnv1TB6dBdGjamiJJWVtRdNLXHiyR68PXseK77PMPm0A+jZKyIeF0JFRCar8P57P9NQ04ZpF1ZRXqHi5cpQogRaop6CGxCEpRBrQqctyxbBR6/MZsKkfdj74M50jhXp36Erj723kFlz6jhoYEcOGmpKF10xaCdhLat/2cL8D/NMPa0HSryBL7/ZQlNTmmNP3BtV2UpaKxNmLH7b5jPvwy1036OcEWPLZMxZ9IgahoMn4DNRolWc+oMpJ8dHwi3VelVJlkcowuXp6bKTU17rNV9G2UM9lHUCUuhsX0kyVcby1ZtoznmtQqfoAFR1Ehr061LB5AmDSCq+7Oj94IfVfPDdKlJmFb6ik7V9zHgCTVOIijlJXz9gwN5MHdWNpByCwNvzf+St+b9iWtW0pYH7rjwO3c4SxNIsXFPLM+9+SiGKoSoGkeNiCDEwXcqwnmVcPGkIajGPEksy66Mf+XDBCtnXrAshwNQoyIoKm65JlTtnnE65cLM5Ba575QeuOf0QShCxTpP73/ySj3/cQiAGIPiEqs7AblXcdPZ4LMdDMQxe+mARb8xfQ85oS0mxUcaaYwmF6nTA3TdMlcR58fHLmo1c9eJ8LNeXHZ1FITB723j1/stISep6jEfenS8BKK5ejh8VZMWHpSQpCihSLOC7+8+RdvSCGPK99y0vfrAUJdmW0G8ibeb49MEr8Z1mrHg5y37zuemhWdTaBSlSewWflBGRDyxZEyAGb6phUvRd2mrNvP3A1VSkxXUqzup6jXOvf5AGL0Gg6vJ1JOo5hHBl+6IzUqEkXYqTayZpheAKejOcd8xYTj3+EFRFwO4SnD3jdX7etpWKzmm2bCzi+kXiUYgT03j33ovoX53CVx159+p/+EMEmmjA3LVgUn4XGwTx59bBp+870mVoGRE92sW4ZtokDt6vB7oWyL/vNfF2OVQV73WxN5F7kiAgmUxRXV3Ny/dMoUOJNA7LJMn9L83loZe+ADMFYRxLqeeVh2cwvJclHX6O3o4+o8/HL+1OXcamswAyqUkxD+Pi00dz6eShKH4zeaWMC655ki+WbBfN2RTEC3gXdf31e8+RHRHivXHZA58xZ/YCoihGhC2FTjWMsPQ8Dzx4DUcNsLBDg6JRxtDDL2ZnJollpSnkaojHBEisDZedOZaLJg8jqdlkiXHulQ/z8ZebMK2OBAjq+q71k0Po1mvgHwNpU23h3UevZWjfCilurcuXMubEq3GKKeJKjCAt3PT1mEZESz6HVWIRONuY99ZdDOhiyYqI2kwb9h99EV6sHDsX0Lkqw7x3bqc6kSYwMqzcYHHoCdcRmgaGqGgpRliJFBknRzw0sDUfXzUkjCjhbOPHb5+nPB0RuCrLG+CY486R1Q0CeJe3c8Qt4Qy1iMR9SBcd5+L5D1Gd9fw4/xV57xQgv007AoaecDWBF6KFYpCnogonaRSgGAJ8qJALKtA1kdhRKORaSMQN7EKWZDKOH4XobgGXBI6SIjRiGEGBFLV8/8mTtE2AocMdj3zMo68vlrUZvlePTkamEAI/iS/i6o5BeaoSJ1/H1MkjueGKo7BEtUZYoNOw2/9Dhc54pJLHQYulCPM26aiWb+Y+KMVqMZT7ocbjtMnXU1MXkSiN4Qat7zfx3u65Z3s+e2kGouAmzFo8O3s2Nz70LTnFJonJqUcP4e6rjiUf5CBWzoVXzeLLhevkADQWjySoTdOTxEybO667lhMP64QZiDOBy5Bx17OxOYH46XY7Ov/zD3K7f4LdK7B7BXavwH+/FdgtdP73e87//z9ixS44wgAkA07CJyGj57vo6SJeLsjqortTHAqNXbRUTxHeCF32SeoiRuuJTx9TVeSn2IwKW5w41uRVASZS5NcLw6IwfcbwsNQQUwnk/xeLx2XvWDHQ8A2TGTfeT13BY/iI8SRDn+Zsgdffew8tHiNTyBMpkdygishfPEjikZOYA0WrRFPSuE6Gfv3a0WevdvTObuHwcZ0xOjexsG4LoTqQ3iVH89ashbTbpy/deralMVtHsqSSNt4ntFHW8/e3NtFrQiNDggr2KO/C3M+3EqT34IdNqwiSBrZdQdM2k41rtuPGivLxiyl629IqevfsSv3WNbQrM7nlxqtIGgpGKEAHYEinVSudXlR+Cd2mKPo4JWtArJLoR22FQgmLrey7S8fIFxpAScv6gGLk8v0Sh+tveoWRhw3l3vOHyOdHKAmSTht3yKoBO5sruOmvH/LzpojXHz6C/drWYYVJMsLpmMxKh2TcLZW9krVamjMv+ood61t47qHhDOxikTRKyEXNzHiwhQ/nvM1fbzydw8ZVQbGOEi1JTIriGVIlSbbVNhAYMRmLVNQYvu2RMOIyZmsa4vEVCQW8xEywal2eh1/8jrlfb4fkHpCvp0t7jaPH9WDCiK60q9TQTYNiaFLTkOe6v69kZ12BfFMdx4zvwu3XjsZgm+wvW7fFY9rM79m5fQMaeUYe2I9Jhw+ne5c0odNEFNooRUGT9giVJrp0LCfT4vDC60t5+p112EYfYuEWBvSu5Pgj9+GAfSsl/CbSk2yq81iweDXPvpuVm/vizk3s0RnOnXogI0d2lYAQ4Vhdslnlvjvep5Bpj+dkGTO+IyefPJiUblCzuZklO2Du3IXU1kS4dkg6bnPqKYM45ohu6No2tm2u5JZ73+K3zeJxxzhwcEemnDiERNzF9R3KA/HasvACD0Wzqe5YQj6fJZFsR3OjR16InAFUxoSrtR5PKWJrXbj/6R/59jubCya3Z/AB+6AbecKwmXRCa3WDhUIJUnH8JvygC3mzji07PJ5/uBZDz3DjrYNoW55EKWQINBVbMahvjvHgfZ9Qs9XlmutOoH23HVj+dtxiXz75OMer73xOz35pppw+mJIyh0I+Q2nUlkhziSWFmGKjmaV8v2gjr876hvKS7txyeV/pnEml0+TdRhmTX/1LEy89u4picyfOurQt1e3bEEZ5crlGTFPF0i3p+jN0i5ZEkVeeW8emlTu47YpxHDC4ki+Xb0Qzu7Jq6VLe+bCB4aPaMHpiOwK/lrhahl8sxcnDjm1befHFWnr2jnPqOQMoBr+iq2VsWZvg+WffZvTYAzhq5N6txGPxKTLhmt8K4VHF1VIAatuyY1MLTzw3Fy1VyflTJ9Ax1UCnbtW88sE3vPSOyvADyhg5rBTDLMg+38gvx2kqsuTbb6jXK+nRrT/zvpzL6Al7sVevKtm/akaG7Bf8bWeBef/YRI+uXRhxqIWVrMUrluA7SQzDJt5i4gtBUIRAVYVIj4gMIWLahIpDSq8kJiLaHqiuoM6Legy/te/O1PDE1xda6NW5g+w8XbpqPZ5wHwpJynNoMAxKyXDmYYPZv0cFvufREFr87ekPyGkVaMVWwVWsiRXTMGKC2C4mDK0dgjccdzTt461STV0LXPXQ6xTTFehqjpOPGsHh3ZPSDd5UhHkLV/HpguXkQoNYWRta8jbD2jVz1qknUWJFErQVqQle//AHZn/5C0qimpjfRFZEWlMxCkGREtNn0oH9OWXkQLRchlVbf6dHp17EEil+2epw2zPPy+8fBToCXG9bKVJ+I/dfeyZdyiJC12PFpmZufvRNnFg7vDBAyTfRJakx+fCRjD24jwS5aDGDn9euZuZTi9FMi0LRQQlcKNbyxlPXISBzit/EY3MamfPJZwTi3uVFhLroUo2IaSqK5/P54+cgarJ9TeWFd77jvbmLUOMl+IqNajlcedxQxgwbjikSEy58tWAFD7/0D2q8JGppB/zMdmJqhuo2CYYeOJZ3PvwON4yj+S2cfPwYLprYF1NEURX48LMFvPT2p2xpEk6+dnhKgpSt4/h1YDQxYtRwVv+2iZqajHTV226RoT3SPHrfxRihLQdkv61r5Ma7n6NFS9Pge5hN2/C8LDdcfiljBg8gHS/SbNcSxrpy4NE34AWtHYZC4FSUXZ9ykCqETg1Xa8TLGcQUix6d48y49AgG9e2AiSGHq70n3IWqeKhRUWDzqCxR6de3G4eOP5hhQwbSPmyWPYJBKs2nSxq58c4n+H3TTjpUd6alsYlk2mHqceO4+qwJiPaJfNFj+s2P8+GSrdiJDsSaatG0Wg49uD/3XX8JadHqQY6CluKS619k7vzfEVZRx7NJxhR0r45V3zyN4eQwtSyvzM9z698eoCkj4IsVpNMlZJtr0MgwberJ3HTa3ihiUOWqXHP788z5bAF6slJW+ziey+F7eDz92ENYGjQ2byZR1oVTzr+fhT83Y2txdEcIncjBnRh8ici++L1wt4p31cA+Hm8/dZvs3fbNONc9+jGPv/o1RhQnLfZxXgzfyOGqWXQzRaHZpSqpMurAdjx4+6WkApuCEuPm+97lhTcXETfbEvObmXHOWM6bOlIK8pGh8uzbP3DP42+ys86mqqw9VhDiZLPs0y3HwIMOZ9b7C6jLeFSVW1x/0dGcfdy+6Go9oVctO5TveeZNtrWEhFocNXRIWQEd25Qyemw/Xnvzcwp2Wg5/zzltIpecMYoq0TeZb+aBT7bzwstvsnZ9A4l0W2EnJPSEuGZTmrI4ZFgfvl++ge1NAsKlYuoBw/v3oq1lsvjL+TTFSgkMi4ZsFiulo4YZurVR+eCVh2lfKva2Htfe9xbPvb0MTVU549iD+fKTd9lU71I0O+KpaQxPp8QIMbwNXDl9IscffRAVyfY01v4P9t4D2q6zuvf9rb52P/3oSFazJEu2JHdjgwtgbIpNJwEbCMXUECABEkouJFzCSyD3EpJc6g0Jj9C7iQkmNs0GbGyMC3K3ZPUj6bTd9159vTHnOjION7l5GeGNm8c4e4zjLUv7rL33XN/61vf957/kbH/GO/7dQOejLYy+9rFXc+6OE3GyBGlqb7vktSzlkpqe4oUtbLtGFNs678l60KfPlc84l/e98wWYUUDP9/nC127iLz5yNfsPZ0xOzBD1jnDW9ine/uaruPBUo0i8x+RJz3obDx1s47gNXBnTQY+ffOVdbNoI//CDAAAgAElEQVQwoR6wc/NDfv8dH+amu4/RokQ/z1hltHjVbz2Tt7z2MsTNSB6f+eoPefdffIFOLF6wI5SSed74Wxfw1tddhuVF9LMap174OlrxGixD4rZWHisVWKnASgVWKrBSgV91BVaAzl91RX8dj2eEYZxnwvIxTE36FrhNNs0iD3000ClyRJGzyaNIB/8F0JmIlVsqSasF0CkgnUiJZTMjIlY9pshlZXOTC3gqARaZHs9zHLr9Po5XIbUdejF864bb+MCHP8nLXvM6Tlqzlnavz39935/TjyMqjbpu1BMxp48CSs4IsdnFLVcwaOA7VZ55+QWcddoJ5HGL2Xu/yeVPrhIkGdf89D4iK8PvncFXv7Sfc561g/Swx+Znr2E+OMZpzgGeunmCd73/HmrbPewj23H63+Ipz72cyPX47DXfZPWWKU474xT+8Wt3cMO1R2kNTBqNcbq9IVW/qh5sksr+lt9+GZdedLZ6JgqLVUBOT+CD5eT5IlogJxDASRlZBYtTgU5TlFkFSytxxfeyS5bXVIYd2wY3/rjHH737czzxaefxwbdsxxLmQm4ThZl6XKYlj8PzLm/+g69yYCHjix/7Tc6Y7pIPTYaOT1QeEA0irN44TqVL26/xolf9I4ceXOSzf/M0zt5Yg8hnYCzyxv9+Jz++8Yf8wZteyiUXb8RFUo4r2LrpGmKXSiy0Y+yyQy/qYwgIbaD+qeJXVrEdbLsIURBgvJfUufmeDp/7xh1898Z7sUqbSbuzVLwB62Y89cucnJxiGNvsPzTPvmMJwcDASAY855IT+KM3no/HId0AHDgS87z/sofW0jzRsMPEaJnJUZ886ZNGXWyxVxA/RavPaadN8ru//UwkgPzAoZj/8fc3cs0P9mA7M7r5Ga0FrJnyGRuvk9lV9s/22PPgLIY/QT5ssm7G4gXPPp3nPGMHtUpCc7GDkfvcNlvhT975GaLBGobRkFqjzarplCxMiXomRyTQIZZUbF+lk2ftmOalV57N2ad5WNksP39oHe96/+fZP1/X1HTHaLFuyiGIJIVdwJgSjm0qsLp9+yi/9ZLHU61JDEzKcJDQyy3czGBEhlG6AOKX5pzAX33idr534yK/95KNnH7GyVj2AJOOejaKltKxJAHYIZKN7nCSwGmyb3bAJ/5qH47V4W3vPJt62aXhSYiNw1BYtvkEX/3SPVx/7c958lO385RnrKWUD5WRc2g+5Bv/eAe7fr7Ali1buOCCLZxx1mr1QhsEx3AlCCMe57ab23z9qz9R24CXv/L5nHPygqbEG6bJIFlQIlaeVbnhO7N85592k3qLbN9xEqedvk09VTP6pPEA00pUutoJPD776Xs4+PN9vPdtl3LRE9Zww137iNIJ7r79dr70D0c4/wnTXHrZCaTZIk5WIx5UMVKbbqfF166eY25ujqc/bxtnnu+yOBfyT1fPc/99e7jypedx6voxnfNyIyG3BPBMVDaZi/eGIUyjMumwxtevuZfbdh3imZeeztPOn2LdpnE+/sWr+ezXU84/d5KLz5/EtPr0BsLGauAlFkuzh/m//+EBxkanSMwlnvLMzUxOJOrBaScVBcQeOhpy7TceYOOJa7jk6SPYpaNkYVm9RjPJzO7WNLgsESb+o4DO3AzUZ9Olim85GjomOK1jytwtaenCirLVviLrL7FlZlqDt27dtYc4F483CzOJCOyEjSM2b3zxkxgxIwVa7ty7wIe/9F3ykRNgkJHlCaYNfsnGlrAPqZW0noyMZ5+2jSeevgUrCmiHHh//xx9z71ybwbDJhpkK773ymRr6JgxA8debnetw3+599KOc6TUncMYp44gwW6SwMi9Gmce3btjFV6+7g2EmUXaxJmZHninDCDvucuaGKd7wgqczUTLp9o9Rq02q1PYz37qZL914E4Fd1nRsF5tB4FDN2rznDVdwxgZJbG7iVEb50a793Hn/IeaDJbZtWMdjtm9VyXpvsaNzhCRB3/vg/bzl07eoZFa6hXYSUUq6fP5/vA0n6uBaIR/62hxXf/s6ImneINJdizSUpmGOkabc8vGXKfgZmmU++ZUbuPr6O6A0gojZxc/2jKk6f/D6VzBTl/jsFNe1ePhol1vufZhjnSFbTpjmlJPWMNpwuev+Jd70zo/hj6xXEMOSz/IXr2RicgTflfqmzB5b5M579jI718dya9DrsPOMzWzevl5tTd7z51/mhh/dQy41si38YZc/fvureMr5a7CzEMvwmGuG3L57L7ffdzcT1TGeePEFjNVdGkLWDDvYXsZCNsIlz3obvVyCuwobnF8AnQJ4FizFTrKIm0njzGLTGpe3/t7TOW/nakwJs8rK9CR4SO6Hy2FXSTokj0Ncp7CvEGUAJYuvXncvH/jEF9k/18ctj5IKGG0IwNvn4nNP5uN/8jKyTotavcRiJ+HjX7yWXXuOsvOkk9i0ZYrHn3c642Jx22ppUFPoNHjNm/+a6+9aVGWIrJHEW1Kkz1/62/fzuO3j5EGT1B/lOz/4Obv3zxJmLjPrNvOpz3yZvQ8f4nEXPIFPv/cyhoMYp1Jm76Eu1/3gJn5yy8+YWbOaCy+8kEvP30QaQNBrMz4ha6oKL3v9X/DDu+ZpClPYSJQJL01M23Lx/ZICnWlSrA/+7I2P4ZUveDoMW3SSKs/+7T/jrkOh2iMYwz6eNYLhhQT0SVK5pn3MqM1JG0y++Ln3s9brkht1vvjdu/mD9/wtUdwg6jc546QR/u5j72Zdo4thV+nnNvuOdLj11p9zZHaW7Vs2cfqOHVRHPe64d4nnX/V2ymMbaS/O8bidq/n4f/tdNq4S1Hio88od9x1Qtvj8UoeN69ewc/tm1s5U+dFdTV561e9je6t1HVgvDfjyJ9/HuVtHMJOYwHXY9eBe7rp7D0fnO+rL3KiUOOPUbWzfuoXyuMvvv/XjfPuG+0lSj1I55nde8Uyuev7jaR05ys27DrB33wEePjSL7bqcvHktT7rwHE47aYqkP6CTl7ni1e/ltgcWcQnY97OPkvYzbr3zXm65/zBLS0sc3HuUUzZtY+f2ac47dwOTozW19Pjql27l9z/w7/fofDTQefXHX8TjTtsm/k9EdpU151xJWlmLevAmPTK3TJw5RJGtLOb24mE2Tlr89X97Cxeesx6DJilV7t3T4uZbH2BpqcX6NWOcc+pGtpw4rfzfpb7BRz91DR/65D9gV6ZoNftkccxovcbTz1/FX/z5mxRoT4KUILD40W33c9u996pC57ILz2XblhnKrt7uODQ/4Iqr3sG9ByLMsngVJ/jpIm940RP5wzc9lyBcJHEnOensFxNZJ2LmMjuvPFYqsFKBlQqsVGClAr/qCqwAnb/qiv46Hs8YxlkhXZfEbwl/EDskTQEv5OYCWAmQJrxMZRoKcCnJ2gK1qF+SsDkzMvH1Eq9MBekUGlCgM8xFamToa+VZgDABOG0zx85zfNemKwE+pQphCoNUWB7wO296D6Zf5mUvfrkGHf23v/oQC51uwYIMhypREs8+15+kPTzC1p07edKTnqOSt07z5+y9/2YkC7gyXeK8HREbpqZp9rtMrDU5tmea977vDjplmAoHlC4dcs5ZZ7KlOYkzb/OTW/pc/pKcxXaHrVuvpNVpqtxXUmt33XcrjQmbm258kHvu6FNtSHpnglsuq9RH5JJnb13Ph//0j2i4wjJYBjrFQF981AToFADTkBrnxPnxgIUiVMmW+onV5fJoywUkzCOyWBbXhmSNcN13F/nT932Zcy/ayV+/a4fKEEtWRdOow3RI5nvsO+ry9rf9vQYMffF/vopzN5tkA1MB26wckAQZflTH9AIWcpeXvPpzPPzALJ/5myt47PbVpEOb2Ory8g/u47prb2T7tk1MTwlwmGKndUwBVrIeJZbYtHUtlz/jfCoSYrzM/D1uUm/qBk0kkuLBmYBdV/n7rbuGfOu6m/n6DxbIk1TZFCLHi0U+ajhYpkiTc3J7ESNzVKL5rIs38AevvoCRkkiGXQ4d6nHp2++l1+vpxlZDC9KskLpZlvroFaEV85z3mAn+7A+fRcMasmaqxLd/dIh/uO52rrkxUc9XQ8aj+D+KBDKWjXgZyylTCu7hpC0TPO3JJ3PxxRsYb0T0On2SsIpnj/HD3QF/8sefIgpnsL0qSb4g23fyxMIzRxgKvGFmeHbM1hPHeN4zzuEJ563GSY8x7B1i1+H1/MkHvsChxTpeeYaw06IqYGWaY4t3Xmhq4Negd4hzz5nmrW97No1qn17zCEYu15ewb0vUXAET2mo10U/qfOgTP+T67+7j9199FjtPO4lSKcdzE2pVCY0Sab6tvy9Xdn8wQmB32L13if/5V3dqyNJb3n4Rk2MN8nAO0ynRCYRhNs79u0I++YnrsZ0BL3/Nkzh54wQBR6iMujzwYJ9rrt7PA7t6SHj96rVl1q1fQ6ViMj8/x8H9TeYPD5mYbPC0Z57K6WdP48RiK+Bo0IRXjTDcHl6pwrBf4ac37+dz39jDYDCg0aix5oRVjDYq+CWDLA9pdxZZODrLnr0ZlTTj3W+6mHPPn+EHdz5EkI+z777dfP5r93Pe+TNcetlmbHuImZUIe0XyfJJE3HTLHN/59i62bh/jBS87hb275/jaZ/cxs3qSK67aQkNBGmFz5mrJIeCdzGFyIQsDKUuFnT7DnXcN+dTnb2Dr+hFe98Jz2XLKFJ/42tf5zFeP8dhzZrjk8RvVX7UnyTBZhZrpsape5Q//9EbavS5nP24dF146hWEdw5AAqqiOTIQPHAq4/lv3sGHjGi5+6gR26Rh54in7Mk47eMNRPYci6xXv3AKEFeajAI2JJIXgWRIfUtiPyHUh87LM7QJkBQIx9pfYvGYKDI+f3v0wsVFCAufMNFbm5SXnncZTH7MJP0uU3fbJr3+Hnx8eMB8WxxWvZte1Fei0LBONrcsSvaZm3JTXX3k5ZWLCzOGf7trLF6+/WZOUBdZ55qmn8LizT2dmzFVfTrmzyEUo9wKvVKZjwg3f+xGrRqucfcbpmoD+ze/dyVeu/QmJU1OGl3gHhobIaW06i4cZIeDNL7+Cs7dOKxAqeoTmAN7z4b/hgWaPoe1rE0HmMDOsYgZLXHLWRl542fmsm6ySxxLn48pL6AqYvSwdfuC+h/j+d7/Hq17xSmWvPnDv/bzyk9/W1HthsPcW55lwUr744XfiJyFu1ufD185zzbevp5dlSLSJadk6PxXqB5Mb/vL54LkklPi7r36Pr1x7G6kzogC05aZYfZMzT9nIS557CVvXmMSDHqWypy1H8acuu4X8WO6qN+86yjve9wV62SS2UxK+Nqtr+/md176Cc3euRghZeRqSJzG+Vy0A/LxNLMEtVoVmXOLP/uJLfP+W3YTCKHYsvLzKdD3mXW96AY/bMYGt93aZyws/0Cj3SUyYWxjwyY9/kv/y5tfg+gmD1OeSy99M2xl9BOQUuFLGnszz+oxBYIic3yXvD9h6Qpl3vPnZXHj6OrXgEF9B/FRSChXYsywXLHEF14+gvuJ7mvCpz32db3znZpriTuDX1RNTGq+iKgkNqJo9/vo9b+Cp556ITR/SUEN7DNOjGRl44imdw6c/9nlWNao85zmXImbNr37jB/jeAz1a3R6OjJkkYqxicPnFZ/H6lz+b9ascZTRbvkVv0GWYg18d5ao3/ne+/+M9ZOYIV3/0tzhl6xZGa44G5sWBjHGwPZcoiFmyHT7ywU+xecMkL7riMh33r37DB7nhtr0YfonWMFTP6+NSdQGIo6iwBarX6/zwU69g/bQ0Y0xuv+sgz37Ne+k6E3r+86CLb4+QS/CUEROGAjlXSHptKs4iH/zAH/CCs0agPsF84vC8V7yHn+06xsT4KprzD3Hu2Vv4hw++QQPgkjTGkgR3mfPySEOSJGyyzwg/umOWF7/6j3TOLfl10v4Cl120gz9+2yvYvGoeDEfVDG6pVpy6RHxHE71ff/3mkLe+430cnU+ojY6rH+TqUfjgn76Nx+ychOFR/GpNwWb18hQ0XtaW0jiPYjqOx2//zl/zw1sOauJ6ks7zouc/hrf/3vMpGxLF5ZGkqYLDEmYVDhN8zybsF02Dd/zlN/n4Z79JZXSGqHuQB2/6BCOeNGpiBomtoWAGYoMAgyDDLpsMcvjJrQd557s+zKF/g7D4L6Wu/zNG54d/gwvOPl0W1aS2x/qzXgTlE4iHMX46YCCdb7EkKo2w1OrSqHjk4Txb1tX5w7f+Dk97jMyBFoZT0eckDLFdWURKMNaQvjPB1d+8k3e990O0hjZ+eUKvD8fIMIUwkM3zwt94Mm/73SsZLxWhjqoPMFMiQlw8gjDG8aos9eC1b/4zHZu5P00/cfGMJl7W4TVXPIk/fsuVJOmA1Cqz9bzfYpBMYy83NH4dN08r32mlAisVWKnASgX+T1ZgBej8P1n9/7+8t9EOEx0pwt7UjY8AWLIXWfZ8E38sxTeX0831NbJSF+myIXshkzgWxl6RjCqb22IDJRIrYaLJkQv2RpGYKcEZBduzSOmVjXJRLknszmxHYtK58dYH+MN3vZsnX/5cTjp5O9/67ve596GHCSSIwBRvJVOlw3lUojbjcOYFF3Lyjscyscqk072ZuUP3cHRfi6E1xF6KOXVqE/ZAABiDyCrzvdsPcf/RmJE0Jdlkc8roKp6w/gTqW0MFZF7x3Al237+Xv3v4KKtqF3Lq+qeQDXO+9Pkv0W7GzM4dIzUHyr5q9brURhukaUTZSPgvr38NF2zfynjZI3EkJqPwI1suzSO1ELBBAOVfTmM3lwFlfWEWk0rSeVJVcCI1E26/o8+Xv3ILW3ZO89ortqq0z7HKRIFBLCnInsFS2+czn/4xh5tt3vLbl7JpOicJxEXMBD/GSg1KWZVB3KRn+fzlR37E0UNN3vS68zlprfgDlsjsHu//apNbbrpPF8dp0iFLJQijVJw/q081O8qO7Sfyghc+hbFR2Vv2C/sCOb5XIjUy0lCMC4SVkhPFGY5fU2+uZjfh9j09dt3zMHfsOsD8QkQYmSRRhJknlH1H2Yvr1qxn3cw4Z5+6igvOmSALFjRlutOOeeff3EG321dgUDausSDhAmJYnoKcmltgD9m2pczLnncO4+YCG6dXMT/IOdJMuPHOjJt/ehf37z5Mq5cyCFJKpQrjjToWOZecOcbJ29ezY8ekhgcNBgvKBjPyBr1Ozt6FDp/7/HUE0RhJ7pKaAZYtfnIWRuZRd3ymp2ts3baKk7dMMDEqmRVd7CygVi3z0MGIz159A4eaAqhVSYcDamVbg53E1sB1Yly7RDhosWnjGM999mNx7T6Rvq5BmIQqTfZsAXUlXCEmSHz+8br7uPvuBZ715LVs3rSWcsXRJoBfEkl0phs3OadRNCRJR0idiCPHunzrG7vJjSHPed4OqmUJbJGEZp9B1CfJcob9Ktf/093s3beHJ166g9N2NgSHUFA2TR0WF0Pu3jXHnbcdpNOExc48njNGHGRMjjucsqPKYy+YYfvOSTrtI+TRKJZVJghi/Kq0U9r0Bm2qtUkFBA/NT/DT237Orp/v5uhsm143xPNKmiAsAPWa1QkTU1tYP17lBU89kek1Nt+7/QFCxpg7MMdNtx5j09YaZ569Wj0yzcwlHMicI0EzBgeP9vjJjx7CdgwuuvhkZg8tcdfP5thx6gZOOdOiYVUU4JTxrl6YImHXeaz4u1TsEdIyrV6Vb153BxUj4rkXb2fLtvV8/Qc3890fH2PriTXOPn2G1AgUUCF1KGdwzskn8cmv3M/9Dxzk9MdsYe0mYY4tkkYWTiKszYzZVsKdtx1ianKc7ac3sJwWeepiGj55NoRUtbaPzNt6YqWJsvw580iuAVMbKLpnljnakJEtz6Y2aYQNtnXdDJbj8bP79pOIF7DMV2lE1Q654lmXsXXGVkboQjvjg3/3OZL6ahYDg1I61LA3AWOEmSlApYCc8tAahQNe+pxLWT/u6Zy9vwd//ffX0OoL8BJSTRLOO+NkHn/OKWycKavnszzEznWpOeRz37mNe+66gyec/xiecdl5RBl8+4bdfPP7NxMZrgZwJaZJICntvkUadChlQ664/Mmce/qJ1MvSPIOHDnT4yP/9BVqJQSDNJaOog5t5eGZE3J7l4vNO5XmXPYmpho1bWFALH41ji31+eue9fPOfvsfRo3N89MMfYKIGd99zkN//2DewbRfPcQk6HWZGynzgT17JuCO2BvCXX7iDm265jUGSMZCke/luEsQi58KA7370tUhmWjOCq799K9fdsItuIL6FIYYdk+ejeAw4cabME8/dxqWPP5uqC832EqONMT2ezBwHpaH1zZv4xg0PYFbX6jzbWZinXh0wOVLmzJM3ctkl53Lathllb8ktN5LUclsAjZTZhT43/uRhPvPlG1nqO1gljyAdEkQlzKjJtvU1nnbRTp5/+RMYKUMY5Ph+odi49sbb+ejffYbm/IAvfepjzEyg4/zpz3o3TQlI08dxn85/vjQKMpnrbbzc5LSTZ3jZCy/m3DPXUllmcQoTUWXveArotwYpux8+xK6772P/vsNcfc3dGI6HW2sQ5xadbhfBVnynCGySpGnPCJlq5Lzyisv4zcsuou4Js1nxMgVCr73xNj7/9e9w0w338JqXvZg3vfEpdBJ489s+wrdu2YNl+5RKVeIwws1Cwt4xfu81L+WK517ExrFinCj46NrMLma84o1/wj17OjiVaVaPzvGSK5/Hs57yWMZKoIRnCXBM4Y47H+SPPnE19955Py+78jm87jXP0H98z//1Fb71vZ8ySMR+wsP3fQ1giuMC4JTHxMQEmzdv5st/+RyifjHW/uenv89Hv3Adc8NcwTyRdyeJeFUGGK7UwyWTxod89WSei59wGp9//yvoCQDrw3s/dC2f//L3iRIXQ9YceZ/TJl1e8dIXc+kTz2a8UXx2jU8U650cHpwb8Od/+Um+88P7ic0xut2YyfEGQXuWLRtW8/qXnstFjz2fmQlHrRdE/VOqSFMddu87xp9++Dtc//2bVTkxCDOEseuZQ8pmyAue+3SueuZj2Lx5Rux1ScTGRdF6iIfQasKnr72ZL3/tB+w90MerVMFq8bjHrOXlV17GmTs36vUvIv9hL8BzPPWU7g/hez+8h69fcy3f+tFuzMoYue2SDo7ynje9iCc+ZrO+p8xiwsPO05ISAaIUDi8O+LvPf03VKAcOi7JgGXj/V1b8/xbQ+bmPvJbzTj9RZeFHW3Dxc3+PubawDlJGfFv97QX8xipjOCXiOCDoL+E5ISM1n1c87QIuf9qTOX3HeGFtIM1yB5a68MBDe/ngp7/NT376c+YWh6xavZmlZpeS76tkP+h1GNip2oKsm/J43cufzwuefb66jphGqrWWJs6RuQGf/tJ1fO5r31XlhlUZQzQlcg9J4iaTtTJXPf+pvPE1F+u11+rDU5/3Fg4eySh5Uv2Vx0oFViqwUoGVCqxU4FddgRWg81dd0V/H4xnzg0hHSgE8okDl8T8X+5Nigy+A3KMfAsbJ6zzTIhJvSEFNJHQoF5l6kSQuclQJHDoOkj4CFqhIW97WVK9NYQQJM0oYeAKDHlvqMTpW5b9/6JP8w/dv5clPu4yDxxb58a0/01ALr+QzFGZLyaOWNJgLD/GU37iCrWdfhDe6yE23f5A1k1UevG2BCy5Yjd0PePzm9az3AmrlhMWozPU3tbnxJ4s0D5a4+UCfac/jWZdMc9bzPBb2wePWix/ogI8euhm7t4nh7Ah77trL3KElXHuMKI/I3S6W+FymMbVaiVZrjquu/A1edPlTWeXblMkJLeHHFiBv8aei1vKQ7dtyvsIjYGexMBZWVPG6AiAU8LCOJT5RdkQvrXBgf87kOoNaIhuPkDzNyRIH08lI7T6WM8LhgzGJ5bB2lSSt95QBI7YDTkkSisEUhZsZY1erPHwYgmHOiesNrCRQIEU8/pIgotsysB2fOO8qqBUENl7Zo1JP6YUlDYtZd4JPMOgpg8p3fIY9CXaxSCo20TBQT6iy55Olkn4a6GLcL/vqd9cdmjQHLt3Apt0N6XUWqPk5M1MjIuZntCHiVSlLgu0lDIZtym4JF5dhNyFOMk0SloV3P4yVPWy7AnpKTWQbH1Pxc9Y0TGrGQG0E5P2aQwE8MhY6IcPUZRBZLDbbOGbKzGSVRtXREAfXE2mtyLoKGZaO01w2ZRE1r87hY01Mb4z2MEAF+o6ltTYyg2m3iuWItHegHpsaqpF7ZHmFODKpkjDb7JGI7YFj4OYC5OXKkhrIMYaBBs4kEihjpUyMe4RRT9lNco7CoKOgaqIJqcLkEwCizmIzxTDqlK1ZxscFXZWNclh4xOqgK4AH8e60rVH1djQsn6OzKUHYYWzSptXs6TmU0KZS2SQx2jh2mUHf58j8AqMTNrbdwcqniYZlBf1q49IISZk/lhGFDeY7B4gHDq5VZe1qsSUQXvISRppjZh6p16bkjSirM02legFRJIwfC1vAe7Or0v9waNNuJ7TaoQLmliPsQWEyWtQnxvCyNmdurFGtO9x0734Sd4z+0oBuq4zjB4yM2URxrwD5EhPLNrTe4inbbC4SBhmjjfUMBymd7jyjE4YC5CPl6i/AQQE61bKhmN+k0+N6DlnSx67WONIaknTanDRaZf2GU/jOrQ9xZElSeyPGR236SRdcV8eOHQ554lmnc/vDs9x37xIj4yeQGh313YyDBE/ASTshNCyV0ztOiYbkZ0kicSx+fUUCdWYLFLc8x2YiZ5WaCBqxPF8nqY5x8ZpQ0rQALeqvW3j+ad8o7HDKpjU4pTJ3PLCP2PI19VoYlvKFPcPQtPB4GFCujbIY5tocSRyfmkiPXVeBdmnoZLkkuReNLIU9DZ9y3sFO2gRBj/r0iezaM0dq1PC9OnEaEIdNRmsW0yMic5b3tBhGOfMLLbDq9LsdSq6oB0wikbNiEBo2TrmG1RegPsVyHf1+Jdei31ygbGU4Rk437lUxu90AACAASURBVFBuTNCPoNeT+bOqwJqy/jKDbrTI+GiNOOorqO/bBiPlEtPjAs6H1J0x7rjvfub7AV6jrj7JjgWDXpOqL5LSMR2Pwo4VoLfXW2D1dJ1W8xC5eIbWNzB7dAGvUiMVm5JlgFXGgITq2Wmb3Epwyi69QU6eVKhXxqXthyUhIl6NfndJGx4lK1WW1prpVayeXk2r1SYxqiwdPURzfpF+bhC7I7SCRANxZsYb2ngQE+nxuouR9HHMmHVrpylVPfX6NV2fPXv2sNga4HkTRHFFVQZB3MIuib2B1CsmC/vYuXgrGpy4Zg07tp3K7of2snv/A8yHLRKnQhx6MOgzNSap18ISndLQpOOP46BP8Vw0DASBl+tRQPe6GmT2CIYtVUcYmShEqnqeslxCDaUJKhpaYYALWJjoeZY1xzCMdMyVNWlbAttCauWSMoCHg46OZyuPqXoOp207CU/8QtOEh/bsR9wk5vrSiKxD3MGyFxDqajd0sL0RvabiSO5EFrWqz+LRQ5TcnLJrsmVThelJkdq7NJcG7N0/T1/AdEOUHhm5NRSDELasn2TNVI1atcTSUo+jSz2WWkMWwpywm1L1LMx8SZtsi0smplPFKRmEg6HebzR4bVmlIEGBAnw2Gg36vQO6xlq/ej37Di2Su7JOEMZ6iJP3CfOShveIKsaxqmSRhetIfMwQ388w28cU0M49i8jwsd0pksjGMjKSZIBR8kiHHaZqLpvWTlP1/YIJnpkcPHSEI0cexnBq9AILrzJFrBNMSqc9x0jDV2CuUfZYNzHG9FiDWqlEdzjg4LGjeg9JIl/T4DtBolYKriv3NPHgFDZmSNzpcsKaKTZumNGmpYwZmasPzc7Tag8ZZjZDGeKWV9ijZG2SsIfwnCtujR0711JyTEq2qXZK4tH6o5/eiVefIEgtLLFj8Css9XqMjlRx4h79xTnWrFnF5pNO0iZIFjva3Dx4+BCHjh2mM4wwvbqyI2VO/N89/i2g0zHFLz0iTSKqo5Psn+tSH5/GMnPiXkfPrXLfhY3vlQmiCL/kUi07zM4eouFM6lpprG6xdqbB+ESDuWaX3fuO0BzI2kcUUCm1ygTDQJLaE52/RGXjyVxpSS89omznRP02vpXyxCdcyLDX1wT7aDDk8OwS7YHJIHaJ05Ry1ScM25R8k9AUO48mNRsqYnNjDCjXxnj4UI+R8c3aHF95rFRgpQIrFVipwEoFfvUVWAE6f/U1/fU7onFoEInwBQEu5Vmk5yJxFLaJPETEI/tm8diUDr48hBlkS8otULZsBTrTLFfppACRaZapz6ewh0oaQJSr56Q8KxCK+IEWITy2veznmSd4slm0HQZRRC5JvoMhr/+vf0WrKwt2i8XOkO4w0IW2bKpdz8ZYzMnqQ37jVb/D+PrtuONH+Ma1b+CMbZt48KcRZ5xusmGDzybrdMbbNrXqXvY0Qx484Gma8s51W3jxO67hcL9M1Skx2ehT75/IllMyytsibrjdYM8Dd+FnJdxkDNe0aXaPUGmMYiKsM0nLzgkGbc46eQvv/6/voGakjJdskuFQJXJpnqmAUmop+4Aie1ZqLD8FaCIgnQAoUkfNXldGkYFvW2RpgGdVlWGR2xIeM0IYl8mdozjhanJD2Be5Jv8KgBjE8wo+lJyGLnTb3ZjBsIPnC3hpKojiC+sylpAeiKUNbxeJIbJJTMIBju3qZmrMGkBWA8MizLsK+IWxhKJ4VMoix6xx7NgxlVQlA/k9Ab8qCsyJb2DLEu/Rgs3qmPJ9hCEcE0dD8ixSIDczSoQigRT2jylQd4iV9zGNAIwKrnjYJSGRMNAskW3aaqfgZhlTEgAiIL3UyTKI0ow4z/R7CQBS0s9tYVoO+bDPeMmjUmoInMLeIwKyH1M55DBKdEzKRlYEvWbcxXdzllKTOMnpBwLs13Cdim6ixceyMWIQLViYnoXh23SGoXrXCohSWDkY2FFTQXth5Qognhll+rEkvJcYRA4jwz6pb2L4AtLEeNlQwz0E6Ixti7TlkyYull3VDWRu9bGdWGW9wVAYWQ5pZikbJsoMBYJkLNiYjIyMYaRzunmWh4DKhbdbAXQqM9FawHMEcMrUw0yYsOI1GoYxzeZQJXFhD0YaJTLmiJIulep0wTiNOwW7NxWWqLCFIjCH6rNp+hlpLqC2nL+MJA6IBgGeXcc3y0o9qUuAjH2YOJSAoYqCb3EkG3qHPDNJE2FMNqlUKsom7fQGJFlKIsdNhupra2TrCM0u2eAIZ64/gfHxCW566GFyv6GhPnnSYDjsau0KgN3EtOX7p1h2rjJi0+4TBibJQDbTLqkxS5p3sYwKY6M+liUb/yK8SV6fCrCeFWEqoUx4xgJmLSUv+aTNHiNJxsaNZ3HD7bMqUU2CgSY+Cwxu1z0sM8LoLHLR6afy8NJ+DuwX+4pJesM2pbKAKgKOgusN9XcE0E5iiyhICqZwamutLDlX/vyypUim4LFc8Hkqr7FU3ikMyzQPyBwZO5JsL5/dgURCqeTKtLGiAuh0KyUFOiNbBOlC4R6Q5SX168zDFNd06AWxjstIgAPfp5Ev4jk+rtpGCKaWYqTF3CazXCpp5L15RhsWvX6bamOK3sBi4VjhIygJMSITjdIeSR7hllx8r4Jg3e1WD0+CtkZGiYIhPQHm5Nx5FrGZ6lgYM1ydN13HIhz0qdcqOrcmcaTWBIFI+F2fuWaf0eoUcTPESaxl9YGJWQ/pDwd6U/M8p5hHpSqGqfOfP6iS2TadJKQr7OlGmWZzXq1XhKFa64lnokluGZRrZQWNEgk0MxNMS4KeIr1OS36VICquQamL+JpGSUTmN4iynnadXNOn7IwixgFZ2MPI+iRWriBokMTF2JcgI69Oya5w+MBR7No4hqQjZ5ICHpOVpNUUY2cJfp4QxNPKkK/6HlHY12vGLVn0owGm69DvmpTKAuFBOEwVDPMcizRtkeRtomSA7daI5LOnCfVqmZLtMlafojnfYxDMEzpDApnrGNH7fb91VFO5g6xO1ZA7UOEnqa0+9Z6W5wIAzWRs5QblSpWp1dPMHj1Mq9vCMG0cYWqKRF6oZaapDDv1yyxGZ6EaSW1lBvuOq0B3GAQF8O649PviGQ2OJ+CoqV7fcsySU2bu6CJrZk7AiRJCN+doe8Cq6fVE3aOE0QFyK6fUWEt/cQHbcvBddYolErscsQkR78x4iOmZBP1EQ3/qlQm6nT5jkw0WmseojwpT3SBOBkytqtHtLWmjMDN8gkiaZw5Z2qXijpFFQ6KguG8ncUU9ywfhEhO1mo5DabJJzTzPVQBKmmziURwbkiafKxjsuWWGw6Ey/dLBEiU7o5vKOPVU9eC5VWyZS5JEHCiK5lc/o1QRJU5Ivz/EyEWm7ejYtZ2MoF5h0GspM7suRq9JqoCZW6pjOD5eEiijeRjE2H6J3qCvFGOv5JCkAYEY5yYxNdeBUNYpAn3nZKZVXDOxrPcG6r2+2OozOrKKxfkFJifqpImMf1dD7aolaR7GCva6Xpl2L1Dw27ekySBNWLG76IIV4ZkuRlonj2qqcMnSkIlGhaWFI4xPTdLpR9iVOovtHuNGl9SWkDBTr1NJW/etklrpSGNQFlRiN1Arlcnles0kWM9XsFaWaq5Z+M/+a49/C+jMJbwxHuocLsFnUkMJvnJdBytP1FtZxkQYJwTCKC75OK5Puy1zaZ0gLpGEXRxD7q1COEi00Svzrtyj7UiO5WEacj0MGR9p0BXrgrJHrycNCmjUp1g42mJqeoJWa0HXcOQurl3DsUJa7R5RbLJq1Wo6rQUmx8sc2H8fq6dHaOFhxGLT46vqxPMzvR4ldFAUKrnR+/XbNa18o5UKrFRgpQIrFfhPUIEVoPM/wUn4T/8RjMOBLBcNXWgJ6CSCFFkDqzDFEH6NAEcGUS6A3S+ATtdIlDEjzAgBlBTgNEU6Lb6UAuiZCj5VJFRAj1WE7ch/48wiyGXjUgB9Apo6uTAuBLgxcVyP+aUlRscmuO6+I3zkY3/DPbv3YZfEp1JYeCjAI4s9K/NwxhKe/sJXUZ/cxsiqWa7/7uvYNj3DsXvGqW1L8Vcdozwsc1bjBKanu+zaF3DfvR47NozxvMcafPYLCX/7w4PsPuqzdSwnOuZhjJZpyoIttSlXQ0R31W3GjIzWya2OApfdjgCGOavGRxj3Ld75u7/NzhPXMOKbtJcW8D0H16wpwClMIPmRRb4Cysvgn7CIFOg0LFUUS4JyISsVfaFs2Ic4RqqMODF2N+wmw6CqYTzdZB8u68jMnqawWoZIykWSuKQaMd8dVZ++ziAhtz0s3yaKIuzUpCTn24gol+p0+gOVxAuIKawj07YVuBBmlSPnV1mjYoenEeDKGDsuX8uzNoNOl7HKCEkoIVESWpOpr6Oc3754q9mGsrwECHNMk4ov3n4S7hCQCSiq4LhJFIvXXIrnSqJ2pqnpZi5ssUIO20tNjvWF2VClahqMlUzcqE8mEmIBcESWa8sGKyWIBSyXfU9KLv5VpuT4prhpwPhog24ED892CM1cmcFRHIjhIqP1UgEa9DpqcxCWGgzCoUrac7OC7zQw0hjSOTxngJXOYLoRg7RLIHq8vKaMOw2dSgPK1aH60ApDSQAzwynTGWQEudTHo5qLJ21AKInogvsIO1rYLX5ZvcC6Q8jEkxFhuwmzL8D1IgUmkiRVQDIX6bf43FkSUGOQCvuKITVfWIERlu1h28KmNUhSYWgLCF0wE127p0CVYJQCNGEF+m9JViNNPZphi7RfpuL5eG6LMFnEsCvKvpEU9ShoEAYtfFMYdI4yS23fwqxE9IJjeNaUeoLKJkvCjyZGJ7ThEQR9DanyR2x6XQG1fTxhi/ZiZH/puQIwOhqwJd6PSRbTDbrqJ6iNA/Htk+somiYwj+JkC5y1YasGg91w350MTZmfTPJhXWWlpuEo+K1WBo6M80A38+KcK0FZAiZHQ7/w4jMHukkv+Q0MZ1FDQDzbL5iQqUkmJHjRGwtQk9m4pQ6BPSAQwKs9YMp02LLpVG7YtY9hf4ApzGaxBPFsrJpc233M7gIXnnoyexeX2Lcn0sTmiB6OJ5+7kHmb5oB+HCo4m4YGg57IngV0LeYHCcPqVubF6UM9lIXFJ1J1Q7wNU5GfymtFmhyQe5GCncK2F6DUSHy1snCNEmbYYtvmGdxyidse3E3sSGxarIxEpMFjeDTnO4w2JhRo6Ay7lOo+/WGXsp/gux6u5ZIlBlmS6Zxp5gVjODQSTah3ywaDoE8QRHhGjcFiRtkbJYgWBVdhKBYXkgBvGcTDEDPOqPol8n7hKSrgjGEWIF1iCFNpiOUaeHGJsi9NHUfZ5wIKCNPPdlxlsQVhk16W0xpG+E6dvBliJyK7FbadSWwFjI6O6BgTKxTbsbAEwO7LtSYMxcJKZbHXoiNJ2+USvWGA75dVSlzuBephKD/S4LMldd4R0mFOlMaYiTDQUqzcZtAXP2BhHkqUmIASqQJBph0q0CsZ0L5Zx06Eqy5BfYWUV0CYgXieer42IrrtIVZsKmC3OAip2g5WGjNM+wzNAPxc76cMJCxuhizJNRhOxro0u6I8UaDTdi2yUDwM+yJCxTJcPLPKoCf/JmFfMXY+YKmbUR1ZrWuBjoDWtQobpjdw5MAxncM62VFSoZ4FDvkgZHqywrz4WtbW4PQLoEMAVgF3BeiSuVwBICPDcRokctMwDdasWcOxY0cYKqO7sMLJ+6L68DShrwCNhIVdjC1tDNo99eBIosIiRhiBYs8p85z82RXP4kAC08TawKMr16PlUWuM0Wx2qaQu7oitjS9ZvGT9BWWcpyITNqYpI42nVEO85PMIGGVY0vyVOUTq4y3fu6Rh4qtdw2ijRrezSJZG2iDFyWlM1phbmiPKUvU7tHL5nAau0yUeCLgZU/KL67PfMfDLFXKzr3JvAXoLPE1YsIWSQAF5S0L6ypiOpHKbVBs1Oq0lyo5BFgwoOTZd8cw2HYbiJWqIfYmrgLkcS9Znnlun0z6KbYTYuoaoqhxbwPLMiGn1OkxPTqiCJgmGVCo1nXuDSDw2HTyroqFutZLM10YBcjk2YZro8S3HIA4TapUKURCqZYjK3nWdEmNKk8uHOJMmljRLfMZHJmguHcMyA+JSVdcyEt4l60NVxkhD1jSxPB970EWyyMW2JpEGaiZrIVnPyu+5lGpVup22gvfSLKnVK3R7A1V7lCpVXR8ESZtyzVG2p9isCHiONDVsaJGrEiUJQvUbkLnX9qTBFVCqllSt8h8BOmW9LA+ZV7MkVam3rNE0nFLGeSa2yCbdbpuZVVN0un31zBwZm6TZbGuzQlRY0hDPE5lfQhzfw/I8Bb0tWX9L89m0CwVAltEf9BifHFFvfMdK6Hflsipju+JbG+P5NoOuhI+W6GVdxkfHGPYlBLBodMzPHWH9+rUsLs6TuXKf8DGykrKOy740J4eqxgiGRTNx5bFSgZUKrFRgpQIrFfjVV2Dl/vKrr+mv3xGNI0mea7aGMB/E03AZ6BQgSv4+NH4BdMbLik3xt3oE6JQAmawAOjORFop/koKeJqZlUokLoFMAPRFkCxAjoRQCdEa5oWmwwhIQuXDFNXQxLQsy1/N0Q9kt17n+pvv44tf/kbvufRDHrxLG4klZbIBzt0Q7PcJvvuR3Wb/xdManjtFt/g1r/Ro//GKH4bnzHA7mqJoZT9lyBnlgcs/sUQTXuujkM7lsOsBvTvFP+w/yrr99mMG8SD3rDK3DjKUBkXzqbII8L+GVDXpBSJyY2KWQ3DmGk04xWS3xkfe+m20zZZQ7FwdYInfOZKNb1oV9vPyznNOkpu8aPoSEE8jiX1g+mrugmwANJFr2wRLjeEMOIKxIt08wEMaH1FuAQYcwb2sari44hWUgBBgBKhIHy+4xEOmzIX+jh1DWjaw/bZFGCttRPC3NkCAfkhp1gWCJ8wRfAhtY0IRnwV0TOgoeJFGNULC+vEel3qDTamtHP4/l85WVjSiBUovdNnV/TBffsr8RP1eRbEpIlAhdJUBoya0QJ7IZE2k2xKEwvWIFLAT0tiJTN9tZHhOZJRbEUN/zsIOIhjEkrohfa+HfJqw/+eayEZDP6Xsl0eNjehU6gyFTYyXS/lFmJmocbS3RDhOWzBNVnmuLVxwRTpbiSVCIhnCJwK/EIG7pxk/CWvLYxUwSqq6wpAQwqGL5AYEy0lzioAZxWTcecRgQe33dcKr8V6T1wwGBbD7KVWUnR/KlhbZm9tXT1e5l5AMTtzzJUj+gVTqGa46QBbbsDKmXBZwKMSSIxK8RZhHCyV7s50S5p+CgmQWUbEncjanWXPVVFfm5pFpHcY58EgH9ZNPoWnItCf9TwOCQzGrqxj0IRhiEJs1kFjdbhRlaVCt9bC9gIKfIEgDfoB/EGFmsdZO5Q0AH0/UKj79E/EV3Y+cbaR6rKPOnXAtIaeK7ZRxzjMA4rMwkYSxJQFAeOypNlFR49f71OhqwIwBAGEcEsWzWZFPrq6TdCyeInMO4+SKnzWyiPjLKLQd+zsDuq8dk3m8UqfeWX/jMqrVATJYP1ZJAvGTjsKQMSQE/xXvYNMQqQJoyQ5xqS6WjJaeiQEEWi9RWgPvCp1gYZvWGeN9GNOXXxcah7LBuw1p+sOt+xEbTNavEiUHs2MR+iJF3KMcdHn/6Tg4vmtxx+0EN3LArPVJTAicmMBHwQxob2hJQwDfs24SyrzYkURoFp/uNgc6rStBKMwU6iQog08wcLCvW6zrzxbtXGOMSeuZgiXffUEBJDyvusHXTlIJ4P3toD4nI601hfg4VqBl0A0pug6AfUSn59IM2uRHgVySwjMIz1XQVBEYYsrmjQKfaaXgDYjtnSXxXR6skQYwXe7SP9PVzOmkbo+qT+C69TJhqIb5pUpYkdwkmM6cLkFyAAAEH8xBLwkJEEuxLlaaolH21oxDWYrVSp90fKKNQrnk3XeCYsEFzi9Zij1Js40pzIU/IXAF6yqoqqIrViCfAk4ljyXnOVNovsk8BaDv9piR40B1EDONcAbrccKgKiJxlTIyOkWcJtVqNVAGXWAGfviQZD2KdGwXAD4T1nWTaJBAwQ4L5LC+mH3YwDI+SN4WdybkTFUQko0BmaSJH5PrLN+A4J+4GOMJ69nz83CToiVGjSVKVJqKEzYm/qktr0KMiYFEsAWSWsgGDKKBULyvj2k5tBZpECRANpQ0pjYtMWYtLrVlGhPVsVDR4JLESXF9Y+ENWNybVGmIpGCX1moRJm4Y/StTs4ngZealEO/Ko5e4yg1PUHEVIlTI6l9mdaVbGc4sxfsLqGZbmjpFEco8dahO0L2PJtAvzQYFqDWEyuwq6SAMjd7r6bwJAWbLSELm7U8a0SupTaiQBhlGMm9QQAEnWKil+WTyFoWyM0w7nKNc8wtaAMS9XH+bEbhBkq3DzISXPVxBHgKNKrUwvHEgGls5LflvY/AaxlZLINWOZhMOI0eooQXdINUrJJIxutEQ37BeNhszAN+Q7iFCiRxrLfCMAaqDrAIOGArtJ1sSwRguvW7No9gkoLLVTDCzLaEQylsGulugnkQJRAkoKC1sqkvixBg+Kz7Pcb6XyftkjkjEYijXNgNHREkkgFiEmttUgxtFzndkJo7E0r+R9I7WHEJBV/l8sAkRZM0greHYBrEoAody3+8OAYZrj+WW8tKPNuHpjnGAo7y9sXPFvl/lVwNYqg2ABv5yrPUClNEWvHVCvCbt6qA1JkcuHwki1TJ2LB2LQ6YqPdUIlld+rkOe1grlrBURJWwN1XKdEtzfL1NQUve6gCIESAwJjueFri73AOJVazmB4VI8tax25JrJQmLYxTc/AMW2iQUS9PEavK2xtC9u3GUYDfFmI/W8e/yajM+9jiR2DwPTSiAxCShIYmUpwnENf1ktisWLExIGoGHKq9TFlWfqlGnncUfA6l/V0WNhB2NIkEzBe2J0S+mY6GviollSihrIN+sL09B3SYVPBXVnfijd2o2Gr/YaO315KMuIy6EmolbPMchcrnzo9scewPCz7IKQ1srxagOhxV+1+1Gfd8FUxsPJYqcBKBVYqsFKBlQr86iuwAnT+6mv663dEYzHKNVBYVoHCCpKAIGFeqkuksC0R5llOmKeaFK4LqdzQjaUwpkwr1o2bMsREjqQBHcURDJEmJZKiXUjNRFosLDtJG1f5kkjaBIMRCa14RqpkUEAXeVHhDWrEQ9x6mRvvvJ+Pf+HL/PSeh8nEZ80s68LYF/u5Wpmn/+YzmNkwQakyoNd8gLXTFj/+/jUsbBRqnc1kvcqG8kY21BLidptbfhyw87wTeeKM6O9LHJxvqa/grtsXuf6H+zkYVel5VaaDWEGYUqWs0r0gDFU+pN8jy7hsW52rrrqKUzavV0aiJXJ0+bZq5pdipUVwj7xeAEz5zkUIUVGDisr4pBYS7iRsFbv4s2BGiqUIG0gt9vRZHnKcRNLu5ZxlxzOBi/O2bCKoDN0CCPbp9aJCqrksGRS2mMp+5f2SQuYtHmkFp1dk84XXqowIxxjqZ1XZrniVpRmRLJpl02F7VKsmnWZHoUv5JHosYWUJgGvJZ64ok6fYjBbuo/LZdLMrScRxwdCITNlQF96kchw3K1iv4hUm9VEAWL1ipW4iyC1YPWN+keKr9c2F2ZkXWTvLr3dMt5Byuil2FOLGOZMTExxuR8wPB7Kle8QfVd5RWRQin5faLAdniddaKKCC1EeuDwFijVT9/AR8kPMlm3FhEgljzRD2qEr/M+pGu+DvCgPPEBsCAepEzZfpc0fSlXNhZEitNT9bN7EC2sp7NeNifGhSuikJ7Ba2bIaV0ScAelpIGWXTLPWTGsm4swWMcTRoQMeMJKwfr4/8eTkkTEJRZBOdmwWIorVLZUPrKfjXDeYeqY8m10oDQ5hWKkHNCSJ5LthasiE/DtAfl6dmroCCAmprkpYysUuepQBcmoa4dqUYp8tSVBlf+tnkewgDU68XYftmDMJUmXgS0BDnoUoLa1adnkiwoz6nrmswOT7BrQ8eYZgImBDTT4pzdpxFJt9VT7H+mMoqFqBVNv7CpJHNuzzk/OQCvtuFd7G8VoB3V7xBZbOeyueXi3JEQTOz09Ux3yRkoz/CjhM2cf0Dd9DPHCpyHQhr1JDNuSQo53hJl8ftPIndRxeYW2xpg0A8MgVIMAV0N2NcU5hTXuHpa+Qkcu3FOZH4+sWGjjdK4uFagK6m+HOmhTesXFsiZxVWvgQTyYa3sCERKbvIhQWnEXg7IhkMWTczwQmrprn19jtIvQp5tc5SP2REEjiWz83x5+PnXns6XqrjTDw65X6QCRAjYHcuanBhyy57Egsz3MgJ00zn0EEoYFaCaxWMdv1A8h0e8ZAtgk+MSK55CS8p0oEU5DGywnfPd6h4JpVyidGKi+9Yeo6UeScASJrR7vfpB5n6X7aHKf1BqPO0nGbfsyg5FrWyS73sqg+oAJ3y+2IhomNiKMzkiKZ4tw5T3eAX9goWnnxvM6FSdqlVXAlP1xAcsdqQ+5h8/vYgUMBeANLOQI4l9xOxmVgOA1v2qhTGu4CbKpsXGbj4MZoWqXv8ms50vB3/OX6NOFGlaFrIPKmKgVTPdWG8nSmQf3wuK66DX1xf6mkp9+zjwYN20TyU35ZrQQNw0uV7vl7zxViQ7yfg0dzcHD35Ir/0OD4+CtBFrDyK9/xnD5mz5X2lYZllCmJNjI/SarUYCCAm42U5HfrRx3s0cPSI5/fyXFRYciz7jasPtjCfi/nz0WP40Z9DQvmKfy/YkgUAe9xXNMMSm41l9ugvH0fDyNJlAGn5fvHoYxf3ra4CQI3GqAL2Ap7H0gzQ5qLY9yiX9JH59JdrKfU7/v2LGv7C51u/v9hoPOq9H/3n48d6dP3+hZP1z+rzyH1v+ZjHz9ujr/l/XuP/5Yj/4l/8MuB33Kf8X/v7/3dHVaz5fzm3jz6m3s//A49f/nz/3kP9R3//3/t+v/z6wzdyogAAIABJREFU43X+147z//Xn+z/9/v/R+q38/koFViqwUoGVCvxnrcAK0Pmf9cz8Z/pcRjta3gUI0qisieWBswwwOcI8WN4gF4DX8gZU9igC4YjKZ3lDVIBEyyCIbjIMrOWNwCOhO8ven8eH56OBTgV0BB3TR7FA9bOIdhBSHa0z24eP//0Xuea6GwhE7eYI4OjTiwKe/vzn0Ry0cMsRM1MeVW/IQ/f+jAPrQhr1KqWkR3kp5XFrbS7YuZG7bmpRGY95/M71hGHC3OwcVhhR8WocmAu5ZXeHh5sGP35gimqlxJrpSQW49u15gMN7dzM+UufC8x/LW194GTNT4yrrF+aibAIFeBBgRTaLrqRlLm8aNM1+mUknNdWN4PLzI5sHBcUKYPQ42KOL+axg2MqjsFgsgowEAJPXCzisr1+Wdx0/nrAfe71QgclCNlhI1vRZN0qP3qgVovpiU1O8l4CExxfDj95YCuglAIcADUvtjoKk8ilUmm8VGziRslma8SrfZRmwO55evfwGMnZ0oy4g2/LYkS8o31kTXn9pg6yY/KM3djpmi787DlIe/39930QjDQo5qZyPKGN6cpz5TsDicIC/PNw0QVQBu0LafdymoTBvEEDfUUm/1jgRr8SkAI7NwiOwSLMWoKcAQXQTHMUMl8FHDYlZBoxNBT0LAEKAHgkzUWl/muq1JNeZKvwsC9Mprid5zfEAFfmDgFgFULAcRKPfvzhnxWsF9BabgF9s/jUnQgGAXwSLycZb4ZHjYIDQiNWmQg4m4U4drYcCK3LIR/l7yvEN8X58BGhYDsNZBlTk7yNhUApAutzEEC9FTyjhImkWdFZSw9UQuDiPBURTgIzFeBNfQoNhIECn+H7K+BVmSkom4TGZTz81MaM+O04YYaTe4Ob7ZhXoLJnii/mosbEMKgk4IXWWZ1eCdyyREhdgqFwnAtgqiKmlLdhc8jkEJNUkWokwPw5Q5SWiPMXpRQowdayYE/0Gp27YxHcevJ1O4lCyhDknn90myhyxC6UUD3jsaSexe36OhVZb7TpEiimgtcwJCNtOeElCjdYOR67es8IgDSODMEqJU2kM/QthL8tjQ+dTAbH1/4sfGVsFMLY8yxoRUa/L6rFRdmw9iYce3MPhhRZ9Ybs1RkmDX3isPRroOX7OBVSV1HXxRFQp7XIdl8XFWGnheynNCZHtiqxcGM0iW9WAFQF85Osen3OWmXuPzHVu0RAQOFSvcWUh52p/IQzOhoCMJZda2ft/2HsXKDvO8kp01+s8+qXWW37LlrElnoI4xCQh0XCHi0hWgsgdgnisRCFzJyLcEGWyrulcQqJMkoXCWswoZAaUzEDsWSQjwqwgyALEeAUEZIICDggTsAzYlpFstaxHv86zqk7VXfv7/uquPmqp25ZlS+Y7Xl6t7lOn6q9df/11/v3vb29ZLOBiCvdFkpPltfxJT76JmRTnGHTW6koIEAnJOj9bpddwBcsHqab0UeE4ScuQLBciluEdM+0YE40Yk40EU82ueBSKGj8MMRT1MDRcx8hwFYM1KkTpN8sSYEruPC2fT1I0qM6e6WJypiNkaafbE+JaSGcaq1KNm5PE1bR6sSegik9IaX1WFIRhQXLK9WXdf/FMmL1/nLWIuj3Puz/lycqQQPFSDhH00vkheS58kNdJSNVUxx/evwwLkwWr0MPaVauF6OR9VpAZ5xOP7H8F0chxRb8TSKvcGEUHCD/riWptzYqVQnQ22lQtkhj3JKW8OPeFyLaASmKnDtXnzHxClfYe5eeBbqN46oCjz8HiNXsujkGjV7Bu5sKT3Iblcy72Wd6uOEYQZjK+DA8vQ6PBcDcSnUruL0QC9RNPHVYksEw74OIQF+K0P2hf0IWgclv6Sc9if+X2l49RjpjU719zz4vzsJpFaa7t/e1d6nldiADr399iRBm///S/yvswonN+iOjFsDoPyKfhD4tdv4X6z9NwWNuFIWAIGAKGwHMeASM6n/OX+Gk4Qa+dpLl8KXcklSgv3cSU+6f/mwRLOGJTvmQXykSn2JASsiyVL+KhY1tIAvFLTtfNO4qvW5ww6YS1+LLsJt4sd5ckWhcYzHRkhtd0ZjBAddEUy8UGEAwAB7/4L7jnY/8Txx5/HEl1OabiBG97+6+LMrPRbuDsuXFMnj2B6Ykn8LLbXoah4RrWrvJw4+AIrht4GNcu7+Dez/wLVt2U4/9YuRLZSIjj00186/szOHl6FA+fBE52Olh763Worf/X6nfWncE3//FLeOC+L+Nlt2/Ar7zp3+CVd7wQowx5SRiu05PgEZJI4oHFsJZuR/yzZKJSnLeoVXWiIkSQm7hIErMvFWuzqlDBOo+cCouFm3pTq9KR6icSC5o2SzKuUDNSCSMeqZ4n3qEzLGtk6Se9VkmMBqEQAEKmuoRkqoh0nyLpkzby+A2PvllUoDC1le87xS+t6MIQg5UqzkxOI/bVJ4xtrPB8MyrSHFklrWYpnjiDqVpRFKwUqsXaF+TUdFKdsP8J6ch/01tKJ9rER7xeXXAW9zbZVRwEO4ZkBU4RxWOT5ElzNEiw8Jy7KaI4ww000Z9pYrIzg3rAfiaOtHRQQLcHxJxEkhSiHxdT0KMANU40heAiPDk6PYYyMbY6EmUhrwDTTJnuW+W2VNClKc6AqbfF9dZ7wqdiy/muVRhw0AsQMxyGpe89Ksm6Qm5F1RAjlPKK0pJKadqE0WeTfpoujIOhRxEtA3g/uYCPzBdyMIlzhHUGjbiQMeInHDkntKqJ7fC4PVXMkggj0UfCiiQiFWHNDgMkqB7MJQhFSFnxp9QwnspQSxclGC7mjkulIcvlZTIe8HzpnyruvOI9yXRq8YAlkd5WppmKNLaJngpFqSa7BFWxnTZLCz0kCcuXORAxZbsnYRle0kMXNfhJG89fO4Lh4REc/vZjaPUiDHgpgmGOSyx3VRUsffEYCMNFCN6zEvSTsgwPCBgyQt0j20EVJBdpWiPiD8oy34wBbGxfRAKH909GKTLdDVFp5GLdMRP2sGFgCJtvuQl///2v42wvwBAxTVKkDLZKakJ0DiQt/OTm5+N7E+M4Nz0l11o8I+kHCJZQ+uSCRXHNYBseO2M5oge0qYTuMsymh0qrpmpYtpeEGckx135ZDOHfEh4/gp+oUp5+vIhYUpsjrmeIZ5qo5xlesOE2+GmGJ05P4PjjT6A+MIy44hSXpYdNmWiLmo40q/K6hvBCKsRJ1ivBVU1pGUCClv2axCMToOlvqKQ2PXhlsstkbZJOjugUwoTBNrWmjAUk3zmO0uJiOAqxrB5hZKCOkXokJCfJTnoTcnzi2JfQvzbpoRMnQnSemeri3FRHQkySlPe0j1otxKplQ6IIHR2oKFHJm5jjWJ5JsFmnQWLSEZ3NVIhK3hO8huxTK4cr8nwZHalLYAqTjKsk9jkm9yDBegwSaTSV5JxsdDDdTCS8hYpRJFw86cl1YrmtXEOqEKVMnX6qGiRWEGcFMTD7k9eSBKIsTHii5pXf5UM+Eq+tY5Z73nD84djDRSpRW6aqKJxb6Jg7lnjhMkeLz3ku4lCZD7UgWb3aEZ2iJJ8jO4tjzfYR6PjARSAGotA2g5dbFmM4jvlNeD36kQZYs2KFEJ1N+g57dFT2tCzaKULLZN3sMRlopWco+M16gDryk16NxSJYmYid3Weu+GgbdaGvGNv0XFTxv9Cxi/2W3y+rV/l3erey3w4NDaHRoJ+kKvAL1ShV88W5FKRQ+RpzqUh/1whDEp1spyTRSxVM8f7cdVjofPvPobid2U/7X2Xyqfh3PwFafKZYEJL7tY8kLf7W33cvdL5FPy/2zc8tSlRyIHGvhUi1xYi2806+7w+Xm4i73Ptf7Pyf68df7Pra+4aAIWAIGAJXKwJGdF6tV+6ZbLcXxx0WMYrfniSi0/st0zJqqtpCqpFyT3wVtRhPk9ipc2MpYigEEgkzlgPmQmCov6ca3s8wrVj8xlRHJqRUTlKtmBypioDkliSTk3RxqZz8+5qKjyb9majeRIA283AGgUfP9XDw85/H3Z/4FJpxhhf8yCtw7S2bcPPtL9DAhTjGV7/6VaxaMQjG7DAdNj7bgtf8OjbdMoyv33ca199WR7XWxfPXrMVNfow1UQPhYIBvnMnwrc6tGLntZ/G9rz+A8UcfxcPfPoLVAxW8+XWvxc/85CuwYjBSg/zutAQBhZWqlF4zGTPzI0QVLdtspF2ZJLLsWAKI+D8n845InCY+opjpSekyJ/IMeZIrIiHKdVFydcVdUG9qXgfG04h1QN7SMnqwLFYVRCReRJHnebi2lmGGgRBBVa5tlyRUSL9GTq6VuGMpOQnWiApcmuBzQktFG0unmfbOYAGq1riNz9AoEkRUVvkYrgzjiekZdPwAqSMCZTrbS8Rrj36CBZEooVYk6kgi8tgsw87bcj7MsuBknRPFLs9XvNRYcktFrHoQEh8SnQwlYDtZiHu2N6ilxYIfiXmG4uSzpDHfm8oytFjCzrTYJMeNa0cx05hGozsjqam0C+DEmh60nTSXslJeS9be1/xUlGK1gGEvOtHP/BDdjP5eGbxOIOSqlMGKIozXMJMQGPbodlJzE1WeoN4TZLCEzPM8TDSp/PUx2QBir47Mq6Db68KLMoSRh9FeU+0MmALNVHWqxIToVHLRT7qo1KiyYvo8XVh5n1U0XKfjgZJVqsT0+io2vkc7BDWJ7fSqEjYVC3OqieRUITGhG16MRouEFYlOEqck/1gWraX64pc3eMYRBPQCZWo6syNYok/SmvYVvMxUQzKRnSEjqZTlspzTZzpuSqKCKbxUxdLjjuy3IyzyFK22Ep1Jl4RQXdSfOYhPLHYENB5l8nCQxrh97RCGB5bhqw8+gdSrYpB2AMtmpH1sK+8cWgdImjvVdCSsW7l47/kRvSZJrlBNRgZBVZ/+1Er1hvQ58DDUiwm9MlIJKVXpUQkcIprxpDSdis4Ng4PYfMsN+PzDX8NZBk7x3pfEe3rDsa0eakkbr9z8fHx/ehyTjSlEtUADOphu7tWQJRXkXY65bQ0+8alKziW4h+XfbaqFuwnqkyNKctJCgYRoQHKZNwTVxhxXU4RJiLBdQdjRETwPeuhVuuiFKSYqKQbpMzfTwbWjy3HdirUSAvSDR09gerqBab81T3lWkBazpdMz9EMEvDBHUGUYGPGhUjEVkohhQdyWRDlVgiQ51RZDXxlHRbfwIypkJ/0vwozag1wIIH+r5dxVz8dg4GF5vYoh/r+shsEq1Z0sn/dnLTuK0vWZdhvtdoapVoaJZiLKSrEoCEiuhVixbEg+y9L1gciXCoXZ0nUy9j2g0e6JonOi2cUUFZmtWJSAJDoHohzDQzUsH61hoB6KHy9V/Xy+8Vw6vUxKlakKnZ5piapzqtFFsxUj5hjbqara3aM1DANg2K/Yv/i3HJWU6cVKNi70M406WuKfEUcuSIbwSZK78aHtsf8r3mXSStWBHG/nSqepaJfrW+K+ei2XRC/bpnKtGI61drWWrrc4BhY2H06tXy6Pz9AskXSREJ0MueM4wutKf2NkKe1FsWqlKjpJ4vN5xTGPoTDF/lRZPb90OwpGdEFLngdKIM7zAu0Nz9ptFKQZ9zNLSFY4JnFMUwdHto2kuirXOdbQS3WO6CzOVRX8c7iWz7n8BY6LQtx2kB6azWlpK/0u9TnAEKVologt2lfcY7IfX8vdhdT0qJrmuKuejtK+Honk+deW7SqqCvrv13n75rO/WJguEZ5lYpL/Ll/ffuLsYkRnmVguH7ef6Czw6idE5fQXKz2/ANG5GMG31C/Zl5sIvNz7XwyH5/rxl3qdbTtDwBAwBAyBqw0BIzqvtiv2bLR3QaIzzamc0vK3wF860RmFVHtIJMA8olMFRgxBmSM6qfyUL2H6DV5IVU7vSNSR4CI5RqKu0m1iiKEyJHfoV+gHmIljxFT2jNZxth3j4P/6Av72M/fioRPnsOb6W3Ddjc/Dhts34fjxxzDystdi2UpgeBkQthpIznwSN685h6PfeAQrr2/g2htvwIvWBVg2cRzL02WYmroFHz/Uwr3fTXAqG8H0g1/GLTevx+te+1r865/8cSyrsRwfqDM4px1juM5y10hURCQPezwnP5LzIZ/ZgRKdVE70E5284AXRSS9KBlOUiU7ugESnEMsSCqXqBRKclVyJZxKdqtxSopN8VULCUKNhZolOlliT6CTR2CM5TW/Owl7AEZ2kggqik75pJDrP+YMXJTpHqsM4PTWDLvfJsk8PINFZSRMJ4Mn9ixOdETqzRGeh6roQ0Ul8+onOc/kyUVNyNkh3U5by8qcoY0mN+z6mSQwFVXRJdKY51q9ZjkZTic6Qk0ZuLKn3nhCdJN0lj9sPUavkqEuQMkkPJQUyhhkwqIhdtwVJcR9dzvN2tg5uiiz0MyfOfM0TzhR3Vy5hA5ONHh5+bBLTcYg8rIkimApNki4rSBRTTQVXBssU5ySbVXTSy5Tbhkw/lUJtHopBPRUhHTOn6KQnIYlgIWHlyitm3VyJTpKn4ukYMhSKxB7310Wr40r5+xSdVBYRH692znmQkkQMRUmaxiQSqSwjoUHlZS5krB+RwGTJMtVcOlGvBKpYU0KUE1sqEqns1tJmlvjSk1IIASJMNRMjwsIYEdPIkxZSv44g7eL21YMYGRnF17/3hPj4DjNIpTZReD04AoPhYiz/JLkBdJhm3iKZpwraXsYlBb0+JDqD5jJVTAYkf3tKdPKnr+X+lYxjViBEJxcYpvxYiM6X3XqTEJ3nejUM0uszZtCOKjr9zJPS9Z98ySY8PH1aiM6wyqUN+m8q0ZmnVWQdlqZ3HNGqRCe5GKqym91Y1IrVxYhO+tPGkRCdUZckE5PNE6QRU9gTzNQCDIQVtCamkDdiLK8PYMNN60UtSeVeUtSQu6dTPwmCeEDJJSoQqXYNPeRUdfI/Lkh0Co9Ul5JNxWXhY0IlYdBRT1FHJhXezAXRGeckr1SlSBfgkJgjw3DkY7ASoRm0UauEouZUj1vRiYoyWsLJPA/t2EOjy+As4pYgSWJZlKuxzNwtUgxVI0noFhcFUThmogplH6c37Ewnw0w3R6tDRR6V2YHgUw1SDJEkrYeISPbK+KMKVSHUfPrd0su2J/shaco2dONM7jmvy1HD+Wv6VBOTtObSnKo8w3hoHsnZT1QlUVNJTd67VFqTWCsRnbFPolFf5c/OEmESUadVHEJIF9Y1rhw+SAdVaSvq6lisTnif0gv31KlTQu4vpOic7SeOKHRPfiE6xauYC32ycDMtz5fIz7FiVD066ceLsCoLPLxOBaner6qUdvdYuq92FyQOScaKCrOwqUjU47ZMTM5TiEZibqE+z0JyUi3JMdsRia79/URdmYArk4kFzgXBxEUV/ptEZ6MxJdiJBYBrL8fpcvv6yUEuOumL4xbvE1W5x10GBDFYjIr7Uim+IwfLatP+e7ZMbj0ZorM456KNxbmWv7iWiTX+uyBC+wm1hdSfRnSWkXx6/m1E59ODo+3FEDAEDAFD4EpDwIjOK+2KXInt8ZpdZnZyqqBlx1Ryil+iY2Z8KvycB2RRbq7b6eQoDAPETBbtJaIiINHJlyo6Icnq8vvs13X9V1HKLWyDHJ9RSCzVJumpJBxfQ1VfAiFYPl2v18SHcKbTRSdmkneAapWlvCTvqvjuI8fxxX+8D1/48lfxxLkpZLmPZbfejDSsYM0Nq7B+3fOQN+9HlJ7E2fEKbn3REF5In7/6jTh832O47/sP4/j0aTTiNjbd/BJsWLcRO173o7htw3rOlyXVcmjAl+AkqlhFbJB3xdtRJuOeh1qtKmQtUz5ZHthj7b87X8WlKNNWQMql64WyUt0RXSCLK12XsJ1S6bqqGOeXrhNJChwYPCMzKgDLKz5mGlR0aul6IlVwwWzpejF50WOybQUJpgMI04ovVro+ElWF6OwxqThU/zCqmYJeLLYHwlHInjTMiFNmksBF6XrgperRJx51WqZI3WRRup5SAaSUrKi1itJ1tVDLMN3T0kWWrLLtEsLkeo+eU44mU4uDEFncE0XnDWtXYrLZwHS3gYpfl8+LHQOt8khOSCCQTuBJ3vM8AjIgRXAU+ygJeSa7ZzlWrVqJWg1otTK0Wg0teWboTRCg0yrCJJzHG1WpEuijpX4brhlBMwWOPjqOSfo8VAaUHOTx0gQDLGkWCwO9L6iII3FSeLx6SSBEIsu4VTFKwtJHLw2EdKTJHY+l4SZawi4YccZMRVGqymPpM85OQJKJs64QVUmqpcX8X5VQhW+qLlR4EdWp7rPcj/MSJZby6hFLSm2pgJs7ByFVqaSlerUgIoowFNcPhHihLyWJXTL4VKxx5HCBQhxvkMZIgpp4dN62dgArlo3iG8fOIPPrGAwzxGg4IoYkhgv5KtwZWM7rVWQsKdRiqVONUQ3J4wdpRa08col50fQLIWQJZI48ToXsqTbpMethOkhxS30QL92wHl94+AgmWlVRA3tJVzw6U3rWMnwqbuLHX3I7fjAxKaXrQeRLyBJtQCok36nQY1WyrAXFQn6RDPYYoMSS6naCTjdBENcvWrqeZl34WYggCRAkqh7vkUz26SnaQ8rwHSpvqa7LfCTtFrwsQejnqFcj1EIl2sqKwvK/qRyfR5CJ0Fi9VeVzzutUsReH3dlSdf6ehg0hbzieiXps1l9ULT5q4sFIO4UQUVARsp6u0YP02KyEGLp2GWqVCIMR71MNOmN/IulMonq61ZIwoslmD9ONDI22hlgxdIgq7ELRydT1WkTVqF5bcqRiI1Hy6JyYicWjs9VUlR+fdcuHKhgarGJkqIp6PdBQMVoVOK9jLjqRkG51Ei1dn+liptEWhWecpJJ0LfesS1QXwrjktellev/LNvO8cN3fqJQuBjBeR0eGFcpYj320L4RIntNRpEn2Qrq5fRd+mKVSd6qQ5T7guJ0xNZ1jLKR0nUSnUqBzr/6+UnjZamm43r/S3KKUns+MntqcrBgdFaKT/rMkOjnqpz3Fumhj+aeM+0xkX+D4xWfo4clXmfAptzHtFUSwewI6C4CivUpKzikm5x3MkYoLEYnF8cWixPcxMDAgpes65qqiX3esis4y8Vdun6iPXQBc8XOOGAW6LcWnn4jtJ7j6ydDiPJZSul5u22LEWT8+s17HfSXyBT48pzIJ2v/vp6roLNrxZNvb3/5+grb//Uv9/XLvf7Hzf64f/1Kvj33eEDAEDAFD4EpFwIjOK/XKXEnt8iY6GrtC8kBIuGLeIp55JFuUgJwjrNSzUx2jqP5iKZamsy4ljEhKT0Ux514MF5Hj6oRvLgxHiYZuEiNg0nElQLfbRpomWDY4gFoYye+cUooHZsiE6C6iepV0BB546DE8+NDDOPPYSTx8egoPnzuDJ855aLcfghfOoN2+DsHwOYTxS7Bh7TDWDWW4bs0o1t+6AbfeciM23LAKw1EPASvb3ESHk5auC9Eg6cqgg7ASSBKyuOFJuIbiQh84Tm4YolJ8mZSUeYcvyQC+OHGfN0kpJoIupEiTp13Ju5tUatG2kl1UysoEyBEIEmzhJnZK1EVoNDou8EXTb+eFERWXQSZLqt7TE3aTr1JqbVltUoQRDVd8TE7NSNI4VX6a4E7CtSsEWy8rJqI6gV9oAibudPTuKyaUtDbgOdPnrhQCMa/fuHZ7npZWFi+q7MoTP/aqLgNxKkyYT1BLgGvXrsXpmTbOdlrwPQ3zIL3vZVqST2IzFK9KJv8yHd4FJRVBWVkKX8hMYCTKsGLlatEAPnbyHM5NzYi6NpfS0FAUkto+R2iImm1ucveydQPIKhV8f3wc03ECv1JHj2QXA4HaXbRCLe0WEogkjk8DBxcyI6qzqqSsK7aKg4pxuT1DlBLBXEpVHZFYkE7chgpeCT1xAIqyOnaq0VTDUorxQTwDPd67GpwiBBc9BGWs4BjCICZ6oxbb0W8ylPuD/p4pCVhJItYSdZItaW/S4R8JuURVlVYjqsqKxI8uwfB4qZL7vGZMcu9R0Zwp0ZnMYNO1Q1izahTffPQMUj9ENY+RUN0mg9qcl1u5f2TssxnQ7sTodLqqNOUigQSn+OhREVeEMZUCpYqxiuXYeehjMBbBqCg611eGJYzo77/3DTRbA6iTRex10AsCJJEq0KJkEi9/0a0YP93BE+cmEIQRvKgyG0bEUZdjQ8dj2JWYnipOVG0nPrrtRBZeMhLcpXtYbt1SGBHVr4VHouDJe8353xKHKpPcGaDlV1Gp1SWop8MAql4HfpAhzIbnle4W99qsYk1sBkhCO49XITSpLtR+nwROZSwEkkgHdYyRhY0c3SB2i17F++754N4PSTzT4iKqolKpiMcry5wHqh7q1QpGltEbsyLl57WAlhX0maUyl6XyOZrtDmZaiXh0TkzTJ7ONOOmgQjuKWojRwRqGBgdmPTqpDvVIAIqCuoeknWCm3ZUgo3MzMSam2+LRSUk1nwejAwGGR+rzPDorDCOSsmKq63kvzXl0nptuYaoRS/q7eIi61G2SzeKR68YH9dxkN1SiTf69AOGnOfW66Mj3Xd767KJYKMrpuUAf/rsIIxJPbSog3ZAv19SVn8cujIgqVL7o3yxhSbQZiXysW70Gp0+fFvuEYv8Lkmk5VdjaR2VhUPqLPiulX/vDMu5WQmDNchdG1KGKnfp9lrerB/VCzw3us5fNeWxSiSnfI8TXmfcwQ/20/y2kBhXCsA/bWZxdm6WUve9VHj8WIpLK1ynLuzL2Dg2NYGZmRu5Nfm8orAOK1Pb+a1z87ntciFPFqia006YkR6WiPqvtGbVTKWNffh4W7esntGbbXXp26jPDLUxfgJgs2rXQdv3Xv/i9uH7lthTv9ROZF2zneVdB/2BhRBcAxv3ZiM6L42PvGgKGgCFgCFytCBjRebVeuWey3d4TbSnYEtKG3n384i/KOX655pd9hq2QTPBy8eTkFyd6bFY9lqiT6EykhIqTSpIG4u2ZcUKX0gfnAAAgAElEQVSt/nyDTtEjf+ccxClBC/LUd6nanLBpaA/9xUQ8Jz56Mct2WSZO30g/FyVOyOCeJBUioJfVKVZEu9OS41XqNfFX5PSMU7CR1mNoBYPoVYeQpSGqPMd0GkFvOWZ6DeQDMaIkxFA4gi7DL8CS2BC1boawk6JRCVCrRWi1WzI5qVVDKX0UlaEPtFKWdmuYQhq3pfRxmG1IYqUie+rRKA5iVH6qdZtOKFl+77mSQZmUkW5T7EQ5R0rJ43lqqTp/8sX9FKXs9GaThF65Zlq6SbUe7TJF2RRUNHVdJnVa2keygJNNUS45Eo1lnrxuVPaxHUI4ez5G6EfoiDq+xxAjEiMMrYnCKlYMBpienEFA/zDxuuQ15rl2Jewky2qiDJQwKxKIEnqkE7ec6s08EMuCDnpSkst32AeqLM2nt6mUIzLMBEKQ9eQznNjrhGykStsAJXdI0ul2THdWhShJwdRPUanm6huaAmvXXIPxmS6e6LRF+UjMSPjRv7IaADVJBqe6iyWvTInO0M0C8ebki16dtSBDjZ6AvQmsXXs9o4jw2OlJnGvQvZZ+nwwYAgar55wiR5xI5brS65JKMU5yf/zGaxEOR3jo5CmcaZMwDsVqc4CpW90eToEeflyESETNSkIg4KKELEywzHUE3a4G68wlu9Pf00elEjlrA7232K80XR6iCuV+BwNNeBcLSwnW6qHbgYT/SBm6I0JFFUpMQo4VOulmX2pMLxf9N0mxqJqhWvMRVTgZd+FCSS4l9PQhTejhmfroJB0NHwoY1tGWQYGkJdWliQQeaeAG/6eytFIlYc8JPZ2EOSxV0W0DnTatCmiZUEHYm8GLrh/CumtW4NvHz4LOhVHaRDcZEiJYSXKWHHNhgFymlrNyXCEh3WRIzExH2UoqKnOmUlfQDk+6+ysQZSS5GQZcZfyf15L9gR6RTIiKckx6MW4Ih/DC6zfg3ge/gawzigq9F7MWeiy1r1aR0480PYeXv3ADTo8nGD99Dn7gUtfTLoKc6vgU1SBH09fS4Zx+oSQTqcDtAnE7R9rtoTPS1SAv+qvy3mU5NElGfkYGmq4qLEOOv0VZN+8prkIAg40OguoAlwLQ5lgdehTTiZ9qSv+/ZJlgV/gaFmRIQV5k0FR2lk0HXNSQ/bI+V7nllNdXiBiSeFR4OlLG9b+Y/dgrxjAS1y7EiucqQWlNJZ7DCGEUaWiUn6EeeajXKlgzUBOSk36dmrquX3wY9MNxqtnuotlJcXY6EZ9NhgLFcUeU2tVaiBVDQxgerGL5EL0+AxkbOYjr5xO5zlSBnp3uyuenmrEECRWp64NhiuHhASxfPoDheoRahftQX2oOSEyY78appL3zs/T4ZDhSq6OJ8Ek10aKGouRcvDZDIbSJRdufmv0+0E8C8Y1aNihKYxlRPVUd0+WTNRF8BZ35Zdtl8onvDxYp3lxQ44PULURSScjwqK4jUGk1UwToULG6Zo16dLKMv9ineKyWCBb2kSxlCbqqurkQwsA0emgmaRu9HkOrVoj/crUSYt2qlZiYmMBMKxYbkVieO6oYL5eea39yC1rsH7IoQrUy1ZERvJyLbkp2xunZ2f5bJteK/VW4KCX7IvHKtqk/cPG3sLDWKBF/ZT/Ogqgsqy7LX+A68YT4ETN1vdlsuxAhPlvotxmgG6uitJ/ELvYR+stU/e/z2cd7si0Kby4wc1EpcAsR8zApbCD6PC7L9y63l4XLvoXEMim5EDFZfK74WSx+9h+/3FcLrAtSs2xF0E90LkbMlbGVcacQxvYRtsV2iypC+3fY9/tC99wiH5n39qV+/skca6FtF8Pzcrfv2T7+peJnnzcEDAFDwBC4UhEwovNKvTJXUru8UwmL67QMWqsy+eXZlTGLh2YuIRkJTfRLYThRxuAaSMmlEp1MBVb1pyiGuK3vo07CqhRmRFKKpGnX5cxKOSoVZ+KpSIJNVYoq7+rhjM9ST0feUc3g0cfSR0SChqobliS7VNZCuVZ8+ebfazKhdu0SqkNLwDVVG6hQ1Ub3P5JijjzjXD32nGLSKWvEBZOTT0kKLtqa4VxFNTVS3s1TzunnSIJOJ2ckB0nRtP1cAnaIIYlIYszJ8iqmppKClNJkX0haqllYxipcMxJpV41kgFN0sv0dltKSJBVSVDSEUnap/nCUl6m6tFNZhlanC3rdcZ8+/R9zD3USy1mOyA9kQtllmjMxkXEjRJDTD8/HsrAhaksGQ+RRKEEorYSpzZGEPrE0vjE9jToDmUA/vC7lkCCB0eVENhhS9WOWoerxf6H7hKymSm2ixuAcTQkn0SVfvIWIYhJ2jlrK5PoK2nEPjW4PvbAGP6yDOjASsoO9H6Ae1cULs+KHqFQHpTyfqei9MEQ9YVJzT9LTI0/9zAYHV2CyRfLUF4JfJraZkmAkUQJJl1efxqBHZRez7UP5KeiQcIT6ygWVroZm5AE6SYAW83G8KuIwkOu+Kh53Hpbq+8ay8iJcgrzAytU1IZgnmg0EUR2dblfaILxjxsCSVdprswQgAUbim/dKqMrTSQnOYAmqJvHK5E+wo+KUCdhUM2nCMUkAX5KFqYKlWpYhT1R06l1BtZUQ7ExM70Ua3MPgH1FUFYpSHsElcXMhhGEqGX0u25huddFKYwysHEU7j+FVfHgJSVig2+VxaxL61Gg00O02UR2oIAl/gJDX1Kuil4SIu4H85O/8e5JPiG8nz0fVYOrvyf6SZR6q/ghir4usO4MXXrMaa9etwLcf/z4Sr4cKibZ0pWxHrzwlYjL4YSILNNxn0K0KdnTwoPqaZcYsUye+DNaJB2fEw9RLeU/U4CUV9OIQ6EUIvQiTmEF9KEDqTSMMuqIaXh4tw6YbXoDvfP1BTFORSWVm2gGYEh+l8JmE3WvhR172Ihz/3gzOPDGBodowAi8UIi9OW/CrDKNJkUUzCFAHskHkcR1ZJ0Tc1vJXjjlnVp+U+4gKyrDHEvUKvG4VeaeOjNYFQy0JKEoDeo92hJwOMx81ryYl8rUp3v8J2kjRDTMklQy9yEM3UMJstOPD74XiJeknruyYie2VLvKwh2beQNgLEKUBgpQkPS0yGIYW6oJTtSUp7wwoEqKFz5ZOKL6hPq8zS6LDBL1qgiSK1SKAKk4yyImHFbGm3jOcqzoQwI8YutRBVA0wMFhBGAxgoBJhRa2KkVpdwsW4aMOgMPoQT+EMWs0YM5NdTE900G34yNMIkTcAljWH154VD+hlA3UMRizVV9KVlQMkOlvesCjxJmcaYLBRs9tBO6GXJoO7QqzsDaFao2KvjuGhEFV6ODMISsb1nuvTHhqNFE2WzjcTdDodJD0uIKU4V51SUjONEGYBwrSq1zHjIoWPM5UpDRmjV6+AouMzST3+X2VquyM6GWaUcmFI6E72H6DaZZibPmPLz8XimVmtzvewLEht9i+5DrUm2q0OIp9jRxVpzDGyhmuvuRFPPHEGacy28QZRT195UcUp7Qvl+wFfojanstkFjQlp6uVod2uiyq6GAdY4opOkMBeJ6EU8EGnFRkF2lklV/jv2nnB+uxyDK9JG/k+FMtX6cXZqnsJf21LCI41UaepqJDKW53Pscou6eTaHj5yaI/0L4p+Ky4IsKlSaZZzTjOOXjxUrVmFmui2q8TCooVKpodloYbRORbnez4V9RpnYzYJRbRvxom9xRmJclZ1s98DwGvEYlmoSZxtUfMHkPqmLLb/6iUySzrOkcV/QUxnz/iCowuNVPE0vZq3AJZRS6b0g7b6vSXVJn1q3TIwJju5RU1y34lyK7crk+pX0xdraYggYAoaAIWAIGAKXE4H5328u55Fs31cvAt4TsXp0ikLFlUiThJPUWPd3knMLEZ3cnhMZqjpIdLKEk4oQKg5JdPLLKMNSSHHItqIW1NT22f0JAVN4B1KVJPWrriQpw1mmyEq7XFo0yz593ykWScKGs2ojtreYbBRf3quuVFIIWM1T1p+zJdpMoAZCipkKIpFtpChJysZ1cs+SZiGAXSm5eGR6OaaL0uSMZcCKI4nOImyJ1C2nf5yaFEn1QogKqQuMUJ4lVoYkRFVxJ/ST87bMsu5FU+8lj5zHZsl14LwX00R1oRRX1UZE1dTNYvH3IwFagY8aw2RY9s4kdE8LXBMEUmopQSCS4OtjeSWWEk5ReTJtvEc7ARr6Uelaw3DNw8x0U4lO+gfGMfIoECKb5Y8kt9g+jUuiapLl+vo7Ce2ZkEStIzqZ6O1KtP2Q5FaOULxfI1FGMdAjD0gx0rstl5LW64dSDFZriEgSkTwmYZsAbb4fkNzS47FFEigEYGBgCDNtoB1r4I8qTFi+q36WJNGdeBYk9CXNPlfikt2T1EJEwp1kuM8wlAEhH1jGyX12cpKdAXq+j+XsWNqDXAm0Ky3XrCdcP8jgDR9npjqiGKWqlenf7AVZmqDZqwgxLuXpOYs5U1HGSji5n6PKpHYSf1QYOrUcCTwqLImfdPN53pTaDlVMcidKVJAU5Z1REJ0kn0nKihLPTfoliF6TxdzkO0eT5GkOIXp4qxw7MY4OU+5JxAU+BmskGYGuhBpRKhig1emgG7eFUI4DKl416VhUnYluz9+pyspAQpIKUSVuhWhIaV9KMtZD0mSwToZqnuLFN1yH665ZifsffxidLEXAlPicpdcsgS3qc0nskghOhOCt5kNSWt/tZGi2eugmCVKSCgym4a0/kiGjTJiKuyyCR1KetywVjLmPc1kTUY04dhBFVIv3sHJgFM+/cSO+843v4HH6DVKZyutWCVAJOdwygKeNl7/sRThxooXxx55ARGKGRH0lBMtdvVB9Ur1KijwL0YsjJB0P5EuTDgk0TaPuruZoRqIzE7Iz6FXg9yrIhIxlkntLw20kMV7V3BUvQpRF4skZ0YOR44/HxZMEXSRunKJXbo56SjVpAC9WElOIipAEbCJtbPP6MBAr8RCwz/S03/DOp748r8bIxROU14778oQwDUh8kxwlGRok6FVSJIGm2QtvwtWKzMNgZwApydkIqNYj+BWS9ynz3uQ+Yal9PfIxElXAQKGq9BklO7mEN944Jx7SHRKMjQRJTNVrAN/1r97wpIwfw9WqEJ31iMpRJedIsE7MeGh12mi22kJwcgGFY6Co3IMAq/1h2b5aDVGvhRoiRusGOd+eKhPjDK1GLmRnux3L+EnvRz6NmtW2jLO8paiIpTLW76k6lrfadEhFLAc2bu9YHwnNoQWCj0pMObYjN7moQUUnf/f0XglTDbuRZ3kpFb14PhL/svdjmeiUcTGiAjZFJSCJGCBLqa6u4tprr8cT40xdn3BPVhJmBSuliyl86lf8UTdeOBW/S0Yv7C+EDE8Y2Jdh9coVmJyYErVrxmNxcS1WD9KyorNMzOVByxFtc8f0aaMiIUnq0yqLIyXlYplI7MVFWbyYOmiYkZyHU6RzcaOkKC3wKcg63vfFq4wj/yZEbKyK8eWjKzEz0xT1PUnYarUuhPdA5EK6uDDn/IGL44kakd+pxJqA9hWqolf2T9WzAyMrhOiUxc5wvp8rzz3qK0Ev+kHxk2FIBZ7lr7EFAVl4aF4IP6bCF69+Var8ntXPU+SWr0e/4u+836Gp8v0vIzoXhMX+aAgYAoaAIWAI/HAgkGnGhr0MgYsh4D3RYcF2oVCcU3YquagvnUoXuhGn+nTkJcOIqIJiuTC9H+kDqGFGKikm+VeoRaUk3ZVuk8hjKbwIO8TXUolRUXS6YApO4BpUUjmPPRKLJMrE6st5FZaJzvIEoUx0kh4q2sTpgf7bhQTRU5BEXPG/KymXck+fKkNXAihxSXpsVZ7ylaFdTCJLqfKiipWya09KinmeJH/5U8lTnVzRg7Iuk1ItxRYhKyd3rnydR9CUbCox58hn+hxq5WmOjhP5aEk4m5Sil8bSTqo1/VoNjXYbMVVfLF9m6brHtOAQfi+XsnFJKRZu00cq3nrqoSdEQ41lq04e7iupnCSpEMpUpdTqQHO6JZ6pPGd6FlLRKefLPpGqRxuvB68xSStJSZeJIM9Ay/R5XFHdST/Q0mxRdgpW9GNkWaGWuXaSWAJq6FF23Whd+lDKkBEm0fZY8Z0hlo4VoBsw2ZsEdEfKv0M/wOjy1ZiY7KDR7EjZMdtBMpHHpSqWJYG8NtKOTKONGGxF8kbIAyHdNbSJ5PKKZStEXTc5OY1Wu4t2kgjZx/shr9Qd0UhlsaoulcvXfd25luRNDY+On8E0E8ZJzFZq4vHKc27NTrrVp5Xl/GLx4FRObSrD6CFKL91iokySzpW3k/kVvzr2+R6DfZRo1cUFBkh1nMemIyJE6UmRIMsa6VWoNe1yb0qd4Ny1k/7JJPQsxooVQ1izerkE5LBPnp1qUX+N3JuRc1UFZoggYFhXT8qHhSzw1WNVkpJLhEQxsfYDEg2u33C8EEUVSV3Xzm6CmF6SvS5ecM31uGbNatz/+CNC3EcJx665BGUdzUjUqgKN70b+oCRgdzoJ2l0NehI7BympzsVXU9riFNss9cyoaOYigeeJcleDZJTEz+IYq0dGcPv6Dfj214/gCdod0NJBeDGaMvCeaMPvJbhj84vw0ONn8diJk1ImT0KkXqeCLBcLAFEESqgO0Ovmct/1EvobUt2ro3IaDql3n5TnJ1raT5Kp8Mwk2cn3OY5UPQxU6XMZatARLRS4CBBoIErKRYwuvSNJ+GjpO9PZuepDUpIqVhlX/RhZQCI7Zaa7jCNcNKH6eTZUrPCLJCgspBYvYvqR+PCE7KSyksE9VMOmovpkOBKJbbnrZcjxEXb03mcXrtYqkupOMk/6L+/tWi5BNgNhgGqgnxNLgZResMDZrie+pzHPq5MgTRJkbK8b0oJlEQYqVQyEIaoc0/wQgSxe9WT8ypJQVNZUxUsZOpWeJKUk8M1DNfURkjyuVKT8mnYRUlLsFgfavaZYVbQ6GdrNTIJ2eD4M2ZL7ynmsEmsJCFNvl1kfXw37cQsLZaJTRngfQaKunCQ21QPaPU+K+7QYu92zvJ+MkueeI/KKLwrqvVuUb7sxz5XjS5VEpYp169bh5MmTaCdUNM5ZWehYoaQjFzDqvAnds1LHe+5XLVTYSX1/DeJOWyoNVjtFZ4vhg0EFnowNJUnfAt9kUqYCum8qMkKWxjv+m9YKF1MsCtHpxjU9Dy1dn/X0zZUoLv7vV5QimwvrmkdQurZ201Ozis7pKSrZGS4Uolqpy6IgF9XK454u9M0dz/NWKJEr46O4ljr1qS4U1oeWC9Epz9dgTl0p39uo6OQXsD4Pz2I8lzssjM8rmy8T4+XU9KLvFO2T73fe4AJXZe5PaaZhcOVjlvtgP7FZvFfsIcgXnsj0b3fRRlzBbz5XzuMKhtiaZggYAoaAIfBcRKC00PxcPD07p6cHAe9cl3o1fYlK0U0AZ0NB3ZtFYEFx2GK7KAjlCzsnhZIwSvOzcuBQX4CCfOkWkZmqO2eTEERBwcleQaSob1Yv44THkaaObCwSo6XNVPA4tUZZUVEoLgLxCBXHUdl/RiKzULlJkrmGqhThGPLlnyRSEdwyS/dqabpSpi45nQQezQ2dX1gZPyXo5ohSlo1rMLv7KQFM9EB0qbmqIRHijxNFDfXx4Im8be66FPgX1yNzYTpCZXGOLCWtJLpYXR7JJLzRVsWHEp26L1FqkBB0uIsa1+NESb0uiYeUljENmp8Vj81Aw0QkvMRHLaogrPniAVqUzcm2USgTeSEjUpJlOmnWRGElkvg3viLn/ylkmKhvmXCtxKiSKpqay4ke+xpJiLijJNlArYKhoSHxV2w2GuilOaJqDUFE305td5vemwzn7nUk2KIaRjKhnpzsYnK6iaCmYUSi6OQ1I4FeYE/xI4kE+svx3F2AlJI5LMfPhTRat3pEiKWpM1TsdKUstUsVWqWCc6UwKy0tL5YP9OdP3rIcqQ987wdnMdnuiRLUi6pyT0lYSEV3IMSoMOIkHrTEn793o7nwqbkhQSfD0iiXiF7sQ+4LUX7q1i1XDjt/wqVBQNIPnYfrHFmg17J4jYYVhF6KtDuJZUNVrF65BkEwiIceHkeP6rRqQyb2VLbx3H0h1QJRM7W6HaS9UVGrkryjwlKIcHoNOvVSEIzOI0LnJttK3lJVG1OJ1e1g06prsGrVKvzLiUeRUB3J5Hl/LsxE7j3x4qNqi+fRgx8NiOqKYUQkx4pFER6HFhyBN6SKSXmHZAP9GZVk5FiVVQYkPEpS0kkMdjtYt3wEz9twA771za/jdMDUdnfuJF27KU1aEaUJfuQlL8HDZ0/j5Pi42DPQf1a6ei+RxHOS8nE2iDSNVZmW0a/QWQ1ISFgPUXqNevcRr5zqSa6IKFFDyKvxoLbfZ/hTgEo1FMuDLKUqNEEr4rhA1bxLeY9zWTDoUVWXAc06iaoAHn03XZI4y3t7QhSzDTUdnyQBqwhMIpGnyl8NiCkCuZx/KAcYEnsst2cYFAnbPJWy9SJ9vCBT6JFZ+CBWKlVZSJOhzpFzVfrkkvB04jcpA6aCk4seaYZ2OCjnSl9l+kKyVLfwVyYZ2UpCVEIq3ENRv/Hep5KXbaIifcgfEKKUPptdhu7RetP5J7M/ixUAw5JCDYdRv2Q9N/ahrtcQYp7DuHQT8SGeWzzIOjr+z5abC0Hswr5orZLUZ8N8Co/M2TFElKBKVBXumOqRrHvk9RdM+1K5i3tXSCb1Kpl99ROheUICnot2JI+pIk7Fp5qp648/fkI8oJW85HhdtMIRdQgw4CuJrotd5QUu/Ywf1dBtt6TEWonOScw0OsioyKQtjQsFKsjAeY1lP0io3JxTaxcp77NYuf55QUKNK4Zz6DlzG8VPxkwahJc8NOdhJ0+zOXzL7xXHY99h36Cic3p6GnFM5Su9jsPZ9PUycVjso7gOXNiS7zfiva2BTuy3xTWtDg7NKjr1+a7P3eLfss5Q9jQtjd061sxPPS/jWybAL4RfnKjisvx++d8s0+8/p/5ty8+T/n8XRG3/NXiuEITPlfPovy/td0PAEDAEDAFD4HIiUHyXvpzHsH1f/Qh4M4nOdGTS4ZSUxZdo+SLsSB9+4S6+oBYkAH+SOCIpw8kov7xL+ZQjOstfTuWrupBdhYKzWOUvUmFdWapM8twXefRQoUencniOYNH3iglaoWIQUi0IZNLLt5lsKmoEkgOu/FwnFL4SV+5vCb0rJeBmLh2dkwSqIfWLvk5Ki4AC+oXOfTkliabt498kbMO1veganCxLyq1T4nGf4hHqCCT6WBYvnRAWx1W8c/rBOdzK3U1IV24fMpV5TrXBcufiWlRFvZWj3W6rAo2kAkVVGpIsE6000IlR6CakQgbLxNlN1AVD50tK1SgJT1Zbk4QL6YkZYLrZVfKaJCXLukk05ur/ye1VzUVVqyqZ5H9HGA+4dHeZoDtyiWpNWiGQuPQihjmRaMpEMUUFWBZ3hYwYGRzC2W5Pzq8Td6W8nsoqKk3leEki3nJUyLFUmmQa27x29Uo0p2M0pptAvbi+VBIXRM1cqSQJfCkV5/k6opMhIsSYxGzFC3DdulFR8zUmqDRliEdX2uOTJGawTd+rUFgS6+vXjaCVAg8++jhaDONBiJRKwTRDvV7HkNd0uKg3pSo3eXyGRwFDmXqKksRiCW251FAmyH7hTannRBVngQ3xaWZauqjkp1MacztJjWf7O6pA6+XSXwpPNLmX4GNoVR0jgxW0m2fgJW2sWrEay5etwYkTk2i0EvTCmdmyU11s0JCrTjtGo9FCmq4Q3zkSUAGtCiJNFebvQn56y7Sfpupjx5fcT0JwUWUYI2GH7HSxac11WL1yNb55/FF0c4YRBfCqSvoVifTSR12ZqJDyVFZRpcfFGlFzask1w9UE464GffGuFS9TL4HvSpPZX3h96Vvop6F4SpKkvHbtKG7ZcB2+/Z1v4DTLzuXmoJozQt5J4PdS1PJMiM5jZ8/g8VPj8KuBkOPStk6KKstvcyDJBgULaq9zT9tAsrMgWOrxWu2LOct9GdhGpWUiCs7MT+G1aoITFwkqVHELSZJIZI2kXw9UVc2eqk2Hz4UJknrtGEknwUyd46eYws4qk0X1xqAe3peZKrqUoFRyU0w49KkiSl4Zv0nKuSU1GSPdShoXTKSfJrqwIn3RmR3LWMlzTXVcpfJUFtM4NrO1XJBK6LPLsS2TgGyeS5r0pMSan2twDYv/9Rhw03VEp6oJ2YYAyyR0TGxb+Axz9xJvaKJccUQQxyIqOdlH2Dd477BPxp6mxgtZTC9C/c0p/lmB39FxUa4RlddcyOEihS4qDXmRjIWixHTemsW/iFs10eeLLNbNI6kcKe6U0OUhhvdX8aIZwezztFiQKysG+1TUcq3KCsZE+w+vZRJTpZ1IWN/qlctx8uRjSAIuFBXl38WzvFgMyTHoF6Xzc4ne2jN0rGXpOhWdodfDmpVcgJpCoxWLjQcXMdmRikXLon8UOMhzK2f/c6S6W7xg/ywCyLxcPUpnPSVLPpvyzC75Us6d+xz5yzFA+mTJB7y8v7ngovnl8cW+ClJzdHRUvImTmGOZBizJeEY/6NJ4y8+Vz5dLtMX3HX4mciFqek8BYa0669Epz263oMn7RHtNeeH4/O8nZSLyvAeV+45QnMu8Plb0RQ4cJaKz+I5Y/OQzS653H8Fa3q6f3CyOw78b0bnQVbG/GQKGgCFgCBgCP9wIGNH5w339l3r2XlujTRdQbumXfarNSNLJ/276Rj0TiUH+Xw+U6OQXbCUanfefK4njREK25wTbEacyj5UUcCVLdOKjpXeFAqVQBFWhirviy/Ks/NR9eaaapviireSMbjtLjCxAdAqB6YhOnVzOlebLJEbjY+R/Fihr++ZUK1osqORn3VfFQr/yrWhvM0vm8CNZLCSjloyTUKRObJa0FBJnTq0k7aQKyHnoFSpOUVdKMJIGO82VGRaTLVWMUNlYq+botEh0eojoAUnCqJhgio+ihjEVAUokdUiOscSeWHfabiIjzncs6e1oBdoAACAASURBVM5lWwlC9gPUwrqUxtPjj+Xx/KwQKlQ7BkxhVyJVyF0SyiTMCmUPAKbeFr6PvBYk3GKmEcdUHvriASsTUpYGRxEqIX3iSIoFWDY8iLOtLjq9RI5NUpLEMvsqj03Ge4Dl4jwPKi2pOvZ8rFm9Gp2ZJpJ2BzFj1iXJ200CnapO7BaYyu2xNNZXMkR8LIGE3pAM4OL167RwzZq1GBmoqtcr7fPE71RfrjJVhZUyIZztzvKP6TzHTDfBscdOIfaZ1q4kG895YKCGWq+lifJEgMSbS5YXAR3J5LhIWGfaOSfN3CsJUS3hZecq+kehOmMLJVU5jtFIq+KRWpSCs9fLtQ11X3RhlOvmiEbZp6g9ldwYHKayl3dTgixuy3113fU3Y3KqjROPn0IQcTygclL7jBTl+hXEXQaztNCOo1IZK/stt3PKX5ILUrrNknsSrc5Ggtci0tJl+mRS0cnrcPuKtaKc+taJR5B6ISpZgKjO8YPElirElXTS0neSEB2OT2mMpBerEo4EC91kGfCUkYTputRj/bwmtmtZu7j6UaGVMggoQNrW0tJVq5fhhhvX4LsPPYCZvCZKQF5DnnfSaSPI6JOb46UveiEeP3UOx8dPIKv4korOEvZeJ0GUVpB1e0hIWokNAUkRVWXrogAV0EDYVB9V3l9yTUj20c+UqlgvRbeboxYykbyGUBTZolUUU2IpBw8HhbSTMBNeewRSmt/hfdXpoCMV0p4Emc0uYDENnapmlvOnFSXT2c+kbp7Ks0wtS7jAkJIM5Xignr8yLnoZeoGqN4Xw4BCTUr1eLJb00JOHBD15tXSdKnUlpoqydh0nB6m4paKY+yyMOKg+pXI9CyVoScZnUTe7xTYSYW489/OKLNzQH4AkNa9vpRYhrFbUVpcktmCuxCTvhYQl7N1E1NteTcuFC3sDKScvLWopSUtC3OnYJWSP/YtYhPDdQMGnkKgwC7U7x/WcRKtTgUvoWDF48FzUp7EYS9WHV0vepfTfLX7FrrSnvABX3LtyLUSdPkfSlUlEXcyoy/nLsRIGk+WohB5WrV6B06dPo9lRhbbYJTiCtShll+djpKRe8Ywu/l2oUjsxw+hiBHmGlaOjmJqaQpzmsgChZidzlhYFAVg8W/kz9Pj8dWTebFm8lsbLucjCxNzCjfQFV5ov6kc3JghmfenuBUE9S8CXwnOK6pE8dUR/iQwtY+iH9CIOMDw8jGaz6fqPfl+S70yeLiiVg4zK7ct7umjHV0GoF6phOf/6HNFZnJss1EaqpPUZXlRS9PYTjpnzwJy7Lvp86t+uuH797+U9DWsqXv1Epxco0b7Qq/+YCx3Xv4AH14X22X+cpW63YAPtj4aAIWAIGAKGgCFwRSKQBXMe6VdkA61RVwQCXrvTy2Wi45pTKOvkSzPnoBTzMGDHpazz70UKO3+y5K8XqypSS9x0wiU+mlRcUFHjkta5uC+qLiGAlKgTd05X1qw6JSpt5srvitLzQgEoSkwJjVFCNSipKIsJw7zJjM+QjjmFS6EqYmmhbNdjGaaGD0nSufMVZYaMqBdJPChFqxMAVzYmH2f6dqbKiQvh12E6NqkTCZtQkIX089X7lN53Km7SN0kOKNmqr7ybafvooSkmnJz/57o/kqZMQKZK0xEdVDXKtfBIdDIcI0O31ZZ5MVNohSiDBuWwbD2gGorp27K/4hw9IUB5vEwtXJXkkbYpGVu0czgYQaPTlvaRvGXgET1AqQqjb2fXL1K71euQZN3cRJBlq+rDJoo1p/ZkCrZ4hZKoEgWbK32VEnL1ouS1HhgYQHtqRkjOLKTPKEtUE1TCCEMVllT7yNtUB/ni25k6EnPV6HIkzSbyJEZHL58qply5PsOYioksvUslfMhnaJWSvsQvyRhOxDL6cxiqM/l5wE1YQ1HpsMSVPqFDQs45Qsf1FJl4OkXT2Rn1/ntiYkYm9xRYi0coCZeQykUNmJCFBZLEmQZ/iY8mctSqg0K8SQAR+7qQEpoCL2nsVIrNWjuoMpV8hCjM0hSNLj0LSXQqsSdBRdyPKH1JDBVEjthAzvqLyiQ197F22Be7BPZXElXc57rrrkerG+PUmdMIgmFkWYxAOpgLfuJ1yUIh0WfiaYd/MVlmG+bu1wxtDUXKIvnJlwQneQzXylDzhyQQp9dsYMPylVi5fBnuf+xR5GEVddo6kGwXv1beIVo2KuWoue5P/F4zLWuW+5ykjV9BTiVuHqHbOT2LKZW8cnyS6DJ2ALWajyqDuOgL2aQyzcPIiiGsXLMSDz36fbTiCrpUi5I4j5ToZCwZS3Vf/PyNmB5v49EnjiOrcgziYlGErJUjZJp2q4deRYOlPAl60xC1lH0vDeU8gmxCCDPiqWQTr4R6JvK+6lSpiq+h7lUQ5VRP9kTpmQcx8jDDYHvIeUbyHiT0ah3RSTqidPXjKm01kYgC0iWn5z5CPg9IJjIUiu87z2COi+LXqbyinBPL+iMhH/U+TpgOzqR1KmRlW01sZwgPf5dS9oDUXyL7ngVbVPNawqsezR5SkkfEJcrJH8qzw+9RnSkDrCqIuVBAglsun5KWnnt+IGmrOp3jJ8dNevRGET0R5P5qx3rvShEBFxdI2DJoTO6fHjqZMpVyPwu5qN6JGtgFRD16OKpiubDryD0G9VSEUGefOo+McR6d0sfy5mzKulpf6HOn8JilAlyqHZw1hJbMk1TWe5XmJDp+z5FNF1LTFduVlZN8BnDRR4k52ocoMcfgoImJCTS7Z2Ss8eScdKxSclLDk6Jg+RzROftUm1P5tXsz8tzxvR6WDw9janJaxlc/qMiYTVPhixF1vBWLsag4xzKp20u19F7saBwhVxC7WuY9R/IWAW1yvd1CElXLF3vlaM8p1p1ydx5ZnA8pIT9YF6KTY28RkMRxqZIrIdlP+hXK+TTg9ZcvHrrkSqK/UN0iQFhXG5Di+1dh81AoOsXgt1S6Xvx7tg+AQXpzKt6Ftr0YUekHaq2yEGnJvxP/J/M6fz+XFkZ0pROdF8LtyWBm2xoChoAhYAgYAj9sCGQX8PD+YcPBzvfiCHjCctrLEDAEDAFDwBAwBAwBQ8AQMAQMAUPAEDAEDAFDwBAwBAyBqxgBIzqv4otnTTcEDAFDwBAwBAwBQ8AQMAQMAUPAEDAEDAFDwBAwBAwBRcCITusJ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8CITusDhoAhYAgYAoaAIWAIGAKGgCFgCBgChoAhYAgYAoaAIXDVI2BE51V/Ce0EDAFDwBAwBAwBQ8AQMAQMAUPAEDAEDAFDwBAwBAwBQ+CKIDpb3QStTowk7SHP7aJcbQh4HhCFAQZqFQxUo6ut+dZeQ8AQMAQMAUPAEDAEDAFDwBAwBAwBQ8AQMAQMgecAAs8q0UlS8+x0E3HSew5AaadABCpRgJUjgyD5aS9DwBAwBAwBQ8AQMAQMAUPAEDAEDAFDwBAwBAwBQ+CZQuBZJTrPTBnJ+Uxd6GfyOCQ7Vy0bfCYPaccyBAwBQ8AQMAQMAUPAEDAEDAFDwBAwBAwBQ8AQ+CFH4FkjOlmuPjnT/iGH/7l7+qPDdStjf+5eXjszQ8AQMAQMAUPAEDAEDAFDwBAwBAwBQ8AQMASuOASeNaLT1JxXXF94Whtkqs6nFU7bmSFgCBgChoAhYAgYAoaAIWAIGAKGgCFgCBgChsAiCDxrROfJs9MWPPQc7p706Lxm5chz+Azt1AwBQ8AQMAQMAUPAEDAEDAFDwBAwBAwBQ8AQMASuJASeNaLz8TPTVxIO1pbLgMC1q4zovAyw2i4NAUPAEDAEDAFDwBAwBAwBQ8AQMAQMAUPAEDAEFkDAiE7rFpcNASM6Lxu0tmNDwBAwBAwBQ8AQMAQMAUPAEDAEDAFDwBAwBAyBPgSM6LQucdkQMKLzskFrOzYEDAFDwBAwBAwBQ8AQMAQMAUPAEDAEDAFDwBAwotP6wDOFgBGdzxTSdhxDwBAwBAwBQ8AQMAQMAUPAEDAEDAFDwBAwBAwBU3RaH7hsCBjRedmgtR0bAoaAIWAIGAKGgCFgCBgChoAhYAgYAoaAIWAI9CFgRKd1icuGgBGdlw1a27EhYAgYAoaAIWAIGAKGgCFgCBgChoAhYAgYAoaAEZ3WB54pBIzofKaQtuMYAoaAIWAIGAKGgCFgCBgChoAhYAgYAoaAIWAImKLT+sBlQ8CIzssGre3YEDAEDAFDwBAwBAwBQ8AQMAQMAUPAEDAEDAFDoA+B5wDR2UPj5Dju/dQM/uZEhgkAgzUfP/3KVXjbT63C0OwJj2Pfe84Bb34+dm56dvrBA3/1HfzW0Qsdu4r/9IcbsAl97XzgIWz9a7j3ACRTuP/vTuPcK2/FltXPznks9ahGdC4VKdvOEDAEDAFDwBAwBAwBQ8AQMAQMAUPAEDAEDAFD4FIRuMqJzh5Ofen7+PV7c/zsG9bhrZtGUYlSxCdPYd9HpvDF0WF88B03YK2gdIUQnWcG8de/eRNWLPXK9ROd8nuC337nRrzaiM6lomjbGQKGgCFgCBgChoAhYAgYAoaAIWAIGAKGgCFgCDzHEbi6ic6Tx7Drg21sfPNN2LlpYP6lOv0o3v2BJoZ+7kb8zsup6zSi85nuy6bofKYRt+MZAoaAIWAIGAKGgCFgCBgChoAhYAgYAoaAIfDDi8BVTHT28NDffhfvODmE//mOG0ol6sXFbOKhr08CN6/FhuXhwkTnzCl8+q8n8JETGZoANt46iN/+xZtwQ32uQ8THj+Mjn2rg3vFcthkcivDW167F61884jYigTqJta+O8MUvdHE09S+otpTS9UUVnRcuXV/7paN4873ZbON+5NXX4Y9/ahmAFKe+egwf+GyMf05Zuh/gF3/uGrxxto1TuPdPH8NDm4Yx8ZUZfDEFtr35VuzcFODc/cfwZ3/XxVc6AEIPr7h1CG/7hRvmYfBUb4+rn+gcx/jkOqwbfaoIXM7PXcltK5/31dLOy3mtbN+GgCFgCBgChoAhYAgYAoaAIWAIGAKGgCHwTCBwFROdZ/HpPzmFT79oLT74MyuXgFUfgdgex77/eA73Xb8M73vzdViBKdz314/jd0/U8F/efTM2cI+nj+PdH2hg7c9di3e+fBmQNPDQZ0/gHV/zMHbX7dgyzI10vwdqVbzvnevx4rSBxvJlCxCvwKUSnWItel7pupbv/9t7gZ1vux4/e3MNjUeO470faZXUrEp0vv9MgN/+9Q149VAT52rLsOLEI/i3H+ni1b90A974vEFg5hQ+9hdn8ZmbV+KeX9CC/0t5PTtE5zj2b7sGb/pkueVrcftrtmHX7j3YeedSWctxHNh+DY7uyjF251NBQdtxbOypfv5ix1ysbRc59uE98F4BfCUfw1M5rfH923DN/u04eWA71i0Ky2LtXHQHeHLHAzB5GHt37sCejz2IUzf9GH55117s3XUnZq/6sYPYtXMX9n/uQZxaeztes20Xdu/ZifO7xTHs33bzAtfvGA7uGcOuvR/Dg6duwo/98i7s3btrgc+Xzu2Sj3kxnJ7Gdi5+OWwLQ8AQMAQMAUPAEDAEDAFDwBAwBAyBRRE4g0/u/j7ec8pt+JJ1uH/n+kU/dWkbxDhz5Pv40JcDvP03bseqS9vZ0/PpqVP4hwMn8OAdP4JffYHb5fgDePsfTOF/y68B/vD3fxSvW5xceFLtuYqJTiUYj8+qGhc77/lE56nPHMUvf6M6R2rKx0/hY398Fg+/+ib8zssHcfwzD+D//lYd//Vd63FDsXtXEn/DbKiR7vf+VyxOuF4WojM5iQ/8hwlMvPZG/P6Pz0UvNf7xQfybL1Tc+Tmic3QZPvXL16HizuWcKERDvO8Pb8WLF4PvKbz/bBKd8wnGDiaP7MfOrfuw+cAhjN1ZW8LZXCpReamfv1gTF9v3lUN0XirZ++SIziPYe+dWHN51GHdvX4/a5FHs27EJB7Y9goM7+FA5hru33omD2w9i347NGMU4DuzcjJ3rD2C8zGZ3juLunVvxK/c8ivd+pUxUd3Bo13rs3XwI+3dsRA2TOLpvBzYd2IZHDu7Awo+tSz3mRfrB09rOJdwStokhYAgYAoaAIWAIGAKGgCFgCBgChsASEHiGic7jD+Ku/zyBg9MA1i7D53dvepaJzmncf8+DePvhHmYAvOXX7sS7NhvRuYSOcylE5zQO/ZcT2DO6HAffck3pWF3cd89D+N1wBQ6+paCUuzj1yDkcP97B/Y/EuO9YDw9L6XeR3q7tiF+/Ae98WfWi7b5w6nq53H2R1PV+Ref3HsLP/fcE7+wPJzp+DL/+Fx28Xv6uROcnntdHxopidQZHV1XwtlcuxyteNIoVUbAE7Je2yZVDdGp7O4fHcOfOdbj7yC7wHusc3Y+xXbtV3QeqPrdj99492L5xcp4q9HX/4yQObF93ke0XIk4XIyMvdnzur4Oj+8ewa+xP8blHF2/b/CuyVKLzMPZ4ezD62W04vGsM9zxYw2t+cw/27tmOjcUplRSStde8F7u3HsavHJpTdD5ZDNE5iv1juzD2p5/Do2tvxxt37cWesa1zJOFFj6fntX+7Xo/zXkf2YN2OGg666yvX/NAu1PfeqQrU8QPYfs1h7Mr3zKlZj+zF5l2jOHBIicrJw3uxY/sedHaNYf1v/RbWl4nOY3dj680HsOPkASx0+AXviks95gVutae9nUu7pW0rQ8AQMAQMAUPAEDAEDAFDwBAwBAyBRRF4honOI/fjxX/e0lZdEUTn/POfR3Quit2lb3AVKzonce/7H8cnNl1MSdkTKay+ygRiUcp9AQBvdcrH08fxBx+cwX3wcMf6Cu543jLccUMDH/iLFvoVnZglPi98US6LolOIz+4FDurhN/7dJvzsDXq+h15aeHqWNp84iU9/ahof/X4PEwCWr6rg137hWmy5oS/c6Sn0tSuN6AQOY8wbw8ZHDmHH6EHs3Lgb6w8cxJjULR/D/u134k3Yh5P7t2Ed+sjCycW27wdoEaJzsf0d3Yc7txzF7qN7sXUUGD+wE5t3b3Qk3mIk6pMhOl+B3/mx9+ILB8ewZXQcB8e2YcfkbhzdtxWjmK+QxLH92HHnm/CxO/+HEoeLnUM/hoLxFhzYSkXlRlFUyvE6e3Bs7xbUFjveU+iD4we2a6k9r+kCRCjG92PbNYewc2Kf4Dx5+CCOrN+CLeuOYI/W+M9aF0we3Inl+7bgkQPbL6DeXKCBl3jMC53y097Op4CtfcQQMAQMAUPAEDAEDAFDwBAwBAwBQ2AhBC5MdN6/7zDe+k39zFt+6SZsvO8E9n6nh7MAVq4dwofueiE2ztIx0zj69w/jQ5/u4AvtuePcfv0A7tq5ET+6soIzn/saXnWA3Nf8109suxUfes2qee//xLab8PbxE6K07K5Yho//BvC+2TLyAXz0Qy+Wat9yG1Euu0/O4GsfP44P3dfFfa49w/UAP3HHStz15lucivQY/uTt4/ir81rk9n+x0vXWKfzDx0/gT+9L8GCqO7j9+hre9oZb8Nrbipyc+e1bCMOrmOgEHvrbBy4SRtTDA3/1IH53chgffMcNWLsA0fmBa1bg737xQmYAXdx/z0O4a3IQ9/zmTZh1rDz9KO76QBO39Ck6n12iM8XYv78dW5ZfaIi5CNE5+5EUjeOn8Om/ncJfnqngfb93K14cXdqQdeURnRcnCOeXSS9GJmIR/8jFP9+P7rzj00tz5yS+cGgPtpxnK7rYvp8M0bkNk184hj1bnIRz8gB2LD+I7ST+jp2vkDx29xbcfGDnBT06L4phn3pSzr9zCLvq+7H1KR7v4j1Uy8aPjB3DXp4fMd2zvq/tqmpdf55Kk3+fT3TKuR3ZiQc2H3RK25vOV8D2N+gSj7n4Hfg0tXPxA9kWhoAhYAgYAoaAIWAIGAKGgCFgCBgCS0JgaUTnQruqPG8lPv/vn4cRpDh6zz/jFw/nAKrYu+dFeNXAKXx093G87xw/WcUH3/9SbPzy0onOO26u4swjXRwDsPVNG/G+206W/DIXITpbx7D3D8bxEZbHL/CqXL8Mn3z3JlyHp0h0to7hT353HH9VInTnDuPh59+0AX/0U+o8Oo+IXaAtVzXRCfHLpLryJuzc1KdAnDmB975vGvGsd+X8knAhSR+p47/+dsl/E2fx6fefwr2b1mHvzwSigvzYzWvx335+LuxIvC8/2zuvdP1ZIzrdeQ6+fj3e+bI5DOKvfw//1yc8/LEQlkshOl3vOHkMuz7Ywc/2l8Iv6Waev9GVR3T2B7dM4ujhQzh8+BiOHDmAw4e+iH/a7NSK56kReW4X274foMXIyMX2dwwHdmzB6+/p4PY3bsfY9h3YunUz1gkfudi+nwzR2U/yzRFnO46dHzw0rxRcTnnpGApROD8lyoH20/jLRw5h6+GlHG+pHbGDw3u2YBf24tDYnRDYLpF0lPbvmsS77t6P3VvXoYYOju3fgS0HtuOwqIAXeF3iMRc/2wsQnU+2nYsfyLYwBAwBQ8AQMAQMAUPAEDAEDAFDwBBYEgJLJDpXjOCTu5+Pa795BK/7cAePy74LwrG8jwBv+aXr8asvGcWqgfr5LbhI6fp8xWeAu/7fl+CtN/TQjeqozlNXXpzofOzjX8NrP6/K0cr1I/jo/3MbNg408A8ffhC//k2SscAbfvUleM8dbN9FStcXVHS28bU/+yZ+9Tt6autfsgYf3XkjcN938NYPt4SYBWr48Ac240ejPqJzAQyvbqITReJ4jte/YR3eumkUlYjKxHF85L9P497RQfy3dxRqzD7vy5kTeP9/nMbxTcvxe6+/BiuiJh76zAns+oqP3///noc76j089LffxTseqGia+nCOxiMnJM38nwH89M9pYNH8kviL9/inpXR91pPzefjpoRSVeoiHPvVd7PpWiHe++Vq8+uZBYOIxfOCDU3j4pWuxVxLpFyY6NbDIx+/9uxvx46urkip//98cx13jddzz2+vnVKxLupHP3+jKIzpLpessTd6yFXev345d27Zi8+bNGD28E5sOFP6TfWRhZ7Ht+89/ETJyifvrjB/BwYN3Y/+e/fhYZxs+e4Ql1ksjOo+M5djTH60+L3V9ITUj/7YN+MY4dhxdIGH98Bi8PZtVFbnoOcxv52LBQgu+Xz7ekvthB0fv3oGtB7fh0P5SmfkFy8jpu7kf2+YxlRcgEA/vQlvK7N2L5fvL92HLyQPYcmg+kStBRrXzVbFaLv8kjlkih+eHI7ENT76dS/YXXTLetqEhYAgYAoaAIWAIGAKGgCFgCBgChsAcAksjOm9/1U34+BuuAeaRf1RvvhSvWnYOn/3j7+JdJ87HVcq537QBr71lWN9cKtE5MoJP/snzcXOxyyUTnUPzUuTf8EsvwXtesQDhOtvUJ0t0HsPet4/jI/L5chL7aXzy3Q/hPaJgBd7yq3fgXXeE8xSdC2F4lROdPNUeGo88jo9+poF7x3M0AQzWfPz0K1fhbT+1CnM55H1EJz86cRKf+JspfPREJp+7fl0V73zzerx4ufP1bJ/FvX9zGvu+X7xfwVt/ZhCn/noCn9m0Evf8AgvaF9jvBe7vp4XoxCQO/fnjeP8JYMVL1+CeX6B0t4Xj//g49t0b459TIAp9vPpfrcbOn1rpEtYvpOhs4qEvncSffznG/R1t9MbrB/Brb74Bm4YvPZToSiM6qUZcP7YRhw7vxHoXUlP2W5xflj2fpCuUjBfevv+iX5yMfPL7O4p9Wzbh8K4J3L2tI6E885Pl5x//8JiHsY2P4JCkjc+9Jg/swPL925wPqSM1vzI+60OJJ1G6PvokMaSict22Sew/tgdFpfy8xi1ARC5WKn/ereaSyPfV9mH/vlLIETcUUvIgtrf3zh3/2N3Ysm0Se0sBRrrP8wlEsPR+73ocunsbZt0EZJ93Y+t5RKlr2aUec9HvCk9TOxc9jm1gCBgChoAhYAgYAoaAIWAIGAKGgCGwNASWRnQWPprzic45oq/77fvx1v/cwoMLHjTCn/z+j+C1FOwsleh8/mp87Tc2YDZGe8lEJ+b5bi4eLvQkiU48UCqhLxOd89WbBV7l0vWFMHwOEJ1L62a21TOPwJVDdHYweWQ/dm7dh80HDmHsTvVrXLdtHHe7sB+mWG/f9lv43Ma/xCOSwK1E5aGdbezbupTt+/FdRHW5yPHXHRrD+rFR7JeQIGYl7cf2O+/G1sMHsWN9X9sWuLSdI3uwZesR7Dy4D9s3j4oCsXPsIHZv34HJ3Uexj8k7jszb+8a/xKF9O7DRhRHtHt2HQ2ObUYN6XB7cfkjDg6QNpTCiJ4uh7O9m7Nv8WRzYsxXr0MH4wd3YtnsU+w6NYXNtkeMt1oU7h7FnyytwYNtXcHDszjkycvZzxG0zDmxz58MwpF1bsWPdPoyPnSd9Pc+jk4saB7Zvx9FdB1yAlStdP7QDRyS8aaHXpR5zsZNegOh8Su1c7Dj2viFgCBgChoAhYAgYAoaAIWAIGAKGwNIQeHqITjlWchpHv3Qan/znJv738R6OuZAevjVL8i2V6CwHC3EHSyY6BxdUVl4YiydJdK4r+3o+OUWnEZ1L65G21dOEwLNJdM63grwJP/a6bdi1Zze2byzoqA6O7NuB7bs/hgdxO16zbQx7dkxi5yuOYY9T/I0f2IE7X38PHn3vV5CPbV50+/mwKRm5kCWllh8vdvwOjty9C2O7/xyfexRYe/sbMXb3XXqhZwAAIABJREFUPuyShHimsJfb1k/SaUsmj9yNsbE9OPC5B3EKa3H7T2/Fzj17Z/dREJ3H/tOHMLlvNz42OYo37tqHPWNb5lLFJ49g387t2P2xB1F7zXuxe+th/Mqhorx/sXNYoJ2TR3D32Bh2//nn8Chuwo/98i7s3bsL7rTY6IscTzHdv/0kDixQfy0J66//2AK99734Sj4GotQ5sg87d+7BPf/0KCDHH8O+fTuxebYWvfj4QgQid3AU+8d2Yff+z2m/2b4be/dsx8bzPj/XjEs+5kXvx6evnU/TbW+7MQQMAUPAEDAEDAFDwBAwBAwBQ+CHHIGnkeich2SMxz7xTbz2f6lX5k9suw0fes2K+YpOKU+/FdcmPqpROD+V/aJEp/PvXHkCf/IHT8yFAslnri8FI9Gjcxk+ftfzcDMa+NqHH8SvOo/OF73qZvzVG1j5PP/8f/6XXoA/uiMEonofuVqQmk/do9OIzh/yW+2ZPv1nh+h8ps/yaj7eBUiyq/mUrO2GgCFgCBgChoAhYAgYAoaAIWAIGAKGwLOKwNNAdK48hr3vGsdHJIU8wF2/9UK89bagRHRq6vpPMpN66nu4a+wsDpbO+Y7/cwM+8vrVFyc6cQp/8+5H8EfOA7P4eAVAXPxSkKMXTUUHKiMD+MgfvRgvjvSDR+/5J5cYX+yohg9/aDN+dMEwIjoyXjx1/S2/9ny8a7N6klrp+rPauX+4D25E55V+/Y3ovNKvkLXPEDAEDAFDwBAwBAwBQ8AQMAQMAUPgakPgaSA66b159mF89MNn8cnjPTxYlKyHHu64bRi73nwbXrwydMCkeOxL/4K7Pt7Bt9x2t7/yWnz8zTcuQnSyXPR7+MM/O4tPngPi0MO/umM13vOCBl714Zbuu6wCTc7gax8/jg/d18V9QsAClTDAq16xEne94RasciSnvNH6AT76vsex95SSpv8/e3ceX1V1qH38gcwhCZBAEgxJmEEZhSpQq2KLFVGvWKui2BewfRVbW5TeXuP1darXGust4hVb9FbBt1rACWwt0itvRa0FtCAE0CBTwpgAmUNyMuH72WdIzjk5ydknOUnO8Dv/afZee63vWvtonqwhMS5Gjz94ob7d0PZ+nKop1t/fOKZn/9nQ3F7rwUs3DdPVo5KaBwFBZ7C9DyFUX4LOQO9Mgs5A7yHqhwACCCCAAAIIIIAAAggggAAC5gU4jMi8FVf6KEDQ6SMYlyOAAAIIIIAAAggggAACCCCAAAIIdFiAoLPDdNzoTYCg05sQP0cAAQQQQAABBBBAAAEEEEAAAQQQ8JdAjwWdJ0sq9fXX/moG5QSaQK9e0qCUlj0UAq1+1AcBBBBAAAEEEEAAAQQQQAABBBBAILQEeizoPFNxVvUNTaGlSWuaBaKjIjSgbx9EEEAAAQQQQAABBBBAAAEEEEAAAQQQ6BaBHgs6a+oaVF5lP6apW5rKQ7pToF9inOJjnI/c6s6n8ywEEEAAAQQQQAABBBBAAAEEEEAAgXAT6LGg04BmVmdoDjdmc4Zmv9IqBBBAAAEEEEAAAQQQQAABBBBAIJAFejToNPboLKlkCXsgDxBf62aEnClJfWTs0ckHAQQQQAABBBBAAAEEEEAAAQQQQACB7hLo0aDT0UhjGXuNpV4NjU0cUNRdPe/H5xihZlRkhOJjo1mu7kdXikIAAQQQQAABBBBAAAEEEEAAAQQQMC8QEEGn+epyJQIIIIAAAggggAACCCCAAAIIIIAAAggg0FqAoJNRgQACCCCAAAIIIIAAAggggAACCCCAAAJBL0DQGfRdSAMQQAABBBBAAAEEEEAAAQQQQAABBBBAgKCTMYAAAggggAACCCCAAAIIIIAAAggggAACQS9A0Bn0XUgDEEAAAQQQQAABBBBAAAEEEEAAAQQQQICgkzGAAAIIIIAAAggggAACCCCAAAIIIIAAAkEvQNAZ9F1IAxBAAAEEEEAAAQQQQAABBBBAAAEEEECAoJMxgAACCCCAAAIIIIAAAggggAACCCCAAAJBL0DQGfRdSAMQQAABBBBAAAEEEEAAAQQQQAABBBBAgKCTMYAAAggggAACCCCAAAIIIIAAAggggAACQS/QY0Hnpn8eCno8GoAAAr4JzPzGMN9u4GoEEEAAAQQQQCBEBY4VHdexomOqqK5UY2NjiLaSZiEQmgKRkZHqm5CkwemDNTg9o8sbyfdFlxPzgBASIOgMoc6kKQgEugBBZ6D3EPVDAAEEEEAAga4WaGhs1PY921VSXtrVj6J8BBDoBoGUfsmaMm6KoiIj/f40vi/8TkqBYSDQ40EnwUcYjDKaGHICVTUWnSyrUm1dvbVtcTHRGtQ/UYnxsR7b6pjBzfseckOBBiGAAAIIIICAjwJbd24j5PTRjMsRCHQBI+ycNmmq36vJ94XfSSkwDAQIOsOgk2kiAv4UOH6mXMXl1R6LTOuXoIwB/Vr9jKDTnz1AWQgggAACCCAQrALGUvVd+buDtfrUGwEE2hGYOGa8dSm7vz58X/hLknLCTYCgM9x6nPYi0AkBYybn/hNn2i1h5HkDWs3sJOjsBDq3IoAAAggggEDICGz5fJtKK1iyHjIdSkMQcBJI7pus6Rf6b1Yn3xcMLwQ6JkDQ2TE37kIgLAX2HTulsxbbcvW2Pn1iozV6cKrLjwk6w3K40GgEEEAAAQQQcBP469/f5+AhRgUCISpgHFB01beu9Fvr+L7wGyUFhZkAQWeYdTjNRaAzArsOHVfTua/bLSKidy9NHOZ68iBBZ2fUuRcBBBBAAAEEQkXgL5vfC5Wm0A4EEPAgcM2Mq/3mwveF3ygpKMwECDrDrMNpLgKdEdhx4Jip2yePcN2bhqDTFBsXIYAAAggggECICxBchHgH07ywFyDoDPshAEAACBB0BkAnUAUEgkWAoDNYeop6IoAAAggggEAgChB0BmKvUCcE/CdA0Ok/S0pCoKMCBJ0dleM+BMJQgKAzDDudJiOAAAIIIICA3wQIOv1GSUEIBKQAQWdAdguVCjMBgs4w63Cai0BnBAg6O6PHvQgggAACCCAQ7gIEneE+Amh/qAsQdIZ6D9O+YBAg6AyGXqKOCASIAEFngHQE1UAAAQQQQACBoBQg6AzKbqPSCJgWIOg0TcWFCHSZAEFnl9FSMAKhJ0DQGXp9SosQQAABBBBAoPsECDq7z5onIdATAgSdPaHOMxFwFSDoZEQggIBpAYJO01RciAACCCCAAAIItBIg6GRQIBDaAgSdod2/tC44BAg6g6OfqCUCASFA0BkQ3UAlEEAAAQQQQCBIBfwRdA4ZM0UDYlsDnGuyqPzEIR0qqQ0AnWyNnTRAKt2uvUe6ujqpGj0+U4kNZ/TP/ELPD8saq8l9I1RnOauSooMqqmp9WcrgUUrvG6fIupPadeBUV1c6jMqPVv+MIRocX6fd+9voH0ldMa7jUoZq2MAInc4/oO7q0cAKOu3vRoT7cDunxvqzKjlRoKPl9T0/FrPG6hvJ0pmde1XQ1bWxPitSVcd3ad/pth+WlDFCmcmJiovobb/onBotVSopOhIYZl3tZKb8gaM0KSNRka2GV6Pqakp07Mgxlfk6vKL7KzMrQ33q9yi/E//tIOg004FcgwACVgGCTgYCAggggAACCCDQcQG/BZ1RVTqy+6vm8CY6IUXp6RkakNBLZ49/qX2nff3tsuNt8nxn4AWd30iO1rlzvdVUXaBdh0rcqp2hMePTlRAhNVYf1U6CTj8OCBNBtCPo9PO4toanbmX6sWEeiwrIoNPtjwBxiWkalJGu5OhGnTm8VwUegv+udnIpP8CCzuiM8zVuYKwaKo6r4PgpVdVLhtl5meepf2R9YJh1awe18TB70Nng8getOCWlpiszLVkxDWd0IL9Qlb7U1WOZvhRgu5ag03cz7kAgbAUIOsO262k4AggggAACCPhBoKuCTlvVopU5eqzSYmp0LG+fivxQ344XEYhBZ6Rqar9WfGSNDu49oDKnxkUPPl/j+kh1cfGKIujseLd7vLPjQWdnxzVBZ3v2KRo5doj6fl2qfV8cVo9mnQEVdCZo+AWj1V+lyvvisFz+ZBSdrbEXDFBUdaF2Hjjj5/ckCItrL5RMHqGJWX11rmyfdhdWm28cQad5K65EAAH/CBB0+seRUhBAAAEEEEAgPAW6NuiUZP8lsf70dn1x3G4cPUDDhmWoX2ykrIswmxpUXXZUh46VqV6DdcGkNEVVHtKuQ/boL2G4xo/op97O/y7jfH1jYITKDuzRwWRj6WcvlZ1pUmJyvCKNQs81qqb0sL445pi70zrojE4ZqpHn9WteCtrYUK3S44d1xGnpbKvloucaVFNxQgcKz7QEDomDNTpzoBKjbUtKjeWkDVGJivOydN26XPX0WcUOjFdNQZ72lzvGYLSyRo9VQnWpeg00QgznGZ1xSh86TOl9Y23LM881qrbiuPY718fwHXqekuKimpdwNloqVHL8gI460iNrnVOUGG1f5NnUoJrKlnaljpiorLhal1m6cl9ia/xz33OqaohVYmxvqalKx3Z/pSJ5q6OtL3pXnFZDfIoSoqwdpoazp3WkNErnnZesOOvSZnvbDrdYR/fL0rAMxz1SY32VSo5+1dIutZTdlJCieOsy33NqrC3RoX1HVGn/eVzz625pc3lyu6Gkp3GdOFgjM1KU6BjXRptqy3Xi8GGdrndfst3YvFTZ1BjrxNdTMMzobB75WWM1ITlCFU7vQ7vvqfV7IMrl+sSh4zS6b2+Xf5c5eorSIsq174uDirOObYtKz0YpKSnG9o401ami6Cvtd8w89xB0JmWMUnZyomKsY9NYNl6posKDKmremSNaA7OH67ykeEU5luY3WVRRelT7jzu+h4xrRiqjv+P9rVNVXW8lxvVqZ+n6AI0en63Ec+X6au9BL7MRbeMsrtZ1FrjrWO7Y+2f7TrCotDpSSY7vnyaLyk6cUH3/DA1MiLF+n59rqNbpI/ta3kkT30fWsqNrVdUrUYlRkupqZYmJU/TZY9qxv7hl9Edn6YILBrr+98H53Wg3lIzWkDHjNSCiwukPS176zDoOnPZlsdi3IzHRJvdXlhmdnfgS41YEwk2AoDPcepz2IoAAAggggIA/Bbo86LQHSy0zjuyztnrX6MzxAhWUSgOHDldm3yjVlR7U3iMWDbtgvJJlCyWMXC7aGn7ESvUtM5oyRl6oQdFVtl9YHb+MNlWr+OhhHa3po2HDhig5tkGlB/bokHXyjlvQaZ/d06v2jI4eKVSJBmj40EzXZaD2X5qbKgp14PAZ1calKCtrsFLjvlbFkTztLzXKtQdY56p07JAR8tnLMUJPxy/FnjqsOTQ8KaVnKvasc7A7VOOHxao8r0ZJk5yDzmiljjhfWQlS9ekjOnT8rPpkDFX2wAR9XelY/p6gIWNGakCURcVHD+pouZQ4MFNDMvoppva08vYdUb3sfaAKFR46oNO1cRo4bKSyk9TcLtNBZ3KszllKdfhQkSIT43W6pMpEHW19EadGezssSh4xSoMTIo2URFWnD+nwySYljxylwX2+VllBng4aIXBitsYOHaCYxnIdPXxQp5v7zKLi/C911DrVzb3ss+qTPVJD+8eqoXkmV2dndLY8p2Vc28tsKlehUbfaOKUMHqLMAfFOfWPf99N56bqpMda5Nz6Ygk6ljNKkzEQ1Lz329p7WDdX4C5Klin3afdh40e1hVqxUV7ZbuwuNQZGhMRPSFVNte8esYzshUufqHeMoTaNHDFZir+qWmeduQadj6XhT5SkdOnZcdfGDNSwzTQmq0pF9X+lUvZSYNVYjkyNlOX1EB46XSQmpyszKVP/oGp364ksdab4mWpYzBTpwrOX9jVRL8O2pt5vr3FCjqopSnS4vU3m1p+1AzAedvr5/7m4VMUM1MitZcb2lRvv3aFXMUI0ekqyo2mLt2HdMkpnvIzX3SWP1Me07Uq+ExAbFDhittJhqnczbJ8ffyOQh2Hbx8jL7cuCIicpOaGz+44aZPnP8sa5lOby5NhF0du57i7sRCGuB0A86G1V+cIfefWOPXsuv1Fenmlo2Lo+K0LfGpOr7l0/QtbPHKa1LRsIeLZ39Vz3iXPbVV6nqp+O65Gn+KbRRxXkf6LWVZzXzmTma4J9C/V7Kp8/9Rt95z7diH8v9uZY4GpS3Vok5xv9AtHxcfq5TevO+P2jhPqcLRk/QgWeubHOslB/9VG+9eEBp99yma7tmQPnWYF+urj6q99/4QJsGz9JTV6b6cqefrvXg3U7JqX1idNGYIfrJPbN0aVqrLdP9VKfOFVO84b81YrnzLkZJWrnyf+v7wTY2OsfA3QiEvEDXB51uv3hbf1GNVc3pvfriuOMXdWMG43ilxtiChrphEzQ8qan5l1FjNlZyZIOiIursv/S6lWkNJaJVXfy58k/au6zVL7yuQad1hldMjVNAZk1UrbOFYu2ziKxhalyN6y/abuUaS8wnDIhyCj6N3+1tM1BjTAWdu1TWd6KyYs42zzJKzB6nkdFl2rE/0hoINs/oTBiq8SOS1bs51LS1NWXYBA1NalDxzi911P7sluDHdo2nGV3tLYk3H3S6uZupoyOMbA5eJfUboYlD+qqX8+xVN+v0kRdqcB9Lc2hkbVirGV62fo45W6Qd+x3xiHuw6Y+g020MDhqtyWnxqnEeg44Q3Glmr/ssUTNjrLNfQkEVdLr9QcL7e1qvkWOHqW+T4+AvY0Z4sqIaohRRbx8D1nEUp1r7YT+2wK7JNhvcvoI5OnucJvSPUNXRXdpnbJfrEnT2tz1DbjMqXZZCy768vOUPNNZ+c5kFbf8DQ6PjDw62nrWOgT7nvBxGlKTMkUOU1seY7mj/GLO5a8p16nihTjfPKvUh6PTx/bO5Of+RR7L2T1ydSr/Yo0P2r3PHGC/c/ZVOm/o+cgSdrn2i1NGafF6CLGd264tjtsKtz4t0npHp9nZ4W2bu0q+OLQHa67OWVQnNQafJNrm/t8zo7Ow3GfcjEEYCIR10Vh/Wq4+/rbt3m+jQqCQte+o2/XBMHxMX+3JJMAWdFcp7f6OWvnhMb5012jhY/2/DLbrYl+Z247WBE3RaVPzPTfrVi/v0sjU3Da4wy1K8S68t/4eWbq+RcRDiNff8QGtmB37Q2TLUYvRY7kItmeDvd7fzg5mgs/OGlIBAMAh0d9DpPqPGYWQLGuzLTaOMYKKPLNbQyPjFfZBUaizx7iOLEUQ0GaFYH1kcpxRbf3nt5RJctJ6F4xx02peCtlpaHm2bTdrL6Rfp6ASlpg5UYmysYqOjFRNtW25faz/swvrLf7zFNQz1EHC1GgvOAUikEZLFqMq6XNcIVYYootRou63OzYFkW6czW0O2WJ11OrU5LjlDaYlxio2LUUxUtKKMJdxNjgOj7DOSYqUGy1lVlBap+FSlmrMSY56q2aXr7u6m6ujWLiuOhz1UXUILe581ue9TaA8rzjmCLseyXMcMP6Psbgg6rW2IVuLAdA1MiFVsTLSio2Ns2yg4Bd4el8N7GWOd/R4J3qDT3Hsa5fwOGmMmXSo5G6u0PhYZYVuj8YeTPpbmbRg8vrOetmVoPnXd03h1Glf1xfqndfaipLgUZQxMUnxMvKKjIxUTZXxfOGZrehqb7mGol96OS1J6Sqr6JcQrNta+NcW5OpUe26NDTjPMzSxdd/1Dh7f3zxFGtsyGtAp4+J7wNMbb/z6yl9Pqe9QeDDedUV5+oedtTdy5fAo67Te322cegk7Hbe1+x7buR4LOzn6TcT8CYSQQukHnKb173x90q/NsPG/9GtVfb6+8Q1cme7vQl58HT9DZOjgk6DQzozOow6zi9zV3YZ7+4jSkgy/olBQ1SBveuE2XRvvybnb9tUE9NrqehycgEDICXR902n6BjrTvr+kxQDM0XYIG21LT2Jqj2nkmSROzInQmr1qJE9IVVbFbBb1HaXRiQ0u46OngkHZndHqe9WRUw/mX9PKBo3R+RqKijP346utlsVSpvDZO6WkJzUtr29rH0frv5QjfPAwXD+2Nqtqn3RXpmjjYaK+xXNNT0Om0X5xLsefsM1qTNGTMcA2I7a1zTQ2qq7eotrJE6j9EyRGOoNPI5Porc/B5Sk6IlXWLTJf9JH0JOuW6x6X7nnYe69iRoNN9j0s303rHrCxPh051RdDpOq4VnarRIzOt+wuea6pTncWiqopaxaelK6GdGZ3RJsZYZ79sgirodNn71Nx7esop6D+VOEFDI0q0ozpBk9OiVP5FgXqNGK2+DS0zfM2H+I6x3dZBZq7jKilrrEYkx6r3uUY1GN8XtZU6o/4aaswUNf4IIeMPOE7L8h0d6zbj1Hx/R6t/xnBlD4xXpMURBpqf0dk9Qae576O2/rvQ3zq7/5xtC5K+rfdjbWXlJei0zUqtt81+N6Z3eOuz056CTnNtcq8bQaf5kc2VCIS9QMgGnfnr9c0lB2VmMqfzIJh5581aNyfTj+OCoNOPmC5FdXpGp9eKmVu6HtRhVqgEnZJctx3w2rlcgAACCPhNoMuDTrclve3P6FTzrEzH4SGHa+M0NKbKOqPnPCM8/Pq0zvQaqAFfO82i8jno9DJTzLo/aLEGXjDaFg7a9+Czorv9Iu15Rmdb5Tt1m9sMMkd7j1j6aLAR1FiXXbcxo9OxvNbTKLAv92wo26/dhS0HoFhnqjoHnU73Riek6rxBqUruEyPZl+37HgbZC3S0q706urfLequ3GWXmlpt7LKcrZnS6jWtju4HR1kDrS+1zHGjjdel6goaZGGOdfdmDKei0HSTk+B4w854a+/jaDjCLqChQTdwQxVbv1t4jg6x/YPn6zBn1GjBAXzsdhub72G5/RmcfixGiNmrMhMFKaCzVV18cbj4wqHlJvHW2tR9mdLYaDPYZzc3vdoAFnSa/j9r8A1jzVhiHVBo1rP1l6x6+n1253Jeqp5noMw9Bp8k2EXR29puL+xEIY4FQDTpbh0/S+Msu1bqci237Kxqb8a9/SzesqnTds3P6N7U652L1azUmKlT44Rb9dsMBfZZfp88abBfY9gkcpO/fdKm+P8HTcl9fgs6OPqOlspbiPXr3tU/1Up7rfqQjU2N08ZgRunHedF2Z2deldZ6sWjW/Q/uKntKnGz7VWx8WuJg53EalJena2ZP1/Q7uj+ox6PSlnp3do9PD/a3c2trTs3iP3ly/Q29uKdVnTvvGXpTaXxfNHqcfz75Y2Qmtv5hatdko//ER+nj5Rj3yUY2OWPednagVT12h7Ha/1zyMy1bXt7EEv/6EPt30sV5+/aQ+PtVkXe5ufLzV3fvXrOc9Ot1nmFqObtSCu/a6zEI1ym476Ozke1W8Sy8t/4eez6vRfuO9j4rQNRNGaMl91yp7q9senG797TUEbxU0O8wr9JWxjcSqY3rNODA5KkIzJ4zRY/fP0gQP48K7LVcggEBXCnRt0BmtzNFjlRZ9tuX0bhN7dBY1H0DUS7X1Mepda1uGbJ3d00dqiIhSY6kRZtg3hfM56LTv9dbuHp1fW08v7lPvOFTD1gu2/TCjmpeuNx+O0Xw4kbFHp20vTbN7dO47Ldn2+oxWY1NvWc449hp1C1js+1ieq9iv3Ydb9lBOGjpOo/rKNuvJegJ9hMoO5umg44R1+z6W8c1L1z2NqDgNu+ACJduXgNtmPrkuU7W13el0aE/uZupY3ZEZnY4+q9bJ/H1q2d41Q2PGpCu+1nE6c3fM6Gw9rm2Bd72K82wzxawf+x6OUW0uXbeFUl7HWCe/AIIn6GxZqrwvv9B6EJn3PTqNE7ntBxD1tqguupdqrHtv2vbV7KMGRUY16cwXe1Vg/7rwPeg0s0dnim3mesV+7Wp+N+17D8c5lq7by3Hbo9O292w7e3TaD2iqd9qr0nlIWGePf+3Y99PTHwQcB8A5ZnR37P3z9J3gdem69TvC+/dRm0Gn7IaRFtVGxCrSfqBUm69EezM67e9jY+k+7T1ibM5qn5Xdbp95CDpNtsm9jszo7OQXGbcjEE4CoRp0ln/4sjKfMhKCls/4mTO0YckUDyGmlx4v/kj33/+Zfnuq/euyxo/VuodmaZRLEGEy6OzUM4x6nVXeC/9XN7xT0xLctlHdb82codVODl0SdJZu18NLNusZL2ZGFVNTh2j18ht1sY8BTnAGnWeVt/KPuvWNyuaA0GM3RcXovpzb9MvprvsotA46hys34aBytreUknrZDO3NmaK2FubZruxY0Fmet14LHzqoTfag35e6e/9e7UTQGTVQb7/2v3Sl+xjq5HtlyVur2TnH9JmnykfF644JTXp5e13LT/0SdF6jvi+8re9tdSrX8QRjif5rt+lSH98V7/ZcgQACnRHoqqAzOiFF6ekZGpDQS2ddZrl5O3XdHuA5DvRRgyqse1dKss6iS1BvWVyCC9eDQ+waXg4jcoRQbZ+67jggyaLSI/t1qDxCKYOzlDkgQcYRcg32pfhynGDe237ie12S7fR206euGzO9jKwmW2MvGKC4c86nDLsHEvaALaZJVSVHdfh4mSJShmtERj9F1RZpz/7jqnecUm2cXnygWE3Wk58zbPVRjW3Jpj34jK49raNHjqikNlqJg4ZoeFqimhwnk2ecr8kD49VgPXG+UpGDsjRsYF9F9XY6HdpT0CkTdezQjE4jOByuiVn91MtSquOFh3W6qb8ys7OU1qdJZQf32INdM0Gn036fR0sUW1XZPAOvVYDkfEK60U1tjGtbUB2r2rIC7S8sU0RylrIzBiohwhgsLXu+Nm91sK9IlmiL+mUYh3B5G2OdecOlYAg64xLTNCgjXcnRjTpzeK8KHCG9t1PX7dfZZoLGuFjbDvnpbd0j1bbHo+3je9ApeT91vSVMPHbgKxU1JSg1Y4gG942x7ulbY59R6iinoeKo9b2KzRiq7IHGd0p7p67bl0pHN6m6vFhFpfYT1439OgdmKD05uvmgJaN9maMvVFpcg8qOHtTBqghlDB6mtKQo9W7+Q0exlTBTAAAgAElEQVQ3Bp1mvo/a6hN7f9nerXjjRWr5b0Fbr4THoDNOSanpykxLVkzDGR3IL7S/7+b6TPagualstwpLY1UZlaqJWcbBae18x3qoH0Fn577HuBuBsBII1aBTpR9p0e2f6TUPvTkyNV6XTsjUpVOGaML4ERqV3E4kVL1HS+/6qx5xzUzbHCOpoyfrH89c4XQqt4mgs9PPkPJeWK5L3vEQjLRR04uuv15/u2uE9af+DzpL9f5DK/U9p/DN20t10U3f098WDvV2mcvPfV263mrGXw/M6Czc8N/69nKnWcTtttg4ZOdHWjKhZXx6b3OEcpfeq5+M8Ubpe9DZbujX6nEdOSDIt1PXWx4Zozvuv1nPXu42o7qz71XpR1q88DO93F6o697uTged8frxZdJvP6ppswPHX3+9/mF/d731Mj9HAIHuEfBb0Nnqf0fOqbHBosqiAh0qcT7mxkiLBmjYsAz1i7Ud7KOmOlWVHrcGd44wQrLPfurttK+k47Tu5v0Y7UYdmNFp3BmdMlQjz+unOOOgHkmN9VUqOVGgo+X2WiQO1ujMgUq0hoTG3osWVZXWKColWfF1Ticnx6VpeHa6+scaEajUWFuh+ui+im912JFTn7Y6tMe2jLmf016CrZauW29PUuawTKUkxVoDV6lRddUlKjxwzP7Le7QGZo9URv+WnzfUVqq0IVFpSWo+HT4uZaiGObVdxgnOVUU6dLjYfihRnNKHDVd6Uoz1OUbby8salDSg5fRqjwGzqTp2LGhx9NmI9H6Kt20saqvXif06VOIYOWaCTqe9+doJT6yhpOlxnaTMEVkamGALtqye1SWqjRqo5LiWk+Jb9uS0h1+VJsdYJ74OAjLoNAJgl885NVqqVFJ0pOX9s//c63tqXGefSdyr+qh2HrDPVLDvF1tX4XwwVceCTuublzFK2cmJirHW3ahvuS1wt3+92eqZrDh72xobalRZ3qDEgX2lygLtOmQc5x6t/oOHKis5wbY37rk6VdRIfRPs+3gaf/Tw+ElS+tAMpRl76tq/r2x18GAWl6aRQ9PVN9r65lrrWdqYpNS4WvvM+o69fx2a0Slz30dtz+g0MOxLzJvaOW3dYWYPOm3fjU4f+/t44tgxlbX8R8b+3wBvfdayJ6ftjxZHFGniO9a9CgSdnfgS41YEwk0gZINOSYUbXtbs5WXtz5yzLj+P1/fnXaolc8Y5BZS2kZD3wjJd8k6Ty7C4ccH1WnbzCPXTKb2f+7q+95FrwHjfQz/RL6c7/q/Oe9DZ6Wcc3agb7tqrTc61jOqv3y29UbcPN9Zh7dHzD/9VOYecL+iv1a/eoWuTuyDorP5Ii2/+TC87Pe6iyy7V6iUXK816WMxRvXrf67rb+aCoPsP1yRtzNMGHF9B76OdaWI8HnZ7C9/6D9PbS7+nKtFiVH9yoe5fs1VvOwdrgsdrz4qzmZehe22za0deg84Cen/eOcpwD/6gk/W7pzdYx5rHupuvi6KcOBJ39B2p17s26NrP1Hys6+161v/2F53dfnQ46TbwAbW2HYOJWLkEAga4R8EfQ2TU1o1QEEPCHQGAFnf5oEWWEl4BtD9aoikPaddjk7J0ABCLoDMBOoUoIBKpAKAedhnn5wff15FN5+u0xEz3Qf6DeXvq/dKV1E0/js0dLr/+rHmkneFL9dj1802Y943zNZTN0unnpsLegs/PPKHx9ucatcg1bf/zQIj01vU9Lo/PX6+rHT2rUFGMm6xhdNGWwshNcw6EuP3W9/qwKD23Xptf2aun2GrcA2vcT3r2Gfm5d7veg016+130Y27xOcg3FpcL1v9O4F51n88Xody/co9vt52N5bLM1LL1ZV6Y1qry0Sf2Snfrd27A3exhR3loNzznmsi2C+8Fd5e+/rMxnXP/nyb197VenA0GnvcBrbrpGqxaOcVqu3/n3qrW1a18Y7/79czbrt86N8kfQ6RIgv6tFP93nth+p7++Kt2HAzxFAoHMCBJ2d8+NuBAJdgKAz0HuI+nkUiI5WdL3UJ3uUhvdtUnH+lzrqNBsz2NQIOoOtx6gvAj0oEOpBp4PWUnpYn23dq3c/LFDeoTr9/Wwb6M4z6I5u1NV37dXfnS5tvWy0VO/et1K3tjk70UvQ2elnWPRx7vOa/ZFze/rr7dfvaL1foZdx5vegs/6E8j7M08fbT+jd7WVtm1vr5Xt4E1xBp8l+yntLw3MKXALFO+7/kZ693HaAlKc2z7tvoVZc6bqXp+mvFJNBZ+sA1sMSeQ9j+VsLbtZ7N9tTWq+V6njQaRR94z23atXs82xP6fR75aku7mPUwzX+CDpnzlTVkol2LTP18ArLBQgg0MUCBJ1dDEzxCPSwAEFnD3cAj++YgH1vzEg1qPp0gfKPtxzA1rECe/Yugs6e9efpCASVQLgEna06xTg5esMm5bx42u2gEacAx8yp2h572zkQ8RJ0dvoZ/gtC/Bl0Fn74f7Vo6Wn93Xmma1SEbpw+RvNumq7YDb/X7Pec8fwUdHbnqev26pub0dnxEM/51HGvswx9/fYxGXS2fq6HE9k9lCVf+kPmDiNSfany1r+lG1a57XUaNVj/751bdLFh0On3ysMfMFqF8V0TdLqeMu+/99vXocH1CCBgXoCg07wVVyIQjAIEncHYa9Q51AQIOkOtR2kPAl0oEJJBZ/V2PXzPFluA2VCnv1tX0w7U26+7n8rsOVi58Z6FWjU72eOsMHNd4Tyj0vcZnb49o0LvP/R7t4N/BmnD+tt0qXU/TPMfvwWd+ev17SUHXQLki66eqbd/OrH5xPtPl/5G33HZVDTUg05PMzrN9Y3zLGJTgaO5Ym1XmQw6W2+P4LaM2yjLwyzKa+68VWvm2GdZeq2XyaCzjXobh0usXPm/9X1j6wkPdfH6eOsFLe9u3nO/0SUuYXzrpeuttq3ww4xOgk5zPcVVCASSAEFnIPUGdUHA/wIEnf43pUQEfBUg6PRVjOsRCGOBkAw6jcNuFryuu+0HBjq6N2v8aK1cMlMXpxl7U1pUnrdRCx86qE1upyo37+XoYQ++8ddfo3/c5fVIa6cR5SXo9MMzPB260mpvxOL3teCefYqdMkjfmjJaF08Yqqy0Pk57GnpaFu17+Gg0vHUoFq+VK++2BVDWT76ev+kvynHZPsD3Z3lcuu7LDMLOnrpub425GZ2eXFoOhDL7FdRTQacxQ9J9j07XQE7ytEdnq31R222oyaCzvlSfrlyr77zjfjK5U9Dph/fKsuWPGvv4SZdtBFJHT9DfnrpS2dEV+vi5P2j2e6574/rjMCKCTrNvA9chEDgCBJ2B0xfUBIGuECDo7ApVykTANwGCTt+8uBqBsBYIzaDT06EuJrs5apA2vOGYDWnRp8+t0Hfeczp1PSpejz10vX78jfMUqwrrEtpbX3Q92X3mgpu1rnlfQm+HEfnhGR5mUMr5NOrSA3r18XdcTzlX64NwWodojiDurMrr+6ifyRmirWfCSdfcebPWzMmUSg/ozeUbtXCrW0Dkrz06AyLojNBjufdoyYRGlddHql90pG3weZg9edG0CVp2zxWakBwpS/Gn+tX9H+sZ54DeGI+v3aZLE2xFdEfQOf7qa/SPn46RpfqsYhMcBxt14NT1/sP1yWtzNMHkq6c2lq6bvt3llHc/vFfy0GZvlWFGpzchfo5ASAoQdIZkt9IoBJoFCDoZDAj0vEBQBp3lBRu1JneFVm18R9sKDcRsTb1+luYuWKQFcyY1L3fsEG/RGs0ZdKveeXKLvs6Z1qEifL2paPNWWWZM0xBfb+zw9VuV22u6HvB2v5PB1txemv7A9Vp9cr3mpttu9PTvrD8oz9fWgnRNm9TP2xP4eZAJhGrQqfp8LV34Fz3iegi019658Z4faNXs1JbrSj/S4oWf6WW3WZ9tFuR8mJH1Im9Bp6ROP+OsPn1upb7jPrusndZaZ6Y9c6Wyna5pfeBMyw99OVSm/MOXlfmUj/BBHHTqn2uV+PAxz9qXzdDpnCnNM2fzXliuS95xD3nb7qgfP7RIT01vOUXd70Gndunh2Zv0jMcquG6BYMlbq9k5x9z2tG2r7jF6LHehlkzw4QT4Tgad7jNMO/9eGeH0B1p05w695uH9T03tr0tVprecg2mCTq/fsVyAQCgK/PXj99XY1BiKTaNNCIS9QGREpK669Eq/OfB94TdKCgozgaALOgvWL9CMG16RNd/08Em7/Emt35ijacZq0458ujXoLNfGeyfp6mcXacvXOeqeWNVA6cKgM3+FZsy4W/2WndR6RyLakX7gnoAUCNmg09Au3a6Hl2x2nSHXVi9ExejHS76npy5vvZ+g5eBG3btkr8eww7m41NQhWr38Rl1sn31n+5mJoNNYSN+pZ1gbq4+X/lELNtW5LLX11NysYaO1OvdaTXCppy3UWXDnDr3lKdT1ZaakTujN+1ZrofNJ9M4Vieqv1Qv76NYXncNBD4fbeHljAmXperuhulvw5Us/zbvnVq1wnCJut/B/0GlR3nO/1yUeQ/LWfVKet97jdg8uXRUVo8ce+oGWfMN2Urz5T8cPbLpo2kVa+fBlLsG98dzOv1eSqg/o3Rc/0tIPy/RZg5TVP14zZ35T/75wkD6+7w+u45yg03x3cyUCISSw5fNtKq0oDaEW0RQEEHAIJPdN1vQLp/oNhO8Lv1FSUJgJBFfQWb5Ri8ZcrRd0lZ5cs0KLpg1RP3ugaSnaqfWPLtKtL2zTxGc+1857J3WsK7s16CzSmjmDdOs7T/ZM0Hn9ap1cP1f2CZo+e3mc0bk1V72mP6DrVxN0+gwaBDeEdNBp9beoOO9jvbvhqN7Mr9RXp5pagsCoCH0rM1nXzp6s788cp7R2l2af0qcbPtDLr5/Wp2V12u8IA40yxqRq3uxLde3lmR5mn5sLOm1DpaPPaBlo5Uc/1btv5OvdvFJ95tTW1D4xumjMIH3/pkv1/QlOM1bdxqjl4Ef67Ys79NLuJh2x/yyrf4yypkzX6iVTfJhdf0ofr9yo5zed1l/skztHpvbXlbOnaMnNE5VW/ZEW3/yZXnZ6/rz7FmrFlcmm35qACTqNGpfu0kvP/EPP59U0jw3DfFTaCD27fJZGubXK6Ke3XtyuNw/V2A/Lsl0wMjVel04foXlzrtDFafYl7073+j/otFZen658V09uOK1Njn1TjXHdP0bzHrpbtw93q3z9CX266WO9/PpJfXyqZZxclNpf1958seZ5fZfa6mIfgk57/UZNyNSlMy9ud0z7473yXGNOXTf9snIhAiEucKzomHbl7w7xVtI8BMJTYOKY8RqcPthvjef7wm+UFBRmAkEVdFo236u4K57V/HVlWjXH07LonVo26ULdp2f0+c571aGok6DT9CtA0GmaKmQuDP2gM2S6ioYggEB3CuS9pclLK3TllPOs4fP4MYOU3bxnqVGRfC29/i96xHkGdKsZvN1ZYZ6FAAI9KcAsrZ7U59kIdI2Av2dzOmrJ90XX9BelhrZAiAWd7XRWeb7Wr8hV7opXrPt6Zk+dr0U5OVo0Z4zrrKN2gs7y/PVakZurFa9sU6GxL+j8RcrJWaQ5YzyFrkXavOJR5S5br7/uK1ba6Ks099FlenSu/XmO5zhX2eS+oLZ6LNOqjR9qX7GktNG6fNYC3dtmXdxd7EvXfZjRaWaPTts1zs9y3dNTam0y594cPbpohuusUruNVn+pR8tzNOfud2QZfZVy12/UAuMAa2aN9ti3EkFnj9HzYAQQCGSBvLVKzHHde3X8zBnaYJ3ZbFHh+j/o2y9WumwVMf766/WPu0YEcquoGwIIdJFAQ2Oj/rl7O0vYu8iXYhHobgEj5PzG+CmKimy9wqazdeH7orOC3B+OAkEVdMpt6fq9M4Y0H9rQbucVrNeCGTfoFQ8be059cos250xrKaeNoLPtvUGn6sktm5XjvCmoZatyZ0zXA9ta16r5eR0MOovWz9WkG9bKyDdbf67SysMbtcDrqUY9EHQaJrPm6IEPW9c87ZbV2rpmbsthTHab8ltukWXtWlkZ0+7XBwW5mmFsVUDQ2WPfVQSdPUbPgxFAIJAF6rfr4Zs26xmzB5FF9dfbK++QD7svBHLrqRsCCHRQwFiWevTkcVVWV3JAUQcNuQ2BnhIwDh5KSkhS5qAMvy5Xb6s9fF/0VE/z3GAUCK6g09hBb2uuZs15QLa8LFtTL5+haXNnada0aZoxyVPwWa6Ni8bo6heG6K7VK5Q7134qe/lOrckx9vQs0P0fFCjXmqBJ8hR0OgLWIXdp9YpczbWfJl6+c41yFt2qFwqcQjhJO5dN04X3bdPUu1ZrRe5cGZdbijbq0TlX66ltzmGkr3t0OpbmL9Z763M1a4i9zuU7tWrRLC1cW2xyb0zvhxE9ueVrOR86b2ZGp9WvjRDSZlKgq55co1X3zlC6UXVLkTYvW6C5D/xVk1Ye1kZHQtscAqfpltVbtWau1+Q2GN+9oKwzQWdQdhuVRgCBbhAwfdK8cQDT476eMt8NDeARCCCAAAIIIIAAAgiEgEDQBZ1W8/ICbVy/TGtWrNcrxjp0xyftci1etqJlebhTcFn+uy+1eZGx7tn5Yw8OZ3yg2mUzbLM6PQSdRWvmaNCt5frdl5vVuohlmnThfZrxQa2WWcNSRxj5pLZsdT393bI5R0OueErTVh/Wemt452vQ2c6I25qjXtOf0vXNZbc3Ors76Nyq3PTpemDOe6pdMcttFm651i/orxsKVurw5gW2WZ2OPpjYib1WQ+DlDMQmEHQGYq9QJwQQCBiB4j16c0OeNn1Y2vogsv5JmjB7nH48+2JlJwRMjakIAggggAACCCCAAAIhJRCcQadLF1hUlL9Vmzeu0aplL+ivhdLUJz/X5pxJtkDNPsOw3V673EPI5rRfZuu9J1uXdvnKw9pszEgsWq+5g27Q2vu36OvcaV4GS8eDTkt5gfJ3FqioKF+bN2/U5o3vWPcelal9Prtm6bq1sZ5mdHpapt9KZrE+qF1mW5ruuH6xUwAdUq9d8DaGoDN4+46aI4AAAggggAACCCCAAAIIIBDqAiEQdDp3UYFWzRmqhe/cpffKVmiWcUaQmaBTT2rL1zmyxpIeZnSaCTqbA0afTm3vQNBZsF73LlikZz3sdWmVCNqg0+ngIp8MQ/0VDaz2EXQGVn9QGwQQQAABBBBAAAEEEEAAAQQQaBEIoqBzp3LTL9QDY5xmX3roSdsy83fUvMekPei8Zd1JrZmT7r3v2ww6b9G6k2vktQjH/V0xo9M40GfadD2wK1tX3TXXui/ppCH91G/IJI0pWKG4Kx4I6KBz65OfqyhnUof6wPtNXNEdAgSd3aHMMxBAAAEEEEAAAQQQQAABBBBAoCMCQRR0GocK9dfVL0zU/VuMwM9+EI9Lqy3amjtN0x/op5WHN9tOH3cEj/PXqWzVHBmTPNv9tLlH5zuav65Mq+Z4K8GxR6eH/SUtG7Uo7mq9cNd7KlsxS/183aNzZ67SL3xAYzzsN5q/YobOv/vDwAw6Zd+jM93knpvM6PQ2Snvs5wSdPUbPgxFAAAEEEEAAAQQQQAABBBBAwItAEAWdkmVnrmZc+IC2GYcO5ebq3jmTNKSfLfC0lOdr86ocLbrvHRVetVKHN9oPtmkOE9N0+f2rtOrRWbIeVm4pV/7GXC244SkV3P+BCnLbPoyoOSxNu1z3r1qlR2fZTnc3nrkxd4FueMr15HZPp66r+ZT3bU6BqWPp+l16r3aFZnnKbp070B506pbV2rpqrr0dBdq8bJH15HLrQfQBsnT9cpcw1hFA71L2/JVav8w4id4qqIKtq5Qz526tneTUZwSdAfvFRdAZsF1DxRBAAAEEEEAAAQQQQAABBBAIe4GgCjqN3ipYv0AzbnhFTmetu3Zi9nyt27xKc6zHd9s/BWs0d9qtWmtNAt0+xvVbV7UsSW8jZCtYM1fTbl1rCxNbFbFOW1fNUfPCeGOJ+aw5esDDPpppRki5Zq7tdHE5ZqnaCsx+5nMV3Nve0u6dWjbtQt23rZ1xa+oAny48jGin7RT6XUYV0+Zr3U67rWEyY7oe8FT3tMv1zMaNuneSPen1FnR6OvAo7F/l7gEg6OweZ56CAAIIIIAAAggggAACCCCAAAK+CwRd0Gk00VK0WWtyV2nVxo36cJ8tesyeer1mLbhXjy6a0RI4OnuU52vNozlatt5+Onn2VM1flKOcRXM0xnk1ejshW3n+Gj2as0zr39lmDVqzp87XopwcLZozxsOS+CJtXvGocpet11/3FStt9FWac++jyl00zeVaS8Ea3Ts3Ry9sK1Ta/HXa6RyYeurP8q1adu+9WvaKow7Xa9bcBVo0N1ZrJl2tp4yDlYrsByu1OR66MOhUuTbnztWiZX/VvuJsPfN5gVqy2yJtXpajR1fY+y1ttK6ac69yHl2kGc7bpxJ0+v4md9MdBJ3dBM1jEEAAAQQQQAABBBBAAAEEEEDAZ4GgDDp9biU3IICAXwQIOv3CSCEIIIAAAggggAACCCCAAAIIINAFAgSdXYBKkQiEqgBBZ6j2LO1CAAEEEEAAAQQQQAABBBBAIPgFCDqDvw9pAQLdJkDQ2W3UPAgBBBBAAAEEEEAAAQQQQAABBHwUIOj0EYzLEQhnAYLOcO592o4AAggggAACCCCAAAIIIIBAYAsQdAZ2/1A7BAJKgKAzoLqDyiCAAAIIIIAAAggggAACCCCAgJMAQSfDAQEETAuEWtD52gd7TbedCxFAAAEEEEAAAQQQQAABBBBAILAFCDoDu3+oHQIBJRCKQee8K8YGlDGVQQABBBBAAAEEEEAAAQQQQACBjgkQdHbMjbsQCEuBUAw6r79oUFj2JY1GAAEEEEAAAQQQQAABBBBAINQECDpDrUdpDwJdKBCKQeesbwzvQjGKRgABBBBAAAEEEEAAAQQQQACB7hIg6OwuaZ6DQAgIhGLQOWPyBSHQMzQBAQQQQAABBBBAAAEEEEAAAQQIOhkDCCBgWiAUg87LLmSPTtMDgAsRQAABBBBAAAEEEEAAAQQQCGABgs4A7hyqhkCgCYRi0PmtSQSdgTbOqA8CCCCAAAIIIIAAAggggAACHREg6OyIGvcgEKYCoRh0fnMiQWeYDmeajQACCCCAAAIIIIAAAgggEGICBJ0h1qE0B4GuFAjFoHPaBILOrhwzlI0AAggggAACCCCAAAIIIIBAdwkQdHaXNM9BIAQEQjHonDqeoDMEhiZNQAABBBBAAAEEEEAAAQQQQEAEnQwCBBAwLRCKQedF4wg6TQ8ALkQAAQQQQAABBBBAAAEEEEAggAUIOgO4c6gaAoEmEIpB55SxBJ2BNs6oDwIIIIAAAggggAACCCCAAAIdESDo7Iga9yAQpgKhGHReeAFBZ5gOZ5qNAAIIIIAAAggggAACCCAQYgIEnSHWoTQHga4UCMWgc+L5BJ1dOWYoGwEEEEAAAQQQQAABBBBAAIHuEiDo7C5pnoNACAiEYtA5fjRBZwgMTZqAAAIIIIAAAggggAACCCCAAIcRMQYQQMC8QCgGneMIOs0PAK5EAAEEEEAAAQQQQAABBBBAIIAFmNEZwJ1D1RAINIFQDDovGMWMzkAbZ9QHAQQQQAABBBBAAAEEEEAAgY4IEHR2RI17EAhTgVAMOs8fSdAZpsOZZiOAAAIIIIAAAggggAACCISYAEFniHUozUGgKwVCMegcM4KgsyvHDGUjgAACCCCAAAIIIIAAAggg0F0CBJ3dJc1zEAgBgdAMOi8IgZ6hCQgggAACCCCAAAIIIIAAAgggQNDJGEAAAdMCBJ2mqbgQAQQQQAABBBBAAAEEEEAAAQS6WYCgs5vBeRwCwSxA0BnMvUfdEUAAAQQQQAABBBBAAAEEEAhtAYLO0O5fWoeAXwVCMeg8fyRL1/06SCgMAQQQQAABBBBAAAEEEEAAgR4SIOjsIXgei0AwCoRi0HnBKILOYByL1BkBBBBAAAEEEEAAAQQQQAABdwGCTsYEAgiYFgjFoHMsQafp/udCBBBAAAEEEEAAAQQQQAABBAJZgKAzkHuHuiEQYAKhGHSOG82MzgAbZlQHAQQQQAABBBBAAAEEEEAAgQ4JBFXQuXvNNbrjqHs7+2hU8kwtue5OTUntiEG19v3PM9qR+ZBuPb8j9zvfU6w/v3CHflnZRjlJP9F7d83WANmue3/oy/qv76ZJrf5ZUmOxtq97TSWXL9F3O9SuzraF+xFoLRCKQee8K8bS1QgggAACCCCAAAIIIIAAAgggEAICwRd0VjjCQru+pUz7PlquB3eVaf68pbruPB975dQG/eyV55V99V/083E+3tvqcnvQ2fdJfTZ3gg+FuQefkvYs10XvHdLD85fqOoJOHyy5tCsFCDq7UpeyEUAAAQQQQAABBBBAAAEEEECgMwLBH3TaW79v3TzdfuImvfOTOfIp6yTo7Mz44d4wEyDoDLMOp7kIIIAAAggggAACCCCAAAIIBJFAyASdsgaWqzR5zutaMNLRA2Xa/uelWr5/t/Y0NUjqo+mZd2rJdTM1pI9j1uR7Ld2V2TITs+7wJi3/20q9W1quakkJ8ZN15yVLdOuk/u10r9kZne0vXT/zP0t09a59zc+ZPtGxxF06sW2pcj/5SFuaGpQQMV7zv32/FjjXyZgJ+kkfPZy8VUsLjqk+6Sd6467ZOu/sIf153VN6/uQxlShKKfHjNd9re4JoJFPVbhEg6OwWZh6CAAIIIIAAAggggAACCCCAAAIdEAidoFN5Wv70A/pqyqv6r28bYWS9dr+xUHeUztSrcxdqdF+p7sSHWrrm19oy9Df60w1jbFyeZnTaQ9NBlz2nB6amSY1l2vfe47o9P1pP3JGr76a0Je2foNNauoel6yf+Z4lu2iUtmfNL3TgyQVX739CD619TwsUr9avL7QGs9b73lJ35S62cO0V1p8o0IFXa/NJCPRhxj965faYGREpn/vaQrt/eoEfabU8HRhS3hLQAQZkRdKcAACAASURBVGdIdy+NQwABBBBAAAEEEEAAAQQQQCCoBUIo6HSbJWnZoief+w/pinV64BvRzZ1kPdDIeZ9PD0FnwYaFuunAbL3xs5s0xHGnqSXuXRh02ttTcvGr+k9HqCmp6sMcfXv7ML265E6Nbg5ItyvnlpW6MctR+Tz9xgiBJ76sF6yHH/FBoGMCBJ0dc+MuBBBAAAEEEEAAAQQQQAABBBDoeoHQDToddhWHtPvwIX21P0/bT23XlppyVTefft7GjE7rvfU6sX+3Cg7nacepfdpyKl9fNTVobruHFrV36vrVevkX92i8tWwTp667z+j8crkueTdfOfOWux64dOQNzVu7RXMdhxZZ7zurZ396v74Z60Cwz24tiNaVQ27SrZfM1PjzWsLfrh9mPCFUBAg6Q6UnaQcCCCCAAAIIIIAAAggggAACoScQQkGnbdZiycVr9avLEyRVa/cbP9WigjINih+v6VnTNWPcdNVtu12Lvczo1IkN+tfXnteWiFRNT52i6ZkzNT0rX7lv/reX09m7cEanfUm65yGY2jKD03qdnEJVxx3V2vfhH/XKng16v8bYr3Swrhxj7Fc6RQNCb1zToi4SIOjsIliKRQABBBBAAAEEEEAAAQQQQACBTguETtBpndm4Qd9zLNk+sl4L1/5R4658WT+fZASfts/2NddoUbtBZ722v3qzFp1doHfucjrB/cR63fXaf2uUmRmdfVsONfLcQx2Y0Wmf4fnEHUvb2SPUsbenp6DTqSaWYu3+24vK3btV0WNXaOXszE4PJAoIDwGCzvDoZ1qJAAIIIIAAAggggAACCCCAQDAKhEzQuW/dPN1+ap7eu2u2bYaiNRgs07M/fkjfNE5Yt37ytWrpz/V8n5+0XNdq701bCPnKec/pzeuGNfepdS/MT3ebW7reFUFnxYf69xefUeIVr+qBb7QEt3X/fErf/kD6r5/erynGUvU2Z3S2Hp7bX71GiyK9hbLBOKypc1cJEHR2lSzlIoAAAggggAACCCCAAAIIIIBAZwWCP+i0lGnfR8v14K4yzZ+3tGX/ypJN+teXl6t+4nP6r+9mSpZi/ePNJVp8slyKuL7l8J6SDfrZy88r+8q/6J6R1Yrpk6B9627W7Ucv04r592hKX9lPN1+lLZKubF4a74nej0vXnfbk/G7fesX0ida+Py/UHYeHKefq+3TdyATp1Id6cs2v9dUIp1mZHoNOW8C7Y+Rv9MTVY5QYKdUdWa9frF2lQVe87nJYU2cHFPeHtgBBZ2j3L61DAAEEEEAAAQQQQAABBBBAIJgFgi/oPOrO3U+TB87UnbMXakqq68/O7HxRv/zbBm1palB0xGBdPvJOzU/aoDs+PatH7si1LwE39vL8uX5WcEzVyf+mv/3wciWePaQ/r3tKS08eU7WilJ18me687HKdeO9hvZ35G/3phjFt9Lkfg04V639e+qkeKz2rlBGOZ1ar4MMXtXT7R81tunbc/Vry3WGKcdSorRmdp7Zr1Z+Xa03pKZVISogYr2sv+Yl+PpVl68H8And33Qk6u1uc5yGAAAIIIIAAAggggAACCCCAgFmBoAo6zTaK6xBAoGsECDq7xpVSEUAAAQQQQAABBBBAAAEEEECg8wIEnZ03pAQEwkaAoDNsupqGIoAAAggggAACCCCAAAIIIBB0AgSdQddlVBiBnhMg6Ow5e56MAAIIIIAAAggggAACCCCAAALtCxB0MkIQQMC0AEGnaSouRAABBBBAAAEEEEAAAQQQQACBbhYg6OxmcB6HQDALEHQGc+9RdwQQQAABBBBAAAEEEEAAAQRCW4CgM7T7l9Yh4FcBgk6/clIYAggggAACCCCAAAIIIIAAAgj4UYCg04+YFIVAqAsQdIZ6D9M+BBBAAAEEEEAAAQQQQAABBIJXgKAzePuOmiPQ7QIEnd1OzgMRQAABBBBAAAEEEEAAAQQQQMCkAEGnSSguQwABiaCTUYAAAggggAACCCCAAAIIIIAAAoEqQNAZqD1DvRAIQAGCzgDsFKqEAAIIIIAAAggggAACCCCAAAJWAYJOBgICCJgWIOg0TcWFCCCAAAIIIIAAAggggAACCCDQzQIEnd0MzuMQCGYBgs5g7j3qjgACCCCAAAIIIIAAAggggEBoCwRN0Lnz4OnQ7glah0APCkwaPtDU0wk6TTFxEQIIIIAAAggggAACCCCAAAII9IAAQWcPoPNIBAJNgKAz0HqE+iCAAAIIIIAAAggggAACCCCAgK8CQRN0+towrkcAAf8LMKPT/6aUiAACCCCAAAIIIIAAAggggAAC/hEg6PSPI6UgEBYCBJ1h0c00EgEEEEAAAQQQQAABBBBAAIGgFCDoDMpuo9II9IwAQWfPuPNUBBBAAAEEEEAAAQQQQAABBBDwLkDQ6d2IKxBAwC5A0MlQQAABBBBAAAEEEEAAAQQQQACBQBUg6AzUnqFeCASgAEFnAHYKVUIAAQQQQAABBBBAAAEEEEAAAasAQScDAQEETAsQdJqm4kIEEEAAAQQQQAABBBBAAAEEEOhmAYLObgbncQgEswBBZzD3HnVHAAEEEEAAAQQQQAABBBBAILQFCDpDu39pHQJ+FSDo9CsnhSGAAAIIIIAAAggggAACCCCAgB8FCDr9iElRCIS6AEFnqPcw7UMAAQQQQAABBBBAAAEEEEAgeAUIOoO376g5At0uQNDZ7eQ8EAEEEEAAAQQQQAABBBBAAAEETAoQdJqE4jIEEJAIOhkFCCCAAAIIIIAAAggggAACCCAQqAIEnYHaM9QLgQAUIOgMwE6hSggggAACCCCAAAIIIIAAAgggYBUg6GQgIICAaQGCTtNUXIgAAggggAACCCCAAAIIIIAAAt0sQNDZzeA8DoFgFiDoDObeo+4IIIAAAggggAACCCCAAAIIhLYAQWdo9y+tQ8CvAgSdfuWkMAQQQAABBBBAAAEEEEAAAQQQ8KMAQacfMSkKgVAXIOgM9R6mfQgggAACCCCAAAIIIIAAAggErwBBZ/D2HTVHoNsFCDq7nZwHIoAAAggggAACCCCAAAIIIICASQGCTpNQXIYAAhJBJ6MAAQQQQAABBBBAAAEEEEAAAQQCVYCgsyd7pqFSJbVJSknqoUr09PN7qNk8tuMCBJ0dt+NOBBBAAAEEEEAAAQQQQAABBBDoWoEwCTqrtWPtKa34tFF7GyVF9tKl58frhzena2RShEnhU3p2cbn0w1FaPMHkLe1eVq1Nvz6hvbPaK69SG54o0hOnXAuKjuyt2Ven6Gcz+yumw1Ux8/wOF97Gjf429Hf9KM+bAEGnNyF+jgACCCCAAAIIIIAAAggggAACPSUQBkFnvfasKtQTtYlaOn+ABsVHSg3V2vN6kX66O1ov5mZppCl9f4d0thBz/3Xeg85W15QU6emnK1V1XYZ+eUkfU7VvfZGZ53ew6DZv87ehv+tHed4ECDq9CfFzBBBAAAEEEEAAAQQQQAABBBDoKYEwCDrbCtds/z560Sjdfb6dv6ZMG14p0bP551Qtaer4JP1ifroGRRk/91BOu9dLqjytdb+v0IpCe3kX99WD89KUIteZmlOvS9fSmZ7Wr7cdRha+vV+3lfbVJz+Snl18ViOvO6dn/9yk+hFJ+tNP05VoVNm9fmae3+Y9dqM229SGYfMzPRnWqnBTkZ54r8E60zY5OUp3z0/X7CFxPfU+8FwvAgSdDBEEEEAAAQQQQAABBBBAAAEEEAhUgTAIOm1h4R+S4vTgzWkalxbdRl9UaMOvi7VpxAA99r1kJTZUauvvi/WAErXx7nTFtAo6vV1frnWPndLHYwbosVuM8sq17ten9N75qXrxe/2MFLTjMzoluQad5fpofF+t+lGKomukGGPWqiq16ddFeim5r16cn6ZElWvDM6f0h9R+WrUgVTEen+/tHu9tav+ZbmFxwRHd+kyj7n48S5clSSWbj+j7GyN9mGUbqK9V6NaLoDN0+5aWIYAAAggggAACCCCAAAIIIBDsAmEQdEoqKdYfVlRohbHXZWQvXZgRqe9c0k8zJ/dXonW2pqT9R3TjK7209D8yle3o1YYiPf2vNZr6+DBdluQW0nm7vviIblz+tR57NlvjPI6SjgadjaorKNYTK2qUclu2Fk8ot+0dOn+4Fk922m/UqN/yJj34n0M12dHGgqOa/0yDfmhtj4fne7vHW5u83e9umFeoS/54Ts/9e5Ymm94rNdhfueCuP0FncPcftUcAAQQQQAABBBBAAAEEEEAglAXCI+h09GBNhfbvrtKOHXV6Nb9JpXExeuHhbI2Ll0o2HdC//Pmch77upX+9b6RuGOIadHq7fubxQ5q1OVp/enCwUjoZdLofRpQQF6HZ16Vo8SXGzFDPS/OrPvH0fOPaSo389xGandY66PR2z6UH2m+Tt/tnp7nXtUKbfl2sR45LyalRuuOSvpp2SV8NijJ7QFQov5qB2TaCzsDsF2qFAAIIIIAAAggggAACCCCAAAJSeAWdzj3eUKa1vzqtDeMH6pXv9bcFndti2wkmPQSd7VzvOfRzrkBHZ3S6D9tgDjqNtjSprrhCH39SoQ2fNGibIvXkI8aMU17PQBQg6AzEXqFOCCCAAAIIIIAAAggggAACCCBgCIR+0Plloa5YIT3nYQn5nt9/pUfiBuiteclSXqGueOmcfuO81NtljLgFit6uty7j7oql6+aCTutS/EBfut7qHSzT2v9zWp/PzFDujI6eJs+L3ZUCBJ1dqUvZCCCAAAIIIIAAAggggAACCCDQGYHQDzplOzToD3Hx+uVtqRqZYhxGVK+S/cY+l/Wa/W/DNTPNICzTusdO6/XUJC3/UbpSoup1cttxLVnXWw8+nq1xUe4zJ71db5uxuel8x+FGZ7XjlRP6eUOSNt6d1nwY0I6Zmfo/U406eVqubWbWZ1unyns7WMhWtuvzzd3TXpt8OYyobsdhzXq9t37z7xmanBQpHTumJU9bdOkvRuiGwZ0Z1tzbVQIEnV0lS7kIIIAAAggggAACCCCAAAIIINBZgTAIOiU1VGrH22f08ueN+rzWRpaVEaNf/DBDk1OME8rtn8rTWvf7Cq0oPKfq5msGa3KKEUJ6CBTbvV5SzWmtMw5Bspc3dky8Hpw/WNnxtueVbD6o29Y1qXp8P33yo1QPfdmZoNN4fpk2vFKiZ/PPqTqyly6dnKRfzEtr3jPU4/O93OOtTe0/092wVvvfPqmnP2nU3kYpOjJCd8xL0w8mJ3R2XHN/FwkQdHYRLMUigAACCCCAAAIIIIAAAggggECnBcIj6Ow0EwUggIAhQNDJOEAAAQQQQAABBBBAAAEEEEAAgUAVIOgM1J6hXggEoABBZwB2ClVCAAEEEEAAAQQQQAABBBBAAAGrAEEnAwEBBEwLEHSapuJCBBBAAAEEEEAAAQQQQAABBBDoZgGCzm4G53EIBLMAQWcw9x51RwABBBBAAAEEEEAAAQQQQCC0BQg6Q7t/aR0CfhUg6PQrJ4UhgAACCCCAAAIIIIAAAggggIAfBQg6/YhJUQiEugBBZ6j3MO1DAAEEEEAAAQQQQAABBBBAIHgFCDqDt++oOQLdLkDQ2e3kPBABBBBAAAEEEEAAAQQQQAABBEwKEHSahOIyBBCQCDoZBQgggAACCCCAAAIIIIAAAgggEKgCBJ2B2jPUC4EAFCDoDMBOoUoIIIAAAggggAACCCCAAAIIIGAVIOhkICCAgGkBgk7TVFyIAAIIIIAAAggggAACCCCAAALdLEDQ2c3gPA6BYBYg6Azm3qPuCCCAAAIIIIAAAggggAACCIS2AEFnaPcvrUPArwIEnX7lpDAEEEAAAQQQQAABBBBAAAEEEPCjAEGnHzEpCoFQFyDoDPUepn0IIIAAAggggAACCCCAAAIIBK8AQWfw9h01R6DbBQg6u52cByKAAAIIIIAAAggggAACCCCAgEkBgk6TUFyGAAISQSejAAEEEEAAAQQQQAABBBBAAAEEAlUgaILOnQdPB6oh9UIg6AUmDR9oqg0EnaaYuAgBBBBAAAEEEEAAAQQQQAABBHpAgKCzB9B5JAKBJkDQGWg9Qn0QQAABBBBAAAEEEEAAAQQQQMBXgaAJOn1tGNcjgID/BZjR6X9TSkQAAQQQQAABBBBAAAEEEEAAAf8IEHT6x5FSEAgLAYLOsOhmGokAAggggAACCCCAAAIIIIBAUAoQdAZlt1FpBHpGgKCzZ9x5KgIIIIAAAggggAACCCCAAAIIeBcg6PRuxBUIIGAXIOhkKCCAAAIIIIAAAggggAACCCCAQKAKEHQGas9QLwQCUICgMwA7hSohgAACCCCAAAIIIIAAAggggIBVgKCTgYAAAqYFCDpNU3EhAggggAACCCCAAAIIIIAAAgh0swBBZzeD8zgEglmAoDOYe4+6I4AAAggggAACCCCAAAIIIBDaAgSdod2/tA4BvwoQdPqVk8IQQAABBBBAAAEEEEAAAQQQQMCPAgSdfsSkKARCXYCgM9R7mPYhgAACCCCAAAIIIIAAAgggELwCBJ3B23fUHIFuFyDo7HZyHogAAggggAACCCCAAAIIIIAAAiYFCDpNQnEZAghIBJ2MAg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OlrzzRUqqQ2SSlJvt7I9QgEvwBBZ/D3IS1AAAEEEEAAAQQQQAABBBBAIFQFwiDorNSGJ4r0xCnXLkxOjtTt16XqlskJPvRttTb9+oT2zhqlxRN8uK3VpZ7rZFw2dky8Hpw/WNnxnSmfexHoGgGCzq5xpVQEEEAAAQQQQAABBBBAAAEEEOi8QNgEnfuvcw4n61Wyv1hPLLco+4eDtXhCnElJW0DpWpbJW10ua6OcylKtW3FGryb30x9/lKqYjhTNPQh0oQBBZxfiUjQCCCCAAAIIIIAAAggggAACCHRKIEyDTptZ3Y7Duu31COXmZmmknbGu4Jj+65UabSiV6iUlJ0fp7vnpmj2kwWVm6NTr0rV0pn39ek2ZNrxSomfzz6la0tTxSfrF/HQNimqrb9oJTHcc1iWv9NYLz2ZrnFHHNuvjCGdP6dnFlUq/IVrb/mzRtkYpOTVWS+/L0kjHrNDik3r6uSqtrzJ+FqO7Mxr0xPFY/enBwUpxVNHnNnRq3HFzkAoQdAZpx1FtBBBAAAEEEEAAAQQQQAABBMJAIKyDTqnYGhJm3TdSNwyRVHlS//FQtRLnZ2jx5HipoVwbnjmlJ9RHf/q3DKXIU0BZoQ2/LtamEQP02PeSldhQqa2/L9YDStTGu9PbmJVpMuj0Wh9jhBpBZ7nWZ8TpxUXnaWRclbXOL2UM0FvzkiWV6g85Z/T5N1O19F8SVbX/hB5ZXqttqfFOQWdH2hAGbwdNbCVA0MmgQAABBBBAAAEEEEAAAQQQQACBQBUI86DT+1L0kk0H9C/bHLMfPVy//4hufKWXlv5HprIdvdxQpKf/tUZTHx+myzweWuTpuU2qK6nQhpfO6PWMAVptDSlbf1zr0xJ0av5wLZ4cYb3B+ZqEHYc16+1IrWquX5P2v3ZICwriWoLODrUhUIc09epKAYLOrtSlbAQQQAABBBBAAAEEEEAAAQQQ6IxAmAedFdrwWLH23+C0f2fDWRUeqNSObfU6cKpeO4q/1pFkx+zH1gGlNVT88zkPfdBL/+qYKdrqp20cRhTZS5dOTtIv5qW1LClvtz5OQecPW9rgHHTKqF9Bkj75UWpzLdzD0o61oTPDjnuDVYCgM1h7jnojgAACCCCAAAIIIIAAAgggEPoCYR50ui1dbzil3z1Urg2JUbp9apzGjkhQYl6Rbtvd9ozO1jMszQwa98C0RvvfPql7dvTSgz/N1mVptpmZ8lofPwadzbNWzdSfa8JVgKAzXHuediOAAAIIIIAAAggggAACCCAQ+AJhHXTWbTukWesitSo3y7rs3Pjnb2+M1puPDNYge98Vvr1ft33pWObtYcl5XqGueOmcfvOfQzW5zcOH3AeCp6Xrtdrz+2O660C0Xng4W+PizdTHe9Bpaul6h9oQ+IObGvpfgKDT/6aUiAACCCCAAAIIIIAAAggggAAC/hEI06CzXiX7i/XEcouyfzhYiyfYTzC3Bn5NeuzxLOvemlV5J/TzlyzamxinP1r3uLQFlDtmZur/TI2WZMy8LNO6x07r9dQkLf9RulKi6nVy23EtWddbDz6erXEew8+29ga1HRz0cnIfvWkcfuS1Pt6DzpS2DiPKcBywZJTRkTb4ZwBSSnAJEHQGV39RWwQQQAABBBBAAAEEEEAAAQTCSSBsgs4nTrl2a1ZqlH5wc5pmj4x3+kGt9q89oSX/aFKppLHZcfrZjK/1xCuNWvyfwzQtSirZfFC3rWtS9fh+LfteVp7Wut9XaEXhOVVLysqI0S9+OFiTU+xL0FuNqHYOQSo+piW/qpGuS9PSmdFe6+M4dV1t7NGZYjy7+KSefq5K66uk5NRYLR5Rr0eqXPftlM9tCKfXhLY6BAg6GQsIIIAAAggggAACCCCAAAIIIBCoAmEQdAYqfc/Vy1iOv6Cyrz5Y0HJAUc/VhicHkwBBZzD1FnVFAAEEEEAAAQQQQAABBBBAILwECDpDvb+/LNQVK5r04MNZmpkSKZWc1NNPVythfrbuPt9Yfs8HAfMCBJ3mrbgSAQQQQAABBBBAAAEEEEAAAQS6V4Cgs3u9e+BptdYT3Z/+pFF7G6XoyAjdMS9NP5ic0AN14ZHBLkDQGew9SP0RQAABBBBAAAEEEEAAAQQQCF0Bgs7Q7VtahoDfBQg6/U5KgQgggAACCCCAAAIIIIAAAggg4CcBgk4/QVIMAuEgQNAZDr1MGxFAAAEEEEAAAQQQQAABBBAITgGCzuDsN2qNQI8IEHT2CDsPRQABBBBAAAEEEEAAAQQQQAABEwIEnSaQuAQBBGwCBJ2MBAQQQAABBBBAAAEEEEAAAQQQCFQBgs5A7RnqhUAAChB0BmCnUCUEEEAAAQQQQAABBBBAAAEEELAKEHQyEBBAwLQAQadpKi5EAAEEEEAAAQQQQAABBBBAAIFuFiDo7GZwHodAMAsQdAZz71F3BBBAAAEEEEAAAQQQQAABBEJbgKAztPuX1iHgVwGCTr9yUhgCCCCAAAIIIIAAAggggAACCPhRgKDTj5gUhUCoCxB0hnoP0z4EEEAAAQQQQAABBBBAAAEEgleAoDN4+46aI9DtAgSd3U7OAxFAAAEEEEAAAQQQQAABBBBAwKQAQadJKC5DAAGJoJNRgAACCCCAAAIIIIAAAggggAACgSpA0BmoPUO9EAhAAYLOAOwUqoQAAggggAACCCCAAAIIIIAAAlaBoAk6dx48TZchgEAXCUwaPtBUyQSdppi4CAEEEEAAAQQQQAABBBBAAAEEekCAoLMH0HkkAoEmQNAZaD1CfRBAAAEEEEAAAQQQQAABBBBAwFeBoAk6fW0Y1yOAgP8FmNHpf1NKRAABBBBAAAEEEEAAAQQQQAAB/wgQdPrH8f+3dzfAVdV3/sc/QB5I4Aa8wSQ0QBCJ1RFsG/tvavmL1WY7wr+4Ylvbgk5oYSuMxQxRrJqqAxhrQeNE2S0ywJLxoZVaYKEbGTdrrf+/VnZrbHkY2QaBoDwkECAPJOTR/5x7byAP9+aehJObc859Z2ZnFvid3+/7e31/cWc+ex6YBYGoECDojIo2s0kEEEAAAQQQQAABBBBAAAEEHClA0OnItlE0AkMjQNA5NO6sigACCCCAAAIIIIAAAggggAAC4QUIOsMbMQIBBAICBJ0cBQ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oZ6kLAhgIEnTZsCiUhgAACCCCAAAIIIIAAAggggIBPgKCTg4AAAqYFCDpNUzEQAQQQQAABBBBAAAEEEEAAAQQiLEDQGWFwlkPAyQIEnU7uHrUjgAACCCCAAAIIIIAAAggg4G4Bgk5395fdIWCpAEGnpZxMhgACCCCAAAIIIIAAAggggAACFgoQdFqIyVQIuF2AoNPtHWZ/CCCAAAIIIIAAAggggAACCDhXgKDTub2jcgQiLkDQGXFyFkQAAQQQQAABBBBAAAEEEEAAAZMCBJ0moRiGAAISQSenAAEEEEAAAQQQQAABBBBAAAEE7CpA0NnfzrTWqaYpSclJ/b3Q5uPdui+bszutPIJOp3WMehFAAAEEEEAAAQQQQAABBBCIHoEoCDrrVFp4UoXV3Zvq9cbonjkp+kHW6H50u0Flq49r/+3XKO+GflwWamjdGZVtOauNH7fraJsUFzNcs2d5tTjHK48F05ufwsy+gjsaa1x/baIKcicoI9H8iox0pgBBpzP7RtUIIIAAAggg/XcGlAAAIABJREFUgAACCCCAAAIIRINA1ASdFXO6hpMtqqmoUuHaC8pYOEF5NySY7LU/7Os+l8lLew6r+kz5TzfJOydZebd45YltV3PVaW1aV6t308dq86IUxQ9w6v5fZmZfIcbUndG2daf1inesXotozf3fJVdcvgBB5+UbMgMCCCCAAAIIIIAAAggggAACCAyOQJQGnX7M5vLDmrdlhJ55ZpIyA77NRz7TCyWNKj0jtUjyemO1JDdNsye3drszNHtOmopy/M+vh74mVIB6XmWrj6n02lQV3TGme2eNAHR1s2Y/fLVyUiU1nlVpSY2KD3SoQVL218aoYH6qki9eVa3ivHPSwktBbk3ZQd2xe6R2FExQsox/r1Pa3Djt3nlBu9skb8pIFS2bpEzfHZjd79Tsuq/uhfURhpYf1oyS4XqpOEPTTHmEq0lS1QmtebFe2+uNeuO1JL1Vhcc69xSorKfN9CQtz03T+NjB+WVhVt7RyRlAAAEEEEAAAQQQQAABBBBAAAH7CkR10ClV+ULAScsyNXeykfmd0FOPN8iTm668rESp9ZxKn69WoUZpx8PpSg6Egt3u6Ax7TZDm1xxT/spm3blqimb2+a7POpWtPqmN3jFan5sqj/z1vJwyVpsXdN7xaSboPKft6Qlav/gLykyo982xMX2cfj/fGyjuMu7oNGboGnSa8vDXHLqmM3r5kdP66BspKrrDo/qK43pybZN2pyQGwltj0VqVrq5S2dRxWnGXV57WOn2woUqPyqNdS9IieDesfX+5B6My7ugcDFXmRAABBBBAAAEEEEAAAQQQQAABKwSiPOgMH/B1vzsy/HijKd2vCdKmPZWasVEX74AM2ciKo/ru2nYVPHuVsjrvUjzyqXKfb9XCiyGpuaBTuVcrL2uEb6ne9ZnZV7Ax7WquqVXpxtPakj5Ov7kYnHbfUe/1AjWHqGl0+WHdvjVGm5+aqAzfVO2qePWQFhxJuBR0GjYlw1R0cYyk1pNa81CjssMGyFb86kTnHASd0dl3do0AAggggAACCCCAAAIIIICAEwSiPOisVemKKlXM7fL+ztbzqjxYp/LdLTpY3aLyqs911Nt5J2GIQLDPa4Icg48rdes66cXAo96hDkr9e4d0+ztxXe5iNEb6H/vOfGyqZhuPtvv+HO7R9b7+3ZjDfNDZ86NOihmmm7OStLzr4/RhPfquWcaj90eS9N6ilIs0PcNS3593dgShG6aHOu/QdcJvoMNqJOh0WMMoFwEEEEAAAQQQQAABBBBAAIEoEojyoLPHo+ut1fr14+dU6onVPdkJun7qaHn2nNS8vZ3vhgwSCIa9JshpqjuhJx5vUk7QOw/bVVNRo4bUZHn3Vtou6Lz02H6jKrae0M/Kh6lgaYZmpvrvFpUpD4uCzovvIY2i39gh3ipB5xA3gOURQAABBBBAAAEEEEAAAQQQQCCkQFQHnc27D+n2bTHa/Mwk3yPSxp9v2xWnN56coPEBssqtFZr3cecj072DzvDXBLPv42NEjSe15tF6pS2eontjjg3o0fXuNYe749Ooz/wdnd2/ON+kfRs+030H4/TSExmalmjG0Fiv75pMPbq+p1K3buzQc10f6+cXfdAFCDoHnZgFEEAAAQQQQAABBBBAAAEEEEBggAJRGnS2qKaiSoVrLyhj4QTl3RD4OrovPGvXilWTfB8Jqt9zXA9uvKD9ngS95nsXpD8QLM+ZqF9kx0kaIYW9JkRnjK+rP90k75xkLblljJJjpeaq09q0rlbbvR69sXS8PDLzMSJ/TS+njtH6Rany1JzQmjX12u7pfNzefNDZbV+9yg4Vhvo/HLTJO0pvGB9sMuURrqYQHyNK7/wolFHcWW1bcUpbUpK0dlGakmNbdGL3MeVvG66CVRmaxpfXB/ifhL4vI+gcFFYmRQABBBBAAAEEEEAAAQQQQAABCwSiJujs+W7JSSmxuvfuVM3OTOzC2KSK148r//12nZF0fUaCHvjm5yosaVPes1P09Vip5p1PNG9buxqmjw28QzL8NSH7VFOl10vq9Uplh2+9uJjhmj3Lq8U5Xnk6L2o8q9KSGhUf6FBDsPdhGuOqTmjNi/XaXi95U0aqKOdzLSgbEXi3Z7hQ0b9Q7331rLqPuz59oW2jNCdVRTlxYQ3D3dGZHGRPeVNb9GR99/d2qu6Utm2o1brKDjVImpQer+ULJygrOfAYvQW/IEzRXYCgkxOBAAIIIIAAAggggAACCCCAAAJ2FYiCoNOu9NTVHwHjcfwFdWP0xwWXPlDUn+sZa40AQac1jsyCAAIIIIAAAggggAACCCCAAALWCxB0Wm/KjJcr4PsqfbsKnpiknOQYyfc4foNG52ZoyXXGKwP4GSoBgs6hkmddBBBAAAEEEEAAAQQQQAABBBAIJ0DQGU6Ifx8CgSbfF93XvNem/W3GI/0j9JP5qbo3a/QQ1MKSXQUIOjkPCCCAAAIIIIAAAggggAACCCBgVwGCTrt2hroQsKEAQacNm0JJCCCAAAIIIIAAAggggAACCCDgEyDo5CAggIBpAYJO01QMRAABBBBAAAEEEEAAAQQQQACBCAsQdEYYnOUQcLIAQaeTu0ftCCCAAAIIIIAAAggggAACCLhbgKDT3f1ldwhYKkDQaSknkyGAAAIIIIAAAggggAACCCCAgIUCBJ0WYjIVAm4XIOh0e4fZHwIIIIAAAggggAACCCCAAALOFSDodG7vqByBiAsQdEacnAURQAABBBBAAAEEEEAAAQQQQMCkAEGnSSiGIYCARNDJKUAAAQQQQAABBBBAAAEEEEAAAbsKEHTatTPUhYANBQg6bdgUSkIAAQQQQAABBBBAAAEEEEAAAZ8AQScHAQEETAsQdJqmYiACCCCAAAIIIIAAAggggAACCERYgKAzwuAsh4CTBQg6ndw9akcAAQQQQAABBBBAAAEEEEDA3QIEne7uL7tDwFIBgk5LOZkMAQQQQAABBBBAAAEEEEAAAQQsFCDotBCTqRBwuwBBp9s7zP4QQAABBBBAAAEEEEAAAQQQcK4AQadze0flCERcgKAz4uQsiAACCCCAAAIIIIAAAggggAACJgUIOk1CMQwBBCSCTk4BAggggAACCCCAAAIIIIAAAgjYVYCg066doS4EbChA0GnDplASAggggAACCCCAAAIIIIAAAgj4BAg6OQgIIGBagKDTNBUDEUAAAQQQQAABBBBAAAEEEEAgwgIEnREGZzkEnCxA0Onk7lE7AggggAACCCCAAAIIIIAAAu4WIOh0d3/ZHQKWChB0WsrJZAgggAACCCCAAAIIIIAAAgggYKEAQaeFmEyFgNsFCDrd3mH2hwACCCCAAAIIIIAAAggggIBzBQg6nds7Kkcg4gIEnREnZ0EEEEAAAQQQQAABBBBAAAEEEDApQNBpEophCCAgEXRyChBAAAEEEEAAAQQQQAABBBBAwK4CBJ127Qx1IWBDAYJOGzaFkhBAAAEEEEAAAQQQQAABBBBAwCdA0MlBQAAB0wIEnaapGIgAAggggAACCCCAAAIIIIAAAhEWIOiMMDjLIeBkAYJOJ3eP2hFAAAEEEEAAAQQQQAABBBBwtwBBp7v7y+4QsFSAoNNSTiZDAAEEEEAAAQQQQAABBBBAAAELBQg6LcRkKgTcLkDQ6fYOsz8EEEAAAQQQQAABBBBAAAEEnCtA0Onc3lE5AhEXIOiMODkLIoAAAggggAACCCCAAAIIIICASQGCTpNQDEMAAYmgk1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eC4oLP5cJnWvv2q/uNMtWokxY1I0U1fmK9/mpWjL4651KzTb+Vr1uEcvXnfbI0z/rqtSh9ue1U1t+Tr2ymX2dTqUj1Q8s/6c4hpbvrSJr3w7VRJe/TcmkelWf+uB6cZg3v+WVL1h9r89ll954c5/jr5QcDGAgSdNm4OpSGAAAIIIIAAAggggAACCCAQ5QLOCjor1ut72/+kG2cWKT87VfFG885/qve3PaK8Mzdp08KfafqoEB3dt1b/681DeiK3SHMsCjozLgaYZk9R76Bz72//j35Se/+lQNbsVIxDYAgECDqHAJ0lEUAAAQQQQAABBBBAAAEEEEDAlICDgs4Wvf/KXOXFrNR///DGHpvzB4iVN76iF267IvjGCTpNHQgGIdCXAEEn5wMBBBBAAAEEEEAAAQQQQAABBOwq4KCg86zeeukeFcQ/rP+34Bb/3Zx9/HR9dF3GY+x/+5+Loy89Wi7p6J/03Jv/rK1159Wisbplcr4e+f6NfT9GHnh0PfwdnX09ul6lnS/9RCvrOsv6Ype7TRu0t/RXKtpfrn2KVXLiTbp/9v2ac9Xoi3vw7e/MTBWef00rzpxX3MSV2mUEwIdLVVS6WX9oNPYzStOunKWfzfmxbky26xGkLicJEHQ6qVvUigACCCCAAAIIIIAAAggggEB0CTgo6JROv52vf/zwkCZ7/1G5M3N008SJ8owM3rBe7+gMdkfn8VI98Op66foiFc6eIk/tIf3+t/kqilmmXQtvkSfUWbAk6PRP3vvR9Qbt/e19+kn1DSr+4c/1jRTp9O5fafG7e/SdO1/Vgkz/db79/e2QbvrSi3rh21fodE2cxunPemzT89KNL+np21J97yV965X7VND+M729MCf0fqLrzLPbyxAg6LwMPC5FAAEEEEAAAQQQQAABBBBAAIFBFXBU0Ck16Ejpr7R4f7nvQ0Qy7naMv1b/cO085d52g8bFXLIKH3S26MNX7tbi5h4hYE2ZHtq0XtPu3HIxVOzVgcEMOo9u149ff023fGeLFlx3aeX/2Xa37jlzv94OBLD+oDNVxUt/rm90hr2+MPeAnpi/VnO+MKjnhsmjVICgM0obz7YRQAABBBBAAAEEEEAAAQQQcICAw4LOgGhbi44ffld//vBP+sPxvdrX3irFz1Tx/J/rG4FHtMMHnXu0ds2j2vulTXrJ94X0zp9P9fsXFutP13Z+OT1IF/v66vrEX+q/f3hD4KLwX13veUencdfqrA8naN3yfHV9E2nzX36l//3HUdq0/Gea3nlH54Gb9LsHvq/JnSVe2KO16x/Vb5SlH137fd014wZ9IdTHmRxwOCnRfgIEnfbrCRUhgAACCCCAAAIIIIAAAggggIBfwJlBZ4/u1Vf8qwq2v6EPJ/5S7wVCRjNBp/EBo9+GOAnXXL9Or86eGPxfB/GOTv+dmpfeJ9q9gJkX7+Dstb/OgbWH9NZb/6rfHDHe7ymNTszST2fk60dfDvGRJn4TEOiHAEFnP7AYigACCCCAAAIIIIAAAggggAACERVwRdApBb7Ifv5+vXnfbN+HhMwGnX1+qT1UKwY96Jxy8c7NUCWEDDq7XNB8fI/+8NbzKjoVp/wfvKTvToro2WIxFwoQdLqwqWwJAQQQQAABBBBAAAEEEEAAAZcIOCforCnVA5s2K6vHuys7+2A8Al4Q/5x2zL3W91fhg84GvbPxByqI/4XevuemS19xP/9n/fJffiXdukWPfjUueJsHMehUxXrdsf1D5fYIJo+U3qfvH56lf7v/Thmv3zQTdPqKb/tQv3z+CcXN+nc9OM0lp5ZtDJkAQeeQ0bMwAggggAACCCCAAAIIIIAAAgiEEXBO0KnOr5Ffq0duW6BvTw18cd14X+eBV/XMm3v1ndwifTvFv+NeQeDHazXjDwf0yPy1+vaYFsWPipMq/lXzt5fpmi+tUv63p8jTVqX3f5uvvNo79bv7u7z7sieilUHn7+7UT6oX6N/uz1HyhdGKH3lW72z+sQrO5+iF7/9MN6ZI9RW/U8H2VzX+1lf06FdHB9+f8bcfr9cdfzigH935uH6UaTyq3qIjbz2i+X9L1QtLf64bQ3yhnt8SBMwKEHSalWIcAggggAACCCCAAAIIIIAAAghEWsBBQadB06Dju3+ntX95V+WN1YEvr4/VLRN/rH+alaMvjrnE1/uOxyq9tXGpVpw5r+Spl+78bD5cprVvrdfWuvNq0ShNG79AT86drcl9fcTHwqBTx0v12G/X6z/a43T/xS+9n9WHO4u09kDgPZsjpiv3tp9rQZf3bIa6o/P0X9frmXfL9OdmYz+xyvDOVP4/5OsbPLYe6d8tV65H0OnKtrIpBBBAAAEEEEAAAQQQQAABBFwh4LCg0xXmbAIBxwoQdDq2dRSOAAIIIIAAAggggAACCCCAgOsFCDpd32I2iIB1AgSd1lkyEwIIIIAAAggggAACCCCAAAIIWCtA0GmtJ7Mh4GoBgk5Xt5fNIYAAAggggAACCCCAAAIIIOBoAYJOR7eP4hGIrABBZ2S9WQ0BBBBAAAEEEEAAAQQQQAABBMwLEHSat2IkAlEvQNAZ9UcAAAQQQAABBBBAAAEEEEAAAQRsK0DQadvWUBgC9hMg6LRfT6gIAQQQQAABBBBAAAEEEEAAAQT8AgSdnAQEEDAtQNBpmoqBCCCAAAIIIIAAAggggAACCCAQYQGCzgiDsxwCThYg6HRy96gdAQQQQAABBBBAAAEEEEAAAXcLEHS6u7/sDgFLBQg6LeVkMgQQQAABBBBAAAEEEEAAAQQQsFCAoNNCTKZCwO0CBJ1u7zD7QwABBBBAAAEEEEAAAQQQQMC5AgSdzu0dlSMQcQGCzoiTsyACCCCAAAIIIIAAAggggAACCJgUIOg0CcUwBBCQCDo5BQgggAACCCCAAAIIIIAAAgggYFcBxwSdf/3klF0NqQsBxwt8+eorTe2BoNMUE4MQQAABBBBAAAEEEEAAAQQQQGAIBAg6hwCdJRGwmwBBp906Qj0IIIAAAggggAACCCCAAAIIINBfAccEnf3dGOMRQMB6Ae7otN6UGRFAAAEEEEAAAQQQQAABBBBAwBoBgk5rHJkFgagQIOiMijazSQQQQAABBBBAAAEEEEAAAQQcKUDQ6ci2UTQCQyNA0Dk07qyKAAIIIIAAAggggAACCCCAAALhBQg6wxsxAgEEAgIEnRwFBBBAAAEEEEAAAQQQQAABBBCwqwBBp107Q10I2FCAoNOGTaEkBBBAAAEEEEAAAQQQQAABBBDwCRB0chAQQMC0AEGnaSoGIoAAAggggAACCCCAAAIIIIBAhAUIOiMMznIIOFmAoNPJ3aN2BBBAAAEEEEAAAQQQQAABBNwtQNDp7v6yOwQsFSDotJSTyRBAAAEEEEAAAQQQQAABBBBAwEIBgk4LMZkKAbcLEHS6vcPsDwEEEEAAAQQQQAABBBBAAAHnChB0Ord3VI5AxAUIOiNOzoIIIIAAAggggAACCCCAAAIIIGBSgKDTJBTDEEBAIujkFCCAAAIIIIAAAggggAACCCCAgF0FCDrt2hnqQsCGAgSdNmwKJSGAAAIIIIAAAggggAACCCCAgE+AoJODgAACpgUIOk1TMRABBBBAAAEEEEAAAQQQQAABBCIsQNAZYXCWQ8DJAgSdTu4etSOAAAIIIIAAAggggAACCCDgbgGCTnf3l90hYKkAQaelnEyGAAIIIIAAAggggAACCCCAAAIWChB0WojJVAi4XYCg0+0dZn8IIIAAAggggAACCCCAAAIIOFeAoNO5vaNyBCIuQNAZcXIWRAABBBBAAAEEEEAAAQQQQAABkwIEnSahGIYAAhJBJ6cAAQQQQAABBBBAAAEEEEAAAQTsKkDQGaozrXWqaUpScpJdW0ddCERegKAz8uasiAACCCCAAAIIIIAAAggggAAC5gSiJOhsUPnr1Vr3X23a3yYpZphuvi5RC+9OU2bSiIBUtYrzzkkLr1HeDQ0qW31c+283/ndzkMFH1am08KTWxI7SGw+nK7nroD2VmrFReqk4Q9MuZwmuRSCCAgSdEcRmKQQQQAABBBBAAAEEEEAAAQQQ6JdAFASdLdq3uVKFTR4V5Y7T+MQYqbVB+7ac1NK9cVr/zCRl9iLzB5QVc6wJOgurpew5aSrK6XJ7KEFnvw4qg+0hQNBpjz5QBQIIIIAAAggggAACCCCAAAII9BaIgqCz652aXQH8fx+3+Botuc74+85xacrceVJGOGn8dAsoG8+qtKRGxQc61GD82/QkLc9N0/jYUEfLH5iWp8bqo70dWvLY1cpJDYztEXQ2H/lML5Q0qvSM1CLJ643Vktw0zZ6cELjAqK9OafNG6ujORm2vl7wZiVqbG68P1p3VumopzhOrgqWTNDM1cJdqv+vlVwSBvgUIOjkhCCCAAAIIIIAAAggggAACCCBgV4EoCDr9YePLSQkquDtV01LjQvSiayAa7I7OWpWurlLZ1HFacZdXntY6fbChSo/Ko11L0hQfdNbOeSbq5v/6TA+eSdBrD0/QeGNs16Cz7oSeerxBntx05WUlSq3nVPp8tQo1SjsuPvLur297eqI2LxuvjNbTKl5Zq+2tI7R8WYZmT2hR+YZjWtrq0du+egZSr12PKXXZRYCg0y6doA4EEEAAAQQQQAABBBBAAAEEEOgpEAVBp6SaKr28rtZ316Pxfs6vpMfoWzPGKifrCnku3o0ZJuisOKrvlgxT0VMTldGp2HpSax5qVPaqKZoZ9KNFXQLTqVW+YLIyJ1VFOWO6B51BzmVN2UHdsXukdhRMCLzbM1Bf7tXKy/Lfsblvw9+1VGP1x0Up/hnKD2vGm7H+awZUL78gCPQtQNDJCUEAAQQQQAABBBBAAAEEEEAAAbsKREfQ2anfWKuKvfUqL2/WKwfadSYhXi89kaFpicaAvoNOX/C4syNIH4fpoWWZmjs5WIu73xnaXH5Y80o6tPCxyZpd9Vn3jxG1nlflwTqV727RweoWlVd9rqPexN5Bp+9jSf61jKBz0+Qu7/407hLdOcJ3jQZUr12PKXXZRYCg0y6doA4EEEAAAQQQQAABBBBAAAEEEOgpEF1BZ9fdt57V60+fUun0K1Vy1xXmgs5ud1iaOUw9H4FvUvmGwCPsOe36Xkngq+ut1fr14+dU6onVPdkJun7qaHn2nNS8vUHu6OxP0Nnves3siTHRLPC3Q8fV3hEs8L+kMmL4cH1pyhe6MZX95ZDvzzlfnWIrvlf/uF/zb73eVjVRDAIIIIAAAggggAACCCCAAAIIDEzA/UHnx5W6dZ30YnGGpvUwMu6IfDJhnH4/3xs26DTeqXnrxg499+xVygr58aGeTQjyrs/GahWvPKdK73DtPharl4ozlLn7kG7bFac3ngy8v1NS5dYKzfs4YcB3dCYPqN6BHSKuih6B//msWucvGJ/LCv0zamScvjgh8DqFwDCCzug5I+wUAQQQQAABBBBAAAEEEEAAgaEScH/QGfgoz8sJiVo5L0WZycbHiFpUU1GlwnUtmv1w55fQez+6Xp4zUb/INsYb78Q8q20rTmlLSpLWLkpTcmyLTuw+pvxtw1WwKkPTgoafwT5qJDXvqdSCjc06qnhf0DnNF0q2a8WqSb53fdbvOa4HN17Qfk+CXrv4TtDeX4/v69H15AHVO1THkHWdInC2rkGHq8/1We5VKWN1RdLobmMIOp3SYepEAAEEEEAAAQQQQAABBBBAwLkCURB0SmqtU/nW09r0UZs+avI3a1J6vJYvTFdWckyge92DxJp3PtG8be1qmD5W73V+7KfulLZtqNW6yg41XJxjgrKS/R8H6v0TPOiUmrRvw2e6b2+cP+hUkypeP67899t1RtL1GQl64Jufq7CkTXnPTtHXfSFqf4NOSf2u17kHmcojI9DS0qLq2vO+/wn2kzJmlIz/iYsz/h8El34IOiPTH1ZBAAEEEEAAAQQQQAABBBBAIJoFoiPojOYOs3cELBQwgk7jx3h8vbquURda2nx/HhkXo5SkRBmPrRs/BJ0WojMVAggggAACCCCAAAIIIIAAAgiYEiDoNMXEIAQQMAQ6g85wGgSd4YT4dwQQQAABBBBAAAEEEEAAAQQQsFqAoNNqUeZDwMUCBJ0ubi5bQwABBBBAAAEEEEAAAQQQQMDhAgSdDm8g5SMQSQGCzkhqsxYCCCCAAAIIIIAAAggggAACCPRHgKCzP1qMRSDKBQg6o/wAsH0EEEAAAQQQQAABBBBAAAEEbCxA0Gnj5lAaAnYTIOi0W0eoBwEEEEAAAQQQQAABBBBAAAEEOgUIOjkLCCBgWoCg0zQVAxFAAAEEEEAAAQQQQAABBBBAIMICBJ0RBmc5BJwsQNDp5O5ROwIIIIAAAggggAACCCCAAALuFiDodHd/2R0ClgoQdFrKyWQIIIAAAggggAACCCCAAAIIIGChAEGnhZhMhYDbBQg63d5h9ocAAggggAACCCCAAAIIIICAcwUIOp3bOypHIOICBJ0RJ2dBBBBAAAEEEEAAAQQQQAABBBAwKUDQaRKKYQggIBF0cgoQQAABBBBAAAEEEEAAAQQQQMCuAgSddu0MdSFgQwGCThs2hZIQQAABBBBAAAEEEEAAAQQQQMAnQNDJQUAAAdMCBJ2mqRiIAAIIIIAAAggggAACCCCAAAIRFiDojDA4yyHgZAGCTid3j9oRQAABBBBAAAEEEEAAAQQQcLeAY4LOv35yyt2dYHcIDKG4H2dDAAAgAElEQVTAl6++0tTqBJ2mmBiEAAIIIIAAAggggAACCCCAAAJDIEDQOQToLImA3QQIOu3WEepBAAEEEEAAAQQQQAABBBBAAIH+Cjgm6OzvxhiPAALWC3BHp/WmzIgAAggggAACCCCAAAIIIIAAAtYIEHRa48gsCESFAEFnVLSZTSKAAAIIIIAAAggggAACCCDgSAGCTke2jaIRGBoBgs6hcWdVBBBAAAEEEEAAAQQQQAABBBAIL0DQGd6IEQggEBAg6OQoIIAAAggggAACCCCAAAIIIICAXQUIOu3aGepCwIYCBJ02bAolIYAAAggggAACCCCAAAIIIICAT4Cgk4OAAAKmBQg6TVMxEAEEEEAAAQQQQAABBBBAAAEEIixA0BlhcJZDwMkCBJ1O7h61I4AAAggggAACCCCAAAIIIOBuAYJOd/eX3SFgqQBBp6WcTIYAAggggAACCCCAAAIIIIAAAhYKEHRaiMlUCLhdgKDT7R1mfwgggAACCCCAAAIIIIAAAgg4V4Cg07m9o3IEIi5A0BlxchZEAAEEEEAAAQQQQAABBBBAAAGTAgSdJqEYhgACEkEnpwABBBBAAAEEEEAAAQQQQAABBOwqQNBp185QFwI2FCDotGFTKAkBBBBAAAEEEEAAAQQQQAABBHwCBJ0cBAQQMC1A0GmaioEIIIAAAggggAACCCCAAAIIIBBhAYLOCIOzHAJOFiDodHL3qB0BBBBAAAEEEEAAAQQQQAABdwsQdLq7v+wOAUsFCDot5WQyBBBAAAEEEEAAAQQQQAABBBCwUICg00JMpkLA7QIEnW7vMPtDAAEEEEAAAQQQQAABBBBAwLkCBJ3O7R2VIxBxAYLOiJOzIAIIIIAAAggggAACCCCAAAIImBQg6DQJxTAEEJAIOjkFCCCAAAIIIIAAAggggAACCCBgVwGCzqHoTGudapqSlJw0FItbuOZA9jGQayws2bKp3LKPfoIQdPYTjOEIIIAAAggggAACCCCAAAIIIBAxgegJOuvOqGzLWW38uF1H26S4mOGaPcurxTleeSLGbSzUoLLVx7X/9muUd0NEF+7nYg0qf71a6/6rTfvbJMUM083XJWrh3WnKTBoxwH1cxt6PfKrcrTFamz9elRv+rvv2htrOcBU8NlWzU/u53bDDq1Wcd05aaPTtMvYRdh17DyDotHd/qA4BBBBAAAEEEEAAAQQQQACBaBaIjqCz6jPlP90k75xk5d3ilSe2Xc1Vp7VpXa3eTR+rzYtSFB+xU1Cn0sKTqphj56CzRfs2V6qwyaOi3HEanxgjtTZo35aTWro3TuufmaRMDWQfA7nG35iasoNaEzNez3xzVPdO7anUjJ0jtKNggpLp4aALEHQOOjELIIAAAggggAACCCCAAAIIIIDAAAWiIOg8r7LVx1R6baqK7hjTnckIQFc3a/bDVyun8w7AxrMqLalR8YEONUjK/toYFcxPDYRoXe/quxTA3bF7ZJegzRhTp7S5cdq984J2t0nelJEqWjZJmYn+oK+w2n9t9pw0FeUYz68b15xX5pwOFe9sV8vUOM0+2Kq0xVN073XG3ZPGT6PeLTqumrunau6EEN3us3bjmp7rJGnH0rQgd7T23qd/Rf/fxy1OU8bWYPuQmo98phdKGlV6RmqR5PXGaklummZPbg2xd2NrPcynJ2l5bprGx3bu07/3hvlB7tTsK+gMO28wj+Ha1K0XnUadJmnK3Bl877320evsdO2xMa+xVq28/e3zAH/ZrbiMoNMKReZAAAEEEEAAAQQQQAABBBBAAIHBEHB/0FlzTPkrm3XnqimaGfadmHUqW31SG71jtD43VR6dU+nz1Xo5Zaw2LzDu+jQbdJ7T9vQErV/8BWUm1Pvm2Jg+Tr+f75WC3gnpn/fd6WO0eVGy4hrbdXTbUf20aYz+uCjF3/e6E3ri+TYteXKixgc9CeFqvxRUXlpHijfu1uz14w9kX05KUMHdqZqWGhdyTLc7U+tO6KnHG+TJTVdeVqLU6vcr1CjteDhdyUH3XqvS1VUqmzpOK+7yytNapw82VOlRebRrSZr/Tltj76vbtPCpicroWUnIoNPEvIF+dvc406MXnUZdex/sztRw/j17bMw7TBWvHupnnwfjPwPm5yToNG/FSAQQQAABBBBAAAEEEEAAAQQQiKyA+4NOIwjbKL1UnKFp4Wwrjuq7a9tV8OxVyuq8m9B4N+TzrVroC0rNB53KvVp5Wf67MY3Hri/d9RksJAvM2+Ua9ail/r1DerDKq/V3jQ2+i7C1Xwo6u9YWkqSmSi+vq9U64+7TmGH6SnqMvjVjrHKyrpDHZ2PuMfSwezfqLhmmoq4hZutJrXmoUdmBcLp59yHNOzg2EBT3qDhU0Gli3s47VLt7BOmFb8kwQWdY/xDz9rfP4c7wIP87QecgAzM9AggggAACCCCAAAIIIIAAAggMWMD9QefHlbp1nfSiiaDTCBNvfyeux/se/Y+iZ/o+cNOPoNP30Rp/X8KGfUHuFJXOaduKah28fbKWZ0sf/LpSJ2Zlau7k4L0OX3vPsM7kmWmsVcXeepWXN+uVA+06kxCvl57I0LTAY/i93jXael6VB+tUvrtFB6tbVF71uY56EwOmvcNRn83OjiDFDNNDy4z9tmvfhkP66JZM3ZsZZFiIoDP8vKE8+n5s3/8xot77CO8fat7+9dlk1wZtGEHnoNEyMQIIIIAAAggggAACCCCAAAIIXKaA+4NO47Hnx5uUE/TR9XbVVNSoITVZGUkjNJCwqnuIGTw8G1jQKZ3YelDfOzJKu5YO07oVrbo72KPbgQMQvvYBBp1dD1jrWb3+9CmVTr9SJXeN6P1RpdZq/frxcyr1xOqe7ARdP3W0PHtOat7ezneYhgg6u73jtOeJPqWXH2nUV54JcUduX0Fnn/PaJejsX58v8/f9si8n6LxsQiZAAAEEEEAAAQQQQAABBBBAAIFBEnB/0Kk+PkbUeFJrHq2/9NEfs48fd7lbs3JrheZ9nNDjY0Tn5L/zz9+1gQadqjumRx5v1sw50ut1V6jkritCH4Owtfcj6OzjLth9G/6uJxOM943G9Ao6jUfMb9sVpzeenHDxPaLdfYI87r6nUrdu7NBzXV8X0HWXxr7K4vRa5/s6ewqEenQ93Ly+eYLdZTmwOzp7vmrAN32Y1x5c3Ep/+jxI/yEwOy1Bp1kpxiGAAAIIIIAAAggggAACCCCAQKQFoiDolGR8Xf3pJnnnJGvJLWOUHCs1V53WpnW12u716I2l4wNfHg/3QZnAR3pSx2j9olR5ak5ozZp6bfd0PpodPDwLFnSW50zUL7KNj/wY7/EMFa75Q9rCY8P1wLKpIR9b9x+acLX3I+iU/0M+LyckauW8FGUmG3W2qKaiSoXrWgJfqfdbdNuHL1xs14pVk3wffqrfc1wPbryg/Z4Evea7GzXINTqrbStOaUtKktYuSlNybItO7D6m/G3DVbAqQ56dFdqYmq6VMxKD/26E/BhR3/NO871n9PKCzu49DOcfqsdGHf3pc6T/E9F9PYLOofVndQQQQAABBBBAAAEEEEAAAQQQCC0QHUGnsf+aKr1eUq9XKjt0RlJczHDNnuXV4hxvIOQMIDWeVWlJjYoPdKghZphuzkrS8vmpSu40rDqhNS/Wa3u95E0ZqaKcz7WgbEQ/7uiUat75RPO2tath+li95/uqeugQzHeX5M7YQFAY5iiHq72PdXrN3Fqn8q2ntemjNn3U5P/XSenxWr4wXVnJ/i+1995HkypeP67899t9xtdnJOiBb36uwpI25T07RV+PDXaNkdGe0rYNtVpX2aGGi+tMUFbyeZUWntbopcaHoELsPWTQ2de8/o9EDTzoDLGPPv37CjqlfvV5CP+LRtA5hPgsjQACCCCAAAIIIIAAAggggAACfQpET9Dp1IOwp1I/2uvRb+Z7nboD6jYj4JA+E3SaaSZjEEAAAQQQQAABBBBAAAEEEEBgKAQIOodC3dSa7ZKaVb7huCpypuoHIb62bmoqBtlYwFl9Jui08VGiNAQQQAABBBBAAAEEEEAAAQSiXICg064HoOaY8leeV81Xxmr9ghTF27VO6ro8AYf1maDz8trN1QgggAACCCCAAAIIIIAAAgggMHgCBJ2DZ8vMCLhOgKDTdS1lQwgggAACCCCAAAIIIIAAAgi4RoCg0zWtZCMIDL4AQefgG7MCAggggAACCCCAAAIIIIAAAggMTICgc2BuXIVAVAoQdEZl29k0AggggAACCCCAAAIIIIAAAo4QIOh0RJsoEgF7CBB02qMPVIEAAggggAACCCCAAAIIIIAAAr0FCDo5FQggYFqAoNM0FQMRQAABBBBAAAEEEEAAAQQQQCDCAgSdEQZnOQScLEDQ6eTuUTsCCCCAAAIIIIAAAggggAAC7hYg6HR3f9kdApYKEHRayslkCCCAAAIIIIAAAggggAACCCBgoQBBp4WYTIWA2wUIOt3eYfaHAAIIIIAAAggggAACCCCAgHMFCDqd2zsqRyDiAgSdESdnQQQQQAABBBBAAAEEEEAAAQQQMClA0GkSimEIICARdHIKEEAAAQQQQAABBBBAAAEEEEDArgIEnXbtDHUhYEMBgk4bNoWSEEAAAQQQQAABBBBAAAEEEEDAJ0DQyUFAAAHTAgSdpqkYiAACCCCAAAIIIIAAAggggAACERZwTND5109ORZiG5RCIHoEvX32lqc0SdJpiYhACCCCAAAIIIIAAAggggAACCAyBAEHnEKCzJAJ2EyDotFtHqAcBBBBAAAEEEEAAAQQQQAABBPor4Jigs78bYzwCCFgvwB2d1psyIwIIIIAAAggggAACCCCAAAIIWCNA0GmNI7MgEBUCBJ1R0WY2iQACCCCAAAIIIIAAAggggIAjBQg6Hdk2ikZgaAQIOofGnVURQAABBBBAAAEEEEAAAQQQQCC8AEFneCNGIIBAQICgk6OAAAIIIIAAAggggAACCCCAAAJ2FSDotGtnqAsBGwoQdNqwKZSEAAIIIIAAAggggAACCCCAAAI+AYJODgICCJgWIOg0TcVABBBAAAEEEEAAAQQQQAABBBCIsABBZ4TBWQ4BJwsQdDq5e9SOAAIIIIAAAggggAACCCCAgLsFCDrd3V92h4ClAgSdlnIyGQIIIIAAAggggAACCCCAAAIIWChA0GkhJlMh4HYBgk63d5j9IYAAAggggAACCCCAAAIIIOBcAYJO5/aOyhGIuABBZ8TJWRABBBBAAAEEEEAAAQQQQAABBEwKEHSahGIYAghIBJ2cAgQQQAABBBBAAAEEEEAAAQQQsKsAQaddO0NdCNhQgKDThk2hJAQQQAABBBBAAAEEEEAAAQQQ8AkQdHIQEEDAtABBp2kqBiKAAAIIIIAAAggggAACCCCAQIQFCDojDM5yCDhZgKDTyd2jdgQQQAABBBBAAAEEEEAAAQTcLUDQ6e7+sjsELBUg6LSUk8kQQAABBBBAAAEEEEAAAQQQQMBCAYJOCzGZCgG3CxB0ur3D7A8BBBBAAAEEEEAAAQQQQAAB5woQdDq3d1SOQMQFCDojTs6CCCCAAAIIIIAAAggggAACCCBgUoCg0yQUwxBAQCLo5BQggAACCCCAAAIIIIAAAggggIBdBQg67dqZwaqrtU41TUlKThqsBZjXzQIEnW7uLntDAAEEEEAAAQQQQAABBBBAwNkCURB01qm08KTKstNUlOPEdK9axXnnpIXXKO+GgRy2rtc3qGz1ce2/faBzmVu/eU+llpY0a3+b9K27J2jljERzF/Y5qr8O/R1vQYlRMAVBZxQ0mS0igAACCCCAAAIIIIAAAggg4FABgk6HNm5gZftD34o5gxt07tvwd63xXKmSH1wxsDKDXtXf4LK/4y0s1cVTEXS6uLlsDQEEEEAAAQQQQAABBBBAAAGHC0Rp0GmEYHVKmxun3TsvaHeb5E0ZqaJlk5QZ8ubDwDXz4rV/S5P+s026/tpEFeROUIbvGuPfzytzToeKd7arZWqSdixNk8f4p8azKi2pUfGBDjVIyv7aGBXMT1WypObyw5pX8rnyVk3RTN8Np2e1bcUpvTn9Sq2/ywgKuwZ2nTWM1NGdjdpeL3kzErU2N14frDurddVSnCdWBUsnaWbqiMDR7Lw+TZk7T6qw2v/X2XOMO1wvqDivVt7FU3TvdZ3jG/Vu0XHV3D1VcyeEON0h9+MPUjvXkOL1UnGGpgWZpvnIZ3qhpFGlZ6QWSV5vrJbkpmn25IQQi/YOLvueo8f4qs+U/3STMnLTlZcVaHLPfUxP0vLcNI2Pdfhv9SCWT9A5iLhMjQACCCCAAAIIIIAAAggggAAClyUQxUHnOW1PT9D6xV9QZkK9Sp+v1sb0cfr9fG+fQduWhHi9+Fi6shIa9cGGKj3aNFo78sfLEwgk350+RpsXJSuuUYpPjJFUp7LVJ7XRO0brc1Pl0TnfWi+njNXmBSmKV5M++PWnelRJ2rXkSp3celjz9sbrtScnKsNXSc+g06g7UZuXjVdG62kVr6zV9tYRWr4sQ7MntKh8wzEtbfXo7SVpiu91fc87OttV8eoh/bRpjP64KMW/77oTeuL5Ni15cqLGB5UItx/JuKNz0+Q+XhVQd0JPPd4gT2fo2Oo3KdQo7Xg43RcA9/7pEVyGnaPL+NRjemR1o5LvHq/l2aMDU9eqdHWVyqaO04q7vPK01vn7KY92XbS7rN8tV15M0OnKtrIpBBBAAAEEEEAAAQQQQAABBFwhENVBp3KvVl6W/07GmrKDumP3SO0omNBn0NaSO1nLs+ICoeAxPfJ4s2b77sYMBGtd5vQNqjiq765tV8GzVymr807BI58q9/lWLey8i9MIFx+vl+cbI1XxfotmLbtKcyf3vCPTeNy89xpGqLhUYy8FleWHNePN2C776BoQBnl0vUd99e8d0oNVXq2/a2zwA25iP2GDziAzm/Xv612l3ecI7Htuklp21at5Top+MWPMpZWNfZQMU9FTnYGypNaTWvNQo7Iv3l3rit9xSzdB0GkpJ5MhgAACCCCAAAIIIIAAAggggICFAtEddHb5wI+5oK1OmY9N1ezUzg70vtuyZxBnBIe3vxPXI0D1P4LedS5j3B1b2pR5S+cj6+bW6BUq7qnUjJ0jzAedOqdtK6p18PbJWp4tffDrSp2Ylam5k4OfMjP7MRV0tp5X5cE6le9u0cHqFpVXfa6j3sSwQXM33z7n8Pdmi28bw/VQt/A4EGzv7AiyyWF6aFno/Vv4u+fIqQg6Hdk2ikYAAQQQQAABBBBAAAEEEEAgKgQIOgNfMr+coDNu8TVacl3wj9+YCQaldp3YcVjf+88OTfpK5yPtkQo6pRNbD+p7R0Zp19JhWreiVXd3vcuxx6+Bmf2EDTpbq/Xrx8+p1BOre7ITdP3U0fLsOal5e8PfUXsx6Aw7h78fld9KUV7bac37eKTeKJhw8XH88P2Oit//fm+SoLPfZFyAAAIIIIAAAggggAACCCCAAAIREiDo7FfQeU5aeLXybgg8Vl4X5NH1LneJ+npo4lFv+T6Uc0E35yboo5JGZf5siu7N7OPR9S5rXP4dncZ7Of37mDlHer3uCpX4PoIU4sfEfsIFnc27D+m2XXF648lLwWPl1grN+zjB9B2d4efoGjyf0cuPnNZHOV3eG7qnUrdu7NBzXV8pEKFfOicvQ9Dp5O5ROwIIIIAAAggggAACCCCAAALuFiDo7GfQeekDRud9H68pThgT+KhQ8Ds6w3+MqFalhVXafp3/kXXfnYZlcdr8zCRl+s5e34/HDyToLM+ZqF9kG+8Z7QxTz6ts9TEVHhuuB5ZNDfnYuv9XwYKPEflCxnatWDXJ96X5+j3H9eDGC9rvSdBrIe8m7eEbdo7u45v3VGrexvZeX7ffkpKktYvSlBzbohO7jyl/23AVrMrQNL68HvS/fASd7v4/COwOAQQQQAABBBBAAAEEEEAAAScLEHT2M+is/9pInSm/oN1tUvb0JC1flBZ4HDpU0Cmp8axKS2pUfKBDDTHDdHNWkpbPT1Vy5yPr73cNNs9q24pTenN657s6rQw6pZp3PtG8be1qmD5W73V+aV2S7w7JnbF9BI1djnnI/fjHhLujU2pSxevHlf9+u85Iuj4jQQ9883MVlrQp79kp+nrQkLGnb7g5eo+/9HX7wBfp605p24ZaravsUIOkSenxWr5wgrKSOwNgJ/9qD07tBJ2D48qsCCCAAAIIIIAAAggggAACCCBw+QJREHRePpJ/hj6CTKuWGMp59lTqR3s9+s1871BWwdo2FyDotHmDKA8BBBBAAAEEEEAAAQQQQACBKBYg6DTdfLcGne3G/Zwq33BcFTlT9YMQX1s3zcRAVwsQdLq6vWwOAQQQQAABBBBAAAEEEEAAAUcLEHSabp9Lg86aY8pfeV41Xxmr9QtSFG/ag4HRKEDQGY1dZ88IIIAAAggggAACCCCAAAIIOEOAoNMZfaJKBGwhQNBpizZQBAIIIIAAAggggAACCCCAAAIIBBEg6ORYIICAaQGCTtNUDEQAAQQQQAABBBBAAAEEEEAAgQgLEHRGGJzlEHCyAEGnk7tH7QgggAACCCCAAAIIIIAAAgi4W4Cg0939ZXcIWCpA0GkpJ5MhgAACCCCAAAIIIIAAAggggICFAgSdFmIyFQJuFyDodHuH2R8CCCCAAAIIIIAAAggggAACzhUg6HRu76gcgYgLEHRGnJwFEUAAAQQQQAABBBBAAAEEEEDApABBp0kohiGAgETQySlAAAEEEEAAAQQQQAABBBBAAAG7ChB0XnZnqlWcd05aeI3ybrjsyZgAAVsLEHTauj0UhwACCCCAAAIIIIAAAggggEBUCxB0RnX72TwC/RMg6OyfF6MRQAABBBBAAAEEEEAAAQQQQCByAtERdDaeVWlJjYoPdKhBUvbXxqhgfqqSLzobd2WeV+acDhXvbFfL1CTtWJomT68+BBs3XJsu3tHZropXD+kRjdXv51958eoTWw9qXpVHu5akKr5nLdOTtDw3TeNjO4cHWyNR/7fwpMqy01SUkxS508FKCPQQIOjkSCCAAAIIIIAAAggggAACCCCAgF0FoiDorFPZ6pPa6B2j9bmp8uicSp+v1sspY7V5QYrifZ3xP37+7vQx2rwoWXGNUnxiTJCeBRt3pvuj63sqdetrw7T+mUnK9M1wTttWVOvg7ZO1PLtJpaurVDZ1nFbc5ZWntU4fbKjSozJC0LR+1mLXI0VdbhYg6HRzd9kbAggggAACCCCAAAIIIIAAAs4WcH/QWXFU313broJnr1JW512TRz5V7vOtWrhqimb6bpAMvGcz92rlZY3oo6PBxvV8R6fx51p5F0/RvdeNkD77VD9d06qfPDtFXz9yVN8tGaaipyYqo3OV1pNa81Cjsvtdi7MPHtU7U4Cg05l9o2oEEEAAAQQQQAABBBBAAAEEokHA9UFn/XuHdPs7cdpRMKHHo+p1ynxsqmandgk6w35QKNiHh3r+Xbv2bfhETyZc4Xt83Xhs/XtVo/X2kjQ1lB3UHTs7gpyrYXpoWabmTu5PLdFwPNmj3QQIOu3WEepBAAEEEEAAAQQQQAABBBBAAIFOAYJOy4NOSRcfX/do3y9O6eAc47H1ONUYQefukT1C156Hka+48+tpXwGCTvv2hsoQQAABBBBAAAEEEEAAAQQQiHYB1wed6s+j65bc0WkcqcDj63NGqmxnq5YYj60bj80bAejGDj3X9TH6XieQoDPafyntvH+CTjt3h9oQQAABBBBAAAEEEEAAAQQQiG4B9wedMv8xIlkWdPofX1+6V2rJ8GhX/vjAF9zPatuKU9qSkqS1i9KUHNuiE7uPKX/bcBWsytA03ztECTqj+1fS3rsn6LR3f6gOAQQQQAABBBBAAAEEEEAAgWgWiIKgU1LjWZWW1Kj4QIcaYobp5qwkLZ+f2uOdnedkXdApNZcf1u0lrbr57glaOSPx0hmrO6VtG2q1rrJDDZImpcdr+cIJykru/AhSsKCzTqWFJ1WWnaaiHN/Xk/hBYEgECDqHhJ1FEUAAAQQQQAABBBBAAAEEEEDAhEB0BJ0mIBiCAALhBQg6wxsxAgEEEEAAAQQQQAABBBBAAAEEhkaAoHNo3FkVAUcKEHQ6sm0UjQACCCCAAAIIIIAAAggggEBUCBB0RkWb2SQC1ggQdFrjyCwIIIAAAggggAACCCCAAAIIIGC9AEGn9abMiIBrBQg6XdtaNoYAAggggAACCCCAAAIIIICA4wUIOh3fQjaAQOQECDojZ81KCCCAAAIIIIAAAggggAACCCDQPwGCzv55MRqBqBYg6Izq9rN5BBBAAAEEEEAAAQQQQAABBGwtQNBp6/ZQHAL2EiDotFc/qAYBBBBAAAEEEEAAAQQQQAABBC4JEHRyGhBAwLQAQadpKgYigAACCCCAAAIIIIAAAggggECEBQg6IwzOcgg4WYCg08ndo3YEEEAAAQQQQAABBBBAAAEE3C1A0Onu/rI7BCwVIOi0lJPJEEAAAQQQQAABBBBAAAEEEEDAQgGCTgsxmQoBtwsQdLq9w+wPAQQQQAABBBBAAAEEEEAAAecKEHQ6t3dUjkDEBQg6I07OgggggAACCCCAAAIIIIAAAgggYFKAoNMkFMMQQEAi6OQUIIAAAggggAACCCCAAAIIIICAXQUIOu3aGepCwIYCBJ02bAolIYAAAggggAACCCCAAAIIIICAT4Cgk4OAAAKmBQg6TVMxEAEEEEAAAQQQQAABBBBAAAEEIizgmKDzr5+cijANyyEQPQJfvvpKU5sl6DTFxCAEEEAAAQQQQAABBBBAAAEEEBgCAYLOIUBnSQTsJkDQabeOUA8CCCCAAAIIIIAAAggggAACCPRXwDFBZ383xngEELBeoKOjQ21tbX1OHBMTo+HDh3cbU/aXQ74/53x1ivVFXcaMr/5xv+bfev1lzMClCCCAAPAiZqoAAAC4SURBVAIIIIAAAggggAACCCBgFwGCTrt0gjoQcIiAEXQagWewHyPgNILOnj8EnQ5pLmUigAACCCCAAAIIIIAAAggg4GABgk4HN4/SERgqgWB3dga7k7OzPoLOoeoU6yKAAAIIIIAAAggggAACCCAQPQJDHnRGDzU7RQABHl3nDCCAAAIIIIAAAggggAACCCCAwGAJEHQOlizzIoBALwGCTg4FAggggAACCCCAAAIIIIAAAggMlsD/B/LahppO+7kE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58348"/>
            <a:ext cx="8496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3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be a good filter </a:t>
            </a:r>
            <a:r>
              <a:rPr lang="en-US" dirty="0" smtClean="0"/>
              <a:t>to setup for </a:t>
            </a:r>
            <a:r>
              <a:rPr lang="en-US" dirty="0" smtClean="0"/>
              <a:t>El Nino?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Protocols?</a:t>
            </a:r>
          </a:p>
          <a:p>
            <a:r>
              <a:rPr lang="en-US" dirty="0" smtClean="0"/>
              <a:t>Date Range?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654738"/>
            <a:ext cx="7478486" cy="546031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1643" y="2228850"/>
            <a:ext cx="947057" cy="155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83" y="2626179"/>
            <a:ext cx="947057" cy="155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088292">
            <a:off x="102198" y="2090350"/>
            <a:ext cx="710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Protocol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21088292">
            <a:off x="32467" y="2469580"/>
            <a:ext cx="898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Date Range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359479" y="1216478"/>
            <a:ext cx="1298121" cy="446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08122" y="1184896"/>
            <a:ext cx="1902278" cy="446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31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4" y="661306"/>
            <a:ext cx="7356021" cy="537089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3728" y="3943352"/>
            <a:ext cx="947057" cy="155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21088292">
            <a:off x="10941" y="3804852"/>
            <a:ext cx="776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Locations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2359479" y="1216478"/>
            <a:ext cx="1298121" cy="446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8122" y="1184896"/>
            <a:ext cx="1902278" cy="446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40579" y="2756806"/>
            <a:ext cx="1298121" cy="446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47407" y="3203692"/>
            <a:ext cx="383721" cy="633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76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4" y="554501"/>
            <a:ext cx="7883493" cy="54625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083" y="2626179"/>
            <a:ext cx="947057" cy="155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1088292">
            <a:off x="-128250" y="2469580"/>
            <a:ext cx="1219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New Date Range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2528207" y="1967592"/>
            <a:ext cx="1298121" cy="236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143010" y="2204357"/>
            <a:ext cx="1200390" cy="877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209564">
            <a:off x="3151355" y="2469579"/>
            <a:ext cx="1442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2013 and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250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McKnight Middle School – Data 2013 and 2015</a:t>
            </a:r>
            <a:br>
              <a:rPr lang="en-US" dirty="0" smtClean="0"/>
            </a:br>
            <a:r>
              <a:rPr lang="en-US" dirty="0" smtClean="0"/>
              <a:t>Download to Excel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1713002"/>
            <a:ext cx="7013121" cy="43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81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364557"/>
              </p:ext>
            </p:extLst>
          </p:nvPr>
        </p:nvGraphicFramePr>
        <p:xfrm>
          <a:off x="114300" y="627979"/>
          <a:ext cx="9029700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458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trying to do?</a:t>
            </a:r>
          </a:p>
          <a:p>
            <a:r>
              <a:rPr lang="en-US" dirty="0" smtClean="0"/>
              <a:t>How to use the GLOBE tools to retrieve and visualize data</a:t>
            </a:r>
            <a:endParaRPr lang="en-US" dirty="0" smtClean="0"/>
          </a:p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://www.smartdatacollective.com/sites/smartdatacollective.com/files/data%20scient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11" y="3121704"/>
            <a:ext cx="47625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7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38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System –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school reported the coldest solar noon temperature in Poland on </a:t>
            </a:r>
          </a:p>
          <a:p>
            <a:pPr>
              <a:buNone/>
            </a:pPr>
            <a:r>
              <a:rPr lang="en-US" dirty="0" smtClean="0"/>
              <a:t>       2/16/2014? What was the temperature?</a:t>
            </a:r>
          </a:p>
          <a:p>
            <a:endParaRPr lang="en-US" dirty="0" smtClean="0"/>
          </a:p>
          <a:p>
            <a:r>
              <a:rPr lang="en-US" dirty="0" smtClean="0"/>
              <a:t>What was the temperature for the one school which reported data in Argentina on that date?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Make a chart showing the Solar Noon Temperature Dailies for 1 year with data from the school in Poland and the school in Argentina. </a:t>
            </a:r>
          </a:p>
          <a:p>
            <a:pPr lvl="1"/>
            <a:r>
              <a:rPr lang="en-US" dirty="0" smtClean="0"/>
              <a:t>What do you see happening?</a:t>
            </a:r>
          </a:p>
          <a:p>
            <a:pPr lvl="1"/>
            <a:r>
              <a:rPr lang="en-US" dirty="0" smtClean="0"/>
              <a:t>Why does it happen</a:t>
            </a:r>
          </a:p>
          <a:p>
            <a:pPr lvl="1"/>
            <a:r>
              <a:rPr lang="en-US" dirty="0" smtClean="0"/>
              <a:t>Try checking and un-checking the “Auto Y-Axis” button to see what happens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Find someone in another country that is doing the clouds protocol this year (or a protocol of your choice) and request to be a friend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67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43"/>
            <a:ext cx="8229600" cy="874249"/>
          </a:xfrm>
        </p:spPr>
        <p:txBody>
          <a:bodyPr/>
          <a:lstStyle/>
          <a:p>
            <a:r>
              <a:rPr lang="en-US" dirty="0" smtClean="0"/>
              <a:t>Answers- GLOBE 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3" y="1086126"/>
            <a:ext cx="8539566" cy="508344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What school reported the coldest temperature in Poland on  2/16/2014? What was the temperature?</a:t>
            </a:r>
          </a:p>
          <a:p>
            <a:pPr lvl="1"/>
            <a:r>
              <a:rPr lang="en-US" sz="2200" dirty="0" smtClean="0"/>
              <a:t>If you did solar noon dailies - </a:t>
            </a:r>
            <a:r>
              <a:rPr lang="en-US" sz="2600" b="1" dirty="0" smtClean="0"/>
              <a:t>Gymnasium No 1, daily average -1C, minimum daily, -5C</a:t>
            </a:r>
          </a:p>
          <a:p>
            <a:pPr lvl="1"/>
            <a:r>
              <a:rPr lang="en-US" sz="2600" dirty="0" smtClean="0"/>
              <a:t>If you did minimum - </a:t>
            </a:r>
            <a:r>
              <a:rPr lang="en-US" sz="2600" b="1" dirty="0" err="1" smtClean="0"/>
              <a:t>Gimnazium</a:t>
            </a:r>
            <a:r>
              <a:rPr lang="en-US" sz="2600" b="1" dirty="0" smtClean="0"/>
              <a:t> por. </a:t>
            </a:r>
            <a:r>
              <a:rPr lang="en-US" sz="2600" b="1" dirty="0" err="1" smtClean="0"/>
              <a:t>J.Czumy</a:t>
            </a:r>
            <a:r>
              <a:rPr lang="en-US" sz="2600" b="1" dirty="0" smtClean="0"/>
              <a:t> in </a:t>
            </a:r>
            <a:r>
              <a:rPr lang="en-US" sz="2600" b="1" dirty="0" err="1" smtClean="0"/>
              <a:t>Celestynów</a:t>
            </a:r>
            <a:r>
              <a:rPr lang="en-US" sz="2600" b="1" dirty="0" smtClean="0"/>
              <a:t> -6C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What was the average temperature for the one school which reported data in Argentina on that date?</a:t>
            </a:r>
          </a:p>
          <a:p>
            <a:pPr>
              <a:buNone/>
            </a:pPr>
            <a:r>
              <a:rPr lang="en-US" sz="2600" dirty="0" smtClean="0"/>
              <a:t>---   	</a:t>
            </a:r>
            <a:r>
              <a:rPr lang="en-US" sz="2600" b="1" dirty="0" smtClean="0"/>
              <a:t>21.7 C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Make a chart showing the Solar Noon Temperature Dailies for 1 year with data from the school in Poland and the school in Argentina. </a:t>
            </a:r>
          </a:p>
          <a:p>
            <a:pPr lvl="1"/>
            <a:r>
              <a:rPr lang="en-US" sz="2600" dirty="0" smtClean="0"/>
              <a:t>What do you see happening?</a:t>
            </a:r>
          </a:p>
          <a:p>
            <a:pPr lvl="1"/>
            <a:r>
              <a:rPr lang="en-US" sz="2600" dirty="0" smtClean="0"/>
              <a:t>Why does it happen</a:t>
            </a:r>
          </a:p>
          <a:p>
            <a:pPr lvl="1"/>
            <a:r>
              <a:rPr lang="en-US" sz="2600" dirty="0" smtClean="0"/>
              <a:t>Try checking and un-checking the “Auto Y-Axis” button to see what happens</a:t>
            </a:r>
          </a:p>
          <a:p>
            <a:pPr>
              <a:buNone/>
            </a:pPr>
            <a:r>
              <a:rPr lang="en-US" sz="2600" dirty="0" smtClean="0"/>
              <a:t>---	</a:t>
            </a:r>
            <a:r>
              <a:rPr lang="en-US" sz="2600" b="1" dirty="0" smtClean="0"/>
              <a:t>The temperature cycles are shifted relative to each other…because they are in the north/south latitudes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Find someone in another country that is doing the clouds protocol this year (or a protocol of your choice) and request to be a friend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56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ADAT –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sites measured Soil Moisture (SMAP) during the Northern Hemisphere Fall and Winter periods (9/1/2015 – 2/29/2015) – 88 Sites</a:t>
            </a:r>
          </a:p>
          <a:p>
            <a:pPr lvl="1"/>
            <a:r>
              <a:rPr lang="en-US" dirty="0" smtClean="0"/>
              <a:t>How many data points were taken (1291)</a:t>
            </a:r>
          </a:p>
          <a:p>
            <a:r>
              <a:rPr lang="en-US" dirty="0" smtClean="0"/>
              <a:t>Which school and site had the highest gravimetric soil moisture (g/g), when was it measured,  and what was the value?</a:t>
            </a:r>
          </a:p>
          <a:p>
            <a:pPr lvl="1"/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skola</a:t>
            </a:r>
            <a:r>
              <a:rPr lang="en-US" dirty="0"/>
              <a:t> Vela Luka, 1/15/2016, </a:t>
            </a:r>
            <a:r>
              <a:rPr lang="en-US" dirty="0" smtClean="0"/>
              <a:t>0.85 g/g</a:t>
            </a:r>
          </a:p>
          <a:p>
            <a:r>
              <a:rPr lang="en-US" dirty="0" smtClean="0"/>
              <a:t>Export all Precipitation and SMAP data from the Ramey School for the period 9/1/2015 thought 5/17/2016</a:t>
            </a:r>
          </a:p>
          <a:p>
            <a:pPr lvl="1"/>
            <a:r>
              <a:rPr lang="en-US" dirty="0" smtClean="0"/>
              <a:t>Plot the data – Is there a correlation between precipitation and Soil Moisture?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- 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sites measured Soil Moisture (SMAP) during the Northern Hemisphere Fall and Winter periods (9/1/2015 – 2/29/2015) – 88 Sites</a:t>
            </a:r>
          </a:p>
          <a:p>
            <a:pPr lvl="1"/>
            <a:r>
              <a:rPr lang="en-US" dirty="0" smtClean="0"/>
              <a:t>How many data points were taken (1291)</a:t>
            </a:r>
          </a:p>
          <a:p>
            <a:r>
              <a:rPr lang="en-US" dirty="0" smtClean="0"/>
              <a:t>Which school and site had the highest gravimetric soil moisture (g/g), when was it measured,  and what was the value?</a:t>
            </a:r>
          </a:p>
          <a:p>
            <a:pPr lvl="1"/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skola</a:t>
            </a:r>
            <a:r>
              <a:rPr lang="en-US" dirty="0"/>
              <a:t> Vela Luka, 1/15/2016, </a:t>
            </a:r>
            <a:r>
              <a:rPr lang="en-US" dirty="0" smtClean="0"/>
              <a:t>0.85 g/g</a:t>
            </a:r>
          </a:p>
          <a:p>
            <a:r>
              <a:rPr lang="en-US" dirty="0" smtClean="0"/>
              <a:t>Export all Precipitation and SMAP data from the Ramey School for the period 9/1/2015 thought 5/17/2016</a:t>
            </a:r>
          </a:p>
          <a:p>
            <a:pPr lvl="1"/>
            <a:r>
              <a:rPr lang="en-US" dirty="0" smtClean="0"/>
              <a:t>Plot the data – Is there a correlation between precipitation and Soil Moisture? [see next page – what do you think?]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155087"/>
              </p:ext>
            </p:extLst>
          </p:nvPr>
        </p:nvGraphicFramePr>
        <p:xfrm>
          <a:off x="333103" y="899321"/>
          <a:ext cx="8275386" cy="482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36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99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“Collect data for at least two of the following six protocols”</a:t>
            </a:r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Air Temperature</a:t>
            </a:r>
          </a:p>
          <a:p>
            <a:pPr lvl="1"/>
            <a:r>
              <a:rPr lang="en-US" dirty="0" smtClean="0"/>
              <a:t>Surface Temperature</a:t>
            </a:r>
          </a:p>
          <a:p>
            <a:pPr lvl="1"/>
            <a:r>
              <a:rPr lang="en-US" dirty="0" smtClean="0"/>
              <a:t>Soil Temperature</a:t>
            </a:r>
          </a:p>
          <a:p>
            <a:pPr lvl="1"/>
            <a:r>
              <a:rPr lang="en-US" dirty="0" smtClean="0"/>
              <a:t>SMAP Soil Moisture</a:t>
            </a:r>
          </a:p>
          <a:p>
            <a:pPr lvl="1"/>
            <a:r>
              <a:rPr lang="en-US" dirty="0" smtClean="0"/>
              <a:t>Biometry – Canopy and Ground Cover</a:t>
            </a:r>
          </a:p>
          <a:p>
            <a:r>
              <a:rPr lang="en-US" dirty="0" smtClean="0"/>
              <a:t>“Take observations at least 21 days per season”</a:t>
            </a:r>
          </a:p>
          <a:p>
            <a:pPr lvl="1"/>
            <a:r>
              <a:rPr lang="en-US" dirty="0" smtClean="0"/>
              <a:t>March 1 – May 31</a:t>
            </a:r>
          </a:p>
          <a:p>
            <a:pPr lvl="1"/>
            <a:r>
              <a:rPr lang="en-US" dirty="0" smtClean="0"/>
              <a:t>June 1 – August 31</a:t>
            </a:r>
          </a:p>
          <a:p>
            <a:pPr lvl="1"/>
            <a:r>
              <a:rPr lang="en-US" dirty="0" smtClean="0"/>
              <a:t>September 1 – November 30</a:t>
            </a:r>
          </a:p>
          <a:p>
            <a:pPr lvl="1"/>
            <a:r>
              <a:rPr lang="en-US" dirty="0" smtClean="0"/>
              <a:t>December 1 – February 28/29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we’ve collected the data…How </a:t>
            </a:r>
            <a:r>
              <a:rPr lang="en-US" dirty="0" smtClean="0"/>
              <a:t>we retrieve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869" y="2354677"/>
            <a:ext cx="3210262" cy="36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GLOBE tools to retrieve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GLOBE </a:t>
            </a:r>
            <a:r>
              <a:rPr lang="en-US" dirty="0"/>
              <a:t>Visualization system - </a:t>
            </a:r>
            <a:r>
              <a:rPr lang="en-US" dirty="0">
                <a:hlinkClick r:id="rId2"/>
              </a:rPr>
              <a:t>http://vis.globe.gov/GLOBE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Used to see data points on a map</a:t>
            </a:r>
          </a:p>
          <a:p>
            <a:pPr lvl="1"/>
            <a:r>
              <a:rPr lang="en-US" dirty="0" smtClean="0"/>
              <a:t>See a particular day’s data – Show me the temperature today</a:t>
            </a:r>
          </a:p>
          <a:p>
            <a:pPr lvl="1"/>
            <a:r>
              <a:rPr lang="en-US" dirty="0" smtClean="0"/>
              <a:t>Can also show data observed and graph over a period of time.</a:t>
            </a:r>
          </a:p>
          <a:p>
            <a:pPr lvl="1"/>
            <a:r>
              <a:rPr lang="en-US" dirty="0" smtClean="0"/>
              <a:t>Focus is on specific set of data at a specific site</a:t>
            </a:r>
          </a:p>
          <a:p>
            <a:r>
              <a:rPr lang="en-US" dirty="0" smtClean="0"/>
              <a:t>GLOBE Advanced </a:t>
            </a:r>
            <a:r>
              <a:rPr lang="en-US" dirty="0"/>
              <a:t>Data Access Tool (ADAT) - </a:t>
            </a:r>
            <a:r>
              <a:rPr lang="en-US" dirty="0">
                <a:hlinkClick r:id="rId3"/>
              </a:rPr>
              <a:t>http://datasearch.globe.gov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Used to find and return data from across sites and protocols</a:t>
            </a:r>
          </a:p>
          <a:p>
            <a:pPr lvl="1"/>
            <a:r>
              <a:rPr lang="en-US" dirty="0" smtClean="0"/>
              <a:t>Allows you to filter by location, date and other parameters</a:t>
            </a:r>
          </a:p>
          <a:p>
            <a:pPr lvl="1"/>
            <a:r>
              <a:rPr lang="en-US" dirty="0" smtClean="0"/>
              <a:t>Focus in on retrieving data across sites or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the Visualization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701"/>
            <a:ext cx="7745414" cy="42402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 to the homepage and select “Visualize Data”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800" dirty="0" smtClean="0"/>
              <a:t>Three Steps to Visualize your Data:</a:t>
            </a:r>
          </a:p>
          <a:p>
            <a:pPr marL="573088" lvl="1" indent="-342900">
              <a:buFont typeface="+mj-lt"/>
              <a:buAutoNum type="arabicPeriod"/>
            </a:pPr>
            <a:r>
              <a:rPr lang="en-US" sz="2400" dirty="0" smtClean="0"/>
              <a:t>Select the type of data you want to see (Add Layers)</a:t>
            </a:r>
          </a:p>
          <a:p>
            <a:pPr marL="573088" lvl="1" indent="-342900">
              <a:buFont typeface="+mj-lt"/>
              <a:buAutoNum type="arabicPeriod"/>
            </a:pPr>
            <a:r>
              <a:rPr lang="en-US" sz="2400" dirty="0" smtClean="0"/>
              <a:t>Select the Date you want to see the data for</a:t>
            </a:r>
          </a:p>
          <a:p>
            <a:pPr marL="573088" lvl="1" indent="-342900">
              <a:buFont typeface="+mj-lt"/>
              <a:buAutoNum type="arabicPeriod"/>
            </a:pPr>
            <a:r>
              <a:rPr lang="en-US" sz="2400" dirty="0" smtClean="0"/>
              <a:t>Click on a data point on the map to receive table and graph information</a:t>
            </a:r>
          </a:p>
          <a:p>
            <a:pPr marL="795338" lvl="2" indent="-34290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1313" indent="-342900"/>
            <a:endParaRPr lang="en-US" b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202613" y="6624638"/>
            <a:ext cx="941387" cy="185737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0227" y="5449320"/>
            <a:ext cx="8303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Full Training material – slides and video available at: http://www.globe.gov/get-trained/using-the-globe-website/retrieve-and-visualize-your-data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23" y="1954821"/>
            <a:ext cx="2079625" cy="13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74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Add Data Layers – Choose the Protocol</a:t>
            </a:r>
            <a:endParaRPr lang="en-US" dirty="0"/>
          </a:p>
        </p:txBody>
      </p:sp>
      <p:pic>
        <p:nvPicPr>
          <p:cNvPr id="6" name="Content Placeholder 5" descr="1 Select Data Lay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669" y="1517000"/>
            <a:ext cx="5892064" cy="4408518"/>
          </a:xfr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86000" y="2270760"/>
            <a:ext cx="426720" cy="5638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082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Select the Date</a:t>
            </a:r>
            <a:endParaRPr lang="en-US" dirty="0"/>
          </a:p>
        </p:txBody>
      </p:sp>
      <p:pic>
        <p:nvPicPr>
          <p:cNvPr id="6" name="Content Placeholder 5" descr="2 select dat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1299" y="1548530"/>
            <a:ext cx="5871046" cy="4392792"/>
          </a:xfr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603940" y="1817760"/>
            <a:ext cx="1203960" cy="2743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15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Click on the Data Point</a:t>
            </a:r>
            <a:endParaRPr lang="en-US" dirty="0"/>
          </a:p>
        </p:txBody>
      </p:sp>
      <p:pic>
        <p:nvPicPr>
          <p:cNvPr id="6" name="Content Placeholder 5" descr="3 select data poin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150" y="1485464"/>
            <a:ext cx="5986664" cy="4479299"/>
          </a:xfr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8458200" y="6477000"/>
            <a:ext cx="685800" cy="227013"/>
          </a:xfrm>
          <a:prstGeom prst="rect">
            <a:avLst/>
          </a:prstGeom>
        </p:spPr>
        <p:txBody>
          <a:bodyPr/>
          <a:lstStyle/>
          <a:p>
            <a:fld id="{373724D0-DD0F-42EF-84DE-838DB5D26951}" type="datetime1">
              <a:rPr lang="en-US" smtClean="0"/>
              <a:pPr/>
              <a:t>5/17/2016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161629" y="2380595"/>
            <a:ext cx="807720" cy="701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602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Retrieve and Visualize your Data</Template>
  <TotalTime>4577</TotalTime>
  <Words>1011</Words>
  <Application>Microsoft Office PowerPoint</Application>
  <PresentationFormat>On-screen Show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Corbel</vt:lpstr>
      <vt:lpstr>GLOBE Master PPT2015</vt:lpstr>
      <vt:lpstr>The 2015-2016 El Niño Event</vt:lpstr>
      <vt:lpstr>Agenda</vt:lpstr>
      <vt:lpstr>What are we trying to do?</vt:lpstr>
      <vt:lpstr>What are we trying to do?</vt:lpstr>
      <vt:lpstr>Two GLOBE tools to retrieve data</vt:lpstr>
      <vt:lpstr>The Basics of the Visualization System</vt:lpstr>
      <vt:lpstr>Step 1 – Add Data Layers – Choose the Protocol</vt:lpstr>
      <vt:lpstr>Step 2 – Select the Date</vt:lpstr>
      <vt:lpstr>Step 3 – Click on the Data Point</vt:lpstr>
      <vt:lpstr>Vis system popup window</vt:lpstr>
      <vt:lpstr>Advanced Features</vt:lpstr>
      <vt:lpstr>Using the Advanced Data Access Tool (ADAT)</vt:lpstr>
      <vt:lpstr>Select Filters from the left to see matching sites</vt:lpstr>
      <vt:lpstr>What would be a good filter to setup for El Nino?</vt:lpstr>
      <vt:lpstr>PowerPoint Presentation</vt:lpstr>
      <vt:lpstr>PowerPoint Presentation</vt:lpstr>
      <vt:lpstr>PowerPoint Presentation</vt:lpstr>
      <vt:lpstr>McKnight Middle School – Data 2013 and 2015 Download to Excel</vt:lpstr>
      <vt:lpstr>PowerPoint Presentation</vt:lpstr>
      <vt:lpstr>Things to Try…</vt:lpstr>
      <vt:lpstr>Visualization System – Your Turn</vt:lpstr>
      <vt:lpstr>Answers- GLOBE Vis</vt:lpstr>
      <vt:lpstr>ADAT – Your Turn</vt:lpstr>
      <vt:lpstr>Answers - ADAT</vt:lpstr>
      <vt:lpstr>PowerPoint Presentation</vt:lpstr>
      <vt:lpstr>Questions?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Dave</cp:lastModifiedBy>
  <cp:revision>404</cp:revision>
  <dcterms:created xsi:type="dcterms:W3CDTF">2014-04-14T14:55:15Z</dcterms:created>
  <dcterms:modified xsi:type="dcterms:W3CDTF">2016-05-17T19:37:25Z</dcterms:modified>
</cp:coreProperties>
</file>