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8.jpg" ContentType="image/jpe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20104100" cy="10058400"/>
  <p:notesSz cx="201041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81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243D2A-638A-4544-BB97-C699BE962DF6}" v="3" dt="2021-03-10T18:19:28.946"/>
    <p1510:client id="{80EA245E-76A5-4EB5-B624-AAB134885764}" v="6" dt="2021-03-10T18:42:18.376"/>
    <p1510:client id="{E4144664-DB8F-AD4E-893A-52A6664C01EF}" v="641" dt="2021-03-10T21:38:36.14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napToGrid="0">
      <p:cViewPr varScale="1">
        <p:scale>
          <a:sx n="82" d="100"/>
          <a:sy n="82" d="100"/>
        </p:scale>
        <p:origin x="200" y="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04825"/>
          </a:xfrm>
          <a:prstGeom prst="rect">
            <a:avLst/>
          </a:prstGeom>
        </p:spPr>
        <p:txBody>
          <a:bodyPr vert="horz" lIns="91440" tIns="45720" rIns="91440" bIns="45720" rtlCol="0"/>
          <a:lstStyle>
            <a:lvl1pPr algn="r">
              <a:defRPr sz="1200"/>
            </a:lvl1pPr>
          </a:lstStyle>
          <a:p>
            <a:fld id="{BF541860-F688-CE41-83F8-D806EB72BBE1}" type="datetimeFigureOut">
              <a:rPr lang="en-US" smtClean="0"/>
              <a:t>3/10/21</a:t>
            </a:fld>
            <a:endParaRPr lang="en-US"/>
          </a:p>
        </p:txBody>
      </p:sp>
      <p:sp>
        <p:nvSpPr>
          <p:cNvPr id="4" name="Slide Image Placeholder 3"/>
          <p:cNvSpPr>
            <a:spLocks noGrp="1" noRot="1" noChangeAspect="1"/>
          </p:cNvSpPr>
          <p:nvPr>
            <p:ph type="sldImg" idx="2"/>
          </p:nvPr>
        </p:nvSpPr>
        <p:spPr>
          <a:xfrm>
            <a:off x="6659563" y="1257300"/>
            <a:ext cx="6784975"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4840288"/>
            <a:ext cx="160845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8712200"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9553575"/>
            <a:ext cx="8712200" cy="504825"/>
          </a:xfrm>
          <a:prstGeom prst="rect">
            <a:avLst/>
          </a:prstGeom>
        </p:spPr>
        <p:txBody>
          <a:bodyPr vert="horz" lIns="91440" tIns="45720" rIns="91440" bIns="45720" rtlCol="0" anchor="b"/>
          <a:lstStyle>
            <a:lvl1pPr algn="r">
              <a:defRPr sz="1200"/>
            </a:lvl1pPr>
          </a:lstStyle>
          <a:p>
            <a:fld id="{2AA71BD6-E5B6-2143-AE0B-6E45138B40AA}" type="slidenum">
              <a:rPr lang="en-US" smtClean="0"/>
              <a:t>‹#›</a:t>
            </a:fld>
            <a:endParaRPr lang="en-US"/>
          </a:p>
        </p:txBody>
      </p:sp>
    </p:spTree>
    <p:extLst>
      <p:ext uri="{BB962C8B-B14F-4D97-AF65-F5344CB8AC3E}">
        <p14:creationId xmlns:p14="http://schemas.microsoft.com/office/powerpoint/2010/main" val="2866773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A71BD6-E5B6-2143-AE0B-6E45138B40AA}" type="slidenum">
              <a:rPr lang="en-US" smtClean="0"/>
              <a:t>1</a:t>
            </a:fld>
            <a:endParaRPr lang="en-US"/>
          </a:p>
        </p:txBody>
      </p:sp>
    </p:spTree>
    <p:extLst>
      <p:ext uri="{BB962C8B-B14F-4D97-AF65-F5344CB8AC3E}">
        <p14:creationId xmlns:p14="http://schemas.microsoft.com/office/powerpoint/2010/main" val="951399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118104"/>
            <a:ext cx="17088486"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5632704"/>
            <a:ext cx="1407287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50" b="0" i="0">
                <a:solidFill>
                  <a:schemeClr val="bg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50" b="0" i="0">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1005205" y="2313432"/>
            <a:ext cx="874528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313432"/>
            <a:ext cx="874528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50" b="0" i="0">
                <a:solidFill>
                  <a:schemeClr val="bg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20104100" cy="1909445"/>
          </a:xfrm>
          <a:custGeom>
            <a:avLst/>
            <a:gdLst/>
            <a:ahLst/>
            <a:cxnLst/>
            <a:rect l="l" t="t" r="r" b="b"/>
            <a:pathLst>
              <a:path w="20104100" h="1909445">
                <a:moveTo>
                  <a:pt x="0" y="1909292"/>
                </a:moveTo>
                <a:lnTo>
                  <a:pt x="20103846" y="1909292"/>
                </a:lnTo>
                <a:lnTo>
                  <a:pt x="20103846" y="0"/>
                </a:lnTo>
                <a:lnTo>
                  <a:pt x="0" y="0"/>
                </a:lnTo>
                <a:lnTo>
                  <a:pt x="0" y="1909292"/>
                </a:lnTo>
                <a:close/>
              </a:path>
            </a:pathLst>
          </a:custGeom>
          <a:solidFill>
            <a:srgbClr val="91DBA6"/>
          </a:solidFill>
        </p:spPr>
        <p:txBody>
          <a:bodyPr wrap="square" lIns="0" tIns="0" rIns="0" bIns="0" rtlCol="0"/>
          <a:lstStyle/>
          <a:p>
            <a:endParaRPr/>
          </a:p>
        </p:txBody>
      </p:sp>
      <p:sp>
        <p:nvSpPr>
          <p:cNvPr id="17" name="bk object 17"/>
          <p:cNvSpPr/>
          <p:nvPr/>
        </p:nvSpPr>
        <p:spPr>
          <a:xfrm>
            <a:off x="70103" y="1959102"/>
            <a:ext cx="4383023" cy="396239"/>
          </a:xfrm>
          <a:prstGeom prst="rect">
            <a:avLst/>
          </a:prstGeom>
          <a:blipFill>
            <a:blip r:embed="rId7" cstate="print"/>
            <a:stretch>
              <a:fillRect/>
            </a:stretch>
          </a:blipFill>
        </p:spPr>
        <p:txBody>
          <a:bodyPr wrap="square" lIns="0" tIns="0" rIns="0" bIns="0" rtlCol="0"/>
          <a:lstStyle/>
          <a:p>
            <a:endParaRPr/>
          </a:p>
        </p:txBody>
      </p:sp>
      <p:sp>
        <p:nvSpPr>
          <p:cNvPr id="18" name="bk object 18"/>
          <p:cNvSpPr/>
          <p:nvPr/>
        </p:nvSpPr>
        <p:spPr>
          <a:xfrm>
            <a:off x="92964" y="1971295"/>
            <a:ext cx="4337050" cy="351155"/>
          </a:xfrm>
          <a:custGeom>
            <a:avLst/>
            <a:gdLst/>
            <a:ahLst/>
            <a:cxnLst/>
            <a:rect l="l" t="t" r="r" b="b"/>
            <a:pathLst>
              <a:path w="4337050" h="351155">
                <a:moveTo>
                  <a:pt x="4278452" y="0"/>
                </a:moveTo>
                <a:lnTo>
                  <a:pt x="58496" y="0"/>
                </a:lnTo>
                <a:lnTo>
                  <a:pt x="35725" y="4597"/>
                </a:lnTo>
                <a:lnTo>
                  <a:pt x="17132" y="17132"/>
                </a:lnTo>
                <a:lnTo>
                  <a:pt x="4597" y="35737"/>
                </a:lnTo>
                <a:lnTo>
                  <a:pt x="0" y="58508"/>
                </a:lnTo>
                <a:lnTo>
                  <a:pt x="0" y="292531"/>
                </a:lnTo>
                <a:lnTo>
                  <a:pt x="4597" y="315302"/>
                </a:lnTo>
                <a:lnTo>
                  <a:pt x="17132" y="333908"/>
                </a:lnTo>
                <a:lnTo>
                  <a:pt x="35725" y="346443"/>
                </a:lnTo>
                <a:lnTo>
                  <a:pt x="58496" y="351040"/>
                </a:lnTo>
                <a:lnTo>
                  <a:pt x="4278452" y="351040"/>
                </a:lnTo>
                <a:lnTo>
                  <a:pt x="4301223" y="346443"/>
                </a:lnTo>
                <a:lnTo>
                  <a:pt x="4319816" y="333908"/>
                </a:lnTo>
                <a:lnTo>
                  <a:pt x="4332351" y="315302"/>
                </a:lnTo>
                <a:lnTo>
                  <a:pt x="4336948" y="292531"/>
                </a:lnTo>
                <a:lnTo>
                  <a:pt x="4336948" y="58508"/>
                </a:lnTo>
                <a:lnTo>
                  <a:pt x="4332351" y="35737"/>
                </a:lnTo>
                <a:lnTo>
                  <a:pt x="4319816" y="17132"/>
                </a:lnTo>
                <a:lnTo>
                  <a:pt x="4301223" y="4597"/>
                </a:lnTo>
                <a:lnTo>
                  <a:pt x="4278452" y="0"/>
                </a:lnTo>
                <a:close/>
              </a:path>
            </a:pathLst>
          </a:custGeom>
          <a:solidFill>
            <a:srgbClr val="91DBA6"/>
          </a:solidFill>
        </p:spPr>
        <p:txBody>
          <a:bodyPr wrap="square" lIns="0" tIns="0" rIns="0" bIns="0" rtlCol="0"/>
          <a:lstStyle/>
          <a:p>
            <a:endParaRPr/>
          </a:p>
        </p:txBody>
      </p:sp>
      <p:sp>
        <p:nvSpPr>
          <p:cNvPr id="19" name="bk object 19"/>
          <p:cNvSpPr/>
          <p:nvPr/>
        </p:nvSpPr>
        <p:spPr>
          <a:xfrm>
            <a:off x="92964" y="1971294"/>
            <a:ext cx="4337050" cy="351155"/>
          </a:xfrm>
          <a:custGeom>
            <a:avLst/>
            <a:gdLst/>
            <a:ahLst/>
            <a:cxnLst/>
            <a:rect l="l" t="t" r="r" b="b"/>
            <a:pathLst>
              <a:path w="4337050" h="351155">
                <a:moveTo>
                  <a:pt x="0" y="58508"/>
                </a:moveTo>
                <a:lnTo>
                  <a:pt x="4597" y="35737"/>
                </a:lnTo>
                <a:lnTo>
                  <a:pt x="17132" y="17132"/>
                </a:lnTo>
                <a:lnTo>
                  <a:pt x="35725" y="4597"/>
                </a:lnTo>
                <a:lnTo>
                  <a:pt x="58496" y="0"/>
                </a:lnTo>
                <a:lnTo>
                  <a:pt x="4278452" y="0"/>
                </a:lnTo>
                <a:lnTo>
                  <a:pt x="4301223" y="4597"/>
                </a:lnTo>
                <a:lnTo>
                  <a:pt x="4319816" y="17132"/>
                </a:lnTo>
                <a:lnTo>
                  <a:pt x="4332351" y="35737"/>
                </a:lnTo>
                <a:lnTo>
                  <a:pt x="4336948" y="58508"/>
                </a:lnTo>
                <a:lnTo>
                  <a:pt x="4336948" y="292531"/>
                </a:lnTo>
                <a:lnTo>
                  <a:pt x="4332351" y="315315"/>
                </a:lnTo>
                <a:lnTo>
                  <a:pt x="4319816" y="333908"/>
                </a:lnTo>
                <a:lnTo>
                  <a:pt x="4301223" y="346443"/>
                </a:lnTo>
                <a:lnTo>
                  <a:pt x="4278452" y="351040"/>
                </a:lnTo>
                <a:lnTo>
                  <a:pt x="58496" y="351040"/>
                </a:lnTo>
                <a:lnTo>
                  <a:pt x="35725" y="346443"/>
                </a:lnTo>
                <a:lnTo>
                  <a:pt x="17132" y="333908"/>
                </a:lnTo>
                <a:lnTo>
                  <a:pt x="4597" y="315315"/>
                </a:lnTo>
                <a:lnTo>
                  <a:pt x="0" y="292531"/>
                </a:lnTo>
                <a:lnTo>
                  <a:pt x="0" y="58508"/>
                </a:lnTo>
                <a:close/>
              </a:path>
            </a:pathLst>
          </a:custGeom>
          <a:ln w="4572">
            <a:solidFill>
              <a:srgbClr val="91DBA6"/>
            </a:solidFill>
          </a:ln>
        </p:spPr>
        <p:txBody>
          <a:bodyPr wrap="square" lIns="0" tIns="0" rIns="0" bIns="0" rtlCol="0"/>
          <a:lstStyle/>
          <a:p>
            <a:endParaRPr/>
          </a:p>
        </p:txBody>
      </p:sp>
      <p:sp>
        <p:nvSpPr>
          <p:cNvPr id="2" name="Holder 2"/>
          <p:cNvSpPr>
            <a:spLocks noGrp="1"/>
          </p:cNvSpPr>
          <p:nvPr>
            <p:ph type="title"/>
          </p:nvPr>
        </p:nvSpPr>
        <p:spPr>
          <a:xfrm>
            <a:off x="4284233" y="199001"/>
            <a:ext cx="11183619" cy="1229360"/>
          </a:xfrm>
          <a:prstGeom prst="rect">
            <a:avLst/>
          </a:prstGeom>
        </p:spPr>
        <p:txBody>
          <a:bodyPr wrap="square" lIns="0" tIns="0" rIns="0" bIns="0">
            <a:spAutoFit/>
          </a:bodyPr>
          <a:lstStyle>
            <a:lvl1pPr>
              <a:defRPr sz="3950" b="0" i="0">
                <a:solidFill>
                  <a:schemeClr val="bg1"/>
                </a:solidFill>
                <a:latin typeface="Times New Roman"/>
                <a:cs typeface="Times New Roman"/>
              </a:defRPr>
            </a:lvl1pPr>
          </a:lstStyle>
          <a:p>
            <a:endParaRPr/>
          </a:p>
        </p:txBody>
      </p:sp>
      <p:sp>
        <p:nvSpPr>
          <p:cNvPr id="3" name="Holder 3"/>
          <p:cNvSpPr>
            <a:spLocks noGrp="1"/>
          </p:cNvSpPr>
          <p:nvPr>
            <p:ph type="body" idx="1"/>
          </p:nvPr>
        </p:nvSpPr>
        <p:spPr>
          <a:xfrm>
            <a:off x="1005205" y="2313432"/>
            <a:ext cx="1809369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9354312"/>
            <a:ext cx="6433312"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9354312"/>
            <a:ext cx="4623943"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3/10/21</a:t>
            </a:fld>
            <a:endParaRPr lang="en-US"/>
          </a:p>
        </p:txBody>
      </p:sp>
      <p:sp>
        <p:nvSpPr>
          <p:cNvPr id="6" name="Holder 6"/>
          <p:cNvSpPr>
            <a:spLocks noGrp="1"/>
          </p:cNvSpPr>
          <p:nvPr>
            <p:ph type="sldNum" sz="quarter" idx="7"/>
          </p:nvPr>
        </p:nvSpPr>
        <p:spPr>
          <a:xfrm>
            <a:off x="14474953" y="9354312"/>
            <a:ext cx="4623943"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sv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g"/><Relationship Id="rId15" Type="http://schemas.openxmlformats.org/officeDocument/2006/relationships/image" Target="../media/image14.png"/><Relationship Id="rId10" Type="http://schemas.openxmlformats.org/officeDocument/2006/relationships/image" Target="../media/image9.jpeg"/><Relationship Id="rId19" Type="http://schemas.openxmlformats.org/officeDocument/2006/relationships/image" Target="../media/image18.jp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00581" y="119686"/>
            <a:ext cx="11183619" cy="1674176"/>
          </a:xfrm>
          <a:prstGeom prst="rect">
            <a:avLst/>
          </a:prstGeom>
        </p:spPr>
        <p:txBody>
          <a:bodyPr vert="horz" wrap="square" lIns="0" tIns="12065" rIns="0" bIns="0" rtlCol="0">
            <a:spAutoFit/>
          </a:bodyPr>
          <a:lstStyle/>
          <a:p>
            <a:pPr marL="2110740" marR="5080" indent="-2098675">
              <a:spcBef>
                <a:spcPts val="95"/>
              </a:spcBef>
            </a:pPr>
            <a:r>
              <a:rPr lang="en-US" sz="3600" b="1"/>
              <a:t>Possible Effects of River Flooding on Soil Parameters and Tree Growth Along an Urban River</a:t>
            </a:r>
            <a:br>
              <a:rPr lang="en-US" sz="3600"/>
            </a:br>
            <a:endParaRPr sz="3600" spc="5"/>
          </a:p>
        </p:txBody>
      </p:sp>
      <p:sp>
        <p:nvSpPr>
          <p:cNvPr id="4" name="object 4"/>
          <p:cNvSpPr/>
          <p:nvPr/>
        </p:nvSpPr>
        <p:spPr>
          <a:xfrm>
            <a:off x="45747" y="4516349"/>
            <a:ext cx="4336415" cy="351155"/>
          </a:xfrm>
          <a:custGeom>
            <a:avLst/>
            <a:gdLst/>
            <a:ahLst/>
            <a:cxnLst/>
            <a:rect l="l" t="t" r="r" b="b"/>
            <a:pathLst>
              <a:path w="4336415" h="351154">
                <a:moveTo>
                  <a:pt x="4277702" y="0"/>
                </a:moveTo>
                <a:lnTo>
                  <a:pt x="58483" y="0"/>
                </a:lnTo>
                <a:lnTo>
                  <a:pt x="35712" y="4597"/>
                </a:lnTo>
                <a:lnTo>
                  <a:pt x="17132" y="17132"/>
                </a:lnTo>
                <a:lnTo>
                  <a:pt x="4597" y="35737"/>
                </a:lnTo>
                <a:lnTo>
                  <a:pt x="0" y="58508"/>
                </a:lnTo>
                <a:lnTo>
                  <a:pt x="0" y="292531"/>
                </a:lnTo>
                <a:lnTo>
                  <a:pt x="4597" y="315315"/>
                </a:lnTo>
                <a:lnTo>
                  <a:pt x="17132" y="333908"/>
                </a:lnTo>
                <a:lnTo>
                  <a:pt x="35712" y="346443"/>
                </a:lnTo>
                <a:lnTo>
                  <a:pt x="58483" y="351040"/>
                </a:lnTo>
                <a:lnTo>
                  <a:pt x="4277702" y="351040"/>
                </a:lnTo>
                <a:lnTo>
                  <a:pt x="4300461" y="346443"/>
                </a:lnTo>
                <a:lnTo>
                  <a:pt x="4319054" y="333908"/>
                </a:lnTo>
                <a:lnTo>
                  <a:pt x="4331589" y="315315"/>
                </a:lnTo>
                <a:lnTo>
                  <a:pt x="4336186" y="292531"/>
                </a:lnTo>
                <a:lnTo>
                  <a:pt x="4336186" y="58508"/>
                </a:lnTo>
                <a:lnTo>
                  <a:pt x="4331589" y="35737"/>
                </a:lnTo>
                <a:lnTo>
                  <a:pt x="4319054" y="17132"/>
                </a:lnTo>
                <a:lnTo>
                  <a:pt x="4300461" y="4597"/>
                </a:lnTo>
                <a:lnTo>
                  <a:pt x="4277702" y="0"/>
                </a:lnTo>
                <a:close/>
              </a:path>
            </a:pathLst>
          </a:custGeom>
          <a:solidFill>
            <a:srgbClr val="91DBA6"/>
          </a:solidFill>
        </p:spPr>
        <p:txBody>
          <a:bodyPr wrap="square" lIns="0" tIns="0" rIns="0" bIns="0" rtlCol="0"/>
          <a:lstStyle/>
          <a:p>
            <a:endParaRPr/>
          </a:p>
        </p:txBody>
      </p:sp>
      <p:sp>
        <p:nvSpPr>
          <p:cNvPr id="18" name="object 18"/>
          <p:cNvSpPr txBox="1"/>
          <p:nvPr/>
        </p:nvSpPr>
        <p:spPr>
          <a:xfrm>
            <a:off x="1883323" y="2004457"/>
            <a:ext cx="812165" cy="299720"/>
          </a:xfrm>
          <a:prstGeom prst="rect">
            <a:avLst/>
          </a:prstGeom>
        </p:spPr>
        <p:txBody>
          <a:bodyPr vert="horz" wrap="square" lIns="0" tIns="12700" rIns="0" bIns="0" rtlCol="0">
            <a:spAutoFit/>
          </a:bodyPr>
          <a:lstStyle/>
          <a:p>
            <a:pPr marL="12700">
              <a:lnSpc>
                <a:spcPct val="100000"/>
              </a:lnSpc>
              <a:spcBef>
                <a:spcPts val="100"/>
              </a:spcBef>
            </a:pPr>
            <a:r>
              <a:rPr sz="1800" spc="10">
                <a:solidFill>
                  <a:srgbClr val="FFFFFF"/>
                </a:solidFill>
                <a:latin typeface="Times New Roman"/>
                <a:cs typeface="Times New Roman"/>
              </a:rPr>
              <a:t>Abstract</a:t>
            </a:r>
            <a:endParaRPr sz="1800">
              <a:latin typeface="Times New Roman"/>
              <a:cs typeface="Times New Roman"/>
            </a:endParaRPr>
          </a:p>
        </p:txBody>
      </p:sp>
      <p:sp>
        <p:nvSpPr>
          <p:cNvPr id="19" name="object 19"/>
          <p:cNvSpPr txBox="1"/>
          <p:nvPr/>
        </p:nvSpPr>
        <p:spPr>
          <a:xfrm>
            <a:off x="74829" y="2342092"/>
            <a:ext cx="4376885" cy="2089675"/>
          </a:xfrm>
          <a:prstGeom prst="rect">
            <a:avLst/>
          </a:prstGeom>
        </p:spPr>
        <p:txBody>
          <a:bodyPr vert="horz" wrap="square" lIns="0" tIns="12065" rIns="0" bIns="0" rtlCol="0" anchor="ctr">
            <a:spAutoFit/>
          </a:bodyPr>
          <a:lstStyle/>
          <a:p>
            <a:r>
              <a:rPr lang="en-US" sz="900">
                <a:latin typeface="Times New Roman" panose="02020603050405020304" pitchFamily="18" charset="0"/>
                <a:cs typeface="Times New Roman" panose="02020603050405020304" pitchFamily="18" charset="0"/>
              </a:rPr>
              <a:t>Biometry and soil protocols are a significant and essential consideration to implement</a:t>
            </a:r>
          </a:p>
          <a:p>
            <a:r>
              <a:rPr lang="en-US" sz="900">
                <a:latin typeface="Times New Roman" panose="02020603050405020304" pitchFamily="18" charset="0"/>
                <a:cs typeface="Times New Roman" panose="02020603050405020304" pitchFamily="18" charset="0"/>
              </a:rPr>
              <a:t>when conducting strategies to develop an advanced understanding of the tolerance of tree species growing in Southeastern Michigan. Understanding the relationship between sediments, soils, and tree growth on floodplains is an important issue to investigate to better understand the impact of frequent river flooding. The parameters incorporated in the investigation varied between soil pH, soil particle density, surface temperatures, and canopy size. During the investigation period, rainfall and river water levels often varied due to heavy precipitation events. A Pasco wireless weather sensor to record a variety of atmospheric parameters. The GLOBE Observer App for trees was used to obtain tree height(s) and circumference(s). This research suggests that of the trees and soil sampled, the physiochemical environment of pH varies somewhat daily and seasonally. Soil porosity and density appear to be heavily dependent on the distance between the tree and the Rouge River itself. Soil density is important in determining how deep roots are grow on a floodplain. This research attempted to determine how different floodplain locations affect soil pH, vegetation differences, and tree tolerance to frequent flooding.</a:t>
            </a:r>
          </a:p>
        </p:txBody>
      </p:sp>
      <p:sp>
        <p:nvSpPr>
          <p:cNvPr id="20" name="object 20"/>
          <p:cNvSpPr txBox="1"/>
          <p:nvPr/>
        </p:nvSpPr>
        <p:spPr>
          <a:xfrm>
            <a:off x="183152" y="4547014"/>
            <a:ext cx="4195880" cy="289823"/>
          </a:xfrm>
          <a:prstGeom prst="rect">
            <a:avLst/>
          </a:prstGeom>
        </p:spPr>
        <p:txBody>
          <a:bodyPr vert="horz" wrap="square" lIns="0" tIns="12700" rIns="0" bIns="0" rtlCol="0" anchor="ctr">
            <a:spAutoFit/>
          </a:bodyPr>
          <a:lstStyle/>
          <a:p>
            <a:pPr marL="12700" algn="ctr">
              <a:lnSpc>
                <a:spcPct val="100000"/>
              </a:lnSpc>
              <a:spcBef>
                <a:spcPts val="100"/>
              </a:spcBef>
            </a:pPr>
            <a:r>
              <a:rPr lang="en-US" sz="1800" spc="5">
                <a:solidFill>
                  <a:srgbClr val="FFFFFF"/>
                </a:solidFill>
                <a:latin typeface="Times New Roman"/>
                <a:cs typeface="Times New Roman"/>
              </a:rPr>
              <a:t>Background</a:t>
            </a:r>
            <a:endParaRPr sz="1800">
              <a:latin typeface="Times New Roman"/>
              <a:cs typeface="Times New Roman"/>
            </a:endParaRPr>
          </a:p>
        </p:txBody>
      </p:sp>
      <p:sp>
        <p:nvSpPr>
          <p:cNvPr id="25" name="object 25"/>
          <p:cNvSpPr/>
          <p:nvPr/>
        </p:nvSpPr>
        <p:spPr>
          <a:xfrm>
            <a:off x="4576400" y="2457128"/>
            <a:ext cx="912623" cy="1307218"/>
          </a:xfrm>
          <a:prstGeom prst="rect">
            <a:avLst/>
          </a:prstGeom>
          <a:blipFill>
            <a:blip r:embed="rId3" cstate="print"/>
            <a:stretch>
              <a:fillRect/>
            </a:stretch>
          </a:blipFill>
        </p:spPr>
        <p:txBody>
          <a:bodyPr wrap="square" lIns="0" tIns="0" rIns="0" bIns="0" rtlCol="0"/>
          <a:lstStyle/>
          <a:p>
            <a:endParaRPr/>
          </a:p>
        </p:txBody>
      </p:sp>
      <p:sp>
        <p:nvSpPr>
          <p:cNvPr id="26" name="object 26"/>
          <p:cNvSpPr txBox="1"/>
          <p:nvPr/>
        </p:nvSpPr>
        <p:spPr>
          <a:xfrm>
            <a:off x="4512493" y="3857933"/>
            <a:ext cx="1302780" cy="580095"/>
          </a:xfrm>
          <a:prstGeom prst="rect">
            <a:avLst/>
          </a:prstGeom>
        </p:spPr>
        <p:txBody>
          <a:bodyPr vert="horz" wrap="square" lIns="0" tIns="7620" rIns="0" bIns="0" rtlCol="0">
            <a:spAutoFit/>
          </a:bodyPr>
          <a:lstStyle/>
          <a:p>
            <a:pPr marL="12700" marR="5080">
              <a:lnSpc>
                <a:spcPct val="105000"/>
              </a:lnSpc>
              <a:spcBef>
                <a:spcPts val="60"/>
              </a:spcBef>
            </a:pPr>
            <a:r>
              <a:rPr sz="900" spc="5">
                <a:latin typeface="Times New Roman"/>
                <a:cs typeface="Times New Roman"/>
              </a:rPr>
              <a:t>Set </a:t>
            </a:r>
            <a:r>
              <a:rPr sz="900" spc="10">
                <a:latin typeface="Times New Roman"/>
                <a:cs typeface="Times New Roman"/>
              </a:rPr>
              <a:t>up </a:t>
            </a:r>
            <a:r>
              <a:rPr sz="900">
                <a:latin typeface="Times New Roman"/>
                <a:cs typeface="Times New Roman"/>
              </a:rPr>
              <a:t>a </a:t>
            </a:r>
            <a:r>
              <a:rPr sz="900" spc="5">
                <a:latin typeface="Times New Roman"/>
                <a:cs typeface="Times New Roman"/>
              </a:rPr>
              <a:t>PASCO  device, connect</a:t>
            </a:r>
            <a:r>
              <a:rPr sz="900" spc="-90">
                <a:latin typeface="Times New Roman"/>
                <a:cs typeface="Times New Roman"/>
              </a:rPr>
              <a:t> </a:t>
            </a:r>
            <a:r>
              <a:rPr sz="900" spc="5">
                <a:latin typeface="Times New Roman"/>
                <a:cs typeface="Times New Roman"/>
              </a:rPr>
              <a:t>it  to sparkvue  application, </a:t>
            </a:r>
            <a:r>
              <a:rPr sz="900" spc="15">
                <a:latin typeface="Times New Roman"/>
                <a:cs typeface="Times New Roman"/>
              </a:rPr>
              <a:t>and  </a:t>
            </a:r>
            <a:r>
              <a:rPr sz="900" spc="5">
                <a:latin typeface="Times New Roman"/>
                <a:cs typeface="Times New Roman"/>
              </a:rPr>
              <a:t>let </a:t>
            </a:r>
            <a:r>
              <a:rPr sz="900">
                <a:latin typeface="Times New Roman"/>
                <a:cs typeface="Times New Roman"/>
              </a:rPr>
              <a:t>it </a:t>
            </a:r>
            <a:r>
              <a:rPr sz="900" spc="5">
                <a:latin typeface="Times New Roman"/>
                <a:cs typeface="Times New Roman"/>
              </a:rPr>
              <a:t>run for ten  minutes.</a:t>
            </a:r>
            <a:endParaRPr sz="900">
              <a:latin typeface="Times New Roman"/>
              <a:cs typeface="Times New Roman"/>
            </a:endParaRPr>
          </a:p>
        </p:txBody>
      </p:sp>
      <p:sp>
        <p:nvSpPr>
          <p:cNvPr id="31" name="object 31"/>
          <p:cNvSpPr/>
          <p:nvPr/>
        </p:nvSpPr>
        <p:spPr>
          <a:xfrm>
            <a:off x="5542814" y="3002240"/>
            <a:ext cx="321310" cy="259079"/>
          </a:xfrm>
          <a:custGeom>
            <a:avLst/>
            <a:gdLst/>
            <a:ahLst/>
            <a:cxnLst/>
            <a:rect l="l" t="t" r="r" b="b"/>
            <a:pathLst>
              <a:path w="321309" h="259080">
                <a:moveTo>
                  <a:pt x="191389" y="0"/>
                </a:moveTo>
                <a:lnTo>
                  <a:pt x="191389" y="64655"/>
                </a:lnTo>
                <a:lnTo>
                  <a:pt x="0" y="64655"/>
                </a:lnTo>
                <a:lnTo>
                  <a:pt x="0" y="193967"/>
                </a:lnTo>
                <a:lnTo>
                  <a:pt x="191389" y="193967"/>
                </a:lnTo>
                <a:lnTo>
                  <a:pt x="191389" y="258622"/>
                </a:lnTo>
                <a:lnTo>
                  <a:pt x="320751" y="129311"/>
                </a:lnTo>
                <a:lnTo>
                  <a:pt x="191389" y="0"/>
                </a:lnTo>
                <a:close/>
              </a:path>
            </a:pathLst>
          </a:custGeom>
          <a:solidFill>
            <a:srgbClr val="91DBA6"/>
          </a:solidFill>
        </p:spPr>
        <p:txBody>
          <a:bodyPr wrap="square" lIns="0" tIns="0" rIns="0" bIns="0" rtlCol="0"/>
          <a:lstStyle/>
          <a:p>
            <a:endParaRPr/>
          </a:p>
        </p:txBody>
      </p:sp>
      <p:sp>
        <p:nvSpPr>
          <p:cNvPr id="33" name="object 33"/>
          <p:cNvSpPr/>
          <p:nvPr/>
        </p:nvSpPr>
        <p:spPr>
          <a:xfrm>
            <a:off x="5892907" y="2410570"/>
            <a:ext cx="884332" cy="1355651"/>
          </a:xfrm>
          <a:prstGeom prst="rect">
            <a:avLst/>
          </a:prstGeom>
          <a:blipFill>
            <a:blip r:embed="rId4" cstate="print"/>
            <a:stretch>
              <a:fillRect/>
            </a:stretch>
          </a:blipFill>
        </p:spPr>
        <p:txBody>
          <a:bodyPr wrap="square" lIns="0" tIns="0" rIns="0" bIns="0" rtlCol="0"/>
          <a:lstStyle/>
          <a:p>
            <a:endParaRPr/>
          </a:p>
        </p:txBody>
      </p:sp>
      <p:sp>
        <p:nvSpPr>
          <p:cNvPr id="34" name="object 34"/>
          <p:cNvSpPr txBox="1"/>
          <p:nvPr/>
        </p:nvSpPr>
        <p:spPr>
          <a:xfrm>
            <a:off x="5778345" y="3873346"/>
            <a:ext cx="1217737" cy="576120"/>
          </a:xfrm>
          <a:prstGeom prst="rect">
            <a:avLst/>
          </a:prstGeom>
        </p:spPr>
        <p:txBody>
          <a:bodyPr vert="horz" wrap="square" lIns="0" tIns="8890" rIns="0" bIns="0" rtlCol="0">
            <a:spAutoFit/>
          </a:bodyPr>
          <a:lstStyle/>
          <a:p>
            <a:pPr marL="12700" marR="5080">
              <a:lnSpc>
                <a:spcPct val="103899"/>
              </a:lnSpc>
              <a:spcBef>
                <a:spcPts val="70"/>
              </a:spcBef>
            </a:pPr>
            <a:r>
              <a:rPr sz="900" spc="5">
                <a:latin typeface="Times New Roman"/>
                <a:cs typeface="Times New Roman"/>
              </a:rPr>
              <a:t>Collect the </a:t>
            </a:r>
            <a:r>
              <a:rPr sz="900" spc="10">
                <a:latin typeface="Times New Roman"/>
                <a:cs typeface="Times New Roman"/>
              </a:rPr>
              <a:t>DBH</a:t>
            </a:r>
            <a:r>
              <a:rPr sz="900" spc="-95">
                <a:latin typeface="Times New Roman"/>
                <a:cs typeface="Times New Roman"/>
              </a:rPr>
              <a:t> </a:t>
            </a:r>
            <a:r>
              <a:rPr sz="900" spc="5">
                <a:latin typeface="Times New Roman"/>
                <a:cs typeface="Times New Roman"/>
              </a:rPr>
              <a:t>of  the trees </a:t>
            </a:r>
            <a:r>
              <a:rPr sz="900" spc="10">
                <a:latin typeface="Times New Roman"/>
                <a:cs typeface="Times New Roman"/>
              </a:rPr>
              <a:t>from the  </a:t>
            </a:r>
            <a:r>
              <a:rPr sz="900" spc="5">
                <a:latin typeface="Times New Roman"/>
                <a:cs typeface="Times New Roman"/>
              </a:rPr>
              <a:t>breast of the</a:t>
            </a:r>
            <a:r>
              <a:rPr sz="900" spc="-40">
                <a:latin typeface="Times New Roman"/>
                <a:cs typeface="Times New Roman"/>
              </a:rPr>
              <a:t> </a:t>
            </a:r>
            <a:r>
              <a:rPr sz="900" spc="10">
                <a:latin typeface="Times New Roman"/>
                <a:cs typeface="Times New Roman"/>
              </a:rPr>
              <a:t>tree</a:t>
            </a:r>
            <a:r>
              <a:rPr lang="en-US" sz="900">
                <a:latin typeface="Times New Roman"/>
                <a:cs typeface="Times New Roman"/>
              </a:rPr>
              <a:t> </a:t>
            </a:r>
            <a:r>
              <a:rPr sz="900" spc="5">
                <a:latin typeface="Times New Roman"/>
                <a:cs typeface="Times New Roman"/>
              </a:rPr>
              <a:t>1.37 meters</a:t>
            </a:r>
            <a:r>
              <a:rPr sz="900" spc="-85">
                <a:latin typeface="Times New Roman"/>
                <a:cs typeface="Times New Roman"/>
              </a:rPr>
              <a:t> </a:t>
            </a:r>
            <a:r>
              <a:rPr sz="900" spc="10">
                <a:latin typeface="Times New Roman"/>
                <a:cs typeface="Times New Roman"/>
              </a:rPr>
              <a:t>from  </a:t>
            </a:r>
            <a:r>
              <a:rPr sz="900" spc="5">
                <a:latin typeface="Times New Roman"/>
                <a:cs typeface="Times New Roman"/>
              </a:rPr>
              <a:t>the</a:t>
            </a:r>
            <a:r>
              <a:rPr sz="900" spc="-5">
                <a:latin typeface="Times New Roman"/>
                <a:cs typeface="Times New Roman"/>
              </a:rPr>
              <a:t> </a:t>
            </a:r>
            <a:r>
              <a:rPr sz="900" spc="10">
                <a:latin typeface="Times New Roman"/>
                <a:cs typeface="Times New Roman"/>
              </a:rPr>
              <a:t>base</a:t>
            </a:r>
            <a:endParaRPr sz="900">
              <a:latin typeface="Times New Roman"/>
              <a:cs typeface="Times New Roman"/>
            </a:endParaRPr>
          </a:p>
        </p:txBody>
      </p:sp>
      <p:sp>
        <p:nvSpPr>
          <p:cNvPr id="35" name="object 35"/>
          <p:cNvSpPr/>
          <p:nvPr/>
        </p:nvSpPr>
        <p:spPr>
          <a:xfrm>
            <a:off x="6901925" y="2993349"/>
            <a:ext cx="360045" cy="276860"/>
          </a:xfrm>
          <a:custGeom>
            <a:avLst/>
            <a:gdLst/>
            <a:ahLst/>
            <a:cxnLst/>
            <a:rect l="l" t="t" r="r" b="b"/>
            <a:pathLst>
              <a:path w="360045" h="276860">
                <a:moveTo>
                  <a:pt x="221449" y="0"/>
                </a:moveTo>
                <a:lnTo>
                  <a:pt x="221449" y="69113"/>
                </a:lnTo>
                <a:lnTo>
                  <a:pt x="0" y="69113"/>
                </a:lnTo>
                <a:lnTo>
                  <a:pt x="0" y="207340"/>
                </a:lnTo>
                <a:lnTo>
                  <a:pt x="221449" y="207340"/>
                </a:lnTo>
                <a:lnTo>
                  <a:pt x="221449" y="276453"/>
                </a:lnTo>
                <a:lnTo>
                  <a:pt x="359587" y="138226"/>
                </a:lnTo>
                <a:lnTo>
                  <a:pt x="221449" y="0"/>
                </a:lnTo>
                <a:close/>
              </a:path>
            </a:pathLst>
          </a:custGeom>
          <a:solidFill>
            <a:srgbClr val="91DBA6"/>
          </a:solidFill>
        </p:spPr>
        <p:txBody>
          <a:bodyPr wrap="square" lIns="0" tIns="0" rIns="0" bIns="0" rtlCol="0"/>
          <a:lstStyle/>
          <a:p>
            <a:endParaRPr/>
          </a:p>
        </p:txBody>
      </p:sp>
      <p:sp>
        <p:nvSpPr>
          <p:cNvPr id="37" name="object 37"/>
          <p:cNvSpPr/>
          <p:nvPr/>
        </p:nvSpPr>
        <p:spPr>
          <a:xfrm>
            <a:off x="7405810" y="2387143"/>
            <a:ext cx="844812" cy="1307218"/>
          </a:xfrm>
          <a:prstGeom prst="rect">
            <a:avLst/>
          </a:prstGeom>
          <a:blipFill>
            <a:blip r:embed="rId5" cstate="print"/>
            <a:stretch>
              <a:fillRect/>
            </a:stretch>
          </a:blipFill>
        </p:spPr>
        <p:txBody>
          <a:bodyPr wrap="square" lIns="0" tIns="0" rIns="0" bIns="0" rtlCol="0"/>
          <a:lstStyle/>
          <a:p>
            <a:endParaRPr/>
          </a:p>
        </p:txBody>
      </p:sp>
      <p:sp>
        <p:nvSpPr>
          <p:cNvPr id="38" name="object 38"/>
          <p:cNvSpPr txBox="1"/>
          <p:nvPr/>
        </p:nvSpPr>
        <p:spPr>
          <a:xfrm>
            <a:off x="7294658" y="3857933"/>
            <a:ext cx="1029697" cy="575479"/>
          </a:xfrm>
          <a:prstGeom prst="rect">
            <a:avLst/>
          </a:prstGeom>
        </p:spPr>
        <p:txBody>
          <a:bodyPr vert="horz" wrap="square" lIns="0" tIns="8255" rIns="0" bIns="0" rtlCol="0">
            <a:spAutoFit/>
          </a:bodyPr>
          <a:lstStyle/>
          <a:p>
            <a:pPr marL="12700" marR="5080" indent="22225">
              <a:lnSpc>
                <a:spcPct val="104000"/>
              </a:lnSpc>
              <a:spcBef>
                <a:spcPts val="65"/>
              </a:spcBef>
            </a:pPr>
            <a:r>
              <a:rPr lang="en-US" sz="900" spc="15">
                <a:latin typeface="Times New Roman"/>
                <a:cs typeface="Times New Roman"/>
              </a:rPr>
              <a:t>Measure </a:t>
            </a:r>
            <a:r>
              <a:rPr lang="en-US" sz="900" spc="10">
                <a:latin typeface="Times New Roman"/>
                <a:cs typeface="Times New Roman"/>
              </a:rPr>
              <a:t>height  </a:t>
            </a:r>
            <a:r>
              <a:rPr lang="en-US" sz="900" spc="5">
                <a:latin typeface="Times New Roman"/>
                <a:cs typeface="Times New Roman"/>
              </a:rPr>
              <a:t>using </a:t>
            </a:r>
            <a:r>
              <a:rPr lang="en-US" sz="900">
                <a:latin typeface="Times New Roman"/>
                <a:cs typeface="Times New Roman"/>
              </a:rPr>
              <a:t>a </a:t>
            </a:r>
            <a:r>
              <a:rPr lang="en-US" sz="900" spc="10">
                <a:latin typeface="Times New Roman"/>
                <a:cs typeface="Times New Roman"/>
              </a:rPr>
              <a:t>suunto  </a:t>
            </a:r>
            <a:r>
              <a:rPr lang="en-US" sz="900" spc="5">
                <a:latin typeface="Times New Roman"/>
                <a:cs typeface="Times New Roman"/>
              </a:rPr>
              <a:t>clinometer three  times per</a:t>
            </a:r>
            <a:r>
              <a:rPr lang="en-US" sz="900" spc="-70">
                <a:latin typeface="Times New Roman"/>
                <a:cs typeface="Times New Roman"/>
              </a:rPr>
              <a:t> </a:t>
            </a:r>
            <a:r>
              <a:rPr lang="en-US" sz="900" spc="5">
                <a:latin typeface="Times New Roman"/>
                <a:cs typeface="Times New Roman"/>
              </a:rPr>
              <a:t>partner</a:t>
            </a:r>
            <a:endParaRPr sz="900">
              <a:latin typeface="Times New Roman"/>
              <a:cs typeface="Times New Roman"/>
            </a:endParaRPr>
          </a:p>
        </p:txBody>
      </p:sp>
      <p:sp>
        <p:nvSpPr>
          <p:cNvPr id="40" name="object 40"/>
          <p:cNvSpPr txBox="1"/>
          <p:nvPr/>
        </p:nvSpPr>
        <p:spPr>
          <a:xfrm>
            <a:off x="8617651" y="3854175"/>
            <a:ext cx="1668869" cy="146194"/>
          </a:xfrm>
          <a:prstGeom prst="rect">
            <a:avLst/>
          </a:prstGeom>
        </p:spPr>
        <p:txBody>
          <a:bodyPr vert="horz" wrap="square" lIns="0" tIns="7620" rIns="0" bIns="0" rtlCol="0">
            <a:spAutoFit/>
          </a:bodyPr>
          <a:lstStyle/>
          <a:p>
            <a:pPr marL="12700">
              <a:lnSpc>
                <a:spcPct val="100000"/>
              </a:lnSpc>
              <a:spcBef>
                <a:spcPts val="60"/>
              </a:spcBef>
            </a:pPr>
            <a:r>
              <a:rPr sz="900" spc="10" dirty="0">
                <a:latin typeface="Times New Roman"/>
                <a:cs typeface="Times New Roman"/>
              </a:rPr>
              <a:t>.</a:t>
            </a:r>
            <a:endParaRPr sz="900" dirty="0">
              <a:latin typeface="Times New Roman"/>
              <a:cs typeface="Times New Roman"/>
            </a:endParaRPr>
          </a:p>
        </p:txBody>
      </p:sp>
      <p:sp>
        <p:nvSpPr>
          <p:cNvPr id="56" name="object 56"/>
          <p:cNvSpPr/>
          <p:nvPr/>
        </p:nvSpPr>
        <p:spPr>
          <a:xfrm>
            <a:off x="13596838" y="1953023"/>
            <a:ext cx="6389533" cy="378304"/>
          </a:xfrm>
          <a:custGeom>
            <a:avLst/>
            <a:gdLst/>
            <a:ahLst/>
            <a:cxnLst/>
            <a:rect l="l" t="t" r="r" b="b"/>
            <a:pathLst>
              <a:path w="5010784" h="368935">
                <a:moveTo>
                  <a:pt x="4949024" y="0"/>
                </a:moveTo>
                <a:lnTo>
                  <a:pt x="61467" y="0"/>
                </a:lnTo>
                <a:lnTo>
                  <a:pt x="37541" y="4826"/>
                </a:lnTo>
                <a:lnTo>
                  <a:pt x="18008" y="17995"/>
                </a:lnTo>
                <a:lnTo>
                  <a:pt x="4825" y="37528"/>
                </a:lnTo>
                <a:lnTo>
                  <a:pt x="0" y="61442"/>
                </a:lnTo>
                <a:lnTo>
                  <a:pt x="0" y="307251"/>
                </a:lnTo>
                <a:lnTo>
                  <a:pt x="4825" y="331165"/>
                </a:lnTo>
                <a:lnTo>
                  <a:pt x="18008" y="350697"/>
                </a:lnTo>
                <a:lnTo>
                  <a:pt x="37541" y="363867"/>
                </a:lnTo>
                <a:lnTo>
                  <a:pt x="61467" y="368693"/>
                </a:lnTo>
                <a:lnTo>
                  <a:pt x="4949024" y="368693"/>
                </a:lnTo>
                <a:lnTo>
                  <a:pt x="4972951" y="363867"/>
                </a:lnTo>
                <a:lnTo>
                  <a:pt x="4992496" y="350697"/>
                </a:lnTo>
                <a:lnTo>
                  <a:pt x="5005666" y="331165"/>
                </a:lnTo>
                <a:lnTo>
                  <a:pt x="5010492" y="307251"/>
                </a:lnTo>
                <a:lnTo>
                  <a:pt x="5010492" y="61442"/>
                </a:lnTo>
                <a:lnTo>
                  <a:pt x="5005666" y="37528"/>
                </a:lnTo>
                <a:lnTo>
                  <a:pt x="4992496" y="17995"/>
                </a:lnTo>
                <a:lnTo>
                  <a:pt x="4972951" y="4826"/>
                </a:lnTo>
                <a:lnTo>
                  <a:pt x="4949024" y="0"/>
                </a:lnTo>
                <a:close/>
              </a:path>
            </a:pathLst>
          </a:custGeom>
          <a:solidFill>
            <a:srgbClr val="91DBA6"/>
          </a:solidFill>
        </p:spPr>
        <p:txBody>
          <a:bodyPr wrap="square" lIns="0" tIns="0" rIns="0" bIns="0" rtlCol="0"/>
          <a:lstStyle/>
          <a:p>
            <a:endParaRPr/>
          </a:p>
        </p:txBody>
      </p:sp>
      <p:sp>
        <p:nvSpPr>
          <p:cNvPr id="77" name="object 77"/>
          <p:cNvSpPr txBox="1"/>
          <p:nvPr/>
        </p:nvSpPr>
        <p:spPr>
          <a:xfrm>
            <a:off x="13903409" y="1974263"/>
            <a:ext cx="6082961" cy="289823"/>
          </a:xfrm>
          <a:prstGeom prst="rect">
            <a:avLst/>
          </a:prstGeom>
        </p:spPr>
        <p:txBody>
          <a:bodyPr vert="horz" wrap="square" lIns="0" tIns="12700" rIns="0" bIns="0" rtlCol="0" anchor="ctr">
            <a:spAutoFit/>
          </a:bodyPr>
          <a:lstStyle/>
          <a:p>
            <a:pPr marL="12700" algn="ctr">
              <a:lnSpc>
                <a:spcPct val="100000"/>
              </a:lnSpc>
              <a:spcBef>
                <a:spcPts val="100"/>
              </a:spcBef>
            </a:pPr>
            <a:r>
              <a:rPr sz="1800" spc="5">
                <a:solidFill>
                  <a:srgbClr val="FFFFFF"/>
                </a:solidFill>
                <a:latin typeface="Times New Roman"/>
                <a:cs typeface="Times New Roman"/>
              </a:rPr>
              <a:t>Measurement</a:t>
            </a:r>
            <a:r>
              <a:rPr sz="1800" spc="-20">
                <a:solidFill>
                  <a:srgbClr val="FFFFFF"/>
                </a:solidFill>
                <a:latin typeface="Times New Roman"/>
                <a:cs typeface="Times New Roman"/>
              </a:rPr>
              <a:t> </a:t>
            </a:r>
            <a:r>
              <a:rPr sz="1800" spc="5">
                <a:solidFill>
                  <a:srgbClr val="FFFFFF"/>
                </a:solidFill>
                <a:latin typeface="Times New Roman"/>
                <a:cs typeface="Times New Roman"/>
              </a:rPr>
              <a:t>Implications</a:t>
            </a:r>
            <a:r>
              <a:rPr lang="en-US" sz="1800" spc="5">
                <a:solidFill>
                  <a:srgbClr val="FFFFFF"/>
                </a:solidFill>
                <a:latin typeface="Times New Roman"/>
                <a:cs typeface="Times New Roman"/>
              </a:rPr>
              <a:t> </a:t>
            </a:r>
            <a:endParaRPr sz="1800">
              <a:latin typeface="Times New Roman"/>
              <a:cs typeface="Times New Roman"/>
            </a:endParaRPr>
          </a:p>
        </p:txBody>
      </p:sp>
      <p:sp>
        <p:nvSpPr>
          <p:cNvPr id="79" name="object 79"/>
          <p:cNvSpPr txBox="1"/>
          <p:nvPr/>
        </p:nvSpPr>
        <p:spPr>
          <a:xfrm>
            <a:off x="16676352" y="5198273"/>
            <a:ext cx="108013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Times New Roman"/>
                <a:cs typeface="Times New Roman"/>
              </a:rPr>
              <a:t>Conclusion</a:t>
            </a:r>
            <a:endParaRPr sz="1800" dirty="0">
              <a:latin typeface="Times New Roman"/>
              <a:cs typeface="Times New Roman"/>
            </a:endParaRPr>
          </a:p>
        </p:txBody>
      </p:sp>
      <p:sp>
        <p:nvSpPr>
          <p:cNvPr id="81" name="object 81"/>
          <p:cNvSpPr txBox="1"/>
          <p:nvPr/>
        </p:nvSpPr>
        <p:spPr>
          <a:xfrm>
            <a:off x="14576825" y="4778883"/>
            <a:ext cx="3949064" cy="289823"/>
          </a:xfrm>
          <a:prstGeom prst="rect">
            <a:avLst/>
          </a:prstGeom>
        </p:spPr>
        <p:txBody>
          <a:bodyPr vert="horz" wrap="square" lIns="0" tIns="12700" rIns="0" bIns="0" rtlCol="0">
            <a:spAutoFit/>
          </a:bodyPr>
          <a:lstStyle/>
          <a:p>
            <a:pPr marL="12700">
              <a:lnSpc>
                <a:spcPct val="100000"/>
              </a:lnSpc>
              <a:spcBef>
                <a:spcPts val="100"/>
              </a:spcBef>
            </a:pPr>
            <a:r>
              <a:rPr sz="1800" spc="5">
                <a:solidFill>
                  <a:srgbClr val="FFFFFF"/>
                </a:solidFill>
                <a:latin typeface="Times New Roman"/>
                <a:cs typeface="Times New Roman"/>
              </a:rPr>
              <a:t>Bibliography</a:t>
            </a:r>
            <a:r>
              <a:rPr lang="en-US" sz="1800" spc="5">
                <a:solidFill>
                  <a:srgbClr val="FFFFFF"/>
                </a:solidFill>
                <a:latin typeface="Times New Roman"/>
                <a:cs typeface="Times New Roman"/>
              </a:rPr>
              <a:t> and acknowledgements</a:t>
            </a:r>
            <a:endParaRPr sz="1800">
              <a:latin typeface="Times New Roman"/>
              <a:cs typeface="Times New Roman"/>
            </a:endParaRPr>
          </a:p>
        </p:txBody>
      </p:sp>
      <p:sp>
        <p:nvSpPr>
          <p:cNvPr id="85" name="object 85"/>
          <p:cNvSpPr/>
          <p:nvPr/>
        </p:nvSpPr>
        <p:spPr>
          <a:xfrm>
            <a:off x="930989" y="98158"/>
            <a:ext cx="1722881" cy="1763267"/>
          </a:xfrm>
          <a:prstGeom prst="rect">
            <a:avLst/>
          </a:prstGeom>
          <a:blipFill>
            <a:blip r:embed="rId6" cstate="print"/>
            <a:stretch>
              <a:fillRect/>
            </a:stretch>
          </a:blipFill>
        </p:spPr>
        <p:txBody>
          <a:bodyPr wrap="square" lIns="0" tIns="0" rIns="0" bIns="0" rtlCol="0"/>
          <a:lstStyle/>
          <a:p>
            <a:endParaRPr/>
          </a:p>
        </p:txBody>
      </p:sp>
      <p:sp>
        <p:nvSpPr>
          <p:cNvPr id="86" name="object 86"/>
          <p:cNvSpPr/>
          <p:nvPr/>
        </p:nvSpPr>
        <p:spPr>
          <a:xfrm>
            <a:off x="17027653" y="102870"/>
            <a:ext cx="2288284" cy="1680971"/>
          </a:xfrm>
          <a:prstGeom prst="rect">
            <a:avLst/>
          </a:prstGeom>
          <a:blipFill>
            <a:blip r:embed="rId7" cstate="print"/>
            <a:stretch>
              <a:fillRect/>
            </a:stretch>
          </a:blipFill>
        </p:spPr>
        <p:txBody>
          <a:bodyPr wrap="square" lIns="0" tIns="0" rIns="0" bIns="0" rtlCol="0"/>
          <a:lstStyle/>
          <a:p>
            <a:endParaRPr/>
          </a:p>
        </p:txBody>
      </p:sp>
      <p:sp>
        <p:nvSpPr>
          <p:cNvPr id="91" name="object 91"/>
          <p:cNvSpPr txBox="1"/>
          <p:nvPr/>
        </p:nvSpPr>
        <p:spPr>
          <a:xfrm>
            <a:off x="10593860" y="6169588"/>
            <a:ext cx="2397125" cy="289823"/>
          </a:xfrm>
          <a:prstGeom prst="rect">
            <a:avLst/>
          </a:prstGeom>
        </p:spPr>
        <p:txBody>
          <a:bodyPr vert="horz" wrap="square" lIns="0" tIns="12700" rIns="0" bIns="0" rtlCol="0">
            <a:spAutoFit/>
          </a:bodyPr>
          <a:lstStyle/>
          <a:p>
            <a:pPr marL="12700">
              <a:lnSpc>
                <a:spcPct val="100000"/>
              </a:lnSpc>
              <a:spcBef>
                <a:spcPts val="100"/>
              </a:spcBef>
            </a:pPr>
            <a:r>
              <a:rPr sz="1800" spc="5">
                <a:solidFill>
                  <a:srgbClr val="FFFFFF"/>
                </a:solidFill>
                <a:latin typeface="Times New Roman"/>
                <a:cs typeface="Times New Roman"/>
              </a:rPr>
              <a:t>Discussion</a:t>
            </a:r>
            <a:r>
              <a:rPr lang="en-US" sz="1800" spc="5">
                <a:solidFill>
                  <a:srgbClr val="FFFFFF"/>
                </a:solidFill>
                <a:latin typeface="Times New Roman"/>
                <a:cs typeface="Times New Roman"/>
              </a:rPr>
              <a:t> With Results</a:t>
            </a:r>
            <a:endParaRPr sz="1800">
              <a:latin typeface="Times New Roman"/>
              <a:cs typeface="Times New Roman"/>
            </a:endParaRPr>
          </a:p>
        </p:txBody>
      </p:sp>
      <p:sp>
        <p:nvSpPr>
          <p:cNvPr id="96" name="TextBox 95">
            <a:extLst>
              <a:ext uri="{FF2B5EF4-FFF2-40B4-BE49-F238E27FC236}">
                <a16:creationId xmlns:a16="http://schemas.microsoft.com/office/drawing/2014/main" id="{890AEF81-18F9-4C95-BAE6-3E6CDBD1FD2B}"/>
              </a:ext>
            </a:extLst>
          </p:cNvPr>
          <p:cNvSpPr txBox="1"/>
          <p:nvPr/>
        </p:nvSpPr>
        <p:spPr>
          <a:xfrm>
            <a:off x="5348680" y="1312947"/>
            <a:ext cx="10668509" cy="407804"/>
          </a:xfrm>
          <a:prstGeom prst="rect">
            <a:avLst/>
          </a:prstGeom>
          <a:noFill/>
        </p:spPr>
        <p:txBody>
          <a:bodyPr wrap="square" rtlCol="0">
            <a:spAutoFit/>
          </a:bodyPr>
          <a:lstStyle/>
          <a:p>
            <a:pPr marL="12700" marR="0" lvl="0" indent="0" algn="l" defTabSz="914400" rtl="0" eaLnBrk="1" fontAlgn="auto" latinLnBrk="0" hangingPunct="1">
              <a:lnSpc>
                <a:spcPct val="100000"/>
              </a:lnSpc>
              <a:spcBef>
                <a:spcPts val="1520"/>
              </a:spcBef>
              <a:spcAft>
                <a:spcPts val="0"/>
              </a:spcAft>
              <a:buClrTx/>
              <a:buSzTx/>
              <a:buFontTx/>
              <a:buNone/>
              <a:tabLst/>
              <a:defRPr/>
            </a:pPr>
            <a:r>
              <a:rPr kumimoji="0" lang="en-US" sz="2050" b="0" i="0" u="none" strike="noStrike" kern="1200" cap="none" spc="0" normalizeH="0" baseline="0" noProof="0">
                <a:ln>
                  <a:noFill/>
                </a:ln>
                <a:solidFill>
                  <a:srgbClr val="FFFFFF"/>
                </a:solidFill>
                <a:effectLst/>
                <a:uLnTx/>
                <a:uFillTx/>
                <a:latin typeface="Times New Roman"/>
                <a:ea typeface="+mn-ea"/>
                <a:cs typeface="Times New Roman"/>
              </a:rPr>
              <a:t>Itidal Bazzi</a:t>
            </a:r>
            <a:r>
              <a:rPr lang="en-US" sz="2050">
                <a:solidFill>
                  <a:srgbClr val="FFFFFF"/>
                </a:solidFill>
                <a:latin typeface="Times New Roman"/>
                <a:cs typeface="Times New Roman"/>
              </a:rPr>
              <a:t>, </a:t>
            </a:r>
            <a:r>
              <a:rPr kumimoji="0" lang="en-US" sz="2050" b="0" i="0" u="none" strike="noStrike" kern="1200" cap="none" spc="0" normalizeH="0" baseline="0" noProof="0">
                <a:ln>
                  <a:noFill/>
                </a:ln>
                <a:solidFill>
                  <a:srgbClr val="FFFFFF"/>
                </a:solidFill>
                <a:effectLst/>
                <a:uLnTx/>
                <a:uFillTx/>
                <a:latin typeface="Times New Roman"/>
                <a:ea typeface="+mn-ea"/>
                <a:cs typeface="Times New Roman"/>
              </a:rPr>
              <a:t>Zeina </a:t>
            </a:r>
            <a:r>
              <a:rPr kumimoji="0" lang="en-US" sz="2050" b="0" i="0" u="none" strike="noStrike" kern="1200" cap="none" spc="-5" normalizeH="0" baseline="0" noProof="0">
                <a:ln>
                  <a:noFill/>
                </a:ln>
                <a:solidFill>
                  <a:srgbClr val="FFFFFF"/>
                </a:solidFill>
                <a:effectLst/>
                <a:uLnTx/>
                <a:uFillTx/>
                <a:latin typeface="Times New Roman"/>
                <a:ea typeface="+mn-ea"/>
                <a:cs typeface="Times New Roman"/>
              </a:rPr>
              <a:t>Jebara, and Sana Taleb </a:t>
            </a:r>
            <a:r>
              <a:rPr kumimoji="0" lang="en-US" sz="2050" b="0" i="0" u="none" strike="noStrike" kern="1200" cap="none" spc="0" normalizeH="0" baseline="0" noProof="0">
                <a:ln>
                  <a:noFill/>
                </a:ln>
                <a:solidFill>
                  <a:srgbClr val="FFFFFF"/>
                </a:solidFill>
                <a:effectLst/>
                <a:uLnTx/>
                <a:uFillTx/>
                <a:latin typeface="Times New Roman"/>
                <a:ea typeface="+mn-ea"/>
                <a:cs typeface="Times New Roman"/>
              </a:rPr>
              <a:t>– </a:t>
            </a:r>
            <a:r>
              <a:rPr kumimoji="0" lang="en-US" sz="2050" b="0" i="1" u="none" strike="noStrike" kern="1200" cap="none" spc="-20" normalizeH="0" baseline="0" noProof="0">
                <a:ln>
                  <a:noFill/>
                </a:ln>
                <a:solidFill>
                  <a:srgbClr val="FFFFFF"/>
                </a:solidFill>
                <a:effectLst/>
                <a:uLnTx/>
                <a:uFillTx/>
                <a:latin typeface="Times New Roman"/>
                <a:ea typeface="+mn-ea"/>
                <a:cs typeface="Times New Roman"/>
              </a:rPr>
              <a:t>Crestwood </a:t>
            </a:r>
            <a:r>
              <a:rPr kumimoji="0" lang="en-US" sz="2050" b="0" i="1" u="none" strike="noStrike" kern="1200" cap="none" spc="-5" normalizeH="0" baseline="0" noProof="0">
                <a:ln>
                  <a:noFill/>
                </a:ln>
                <a:solidFill>
                  <a:srgbClr val="FFFFFF"/>
                </a:solidFill>
                <a:effectLst/>
                <a:uLnTx/>
                <a:uFillTx/>
                <a:latin typeface="Times New Roman"/>
                <a:ea typeface="+mn-ea"/>
                <a:cs typeface="Times New Roman"/>
              </a:rPr>
              <a:t>High </a:t>
            </a:r>
            <a:r>
              <a:rPr kumimoji="0" lang="en-US" sz="2050" b="0" i="1" u="none" strike="noStrike" kern="1200" cap="none" spc="0" normalizeH="0" baseline="0" noProof="0">
                <a:ln>
                  <a:noFill/>
                </a:ln>
                <a:solidFill>
                  <a:srgbClr val="FFFFFF"/>
                </a:solidFill>
                <a:effectLst/>
                <a:uLnTx/>
                <a:uFillTx/>
                <a:latin typeface="Times New Roman"/>
                <a:ea typeface="+mn-ea"/>
                <a:cs typeface="Times New Roman"/>
              </a:rPr>
              <a:t>School – </a:t>
            </a:r>
            <a:r>
              <a:rPr kumimoji="0" lang="en-US" sz="2050" b="0" i="1" u="none" strike="noStrike" kern="1200" cap="none" spc="-5" normalizeH="0" baseline="0" noProof="0">
                <a:ln>
                  <a:noFill/>
                </a:ln>
                <a:solidFill>
                  <a:srgbClr val="FFFFFF"/>
                </a:solidFill>
                <a:effectLst/>
                <a:uLnTx/>
                <a:uFillTx/>
                <a:latin typeface="Times New Roman"/>
                <a:ea typeface="+mn-ea"/>
                <a:cs typeface="Times New Roman"/>
              </a:rPr>
              <a:t>Dearborn Heights,</a:t>
            </a:r>
            <a:r>
              <a:rPr kumimoji="0" lang="en-US" sz="2050" b="0" i="1" u="none" strike="noStrike" kern="1200" cap="none" spc="110" normalizeH="0" baseline="0" noProof="0">
                <a:ln>
                  <a:noFill/>
                </a:ln>
                <a:solidFill>
                  <a:srgbClr val="FFFFFF"/>
                </a:solidFill>
                <a:effectLst/>
                <a:uLnTx/>
                <a:uFillTx/>
                <a:latin typeface="Times New Roman"/>
                <a:ea typeface="+mn-ea"/>
                <a:cs typeface="Times New Roman"/>
              </a:rPr>
              <a:t> </a:t>
            </a:r>
            <a:r>
              <a:rPr kumimoji="0" lang="en-US" sz="2050" b="0" i="1" u="none" strike="noStrike" kern="1200" cap="none" spc="5" normalizeH="0" baseline="0" noProof="0">
                <a:ln>
                  <a:noFill/>
                </a:ln>
                <a:solidFill>
                  <a:srgbClr val="FFFFFF"/>
                </a:solidFill>
                <a:effectLst/>
                <a:uLnTx/>
                <a:uFillTx/>
                <a:latin typeface="Times New Roman"/>
                <a:ea typeface="+mn-ea"/>
                <a:cs typeface="Times New Roman"/>
              </a:rPr>
              <a:t>MI</a:t>
            </a:r>
            <a:endParaRPr kumimoji="0" lang="en-US" sz="20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83" name="object 65">
            <a:extLst>
              <a:ext uri="{FF2B5EF4-FFF2-40B4-BE49-F238E27FC236}">
                <a16:creationId xmlns:a16="http://schemas.microsoft.com/office/drawing/2014/main" id="{C9CCFEBD-575C-1A4C-A668-A5018D8C387C}"/>
              </a:ext>
            </a:extLst>
          </p:cNvPr>
          <p:cNvSpPr/>
          <p:nvPr/>
        </p:nvSpPr>
        <p:spPr>
          <a:xfrm>
            <a:off x="13596838" y="3882525"/>
            <a:ext cx="6425353" cy="372825"/>
          </a:xfrm>
          <a:custGeom>
            <a:avLst/>
            <a:gdLst/>
            <a:ahLst/>
            <a:cxnLst/>
            <a:rect l="l" t="t" r="r" b="b"/>
            <a:pathLst>
              <a:path w="5076190" h="351154">
                <a:moveTo>
                  <a:pt x="5017477" y="0"/>
                </a:moveTo>
                <a:lnTo>
                  <a:pt x="58496" y="0"/>
                </a:lnTo>
                <a:lnTo>
                  <a:pt x="35725" y="4597"/>
                </a:lnTo>
                <a:lnTo>
                  <a:pt x="17132" y="17132"/>
                </a:lnTo>
                <a:lnTo>
                  <a:pt x="4597" y="35737"/>
                </a:lnTo>
                <a:lnTo>
                  <a:pt x="0" y="58508"/>
                </a:lnTo>
                <a:lnTo>
                  <a:pt x="0" y="292531"/>
                </a:lnTo>
                <a:lnTo>
                  <a:pt x="4597" y="315315"/>
                </a:lnTo>
                <a:lnTo>
                  <a:pt x="17132" y="333908"/>
                </a:lnTo>
                <a:lnTo>
                  <a:pt x="35725" y="346443"/>
                </a:lnTo>
                <a:lnTo>
                  <a:pt x="58496" y="351040"/>
                </a:lnTo>
                <a:lnTo>
                  <a:pt x="5017477" y="351040"/>
                </a:lnTo>
                <a:lnTo>
                  <a:pt x="5040249" y="346443"/>
                </a:lnTo>
                <a:lnTo>
                  <a:pt x="5058841" y="333908"/>
                </a:lnTo>
                <a:lnTo>
                  <a:pt x="5071376" y="315315"/>
                </a:lnTo>
                <a:lnTo>
                  <a:pt x="5075961" y="292531"/>
                </a:lnTo>
                <a:lnTo>
                  <a:pt x="5075961" y="58508"/>
                </a:lnTo>
                <a:lnTo>
                  <a:pt x="5071376" y="35737"/>
                </a:lnTo>
                <a:lnTo>
                  <a:pt x="5058841" y="17132"/>
                </a:lnTo>
                <a:lnTo>
                  <a:pt x="5040249" y="4597"/>
                </a:lnTo>
                <a:lnTo>
                  <a:pt x="5017477" y="0"/>
                </a:lnTo>
                <a:close/>
              </a:path>
            </a:pathLst>
          </a:custGeom>
          <a:solidFill>
            <a:srgbClr val="91DBA6"/>
          </a:solidFill>
        </p:spPr>
        <p:txBody>
          <a:bodyPr wrap="square" lIns="0" tIns="0" rIns="0" bIns="0" rtlCol="0" anchor="ctr"/>
          <a:lstStyle/>
          <a:p>
            <a:pPr algn="ctr"/>
            <a:r>
              <a:rPr lang="en-US" dirty="0">
                <a:solidFill>
                  <a:schemeClr val="bg1"/>
                </a:solidFill>
                <a:latin typeface="Times New Roman" panose="02020603050405020304" pitchFamily="18" charset="0"/>
                <a:cs typeface="Times New Roman" panose="02020603050405020304" pitchFamily="18" charset="0"/>
              </a:rPr>
              <a:t>Discussion</a:t>
            </a:r>
            <a:endParaRPr dirty="0">
              <a:solidFill>
                <a:schemeClr val="bg1"/>
              </a:solidFill>
              <a:latin typeface="Times New Roman" panose="02020603050405020304" pitchFamily="18" charset="0"/>
              <a:cs typeface="Times New Roman" panose="02020603050405020304" pitchFamily="18" charset="0"/>
            </a:endParaRPr>
          </a:p>
        </p:txBody>
      </p:sp>
      <p:sp>
        <p:nvSpPr>
          <p:cNvPr id="87" name="object 31">
            <a:extLst>
              <a:ext uri="{FF2B5EF4-FFF2-40B4-BE49-F238E27FC236}">
                <a16:creationId xmlns:a16="http://schemas.microsoft.com/office/drawing/2014/main" id="{FCCA4FAD-30A2-5D45-88E5-267451473ABF}"/>
              </a:ext>
            </a:extLst>
          </p:cNvPr>
          <p:cNvSpPr/>
          <p:nvPr/>
        </p:nvSpPr>
        <p:spPr>
          <a:xfrm>
            <a:off x="8315457" y="3003849"/>
            <a:ext cx="321310" cy="259079"/>
          </a:xfrm>
          <a:custGeom>
            <a:avLst/>
            <a:gdLst/>
            <a:ahLst/>
            <a:cxnLst/>
            <a:rect l="l" t="t" r="r" b="b"/>
            <a:pathLst>
              <a:path w="321309" h="259080">
                <a:moveTo>
                  <a:pt x="191389" y="0"/>
                </a:moveTo>
                <a:lnTo>
                  <a:pt x="191389" y="64655"/>
                </a:lnTo>
                <a:lnTo>
                  <a:pt x="0" y="64655"/>
                </a:lnTo>
                <a:lnTo>
                  <a:pt x="0" y="193967"/>
                </a:lnTo>
                <a:lnTo>
                  <a:pt x="191389" y="193967"/>
                </a:lnTo>
                <a:lnTo>
                  <a:pt x="191389" y="258622"/>
                </a:lnTo>
                <a:lnTo>
                  <a:pt x="320751" y="129311"/>
                </a:lnTo>
                <a:lnTo>
                  <a:pt x="191389" y="0"/>
                </a:lnTo>
                <a:close/>
              </a:path>
            </a:pathLst>
          </a:custGeom>
          <a:solidFill>
            <a:srgbClr val="91DBA6"/>
          </a:solidFill>
        </p:spPr>
        <p:txBody>
          <a:bodyPr wrap="square" lIns="0" tIns="0" rIns="0" bIns="0" rtlCol="0"/>
          <a:lstStyle/>
          <a:p>
            <a:endParaRPr/>
          </a:p>
        </p:txBody>
      </p:sp>
      <p:sp>
        <p:nvSpPr>
          <p:cNvPr id="88" name="object 4">
            <a:extLst>
              <a:ext uri="{FF2B5EF4-FFF2-40B4-BE49-F238E27FC236}">
                <a16:creationId xmlns:a16="http://schemas.microsoft.com/office/drawing/2014/main" id="{60AF5F7C-8ADF-EF44-B66B-F80AFB5941A4}"/>
              </a:ext>
            </a:extLst>
          </p:cNvPr>
          <p:cNvSpPr/>
          <p:nvPr/>
        </p:nvSpPr>
        <p:spPr>
          <a:xfrm>
            <a:off x="4489494" y="1956578"/>
            <a:ext cx="9071523" cy="378303"/>
          </a:xfrm>
          <a:custGeom>
            <a:avLst/>
            <a:gdLst/>
            <a:ahLst/>
            <a:cxnLst/>
            <a:rect l="l" t="t" r="r" b="b"/>
            <a:pathLst>
              <a:path w="4336415" h="351154">
                <a:moveTo>
                  <a:pt x="4277702" y="0"/>
                </a:moveTo>
                <a:lnTo>
                  <a:pt x="58483" y="0"/>
                </a:lnTo>
                <a:lnTo>
                  <a:pt x="35712" y="4597"/>
                </a:lnTo>
                <a:lnTo>
                  <a:pt x="17132" y="17132"/>
                </a:lnTo>
                <a:lnTo>
                  <a:pt x="4597" y="35737"/>
                </a:lnTo>
                <a:lnTo>
                  <a:pt x="0" y="58508"/>
                </a:lnTo>
                <a:lnTo>
                  <a:pt x="0" y="292531"/>
                </a:lnTo>
                <a:lnTo>
                  <a:pt x="4597" y="315315"/>
                </a:lnTo>
                <a:lnTo>
                  <a:pt x="17132" y="333908"/>
                </a:lnTo>
                <a:lnTo>
                  <a:pt x="35712" y="346443"/>
                </a:lnTo>
                <a:lnTo>
                  <a:pt x="58483" y="351040"/>
                </a:lnTo>
                <a:lnTo>
                  <a:pt x="4277702" y="351040"/>
                </a:lnTo>
                <a:lnTo>
                  <a:pt x="4300461" y="346443"/>
                </a:lnTo>
                <a:lnTo>
                  <a:pt x="4319054" y="333908"/>
                </a:lnTo>
                <a:lnTo>
                  <a:pt x="4331589" y="315315"/>
                </a:lnTo>
                <a:lnTo>
                  <a:pt x="4336186" y="292531"/>
                </a:lnTo>
                <a:lnTo>
                  <a:pt x="4336186" y="58508"/>
                </a:lnTo>
                <a:lnTo>
                  <a:pt x="4331589" y="35737"/>
                </a:lnTo>
                <a:lnTo>
                  <a:pt x="4319054" y="17132"/>
                </a:lnTo>
                <a:lnTo>
                  <a:pt x="4300461" y="4597"/>
                </a:lnTo>
                <a:lnTo>
                  <a:pt x="4277702" y="0"/>
                </a:lnTo>
                <a:close/>
              </a:path>
            </a:pathLst>
          </a:custGeom>
          <a:solidFill>
            <a:srgbClr val="91DBA6"/>
          </a:solidFill>
        </p:spPr>
        <p:txBody>
          <a:bodyPr wrap="square" lIns="0" tIns="0" rIns="0" bIns="0" rtlCol="0" anchor="ctr"/>
          <a:lstStyle/>
          <a:p>
            <a:pPr algn="ctr"/>
            <a:r>
              <a:rPr lang="en-US">
                <a:solidFill>
                  <a:schemeClr val="bg1"/>
                </a:solidFill>
                <a:latin typeface="Times New Roman" panose="02020603050405020304" pitchFamily="18" charset="0"/>
                <a:cs typeface="Times New Roman" panose="02020603050405020304" pitchFamily="18" charset="0"/>
              </a:rPr>
              <a:t>Research Methods</a:t>
            </a:r>
            <a:endParaRPr>
              <a:solidFill>
                <a:schemeClr val="bg1"/>
              </a:solidFill>
              <a:latin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a16="http://schemas.microsoft.com/office/drawing/2014/main" id="{0A642E0E-9FAC-4343-8638-DF26B5E5E3D8}"/>
              </a:ext>
            </a:extLst>
          </p:cNvPr>
          <p:cNvSpPr txBox="1"/>
          <p:nvPr/>
        </p:nvSpPr>
        <p:spPr>
          <a:xfrm>
            <a:off x="14905" y="4923794"/>
            <a:ext cx="4436809" cy="2169825"/>
          </a:xfrm>
          <a:prstGeom prst="rect">
            <a:avLst/>
          </a:prstGeom>
          <a:noFill/>
        </p:spPr>
        <p:txBody>
          <a:bodyPr wrap="square" rtlCol="0">
            <a:spAutoFit/>
          </a:bodyPr>
          <a:lstStyle/>
          <a:p>
            <a:r>
              <a:rPr lang="en-US" sz="900">
                <a:latin typeface="Times New Roman" panose="02020603050405020304" pitchFamily="18" charset="0"/>
                <a:cs typeface="Times New Roman" panose="02020603050405020304" pitchFamily="18" charset="0"/>
              </a:rPr>
              <a:t>Urban flooding is an all-too-common occurrence for many residents of the Rouge River</a:t>
            </a:r>
          </a:p>
          <a:p>
            <a:r>
              <a:rPr lang="en-US" sz="900">
                <a:latin typeface="Times New Roman" panose="02020603050405020304" pitchFamily="18" charset="0"/>
                <a:cs typeface="Times New Roman" panose="02020603050405020304" pitchFamily="18" charset="0"/>
              </a:rPr>
              <a:t>Watershed in Southeastern Michigan. With so many impermeable surfaces in this region, even moderate amounts of rain can lead to flooding and wild swings in the height of river water. Edward Hines is a major roadway that gets closed frequently because of repeated flooding. In the past high-water levels have released raw sewage into the river along with runoff full of oil, grease, pet feces, fertilizer, pesticides, etc. Record floods that were uncommon a few centuries ago has become a commonplace for this watershed. The Middle Branch of the Rouge River flows through a heavily populated portion of the watershed. When the glaciers melted back 10,000 years ago, they left a landscape with poor drainage and many wetlands. Unfortunately, early settlers drained these wetlands for easier farming. Without many natural wetlands remaining, precipitation that would normally soak in, becomes runoff. The regions relatively flat (low) topography has allowed communities to develop in a sprawling fashion rather than within the confines of an urban center. Because the data in this investigation was collected for only a week, any analysis or conclusions must be viewed with caution and remain tentative. </a:t>
            </a:r>
          </a:p>
        </p:txBody>
      </p:sp>
      <p:pic>
        <p:nvPicPr>
          <p:cNvPr id="62" name="Picture 61" descr="A person looking at a phone&#10;&#10;Description automatically generated with low confidence">
            <a:extLst>
              <a:ext uri="{FF2B5EF4-FFF2-40B4-BE49-F238E27FC236}">
                <a16:creationId xmlns:a16="http://schemas.microsoft.com/office/drawing/2014/main" id="{847BF26D-D531-2847-A076-1BD3ED008DB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60786" y="2405247"/>
            <a:ext cx="1002534" cy="1336115"/>
          </a:xfrm>
          <a:prstGeom prst="rect">
            <a:avLst/>
          </a:prstGeom>
        </p:spPr>
      </p:pic>
      <p:sp>
        <p:nvSpPr>
          <p:cNvPr id="93" name="object 31">
            <a:extLst>
              <a:ext uri="{FF2B5EF4-FFF2-40B4-BE49-F238E27FC236}">
                <a16:creationId xmlns:a16="http://schemas.microsoft.com/office/drawing/2014/main" id="{3190ECAE-3FC9-2946-B065-0EBBF9E4446C}"/>
              </a:ext>
            </a:extLst>
          </p:cNvPr>
          <p:cNvSpPr/>
          <p:nvPr/>
        </p:nvSpPr>
        <p:spPr>
          <a:xfrm>
            <a:off x="9916041" y="3012934"/>
            <a:ext cx="321310" cy="259079"/>
          </a:xfrm>
          <a:custGeom>
            <a:avLst/>
            <a:gdLst/>
            <a:ahLst/>
            <a:cxnLst/>
            <a:rect l="l" t="t" r="r" b="b"/>
            <a:pathLst>
              <a:path w="321309" h="259080">
                <a:moveTo>
                  <a:pt x="191389" y="0"/>
                </a:moveTo>
                <a:lnTo>
                  <a:pt x="191389" y="64655"/>
                </a:lnTo>
                <a:lnTo>
                  <a:pt x="0" y="64655"/>
                </a:lnTo>
                <a:lnTo>
                  <a:pt x="0" y="193967"/>
                </a:lnTo>
                <a:lnTo>
                  <a:pt x="191389" y="193967"/>
                </a:lnTo>
                <a:lnTo>
                  <a:pt x="191389" y="258622"/>
                </a:lnTo>
                <a:lnTo>
                  <a:pt x="320751" y="129311"/>
                </a:lnTo>
                <a:lnTo>
                  <a:pt x="191389" y="0"/>
                </a:lnTo>
                <a:close/>
              </a:path>
            </a:pathLst>
          </a:custGeom>
          <a:solidFill>
            <a:srgbClr val="91DBA6"/>
          </a:solidFill>
        </p:spPr>
        <p:txBody>
          <a:bodyPr wrap="square" lIns="0" tIns="0" rIns="0" bIns="0" rtlCol="0"/>
          <a:lstStyle/>
          <a:p>
            <a:endParaRPr/>
          </a:p>
        </p:txBody>
      </p:sp>
      <p:sp>
        <p:nvSpPr>
          <p:cNvPr id="63" name="TextBox 62">
            <a:extLst>
              <a:ext uri="{FF2B5EF4-FFF2-40B4-BE49-F238E27FC236}">
                <a16:creationId xmlns:a16="http://schemas.microsoft.com/office/drawing/2014/main" id="{9B73D36D-B544-4A4C-8F10-8962E9B293A7}"/>
              </a:ext>
            </a:extLst>
          </p:cNvPr>
          <p:cNvSpPr txBox="1"/>
          <p:nvPr/>
        </p:nvSpPr>
        <p:spPr>
          <a:xfrm>
            <a:off x="8633242" y="3747481"/>
            <a:ext cx="1423925" cy="646331"/>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Use a spherical crown </a:t>
            </a:r>
            <a:r>
              <a:rPr lang="en-US" sz="900" dirty="0" err="1">
                <a:latin typeface="Times New Roman" panose="02020603050405020304" pitchFamily="18" charset="0"/>
                <a:cs typeface="Times New Roman" panose="02020603050405020304" pitchFamily="18" charset="0"/>
              </a:rPr>
              <a:t>densiometer</a:t>
            </a:r>
            <a:r>
              <a:rPr lang="en-US" sz="900" dirty="0">
                <a:latin typeface="Times New Roman" panose="02020603050405020304" pitchFamily="18" charset="0"/>
                <a:cs typeface="Times New Roman" panose="02020603050405020304" pitchFamily="18" charset="0"/>
              </a:rPr>
              <a:t>, to assess</a:t>
            </a:r>
          </a:p>
          <a:p>
            <a:r>
              <a:rPr lang="en-US" sz="900" dirty="0">
                <a:latin typeface="Times New Roman" panose="02020603050405020304" pitchFamily="18" charset="0"/>
                <a:cs typeface="Times New Roman" panose="02020603050405020304" pitchFamily="18" charset="0"/>
              </a:rPr>
              <a:t>the percent of canopy coverage. </a:t>
            </a:r>
          </a:p>
        </p:txBody>
      </p:sp>
      <p:sp>
        <p:nvSpPr>
          <p:cNvPr id="94" name="object 4">
            <a:extLst>
              <a:ext uri="{FF2B5EF4-FFF2-40B4-BE49-F238E27FC236}">
                <a16:creationId xmlns:a16="http://schemas.microsoft.com/office/drawing/2014/main" id="{083A7878-AC90-BE4B-A5A9-80C91A3B8317}"/>
              </a:ext>
            </a:extLst>
          </p:cNvPr>
          <p:cNvSpPr/>
          <p:nvPr/>
        </p:nvSpPr>
        <p:spPr>
          <a:xfrm>
            <a:off x="45747" y="7085562"/>
            <a:ext cx="4336415" cy="351155"/>
          </a:xfrm>
          <a:custGeom>
            <a:avLst/>
            <a:gdLst/>
            <a:ahLst/>
            <a:cxnLst/>
            <a:rect l="l" t="t" r="r" b="b"/>
            <a:pathLst>
              <a:path w="4336415" h="351154">
                <a:moveTo>
                  <a:pt x="4277702" y="0"/>
                </a:moveTo>
                <a:lnTo>
                  <a:pt x="58483" y="0"/>
                </a:lnTo>
                <a:lnTo>
                  <a:pt x="35712" y="4597"/>
                </a:lnTo>
                <a:lnTo>
                  <a:pt x="17132" y="17132"/>
                </a:lnTo>
                <a:lnTo>
                  <a:pt x="4597" y="35737"/>
                </a:lnTo>
                <a:lnTo>
                  <a:pt x="0" y="58508"/>
                </a:lnTo>
                <a:lnTo>
                  <a:pt x="0" y="292531"/>
                </a:lnTo>
                <a:lnTo>
                  <a:pt x="4597" y="315315"/>
                </a:lnTo>
                <a:lnTo>
                  <a:pt x="17132" y="333908"/>
                </a:lnTo>
                <a:lnTo>
                  <a:pt x="35712" y="346443"/>
                </a:lnTo>
                <a:lnTo>
                  <a:pt x="58483" y="351040"/>
                </a:lnTo>
                <a:lnTo>
                  <a:pt x="4277702" y="351040"/>
                </a:lnTo>
                <a:lnTo>
                  <a:pt x="4300461" y="346443"/>
                </a:lnTo>
                <a:lnTo>
                  <a:pt x="4319054" y="333908"/>
                </a:lnTo>
                <a:lnTo>
                  <a:pt x="4331589" y="315315"/>
                </a:lnTo>
                <a:lnTo>
                  <a:pt x="4336186" y="292531"/>
                </a:lnTo>
                <a:lnTo>
                  <a:pt x="4336186" y="58508"/>
                </a:lnTo>
                <a:lnTo>
                  <a:pt x="4331589" y="35737"/>
                </a:lnTo>
                <a:lnTo>
                  <a:pt x="4319054" y="17132"/>
                </a:lnTo>
                <a:lnTo>
                  <a:pt x="4300461" y="4597"/>
                </a:lnTo>
                <a:lnTo>
                  <a:pt x="4277702" y="0"/>
                </a:lnTo>
                <a:close/>
              </a:path>
            </a:pathLst>
          </a:custGeom>
          <a:solidFill>
            <a:srgbClr val="91DBA6"/>
          </a:solidFill>
        </p:spPr>
        <p:txBody>
          <a:bodyPr wrap="square" lIns="0" tIns="0" rIns="0" bIns="0" rtlCol="0" anchor="ctr"/>
          <a:lstStyle/>
          <a:p>
            <a:pPr algn="ctr"/>
            <a:r>
              <a:rPr lang="en-US">
                <a:solidFill>
                  <a:schemeClr val="bg1"/>
                </a:solidFill>
                <a:latin typeface="Times New Roman" panose="02020603050405020304" pitchFamily="18" charset="0"/>
                <a:cs typeface="Times New Roman" panose="02020603050405020304" pitchFamily="18" charset="0"/>
              </a:rPr>
              <a:t>Research Question(s)/ Null Hypotheses: </a:t>
            </a:r>
            <a:endParaRPr>
              <a:solidFill>
                <a:schemeClr val="bg1"/>
              </a:solidFill>
              <a:latin typeface="Times New Roman" panose="02020603050405020304" pitchFamily="18" charset="0"/>
              <a:cs typeface="Times New Roman" panose="02020603050405020304" pitchFamily="18" charset="0"/>
            </a:endParaRPr>
          </a:p>
        </p:txBody>
      </p:sp>
      <p:sp>
        <p:nvSpPr>
          <p:cNvPr id="89" name="Rectangle 88">
            <a:extLst>
              <a:ext uri="{FF2B5EF4-FFF2-40B4-BE49-F238E27FC236}">
                <a16:creationId xmlns:a16="http://schemas.microsoft.com/office/drawing/2014/main" id="{3058B86B-D0D9-BC45-8629-D4E2E3D2BE00}"/>
              </a:ext>
            </a:extLst>
          </p:cNvPr>
          <p:cNvSpPr/>
          <p:nvPr/>
        </p:nvSpPr>
        <p:spPr>
          <a:xfrm>
            <a:off x="46654" y="8505803"/>
            <a:ext cx="2918796" cy="1338828"/>
          </a:xfrm>
          <a:prstGeom prst="rect">
            <a:avLst/>
          </a:prstGeom>
        </p:spPr>
        <p:txBody>
          <a:bodyPr wrap="square">
            <a:spAutoFit/>
          </a:bodyPr>
          <a:lstStyle/>
          <a:p>
            <a:r>
              <a:rPr lang="en-US" sz="9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Null Hypotheses: </a:t>
            </a:r>
            <a:endParaRPr lang="en-US" sz="90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9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Large Canopy Cover does not reduce air temperatures when compared between under the canopy and the control (outside the canopy).  </a:t>
            </a:r>
            <a:endParaRPr lang="en-US" sz="90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9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Proximity of tree location has no correlation in decreasing or increasing pH levels due to leaching and weathering.  </a:t>
            </a:r>
            <a:endParaRPr lang="en-US" sz="90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9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Particle density does not vary along floodplain gradients. </a:t>
            </a:r>
            <a:endParaRPr lang="en-US" sz="9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0" name="Rectangle 89">
            <a:extLst>
              <a:ext uri="{FF2B5EF4-FFF2-40B4-BE49-F238E27FC236}">
                <a16:creationId xmlns:a16="http://schemas.microsoft.com/office/drawing/2014/main" id="{57C8D0EB-3DA9-5B4B-9EBF-0F1308D435E5}"/>
              </a:ext>
            </a:extLst>
          </p:cNvPr>
          <p:cNvSpPr/>
          <p:nvPr/>
        </p:nvSpPr>
        <p:spPr>
          <a:xfrm>
            <a:off x="74829" y="7443974"/>
            <a:ext cx="4304203" cy="1061829"/>
          </a:xfrm>
          <a:prstGeom prst="rect">
            <a:avLst/>
          </a:prstGeom>
        </p:spPr>
        <p:txBody>
          <a:bodyPr wrap="square">
            <a:spAutoFit/>
          </a:bodyPr>
          <a:lstStyle/>
          <a:p>
            <a:r>
              <a:rPr lang="en-US" sz="9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Initial Research Question(s):</a:t>
            </a:r>
            <a:endParaRPr lang="en-US" sz="90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9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Is the pH of soil directly proportional to the intensity of climate in the specific region?</a:t>
            </a:r>
            <a:endParaRPr lang="en-US" sz="90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9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Does soil particle density have any relation, whether proportional or inversely, to soil compaction? Does that affect uprooting/bulk density/ nutrient penetration? </a:t>
            </a:r>
            <a:endParaRPr lang="en-US" sz="90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9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Is the distance between the Tree itself and the Rouge River impactful to the Tree’s tolerance?</a:t>
            </a:r>
            <a:endParaRPr lang="en-US" sz="90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8" name="Picture 97" descr="A picture containing grass, outdoor, tree, field&#10;&#10;Description automatically generated">
            <a:extLst>
              <a:ext uri="{FF2B5EF4-FFF2-40B4-BE49-F238E27FC236}">
                <a16:creationId xmlns:a16="http://schemas.microsoft.com/office/drawing/2014/main" id="{FBEB8717-7B03-E440-862E-B3D51235100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65450" y="8434857"/>
            <a:ext cx="1217738" cy="1585945"/>
          </a:xfrm>
          <a:prstGeom prst="rect">
            <a:avLst/>
          </a:prstGeom>
        </p:spPr>
      </p:pic>
      <p:sp>
        <p:nvSpPr>
          <p:cNvPr id="99" name="object 31">
            <a:extLst>
              <a:ext uri="{FF2B5EF4-FFF2-40B4-BE49-F238E27FC236}">
                <a16:creationId xmlns:a16="http://schemas.microsoft.com/office/drawing/2014/main" id="{029C8053-4C5A-9844-ABCF-129FE21CF4F9}"/>
              </a:ext>
            </a:extLst>
          </p:cNvPr>
          <p:cNvSpPr/>
          <p:nvPr/>
        </p:nvSpPr>
        <p:spPr>
          <a:xfrm>
            <a:off x="11631767" y="3002141"/>
            <a:ext cx="321310" cy="259079"/>
          </a:xfrm>
          <a:custGeom>
            <a:avLst/>
            <a:gdLst/>
            <a:ahLst/>
            <a:cxnLst/>
            <a:rect l="l" t="t" r="r" b="b"/>
            <a:pathLst>
              <a:path w="321309" h="259080">
                <a:moveTo>
                  <a:pt x="191389" y="0"/>
                </a:moveTo>
                <a:lnTo>
                  <a:pt x="191389" y="64655"/>
                </a:lnTo>
                <a:lnTo>
                  <a:pt x="0" y="64655"/>
                </a:lnTo>
                <a:lnTo>
                  <a:pt x="0" y="193967"/>
                </a:lnTo>
                <a:lnTo>
                  <a:pt x="191389" y="193967"/>
                </a:lnTo>
                <a:lnTo>
                  <a:pt x="191389" y="258622"/>
                </a:lnTo>
                <a:lnTo>
                  <a:pt x="320751" y="129311"/>
                </a:lnTo>
                <a:lnTo>
                  <a:pt x="191389" y="0"/>
                </a:lnTo>
                <a:close/>
              </a:path>
            </a:pathLst>
          </a:custGeom>
          <a:solidFill>
            <a:srgbClr val="91DBA6"/>
          </a:solidFill>
        </p:spPr>
        <p:txBody>
          <a:bodyPr wrap="square" lIns="0" tIns="0" rIns="0" bIns="0" rtlCol="0"/>
          <a:lstStyle/>
          <a:p>
            <a:endParaRPr/>
          </a:p>
        </p:txBody>
      </p:sp>
      <p:pic>
        <p:nvPicPr>
          <p:cNvPr id="101" name="Picture 100" descr="A group of trees in a park&#10;&#10;Description automatically generated with medium confidence">
            <a:extLst>
              <a:ext uri="{FF2B5EF4-FFF2-40B4-BE49-F238E27FC236}">
                <a16:creationId xmlns:a16="http://schemas.microsoft.com/office/drawing/2014/main" id="{0F6BE7C2-BFAF-8B40-A5CE-8571240485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54031" y="2388691"/>
            <a:ext cx="938212" cy="1390948"/>
          </a:xfrm>
          <a:prstGeom prst="rect">
            <a:avLst/>
          </a:prstGeom>
        </p:spPr>
      </p:pic>
      <p:sp>
        <p:nvSpPr>
          <p:cNvPr id="102" name="TextBox 101">
            <a:extLst>
              <a:ext uri="{FF2B5EF4-FFF2-40B4-BE49-F238E27FC236}">
                <a16:creationId xmlns:a16="http://schemas.microsoft.com/office/drawing/2014/main" id="{AA275D26-2DD5-1945-B31A-AA03D24BE899}"/>
              </a:ext>
            </a:extLst>
          </p:cNvPr>
          <p:cNvSpPr txBox="1"/>
          <p:nvPr/>
        </p:nvSpPr>
        <p:spPr>
          <a:xfrm>
            <a:off x="10140301" y="3811580"/>
            <a:ext cx="1423925" cy="507831"/>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Collection of soil taken under the canopy was gathered.</a:t>
            </a:r>
          </a:p>
        </p:txBody>
      </p:sp>
      <p:sp>
        <p:nvSpPr>
          <p:cNvPr id="104" name="object 4">
            <a:extLst>
              <a:ext uri="{FF2B5EF4-FFF2-40B4-BE49-F238E27FC236}">
                <a16:creationId xmlns:a16="http://schemas.microsoft.com/office/drawing/2014/main" id="{5A1716EF-69C7-8445-9FA5-D4153F3EAB33}"/>
              </a:ext>
            </a:extLst>
          </p:cNvPr>
          <p:cNvSpPr/>
          <p:nvPr/>
        </p:nvSpPr>
        <p:spPr>
          <a:xfrm>
            <a:off x="4451714" y="4508093"/>
            <a:ext cx="9109303" cy="372825"/>
          </a:xfrm>
          <a:custGeom>
            <a:avLst/>
            <a:gdLst/>
            <a:ahLst/>
            <a:cxnLst/>
            <a:rect l="l" t="t" r="r" b="b"/>
            <a:pathLst>
              <a:path w="4336415" h="351154">
                <a:moveTo>
                  <a:pt x="4277702" y="0"/>
                </a:moveTo>
                <a:lnTo>
                  <a:pt x="58483" y="0"/>
                </a:lnTo>
                <a:lnTo>
                  <a:pt x="35712" y="4597"/>
                </a:lnTo>
                <a:lnTo>
                  <a:pt x="17132" y="17132"/>
                </a:lnTo>
                <a:lnTo>
                  <a:pt x="4597" y="35737"/>
                </a:lnTo>
                <a:lnTo>
                  <a:pt x="0" y="58508"/>
                </a:lnTo>
                <a:lnTo>
                  <a:pt x="0" y="292531"/>
                </a:lnTo>
                <a:lnTo>
                  <a:pt x="4597" y="315315"/>
                </a:lnTo>
                <a:lnTo>
                  <a:pt x="17132" y="333908"/>
                </a:lnTo>
                <a:lnTo>
                  <a:pt x="35712" y="346443"/>
                </a:lnTo>
                <a:lnTo>
                  <a:pt x="58483" y="351040"/>
                </a:lnTo>
                <a:lnTo>
                  <a:pt x="4277702" y="351040"/>
                </a:lnTo>
                <a:lnTo>
                  <a:pt x="4300461" y="346443"/>
                </a:lnTo>
                <a:lnTo>
                  <a:pt x="4319054" y="333908"/>
                </a:lnTo>
                <a:lnTo>
                  <a:pt x="4331589" y="315315"/>
                </a:lnTo>
                <a:lnTo>
                  <a:pt x="4336186" y="292531"/>
                </a:lnTo>
                <a:lnTo>
                  <a:pt x="4336186" y="58508"/>
                </a:lnTo>
                <a:lnTo>
                  <a:pt x="4331589" y="35737"/>
                </a:lnTo>
                <a:lnTo>
                  <a:pt x="4319054" y="17132"/>
                </a:lnTo>
                <a:lnTo>
                  <a:pt x="4300461" y="4597"/>
                </a:lnTo>
                <a:lnTo>
                  <a:pt x="4277702" y="0"/>
                </a:lnTo>
                <a:close/>
              </a:path>
            </a:pathLst>
          </a:custGeom>
          <a:solidFill>
            <a:srgbClr val="91DBA6"/>
          </a:solidFill>
        </p:spPr>
        <p:txBody>
          <a:bodyPr wrap="square" lIns="0" tIns="0" rIns="0" bIns="0" rtlCol="0" anchor="ctr"/>
          <a:lstStyle/>
          <a:p>
            <a:pPr algn="ctr"/>
            <a:r>
              <a:rPr lang="en-US">
                <a:solidFill>
                  <a:schemeClr val="bg1"/>
                </a:solidFill>
                <a:latin typeface="Times New Roman" panose="02020603050405020304" pitchFamily="18" charset="0"/>
                <a:cs typeface="Times New Roman" panose="02020603050405020304" pitchFamily="18" charset="0"/>
              </a:rPr>
              <a:t>Results</a:t>
            </a:r>
            <a:endParaRPr>
              <a:solidFill>
                <a:schemeClr val="bg1"/>
              </a:solidFill>
              <a:latin typeface="Times New Roman" panose="02020603050405020304" pitchFamily="18" charset="0"/>
              <a:cs typeface="Times New Roman" panose="02020603050405020304" pitchFamily="18" charset="0"/>
            </a:endParaRPr>
          </a:p>
        </p:txBody>
      </p:sp>
      <p:pic>
        <p:nvPicPr>
          <p:cNvPr id="107" name="Graphic 106">
            <a:extLst>
              <a:ext uri="{FF2B5EF4-FFF2-40B4-BE49-F238E27FC236}">
                <a16:creationId xmlns:a16="http://schemas.microsoft.com/office/drawing/2014/main" id="{CC4F61A5-5902-0243-AAD8-C854FF5585C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685736" y="5069600"/>
            <a:ext cx="3307389" cy="1777530"/>
          </a:xfrm>
          <a:prstGeom prst="rect">
            <a:avLst/>
          </a:prstGeom>
        </p:spPr>
      </p:pic>
      <p:pic>
        <p:nvPicPr>
          <p:cNvPr id="109" name="Graphic 108">
            <a:extLst>
              <a:ext uri="{FF2B5EF4-FFF2-40B4-BE49-F238E27FC236}">
                <a16:creationId xmlns:a16="http://schemas.microsoft.com/office/drawing/2014/main" id="{328C269E-8426-2949-8F35-98D7CE5F455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706218" y="8357750"/>
            <a:ext cx="2440042" cy="1349817"/>
          </a:xfrm>
          <a:prstGeom prst="rect">
            <a:avLst/>
          </a:prstGeom>
        </p:spPr>
      </p:pic>
      <p:sp>
        <p:nvSpPr>
          <p:cNvPr id="110" name="TextBox 109">
            <a:extLst>
              <a:ext uri="{FF2B5EF4-FFF2-40B4-BE49-F238E27FC236}">
                <a16:creationId xmlns:a16="http://schemas.microsoft.com/office/drawing/2014/main" id="{96548042-60CF-D74E-80E8-3F2A96400912}"/>
              </a:ext>
            </a:extLst>
          </p:cNvPr>
          <p:cNvSpPr txBox="1"/>
          <p:nvPr/>
        </p:nvSpPr>
        <p:spPr>
          <a:xfrm>
            <a:off x="4617356" y="6741924"/>
            <a:ext cx="3613357" cy="1615827"/>
          </a:xfrm>
          <a:prstGeom prst="rect">
            <a:avLst/>
          </a:prstGeom>
          <a:noFill/>
        </p:spPr>
        <p:txBody>
          <a:bodyPr wrap="square" rtlCol="0">
            <a:spAutoFit/>
          </a:bodyPr>
          <a:lstStyle/>
          <a:p>
            <a:r>
              <a:rPr lang="en-US" b="1" dirty="0"/>
              <a:t> </a:t>
            </a:r>
            <a:endParaRPr lang="en-US" dirty="0"/>
          </a:p>
          <a:p>
            <a:r>
              <a:rPr lang="en-US" sz="900" b="1" dirty="0">
                <a:latin typeface="Times New Roman" panose="02020603050405020304" pitchFamily="18" charset="0"/>
                <a:cs typeface="Times New Roman" panose="02020603050405020304" pitchFamily="18" charset="0"/>
              </a:rPr>
              <a:t>Figure Eight: </a:t>
            </a:r>
            <a:r>
              <a:rPr lang="en-US" sz="900" dirty="0">
                <a:latin typeface="Times New Roman" panose="02020603050405020304" pitchFamily="18" charset="0"/>
                <a:cs typeface="Times New Roman" panose="02020603050405020304" pitchFamily="18" charset="0"/>
              </a:rPr>
              <a:t>It is shown that canopy size is effective when being compared to under canopy air temperatures and air temperatures taken outside of the canopy (control) the data being collected through the PASCO weather device. The visualization in heat reduction is physically noticeable within the graph. As Tree 4 had the largest percent of canopy cover (83.5%) while also having the largest difference in temperatures of Canopy vs. Control (approx. 7.34 C°). </a:t>
            </a:r>
          </a:p>
          <a:p>
            <a:endParaRPr lang="en-US" dirty="0"/>
          </a:p>
        </p:txBody>
      </p:sp>
      <p:sp>
        <p:nvSpPr>
          <p:cNvPr id="111" name="TextBox 110">
            <a:extLst>
              <a:ext uri="{FF2B5EF4-FFF2-40B4-BE49-F238E27FC236}">
                <a16:creationId xmlns:a16="http://schemas.microsoft.com/office/drawing/2014/main" id="{7408984E-9A5C-074E-B367-90BAAFBFBC4E}"/>
              </a:ext>
            </a:extLst>
          </p:cNvPr>
          <p:cNvSpPr txBox="1"/>
          <p:nvPr/>
        </p:nvSpPr>
        <p:spPr>
          <a:xfrm>
            <a:off x="8577638" y="6412406"/>
            <a:ext cx="4747705" cy="1708160"/>
          </a:xfrm>
          <a:prstGeom prst="rect">
            <a:avLst/>
          </a:prstGeom>
          <a:noFill/>
        </p:spPr>
        <p:txBody>
          <a:bodyPr wrap="square" rtlCol="0">
            <a:spAutoFit/>
          </a:bodyPr>
          <a:lstStyle/>
          <a:p>
            <a:r>
              <a:rPr lang="en-US" sz="900" b="1" dirty="0">
                <a:latin typeface="Times New Roman" panose="02020603050405020304" pitchFamily="18" charset="0"/>
                <a:cs typeface="Times New Roman" panose="02020603050405020304" pitchFamily="18" charset="0"/>
              </a:rPr>
              <a:t>Figure Nine: </a:t>
            </a:r>
            <a:r>
              <a:rPr lang="en-US" sz="900" dirty="0">
                <a:latin typeface="Times New Roman" panose="02020603050405020304" pitchFamily="18" charset="0"/>
                <a:cs typeface="Times New Roman" panose="02020603050405020304" pitchFamily="18" charset="0"/>
              </a:rPr>
              <a:t>Within the graph due to the flood water on 8/21, examining Tree 4, while not only being the tree with the closest proximity to the Rouge River and the lowest elevation it was also heavily affected by visible leaching and weathering of the soil. The pH read as 6.2 which may have been lowered due to the acidification. However, on 8/25 the pH read as 7.2 due to a possible decrease in weathering and leaching.</a:t>
            </a:r>
          </a:p>
          <a:p>
            <a:r>
              <a:rPr lang="en-US" sz="1000" b="1" dirty="0">
                <a:latin typeface="Times New Roman" panose="02020603050405020304" pitchFamily="18" charset="0"/>
                <a:cs typeface="Times New Roman" panose="02020603050405020304" pitchFamily="18" charset="0"/>
              </a:rPr>
              <a:t>Figure Ten:</a:t>
            </a:r>
            <a:r>
              <a:rPr lang="en-US" sz="1000" dirty="0">
                <a:latin typeface="Times New Roman" panose="02020603050405020304" pitchFamily="18" charset="0"/>
                <a:cs typeface="Times New Roman" panose="02020603050405020304" pitchFamily="18" charset="0"/>
              </a:rPr>
              <a:t> Similar as to figure nine, most of the pH readings throughout stayed consistent and match along trial #1. Therefore, establishing a directly proportional form that higher water elevations cause pH to decrease due to possible acidification altering soil. With the exception of the date 8/25, although the soil was collected and tested from the same gathering of soil, the pH readings are significantly varied. This may be a procedure mistake or limitation done when conducting the lab.  </a:t>
            </a:r>
            <a:endParaRPr lang="en-US" sz="1000" b="1" dirty="0">
              <a:latin typeface="Times New Roman" panose="02020603050405020304" pitchFamily="18" charset="0"/>
              <a:cs typeface="Times New Roman" panose="02020603050405020304" pitchFamily="18" charset="0"/>
            </a:endParaRPr>
          </a:p>
        </p:txBody>
      </p:sp>
      <p:pic>
        <p:nvPicPr>
          <p:cNvPr id="113" name="Graphic 112">
            <a:extLst>
              <a:ext uri="{FF2B5EF4-FFF2-40B4-BE49-F238E27FC236}">
                <a16:creationId xmlns:a16="http://schemas.microsoft.com/office/drawing/2014/main" id="{6AA1776D-977B-B348-BCC7-703A0D51ACE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989468" y="4947575"/>
            <a:ext cx="2440042" cy="1349817"/>
          </a:xfrm>
          <a:prstGeom prst="rect">
            <a:avLst/>
          </a:prstGeom>
        </p:spPr>
      </p:pic>
      <p:pic>
        <p:nvPicPr>
          <p:cNvPr id="1028" name="Picture 4">
            <a:extLst>
              <a:ext uri="{FF2B5EF4-FFF2-40B4-BE49-F238E27FC236}">
                <a16:creationId xmlns:a16="http://schemas.microsoft.com/office/drawing/2014/main" id="{C6798F6A-4611-7147-BF43-6743169E44B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455782" y="4947575"/>
            <a:ext cx="2440042" cy="13498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A4674F6-A000-D74A-8B0E-FECFE3F74F25}"/>
              </a:ext>
            </a:extLst>
          </p:cNvPr>
          <p:cNvSpPr txBox="1"/>
          <p:nvPr/>
        </p:nvSpPr>
        <p:spPr>
          <a:xfrm>
            <a:off x="7204782" y="8251010"/>
            <a:ext cx="2266003" cy="2462213"/>
          </a:xfrm>
          <a:prstGeom prst="rect">
            <a:avLst/>
          </a:prstGeom>
          <a:noFill/>
        </p:spPr>
        <p:txBody>
          <a:bodyPr wrap="square" rtlCol="0">
            <a:spAutoFit/>
          </a:bodyPr>
          <a:lstStyle/>
          <a:p>
            <a:r>
              <a:rPr lang="en-US" sz="1000" b="1" dirty="0">
                <a:latin typeface="Times New Roman" panose="02020603050405020304" pitchFamily="18" charset="0"/>
                <a:cs typeface="Times New Roman" panose="02020603050405020304" pitchFamily="18" charset="0"/>
              </a:rPr>
              <a:t>Figure 11: </a:t>
            </a:r>
            <a:r>
              <a:rPr lang="en-US" sz="1000" dirty="0">
                <a:latin typeface="Times New Roman" panose="02020603050405020304" pitchFamily="18" charset="0"/>
                <a:cs typeface="Times New Roman" panose="02020603050405020304" pitchFamily="18" charset="0"/>
              </a:rPr>
              <a:t>Within the figure, Tree 3 has the lowest particle density with the exception of 8/20 (which was a rainy day). The other trees present an average particle density which may likely correlate with moderate soil porosity and soil compaction. However, Tree 3 having unusually low particle density alters the soil possibly decreasing the porosity and compaction. </a:t>
            </a:r>
          </a:p>
          <a:p>
            <a:br>
              <a:rPr lang="en-US" dirty="0"/>
            </a:br>
            <a:br>
              <a:rPr lang="en-US" dirty="0"/>
            </a:br>
            <a:endParaRPr lang="en-US" dirty="0"/>
          </a:p>
        </p:txBody>
      </p:sp>
      <p:pic>
        <p:nvPicPr>
          <p:cNvPr id="1030" name="Picture 6">
            <a:extLst>
              <a:ext uri="{FF2B5EF4-FFF2-40B4-BE49-F238E27FC236}">
                <a16:creationId xmlns:a16="http://schemas.microsoft.com/office/drawing/2014/main" id="{57A53820-00D5-C147-9597-95B3A445A62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527393" y="8357751"/>
            <a:ext cx="2440042" cy="13498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E77BAB7-24B4-614E-A440-88948F2F4092}"/>
              </a:ext>
            </a:extLst>
          </p:cNvPr>
          <p:cNvSpPr txBox="1"/>
          <p:nvPr/>
        </p:nvSpPr>
        <p:spPr>
          <a:xfrm>
            <a:off x="12111205" y="8251010"/>
            <a:ext cx="1449812" cy="1785104"/>
          </a:xfrm>
          <a:prstGeom prst="rect">
            <a:avLst/>
          </a:prstGeom>
          <a:noFill/>
        </p:spPr>
        <p:txBody>
          <a:bodyPr wrap="square" rtlCol="0">
            <a:spAutoFit/>
          </a:bodyPr>
          <a:lstStyle/>
          <a:p>
            <a:r>
              <a:rPr lang="en-US" sz="1000" b="1" dirty="0">
                <a:latin typeface="Times New Roman" panose="02020603050405020304" pitchFamily="18" charset="0"/>
                <a:cs typeface="Times New Roman" panose="02020603050405020304" pitchFamily="18" charset="0"/>
              </a:rPr>
              <a:t>Figure 12: </a:t>
            </a:r>
            <a:r>
              <a:rPr lang="en-US" sz="1000" dirty="0">
                <a:latin typeface="Times New Roman" panose="02020603050405020304" pitchFamily="18" charset="0"/>
                <a:cs typeface="Times New Roman" panose="02020603050405020304" pitchFamily="18" charset="0"/>
              </a:rPr>
              <a:t>While conducting the second trial of the particle density lab, the soil being from the exact same gathering as the first, was precisely accurate. Each soil particle density is &lt; 1 in difference compared to trial 1.</a:t>
            </a:r>
          </a:p>
        </p:txBody>
      </p:sp>
      <p:sp>
        <p:nvSpPr>
          <p:cNvPr id="51" name="object 56">
            <a:extLst>
              <a:ext uri="{FF2B5EF4-FFF2-40B4-BE49-F238E27FC236}">
                <a16:creationId xmlns:a16="http://schemas.microsoft.com/office/drawing/2014/main" id="{D9407F40-ACC9-B645-A6CE-7945836C8673}"/>
              </a:ext>
            </a:extLst>
          </p:cNvPr>
          <p:cNvSpPr/>
          <p:nvPr/>
        </p:nvSpPr>
        <p:spPr>
          <a:xfrm>
            <a:off x="13596838" y="5886161"/>
            <a:ext cx="6425353" cy="378304"/>
          </a:xfrm>
          <a:custGeom>
            <a:avLst/>
            <a:gdLst/>
            <a:ahLst/>
            <a:cxnLst/>
            <a:rect l="l" t="t" r="r" b="b"/>
            <a:pathLst>
              <a:path w="5010784" h="368935">
                <a:moveTo>
                  <a:pt x="4949024" y="0"/>
                </a:moveTo>
                <a:lnTo>
                  <a:pt x="61467" y="0"/>
                </a:lnTo>
                <a:lnTo>
                  <a:pt x="37541" y="4826"/>
                </a:lnTo>
                <a:lnTo>
                  <a:pt x="18008" y="17995"/>
                </a:lnTo>
                <a:lnTo>
                  <a:pt x="4825" y="37528"/>
                </a:lnTo>
                <a:lnTo>
                  <a:pt x="0" y="61442"/>
                </a:lnTo>
                <a:lnTo>
                  <a:pt x="0" y="307251"/>
                </a:lnTo>
                <a:lnTo>
                  <a:pt x="4825" y="331165"/>
                </a:lnTo>
                <a:lnTo>
                  <a:pt x="18008" y="350697"/>
                </a:lnTo>
                <a:lnTo>
                  <a:pt x="37541" y="363867"/>
                </a:lnTo>
                <a:lnTo>
                  <a:pt x="61467" y="368693"/>
                </a:lnTo>
                <a:lnTo>
                  <a:pt x="4949024" y="368693"/>
                </a:lnTo>
                <a:lnTo>
                  <a:pt x="4972951" y="363867"/>
                </a:lnTo>
                <a:lnTo>
                  <a:pt x="4992496" y="350697"/>
                </a:lnTo>
                <a:lnTo>
                  <a:pt x="5005666" y="331165"/>
                </a:lnTo>
                <a:lnTo>
                  <a:pt x="5010492" y="307251"/>
                </a:lnTo>
                <a:lnTo>
                  <a:pt x="5010492" y="61442"/>
                </a:lnTo>
                <a:lnTo>
                  <a:pt x="5005666" y="37528"/>
                </a:lnTo>
                <a:lnTo>
                  <a:pt x="4992496" y="17995"/>
                </a:lnTo>
                <a:lnTo>
                  <a:pt x="4972951" y="4826"/>
                </a:lnTo>
                <a:lnTo>
                  <a:pt x="4949024" y="0"/>
                </a:lnTo>
                <a:close/>
              </a:path>
            </a:pathLst>
          </a:custGeom>
          <a:solidFill>
            <a:srgbClr val="91DBA6"/>
          </a:solidFill>
        </p:spPr>
        <p:txBody>
          <a:bodyPr wrap="square" lIns="0" tIns="0" rIns="0" bIns="0" rtlCol="0" anchor="ctr"/>
          <a:lstStyle/>
          <a:p>
            <a:pPr algn="ctr"/>
            <a:r>
              <a:rPr lang="en-US" dirty="0">
                <a:solidFill>
                  <a:schemeClr val="bg1"/>
                </a:solidFill>
                <a:latin typeface="Times New Roman" panose="02020603050405020304" pitchFamily="18" charset="0"/>
                <a:cs typeface="Times New Roman" panose="02020603050405020304" pitchFamily="18" charset="0"/>
              </a:rPr>
              <a:t>Conclusion</a:t>
            </a:r>
            <a:endParaRPr dirty="0">
              <a:solidFill>
                <a:schemeClr val="bg1"/>
              </a:solidFill>
              <a:latin typeface="Times New Roman" panose="02020603050405020304" pitchFamily="18" charset="0"/>
              <a:cs typeface="Times New Roman" panose="02020603050405020304" pitchFamily="18" charset="0"/>
            </a:endParaRPr>
          </a:p>
        </p:txBody>
      </p:sp>
      <p:sp>
        <p:nvSpPr>
          <p:cNvPr id="52" name="object 56">
            <a:extLst>
              <a:ext uri="{FF2B5EF4-FFF2-40B4-BE49-F238E27FC236}">
                <a16:creationId xmlns:a16="http://schemas.microsoft.com/office/drawing/2014/main" id="{507A9A7D-C0CA-E643-8466-E1C31870AE6D}"/>
              </a:ext>
            </a:extLst>
          </p:cNvPr>
          <p:cNvSpPr/>
          <p:nvPr/>
        </p:nvSpPr>
        <p:spPr>
          <a:xfrm>
            <a:off x="13596838" y="8434857"/>
            <a:ext cx="6425354" cy="378304"/>
          </a:xfrm>
          <a:custGeom>
            <a:avLst/>
            <a:gdLst/>
            <a:ahLst/>
            <a:cxnLst/>
            <a:rect l="l" t="t" r="r" b="b"/>
            <a:pathLst>
              <a:path w="5010784" h="368935">
                <a:moveTo>
                  <a:pt x="4949024" y="0"/>
                </a:moveTo>
                <a:lnTo>
                  <a:pt x="61467" y="0"/>
                </a:lnTo>
                <a:lnTo>
                  <a:pt x="37541" y="4826"/>
                </a:lnTo>
                <a:lnTo>
                  <a:pt x="18008" y="17995"/>
                </a:lnTo>
                <a:lnTo>
                  <a:pt x="4825" y="37528"/>
                </a:lnTo>
                <a:lnTo>
                  <a:pt x="0" y="61442"/>
                </a:lnTo>
                <a:lnTo>
                  <a:pt x="0" y="307251"/>
                </a:lnTo>
                <a:lnTo>
                  <a:pt x="4825" y="331165"/>
                </a:lnTo>
                <a:lnTo>
                  <a:pt x="18008" y="350697"/>
                </a:lnTo>
                <a:lnTo>
                  <a:pt x="37541" y="363867"/>
                </a:lnTo>
                <a:lnTo>
                  <a:pt x="61467" y="368693"/>
                </a:lnTo>
                <a:lnTo>
                  <a:pt x="4949024" y="368693"/>
                </a:lnTo>
                <a:lnTo>
                  <a:pt x="4972951" y="363867"/>
                </a:lnTo>
                <a:lnTo>
                  <a:pt x="4992496" y="350697"/>
                </a:lnTo>
                <a:lnTo>
                  <a:pt x="5005666" y="331165"/>
                </a:lnTo>
                <a:lnTo>
                  <a:pt x="5010492" y="307251"/>
                </a:lnTo>
                <a:lnTo>
                  <a:pt x="5010492" y="61442"/>
                </a:lnTo>
                <a:lnTo>
                  <a:pt x="5005666" y="37528"/>
                </a:lnTo>
                <a:lnTo>
                  <a:pt x="4992496" y="17995"/>
                </a:lnTo>
                <a:lnTo>
                  <a:pt x="4972951" y="4826"/>
                </a:lnTo>
                <a:lnTo>
                  <a:pt x="4949024" y="0"/>
                </a:lnTo>
                <a:close/>
              </a:path>
            </a:pathLst>
          </a:custGeom>
          <a:solidFill>
            <a:srgbClr val="91DBA6"/>
          </a:solidFill>
        </p:spPr>
        <p:txBody>
          <a:bodyPr wrap="square" lIns="0" tIns="0" rIns="0" bIns="0" rtlCol="0" anchor="ctr"/>
          <a:lstStyle/>
          <a:p>
            <a:pPr algn="ctr"/>
            <a:r>
              <a:rPr lang="en-US" dirty="0">
                <a:solidFill>
                  <a:schemeClr val="bg1"/>
                </a:solidFill>
                <a:latin typeface="Times New Roman" panose="02020603050405020304" pitchFamily="18" charset="0"/>
                <a:cs typeface="Times New Roman" panose="02020603050405020304" pitchFamily="18" charset="0"/>
              </a:rPr>
              <a:t>Bibliography/Acknowledgments</a:t>
            </a:r>
            <a:endParaRPr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F7F7692-2509-1D40-9E66-5781388AFFDF}"/>
              </a:ext>
            </a:extLst>
          </p:cNvPr>
          <p:cNvSpPr txBox="1"/>
          <p:nvPr/>
        </p:nvSpPr>
        <p:spPr>
          <a:xfrm>
            <a:off x="13453177" y="8827952"/>
            <a:ext cx="6650923" cy="1692771"/>
          </a:xfrm>
          <a:prstGeom prst="rect">
            <a:avLst/>
          </a:prstGeom>
          <a:noFill/>
        </p:spPr>
        <p:txBody>
          <a:bodyPr wrap="square" rtlCol="0">
            <a:spAutoFit/>
          </a:bodyPr>
          <a:lstStyle/>
          <a:p>
            <a:pPr fontAlgn="base"/>
            <a:r>
              <a:rPr lang="en-US" sz="900" dirty="0">
                <a:latin typeface="Times New Roman" panose="02020603050405020304" pitchFamily="18" charset="0"/>
                <a:cs typeface="Times New Roman" panose="02020603050405020304" pitchFamily="18" charset="0"/>
              </a:rPr>
              <a:t>            </a:t>
            </a:r>
            <a:r>
              <a:rPr lang="en-US" sz="800" dirty="0" err="1">
                <a:latin typeface="Times New Roman" panose="02020603050405020304" pitchFamily="18" charset="0"/>
                <a:cs typeface="Times New Roman" panose="02020603050405020304" pitchFamily="18" charset="0"/>
              </a:rPr>
              <a:t>Cotrone</a:t>
            </a:r>
            <a:r>
              <a:rPr lang="en-US" sz="800" dirty="0">
                <a:latin typeface="Times New Roman" panose="02020603050405020304" pitchFamily="18" charset="0"/>
                <a:cs typeface="Times New Roman" panose="02020603050405020304" pitchFamily="18" charset="0"/>
              </a:rPr>
              <a:t>, Vincent. “The Role of Trees and Forests in Healthy Watersheds.” </a:t>
            </a:r>
            <a:r>
              <a:rPr lang="en-US" sz="800" i="1" dirty="0">
                <a:latin typeface="Times New Roman" panose="02020603050405020304" pitchFamily="18" charset="0"/>
                <a:cs typeface="Times New Roman" panose="02020603050405020304" pitchFamily="18" charset="0"/>
              </a:rPr>
              <a:t>Penn State Extension</a:t>
            </a:r>
            <a:r>
              <a:rPr lang="en-US" sz="800" dirty="0">
                <a:latin typeface="Times New Roman" panose="02020603050405020304" pitchFamily="18" charset="0"/>
                <a:cs typeface="Times New Roman" panose="02020603050405020304" pitchFamily="18" charset="0"/>
              </a:rPr>
              <a:t>, 17 Aug. 2015, </a:t>
            </a:r>
            <a:r>
              <a:rPr lang="en-US" sz="800" dirty="0" err="1">
                <a:latin typeface="Times New Roman" panose="02020603050405020304" pitchFamily="18" charset="0"/>
                <a:cs typeface="Times New Roman" panose="02020603050405020304" pitchFamily="18" charset="0"/>
              </a:rPr>
              <a:t>extension.psu.edu</a:t>
            </a:r>
            <a:r>
              <a:rPr lang="en-US" sz="800" dirty="0">
                <a:latin typeface="Times New Roman" panose="02020603050405020304" pitchFamily="18" charset="0"/>
                <a:cs typeface="Times New Roman" panose="02020603050405020304" pitchFamily="18" charset="0"/>
              </a:rPr>
              <a:t>/the-role-of-trees-and-forests-in-healthy-watersheds.  </a:t>
            </a:r>
          </a:p>
          <a:p>
            <a:pPr fontAlgn="base"/>
            <a:r>
              <a:rPr lang="en-US" sz="800" dirty="0">
                <a:latin typeface="Times New Roman" panose="02020603050405020304" pitchFamily="18" charset="0"/>
                <a:cs typeface="Times New Roman" panose="02020603050405020304" pitchFamily="18" charset="0"/>
              </a:rPr>
              <a:t>               </a:t>
            </a:r>
            <a:r>
              <a:rPr lang="en-US" sz="800" dirty="0" err="1">
                <a:latin typeface="Times New Roman" panose="02020603050405020304" pitchFamily="18" charset="0"/>
                <a:cs typeface="Times New Roman" panose="02020603050405020304" pitchFamily="18" charset="0"/>
              </a:rPr>
              <a:t>Forgottenwoods</a:t>
            </a:r>
            <a:r>
              <a:rPr lang="en-US" sz="800" dirty="0">
                <a:latin typeface="Times New Roman" panose="02020603050405020304" pitchFamily="18" charset="0"/>
                <a:cs typeface="Times New Roman" panose="02020603050405020304" pitchFamily="18" charset="0"/>
              </a:rPr>
              <a:t>. “Soil Bulk Density and Its Influence upon Tree Root Growth.” </a:t>
            </a:r>
            <a:r>
              <a:rPr lang="en-US" sz="800" i="1" dirty="0">
                <a:latin typeface="Times New Roman" panose="02020603050405020304" pitchFamily="18" charset="0"/>
                <a:cs typeface="Times New Roman" panose="02020603050405020304" pitchFamily="18" charset="0"/>
              </a:rPr>
              <a:t>Arboriculture</a:t>
            </a:r>
            <a:r>
              <a:rPr lang="en-US" sz="800" dirty="0">
                <a:latin typeface="Times New Roman" panose="02020603050405020304" pitchFamily="18" charset="0"/>
                <a:cs typeface="Times New Roman" panose="02020603050405020304" pitchFamily="18" charset="0"/>
              </a:rPr>
              <a:t>, 10 Jan. 2016, arboriculture </a:t>
            </a:r>
          </a:p>
          <a:p>
            <a:r>
              <a:rPr lang="en-US" sz="800" dirty="0">
                <a:latin typeface="Times New Roman" panose="02020603050405020304" pitchFamily="18" charset="0"/>
                <a:cs typeface="Times New Roman" panose="02020603050405020304" pitchFamily="18" charset="0"/>
              </a:rPr>
              <a:t>               Michigan State University. “Physiographic Regions and Unique Places.” </a:t>
            </a:r>
            <a:r>
              <a:rPr lang="en-US" sz="800" i="1" dirty="0">
                <a:latin typeface="Times New Roman" panose="02020603050405020304" pitchFamily="18" charset="0"/>
                <a:cs typeface="Times New Roman" panose="02020603050405020304" pitchFamily="18" charset="0"/>
              </a:rPr>
              <a:t>Physiographic Regions of Michigan</a:t>
            </a:r>
            <a:r>
              <a:rPr lang="en-US" sz="800" dirty="0">
                <a:latin typeface="Times New Roman" panose="02020603050405020304" pitchFamily="18" charset="0"/>
                <a:cs typeface="Times New Roman" panose="02020603050405020304" pitchFamily="18" charset="0"/>
              </a:rPr>
              <a:t>, </a:t>
            </a:r>
            <a:r>
              <a:rPr lang="en-US" sz="800" dirty="0" err="1">
                <a:latin typeface="Times New Roman" panose="02020603050405020304" pitchFamily="18" charset="0"/>
                <a:cs typeface="Times New Roman" panose="02020603050405020304" pitchFamily="18" charset="0"/>
              </a:rPr>
              <a:t>project.geo.msu.edu</a:t>
            </a:r>
            <a:r>
              <a:rPr lang="en-US" sz="800" dirty="0">
                <a:latin typeface="Times New Roman" panose="02020603050405020304" pitchFamily="18" charset="0"/>
                <a:cs typeface="Times New Roman" panose="02020603050405020304" pitchFamily="18" charset="0"/>
              </a:rPr>
              <a:t>/</a:t>
            </a:r>
            <a:r>
              <a:rPr lang="en-US" sz="800" dirty="0" err="1">
                <a:latin typeface="Times New Roman" panose="02020603050405020304" pitchFamily="18" charset="0"/>
                <a:cs typeface="Times New Roman" panose="02020603050405020304" pitchFamily="18" charset="0"/>
              </a:rPr>
              <a:t>geogmich</a:t>
            </a:r>
            <a:r>
              <a:rPr lang="en-US" sz="800" dirty="0">
                <a:latin typeface="Times New Roman" panose="02020603050405020304" pitchFamily="18" charset="0"/>
                <a:cs typeface="Times New Roman" panose="02020603050405020304" pitchFamily="18" charset="0"/>
              </a:rPr>
              <a:t>/</a:t>
            </a:r>
            <a:r>
              <a:rPr lang="en-US" sz="800" dirty="0" err="1">
                <a:latin typeface="Times New Roman" panose="02020603050405020304" pitchFamily="18" charset="0"/>
                <a:cs typeface="Times New Roman" panose="02020603050405020304" pitchFamily="18" charset="0"/>
              </a:rPr>
              <a:t>phy-regions.html</a:t>
            </a:r>
            <a:r>
              <a:rPr lang="en-US" sz="800" dirty="0">
                <a:latin typeface="Times New Roman" panose="02020603050405020304" pitchFamily="18" charset="0"/>
                <a:cs typeface="Times New Roman" panose="02020603050405020304" pitchFamily="18" charset="0"/>
              </a:rPr>
              <a:t>.  </a:t>
            </a:r>
            <a:endParaRPr lang="en-US" sz="900" dirty="0">
              <a:latin typeface="Times New Roman" panose="02020603050405020304" pitchFamily="18" charset="0"/>
              <a:cs typeface="Times New Roman" panose="02020603050405020304" pitchFamily="18" charset="0"/>
            </a:endParaRPr>
          </a:p>
          <a:p>
            <a:pPr lvl="0"/>
            <a:r>
              <a:rPr lang="en-US" sz="900" dirty="0">
                <a:latin typeface="Times New Roman" panose="02020603050405020304" pitchFamily="18" charset="0"/>
                <a:cs typeface="Times New Roman" panose="02020603050405020304" pitchFamily="18" charset="0"/>
              </a:rPr>
              <a:t>- We’d like to thank our adviser, Mrs. Diana Johns, for assisting us throughout this project and helping to supply the necessary materials, with whom we would not be able to accomplish as much as we had without her. </a:t>
            </a:r>
          </a:p>
          <a:p>
            <a:pPr lvl="0"/>
            <a:r>
              <a:rPr lang="en-US" sz="900" dirty="0">
                <a:latin typeface="Times New Roman" panose="02020603050405020304" pitchFamily="18" charset="0"/>
                <a:cs typeface="Times New Roman" panose="02020603050405020304" pitchFamily="18" charset="0"/>
              </a:rPr>
              <a:t>- We would also like to thank Mrs. Lisa Perez with the USDA for offering her expertise in biometry and the pedosphere and also offering aid and support with resources provided by the USDA Forest Service. </a:t>
            </a:r>
          </a:p>
          <a:p>
            <a:endParaRPr lang="en-US" sz="900" dirty="0">
              <a:latin typeface="Times New Roman" panose="02020603050405020304" pitchFamily="18" charset="0"/>
              <a:cs typeface="Times New Roman" panose="02020603050405020304" pitchFamily="18" charset="0"/>
            </a:endParaRPr>
          </a:p>
          <a:p>
            <a:endParaRPr lang="en-US" sz="900" dirty="0">
              <a:latin typeface="Times New Roman" panose="02020603050405020304" pitchFamily="18" charset="0"/>
              <a:cs typeface="Times New Roman" panose="02020603050405020304" pitchFamily="18" charset="0"/>
            </a:endParaRPr>
          </a:p>
          <a:p>
            <a:endParaRPr lang="en-US" sz="9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8D0B7E04-6857-B64A-AE6C-703A3FF43CC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967435" y="2412322"/>
            <a:ext cx="1023550" cy="1367317"/>
          </a:xfrm>
          <a:prstGeom prst="rect">
            <a:avLst/>
          </a:prstGeom>
        </p:spPr>
      </p:pic>
      <p:sp>
        <p:nvSpPr>
          <p:cNvPr id="10" name="TextBox 9">
            <a:extLst>
              <a:ext uri="{FF2B5EF4-FFF2-40B4-BE49-F238E27FC236}">
                <a16:creationId xmlns:a16="http://schemas.microsoft.com/office/drawing/2014/main" id="{963B209E-BCE9-7E46-B38B-00637C5BBD30}"/>
              </a:ext>
            </a:extLst>
          </p:cNvPr>
          <p:cNvSpPr txBox="1"/>
          <p:nvPr/>
        </p:nvSpPr>
        <p:spPr>
          <a:xfrm>
            <a:off x="11983183" y="3781116"/>
            <a:ext cx="1154852" cy="707886"/>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Analysis of soil protocols were completed and resulted.</a:t>
            </a:r>
          </a:p>
        </p:txBody>
      </p:sp>
      <p:sp>
        <p:nvSpPr>
          <p:cNvPr id="11" name="TextBox 10">
            <a:extLst>
              <a:ext uri="{FF2B5EF4-FFF2-40B4-BE49-F238E27FC236}">
                <a16:creationId xmlns:a16="http://schemas.microsoft.com/office/drawing/2014/main" id="{AAABF0CD-6C29-BE45-82BD-72DEB0F68173}"/>
              </a:ext>
            </a:extLst>
          </p:cNvPr>
          <p:cNvSpPr txBox="1"/>
          <p:nvPr/>
        </p:nvSpPr>
        <p:spPr>
          <a:xfrm>
            <a:off x="13559575" y="2304177"/>
            <a:ext cx="6544525" cy="1892826"/>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Due to Southern Michigan’s topography being rather extensive, flat, and full of fertile plains not only being a contributing factor of perpetual flooding, the urban area of Detroit is congested with impermeable surfaces due to infrastructure. In correlation of flooding, vegetation becomes at great risk, a term known as “Plant Drowning” typically seen in fully submerged plants, which are posed at the greatest risk. As flooding occurs and vegetation is submerged after a three-to-ten day, it is then decided whether the plants survival is deemed fit. Due to the flooding after moisture is soaked, vegetation is left in crop residue, decreasing the vegetation and tree’s ability to conduct photosynthesis and creating oxygen deprivation further accelerating the decrease in survival rates. Continuing on, not only are vegetation placed at risk after floods but as well as the tolerance of the soil itself. Flooding significantly alter the level of vegetation nutrients, pH, and soil particle density. If flooding was to continue on a flood plain, trees are more likely to fall into the river due to erosion. It would be difficult and expensive to add more trees to the location to hold the soil in place; however, floods may bring other associations with it such as increased phosphorous, silicon, potassium, and nitrogen levels.  soil pH levels, soil particle density, and a multitude of other atmospheric parameters allow us to keep a thorough track of weather behaviors that affect these species specifically.   </a:t>
            </a:r>
          </a:p>
          <a:p>
            <a:endParaRPr lang="en-US" dirty="0"/>
          </a:p>
        </p:txBody>
      </p:sp>
      <p:sp>
        <p:nvSpPr>
          <p:cNvPr id="12" name="TextBox 11">
            <a:extLst>
              <a:ext uri="{FF2B5EF4-FFF2-40B4-BE49-F238E27FC236}">
                <a16:creationId xmlns:a16="http://schemas.microsoft.com/office/drawing/2014/main" id="{FADB847D-85D5-D14A-B55C-1006EDA09E78}"/>
              </a:ext>
            </a:extLst>
          </p:cNvPr>
          <p:cNvSpPr txBox="1"/>
          <p:nvPr/>
        </p:nvSpPr>
        <p:spPr>
          <a:xfrm>
            <a:off x="13621796" y="4255350"/>
            <a:ext cx="6338435" cy="1615827"/>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Conducting research during a pandemic has a few disadvantages to it, but as a team we were able to establish that any of the data that was collected would still benefit the research and the Rouge River Watershed community. Data was only collected over a period of four (4) days that were unable to be done consecutively due to the variation of weather Michigan endures or events, one date had (8/21) had flooding and the other (8/24) Edward Hines was closed. Ideally, it would have been significant to do a month’s analysis rather than a week, but this also being a limitation due to Covid-19 restrictions. Due to the Rouge River anytime it rains Hines Drive is left to be flooded for days.. The clinometers were also not at the highest accuracy, there were three researchers measuring the trees, there could have been difficulties getting precise readings due to each researcher being a different height.  Lab space was hard to come by because if the state was in lockdown, it meant we were locked out of the labs as High Schools were not allowing students and at time even faculty into the building, due to this we had to cut down our trials from three (3) to two (2) and could not add more parameters to our research such as dew point, wind speed, wind chill, and humidex. Be-that-as-it-may the time period of data collection be minimal creating a decline in accuracy and precision, the data collected may still be used to predict following trends; </a:t>
            </a:r>
            <a:endParaRPr lang="en-US" dirty="0"/>
          </a:p>
        </p:txBody>
      </p:sp>
      <p:sp>
        <p:nvSpPr>
          <p:cNvPr id="13" name="TextBox 12">
            <a:extLst>
              <a:ext uri="{FF2B5EF4-FFF2-40B4-BE49-F238E27FC236}">
                <a16:creationId xmlns:a16="http://schemas.microsoft.com/office/drawing/2014/main" id="{3B1FF4B4-9273-FE43-87CE-D7C0F5335D67}"/>
              </a:ext>
            </a:extLst>
          </p:cNvPr>
          <p:cNvSpPr txBox="1"/>
          <p:nvPr/>
        </p:nvSpPr>
        <p:spPr>
          <a:xfrm>
            <a:off x="13635240" y="6394710"/>
            <a:ext cx="6386951" cy="221599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The locations of trees and their associated soil conditions were found to be somewhat  related to air temperature.  This was true for areas both under the canopy and the control (outside of the canopy). These parameters being air temperature collected by two PASCO Wireless Weather Systems for ten (10) consecutive minutes, canopy size effectiveness, tree height, soil pH, and soil particle density. Comparing trees of multiple species in river-fluctuated ecosystems helps create clarification between the effects each tree must endure.  This research determined that air temperature and consistent rainfall affect the ability to cause possible leaching and weathering in soil floodplain soils.  Although, in dry periods of time, since leaching and weathering are to be less intense it may cause soil pH be neutral, which was concluded in our research. However, due to not being fully educated on all soil parameters, the data collected and examined for particle density is to be taken as an estimate rather than a precise scientific conclusion. Information on particle density is valuable for estimates of other soil parameters such as, porosity, air-filled voids, settling rates of particles in fluids, nutrient transportation. All are proportionally correlated but cannot be confidently concluded and will be considered for future conducted research on soil parameters.</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TotalTime>
  <Words>2027</Words>
  <Application>Microsoft Macintosh PowerPoint</Application>
  <PresentationFormat>Custom</PresentationFormat>
  <Paragraphs>51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Possible Effects of River Flooding on Soil Parameters and Tree Growth Along an Urban River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Effects of Native Tree Species on Ambient Air and  Surface Temperatures in Michigan</dc:title>
  <cp:lastModifiedBy>National Honor Society</cp:lastModifiedBy>
  <cp:revision>8</cp:revision>
  <dcterms:created xsi:type="dcterms:W3CDTF">2020-12-02T22:14:50Z</dcterms:created>
  <dcterms:modified xsi:type="dcterms:W3CDTF">2021-03-11T00:00:16Z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2020-12-02T00:00:00Z</vt:filetime>
  </property>
  <property fmtid="{D5CDD505-2E9C-101B-9397-08002B2CF9AE}" pid="3" name="Creator">
    <vt:lpwstr>Acrobat PDFMaker 20 for PowerPoint</vt:lpwstr>
  </property>
  <property fmtid="{D5CDD505-2E9C-101B-9397-08002B2CF9AE}" pid="4" name="LastSaved">
    <vt:filetime>2020-12-02T00:00:00Z</vt:filetime>
  </property>
</Properties>
</file>