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9" r:id="rId4"/>
    <p:sldId id="260" r:id="rId5"/>
    <p:sldId id="261" r:id="rId6"/>
    <p:sldId id="262" r:id="rId7"/>
    <p:sldId id="268" r:id="rId8"/>
    <p:sldId id="263" r:id="rId9"/>
    <p:sldId id="269" r:id="rId10"/>
    <p:sldId id="264" r:id="rId11"/>
    <p:sldId id="270" r:id="rId12"/>
    <p:sldId id="265" r:id="rId13"/>
    <p:sldId id="271" r:id="rId14"/>
    <p:sldId id="272"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A78"/>
    <a:srgbClr val="E65A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72"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485CC-03C2-4746-B0E8-ACBA342A174E}"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endParaRPr lang="en-US"/>
        </a:p>
      </dgm:t>
    </dgm:pt>
    <dgm:pt modelId="{A81E8223-B0B9-4FAD-8A05-C829BEB54FD5}">
      <dgm:prSet phldrT="[Text]" custT="1"/>
      <dgm:spPr>
        <a:xfrm>
          <a:off x="998057" y="132127"/>
          <a:ext cx="2666610" cy="1204134"/>
        </a:xfrm>
        <a:prstGeom prst="rect">
          <a:avLst/>
        </a:prstGeom>
        <a:gradFill rotWithShape="0">
          <a:gsLst>
            <a:gs pos="0">
              <a:srgbClr val="4472C4">
                <a:shade val="60000"/>
                <a:hueOff val="0"/>
                <a:satOff val="0"/>
                <a:lumOff val="0"/>
                <a:alphaOff val="0"/>
                <a:satMod val="103000"/>
                <a:lumMod val="102000"/>
                <a:tint val="94000"/>
              </a:srgbClr>
            </a:gs>
            <a:gs pos="50000">
              <a:srgbClr val="4472C4">
                <a:shade val="60000"/>
                <a:hueOff val="0"/>
                <a:satOff val="0"/>
                <a:lumOff val="0"/>
                <a:alphaOff val="0"/>
                <a:satMod val="110000"/>
                <a:lumMod val="100000"/>
                <a:shade val="100000"/>
              </a:srgbClr>
            </a:gs>
            <a:gs pos="100000">
              <a:srgbClr val="4472C4">
                <a:shade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r>
            <a:rPr lang="ar-BH" sz="2400" b="1">
              <a:solidFill>
                <a:sysClr val="window" lastClr="FFFFFF"/>
              </a:solidFill>
              <a:latin typeface="Calibri" panose="020F0502020204030204"/>
              <a:ea typeface="+mn-ea"/>
              <a:cs typeface="Arial" panose="020B0604020202020204" pitchFamily="34" charset="0"/>
            </a:rPr>
            <a:t>زيادة إنتاج الرقعة الزراعية</a:t>
          </a:r>
          <a:endParaRPr lang="en-US" sz="2400">
            <a:solidFill>
              <a:sysClr val="window" lastClr="FFFFFF"/>
            </a:solidFill>
            <a:latin typeface="Calibri" panose="020F0502020204030204"/>
            <a:ea typeface="+mn-ea"/>
            <a:cs typeface="+mn-cs"/>
          </a:endParaRPr>
        </a:p>
      </dgm:t>
    </dgm:pt>
    <dgm:pt modelId="{FD8582E5-F822-4296-BF39-EEFB4A3B96A7}" type="parTrans" cxnId="{3E556439-499D-4943-9015-0A29AEB55F06}">
      <dgm:prSet/>
      <dgm:spPr/>
      <dgm:t>
        <a:bodyPr/>
        <a:lstStyle/>
        <a:p>
          <a:endParaRPr lang="en-US"/>
        </a:p>
      </dgm:t>
    </dgm:pt>
    <dgm:pt modelId="{3B9CEE01-3C4D-4AEA-A5C2-1FC9D42923C4}" type="sibTrans" cxnId="{3E556439-499D-4943-9015-0A29AEB55F06}">
      <dgm:prSet/>
      <dgm:spPr/>
      <dgm:t>
        <a:bodyPr/>
        <a:lstStyle/>
        <a:p>
          <a:endParaRPr lang="en-US"/>
        </a:p>
      </dgm:t>
    </dgm:pt>
    <dgm:pt modelId="{654F829E-052D-4966-AB27-8BF5D4361A74}">
      <dgm:prSet phldrT="[Text]" custT="1"/>
      <dgm:spPr>
        <a:xfrm>
          <a:off x="0" y="1800399"/>
          <a:ext cx="2091049" cy="520775"/>
        </a:xfrm>
        <a:prstGeom prst="rect">
          <a:avLst/>
        </a:prstGeom>
        <a:gradFill rotWithShape="0">
          <a:gsLst>
            <a:gs pos="0">
              <a:srgbClr val="4472C4">
                <a:shade val="80000"/>
                <a:hueOff val="0"/>
                <a:satOff val="0"/>
                <a:lumOff val="0"/>
                <a:alphaOff val="0"/>
                <a:satMod val="103000"/>
                <a:lumMod val="102000"/>
                <a:tint val="94000"/>
              </a:srgbClr>
            </a:gs>
            <a:gs pos="50000">
              <a:srgbClr val="4472C4">
                <a:shade val="80000"/>
                <a:hueOff val="0"/>
                <a:satOff val="0"/>
                <a:lumOff val="0"/>
                <a:alphaOff val="0"/>
                <a:satMod val="110000"/>
                <a:lumMod val="100000"/>
                <a:shade val="100000"/>
              </a:srgbClr>
            </a:gs>
            <a:gs pos="100000">
              <a:srgbClr val="4472C4">
                <a:shade val="8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r>
            <a:rPr lang="ar-BH" sz="2800" b="1">
              <a:solidFill>
                <a:sysClr val="window" lastClr="FFFFFF"/>
              </a:solidFill>
              <a:latin typeface="Calibri" panose="020F0502020204030204"/>
              <a:ea typeface="+mn-ea"/>
              <a:cs typeface="Arial" panose="020B0604020202020204" pitchFamily="34" charset="0"/>
            </a:rPr>
            <a:t>التوسع الرأسي</a:t>
          </a:r>
          <a:endParaRPr lang="en-US" sz="2800">
            <a:solidFill>
              <a:sysClr val="window" lastClr="FFFFFF"/>
            </a:solidFill>
            <a:latin typeface="Calibri" panose="020F0502020204030204"/>
            <a:ea typeface="+mn-ea"/>
            <a:cs typeface="+mn-cs"/>
          </a:endParaRPr>
        </a:p>
      </dgm:t>
    </dgm:pt>
    <dgm:pt modelId="{391487FE-1439-42DC-B179-5588D439467E}" type="parTrans" cxnId="{E3ABD7A1-3BA8-453A-86F0-4B9C400EE15E}">
      <dgm:prSet/>
      <dgm:spPr>
        <a:xfrm>
          <a:off x="1045524" y="1336262"/>
          <a:ext cx="1285838" cy="464136"/>
        </a:xfrm>
        <a:custGeom>
          <a:avLst/>
          <a:gdLst/>
          <a:ahLst/>
          <a:cxnLst/>
          <a:rect l="0" t="0" r="0" b="0"/>
          <a:pathLst>
            <a:path>
              <a:moveTo>
                <a:pt x="1285838" y="0"/>
              </a:moveTo>
              <a:lnTo>
                <a:pt x="1285838" y="184142"/>
              </a:lnTo>
              <a:lnTo>
                <a:pt x="0" y="184142"/>
              </a:lnTo>
              <a:lnTo>
                <a:pt x="0" y="464136"/>
              </a:lnTo>
            </a:path>
          </a:pathLst>
        </a:custGeom>
        <a:noFill/>
        <a:ln w="12700" cap="flat" cmpd="sng" algn="ctr">
          <a:solidFill>
            <a:srgbClr val="4472C4">
              <a:tint val="90000"/>
              <a:hueOff val="0"/>
              <a:satOff val="0"/>
              <a:lumOff val="0"/>
              <a:alphaOff val="0"/>
            </a:srgbClr>
          </a:solidFill>
          <a:prstDash val="solid"/>
          <a:miter lim="800000"/>
        </a:ln>
        <a:effectLst/>
      </dgm:spPr>
      <dgm:t>
        <a:bodyPr/>
        <a:lstStyle/>
        <a:p>
          <a:endParaRPr lang="en-US"/>
        </a:p>
      </dgm:t>
    </dgm:pt>
    <dgm:pt modelId="{1383E7B3-FCB7-44BE-95E5-ADB6A9242E7D}" type="sibTrans" cxnId="{E3ABD7A1-3BA8-453A-86F0-4B9C400EE15E}">
      <dgm:prSet/>
      <dgm:spPr/>
      <dgm:t>
        <a:bodyPr/>
        <a:lstStyle/>
        <a:p>
          <a:endParaRPr lang="en-US"/>
        </a:p>
      </dgm:t>
    </dgm:pt>
    <dgm:pt modelId="{C76B3586-6DF8-489C-847B-B6878E8C9EA9}">
      <dgm:prSet phldrT="[Text]" custT="1"/>
      <dgm:spPr>
        <a:xfrm>
          <a:off x="2654596" y="1842118"/>
          <a:ext cx="2007930" cy="433244"/>
        </a:xfrm>
        <a:prstGeom prst="rect">
          <a:avLst/>
        </a:prstGeom>
        <a:gradFill rotWithShape="0">
          <a:gsLst>
            <a:gs pos="0">
              <a:srgbClr val="4472C4">
                <a:shade val="80000"/>
                <a:hueOff val="0"/>
                <a:satOff val="0"/>
                <a:lumOff val="0"/>
                <a:alphaOff val="0"/>
                <a:satMod val="103000"/>
                <a:lumMod val="102000"/>
                <a:tint val="94000"/>
              </a:srgbClr>
            </a:gs>
            <a:gs pos="50000">
              <a:srgbClr val="4472C4">
                <a:shade val="80000"/>
                <a:hueOff val="0"/>
                <a:satOff val="0"/>
                <a:lumOff val="0"/>
                <a:alphaOff val="0"/>
                <a:satMod val="110000"/>
                <a:lumMod val="100000"/>
                <a:shade val="100000"/>
              </a:srgbClr>
            </a:gs>
            <a:gs pos="100000">
              <a:srgbClr val="4472C4">
                <a:shade val="8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r>
            <a:rPr lang="ar-BH" sz="3500" b="1">
              <a:solidFill>
                <a:sysClr val="window" lastClr="FFFFFF"/>
              </a:solidFill>
              <a:latin typeface="Calibri" panose="020F0502020204030204"/>
              <a:ea typeface="+mn-ea"/>
              <a:cs typeface="Arial" panose="020B0604020202020204" pitchFamily="34" charset="0"/>
            </a:rPr>
            <a:t> </a:t>
          </a:r>
          <a:r>
            <a:rPr lang="ar-BH" sz="2800" b="1">
              <a:solidFill>
                <a:sysClr val="window" lastClr="FFFFFF"/>
              </a:solidFill>
              <a:latin typeface="Calibri" panose="020F0502020204030204"/>
              <a:ea typeface="+mn-ea"/>
              <a:cs typeface="Arial" panose="020B0604020202020204" pitchFamily="34" charset="0"/>
            </a:rPr>
            <a:t>التوسع الأفقي</a:t>
          </a:r>
          <a:endParaRPr lang="en-US" sz="3200">
            <a:solidFill>
              <a:sysClr val="window" lastClr="FFFFFF"/>
            </a:solidFill>
            <a:latin typeface="Calibri" panose="020F0502020204030204"/>
            <a:ea typeface="+mn-ea"/>
            <a:cs typeface="+mn-cs"/>
          </a:endParaRPr>
        </a:p>
      </dgm:t>
    </dgm:pt>
    <dgm:pt modelId="{FDE010E9-0FBE-4DEE-B0D7-1503773717FD}" type="parTrans" cxnId="{13CA8016-7343-4866-AC23-0A3244A08A06}">
      <dgm:prSet/>
      <dgm:spPr>
        <a:xfrm>
          <a:off x="2331362" y="1336262"/>
          <a:ext cx="1327198" cy="505855"/>
        </a:xfrm>
        <a:custGeom>
          <a:avLst/>
          <a:gdLst/>
          <a:ahLst/>
          <a:cxnLst/>
          <a:rect l="0" t="0" r="0" b="0"/>
          <a:pathLst>
            <a:path>
              <a:moveTo>
                <a:pt x="0" y="0"/>
              </a:moveTo>
              <a:lnTo>
                <a:pt x="0" y="225861"/>
              </a:lnTo>
              <a:lnTo>
                <a:pt x="1327198" y="225861"/>
              </a:lnTo>
              <a:lnTo>
                <a:pt x="1327198" y="505855"/>
              </a:lnTo>
            </a:path>
          </a:pathLst>
        </a:custGeom>
        <a:noFill/>
        <a:ln w="12700" cap="flat" cmpd="sng" algn="ctr">
          <a:solidFill>
            <a:srgbClr val="4472C4">
              <a:tint val="90000"/>
              <a:hueOff val="0"/>
              <a:satOff val="0"/>
              <a:lumOff val="0"/>
              <a:alphaOff val="0"/>
            </a:srgbClr>
          </a:solidFill>
          <a:prstDash val="solid"/>
          <a:miter lim="800000"/>
        </a:ln>
        <a:effectLst/>
      </dgm:spPr>
      <dgm:t>
        <a:bodyPr/>
        <a:lstStyle/>
        <a:p>
          <a:endParaRPr lang="en-US"/>
        </a:p>
      </dgm:t>
    </dgm:pt>
    <dgm:pt modelId="{11DB8F20-85C2-498D-B074-6A7A63F97F7E}" type="sibTrans" cxnId="{13CA8016-7343-4866-AC23-0A3244A08A06}">
      <dgm:prSet/>
      <dgm:spPr/>
      <dgm:t>
        <a:bodyPr/>
        <a:lstStyle/>
        <a:p>
          <a:endParaRPr lang="en-US"/>
        </a:p>
      </dgm:t>
    </dgm:pt>
    <dgm:pt modelId="{F2F4AEB9-636D-4DEA-82A3-E58FDC2A7CC3}" type="pres">
      <dgm:prSet presAssocID="{CC8485CC-03C2-4746-B0E8-ACBA342A174E}" presName="hierChild1" presStyleCnt="0">
        <dgm:presLayoutVars>
          <dgm:orgChart val="1"/>
          <dgm:chPref val="1"/>
          <dgm:dir/>
          <dgm:animOne val="branch"/>
          <dgm:animLvl val="lvl"/>
          <dgm:resizeHandles/>
        </dgm:presLayoutVars>
      </dgm:prSet>
      <dgm:spPr/>
      <dgm:t>
        <a:bodyPr/>
        <a:lstStyle/>
        <a:p>
          <a:endParaRPr lang="en-US"/>
        </a:p>
      </dgm:t>
    </dgm:pt>
    <dgm:pt modelId="{E4BC295B-FDD0-436F-AC97-4BE99277E8CB}" type="pres">
      <dgm:prSet presAssocID="{A81E8223-B0B9-4FAD-8A05-C829BEB54FD5}" presName="hierRoot1" presStyleCnt="0">
        <dgm:presLayoutVars>
          <dgm:hierBranch val="init"/>
        </dgm:presLayoutVars>
      </dgm:prSet>
      <dgm:spPr/>
    </dgm:pt>
    <dgm:pt modelId="{E720A8EE-B29F-4F35-8E7B-49B28569BF4C}" type="pres">
      <dgm:prSet presAssocID="{A81E8223-B0B9-4FAD-8A05-C829BEB54FD5}" presName="rootComposite1" presStyleCnt="0"/>
      <dgm:spPr/>
    </dgm:pt>
    <dgm:pt modelId="{39B25576-AEDE-403C-BF5A-29859DD665FF}" type="pres">
      <dgm:prSet presAssocID="{A81E8223-B0B9-4FAD-8A05-C829BEB54FD5}" presName="rootText1" presStyleLbl="node0" presStyleIdx="0" presStyleCnt="1" custScaleY="90312">
        <dgm:presLayoutVars>
          <dgm:chPref val="3"/>
        </dgm:presLayoutVars>
      </dgm:prSet>
      <dgm:spPr/>
      <dgm:t>
        <a:bodyPr/>
        <a:lstStyle/>
        <a:p>
          <a:endParaRPr lang="en-US"/>
        </a:p>
      </dgm:t>
    </dgm:pt>
    <dgm:pt modelId="{08C3C342-7F4F-42E3-86C0-818D1692C889}" type="pres">
      <dgm:prSet presAssocID="{A81E8223-B0B9-4FAD-8A05-C829BEB54FD5}" presName="rootConnector1" presStyleLbl="node1" presStyleIdx="0" presStyleCnt="0"/>
      <dgm:spPr/>
      <dgm:t>
        <a:bodyPr/>
        <a:lstStyle/>
        <a:p>
          <a:endParaRPr lang="en-US"/>
        </a:p>
      </dgm:t>
    </dgm:pt>
    <dgm:pt modelId="{9D21D90E-7DDC-47DE-BE51-89703BAD1C8A}" type="pres">
      <dgm:prSet presAssocID="{A81E8223-B0B9-4FAD-8A05-C829BEB54FD5}" presName="hierChild2" presStyleCnt="0"/>
      <dgm:spPr/>
    </dgm:pt>
    <dgm:pt modelId="{4229FAF6-4580-43B4-B886-C0F3C33DAE4A}" type="pres">
      <dgm:prSet presAssocID="{391487FE-1439-42DC-B179-5588D439467E}" presName="Name37" presStyleLbl="parChTrans1D2" presStyleIdx="0" presStyleCnt="2"/>
      <dgm:spPr/>
      <dgm:t>
        <a:bodyPr/>
        <a:lstStyle/>
        <a:p>
          <a:endParaRPr lang="en-US"/>
        </a:p>
      </dgm:t>
    </dgm:pt>
    <dgm:pt modelId="{C43FF5CE-E5E1-4E77-8B98-2EC1FECB3B86}" type="pres">
      <dgm:prSet presAssocID="{654F829E-052D-4966-AB27-8BF5D4361A74}" presName="hierRoot2" presStyleCnt="0">
        <dgm:presLayoutVars>
          <dgm:hierBranch val="init"/>
        </dgm:presLayoutVars>
      </dgm:prSet>
      <dgm:spPr/>
    </dgm:pt>
    <dgm:pt modelId="{CE9143ED-960E-4D6E-9F88-62D85E75297D}" type="pres">
      <dgm:prSet presAssocID="{654F829E-052D-4966-AB27-8BF5D4361A74}" presName="rootComposite" presStyleCnt="0"/>
      <dgm:spPr/>
    </dgm:pt>
    <dgm:pt modelId="{A0B45768-FF55-487D-BC6E-CCF28DF649F0}" type="pres">
      <dgm:prSet presAssocID="{654F829E-052D-4966-AB27-8BF5D4361A74}" presName="rootText" presStyleLbl="node2" presStyleIdx="0" presStyleCnt="2" custScaleX="78416" custScaleY="39059" custLinFactNeighborX="-2516" custLinFactNeighborY="-7189">
        <dgm:presLayoutVars>
          <dgm:chPref val="3"/>
        </dgm:presLayoutVars>
      </dgm:prSet>
      <dgm:spPr/>
      <dgm:t>
        <a:bodyPr/>
        <a:lstStyle/>
        <a:p>
          <a:endParaRPr lang="en-US"/>
        </a:p>
      </dgm:t>
    </dgm:pt>
    <dgm:pt modelId="{9F3B6786-35EC-4AB1-83F0-7FA9DFD4576E}" type="pres">
      <dgm:prSet presAssocID="{654F829E-052D-4966-AB27-8BF5D4361A74}" presName="rootConnector" presStyleLbl="node2" presStyleIdx="0" presStyleCnt="2"/>
      <dgm:spPr/>
      <dgm:t>
        <a:bodyPr/>
        <a:lstStyle/>
        <a:p>
          <a:endParaRPr lang="en-US"/>
        </a:p>
      </dgm:t>
    </dgm:pt>
    <dgm:pt modelId="{2CC823E6-E3AA-4AC3-9F39-1F001B3FB849}" type="pres">
      <dgm:prSet presAssocID="{654F829E-052D-4966-AB27-8BF5D4361A74}" presName="hierChild4" presStyleCnt="0"/>
      <dgm:spPr/>
    </dgm:pt>
    <dgm:pt modelId="{A3544187-58BB-460B-AB7B-71DBDA33B5F3}" type="pres">
      <dgm:prSet presAssocID="{654F829E-052D-4966-AB27-8BF5D4361A74}" presName="hierChild5" presStyleCnt="0"/>
      <dgm:spPr/>
    </dgm:pt>
    <dgm:pt modelId="{9686C08F-B212-40D2-8551-DF7A45235D60}" type="pres">
      <dgm:prSet presAssocID="{FDE010E9-0FBE-4DEE-B0D7-1503773717FD}" presName="Name37" presStyleLbl="parChTrans1D2" presStyleIdx="1" presStyleCnt="2"/>
      <dgm:spPr/>
      <dgm:t>
        <a:bodyPr/>
        <a:lstStyle/>
        <a:p>
          <a:endParaRPr lang="en-US"/>
        </a:p>
      </dgm:t>
    </dgm:pt>
    <dgm:pt modelId="{EA8C2006-CAA8-405E-9A49-A553FFF8901F}" type="pres">
      <dgm:prSet presAssocID="{C76B3586-6DF8-489C-847B-B6878E8C9EA9}" presName="hierRoot2" presStyleCnt="0">
        <dgm:presLayoutVars>
          <dgm:hierBranch val="init"/>
        </dgm:presLayoutVars>
      </dgm:prSet>
      <dgm:spPr/>
    </dgm:pt>
    <dgm:pt modelId="{137FB8DC-897A-4096-8F32-1AEBCD572319}" type="pres">
      <dgm:prSet presAssocID="{C76B3586-6DF8-489C-847B-B6878E8C9EA9}" presName="rootComposite" presStyleCnt="0"/>
      <dgm:spPr/>
    </dgm:pt>
    <dgm:pt modelId="{D8243ED1-5CBD-4D00-97FF-1A5280C3A8C0}" type="pres">
      <dgm:prSet presAssocID="{C76B3586-6DF8-489C-847B-B6878E8C9EA9}" presName="rootText" presStyleLbl="node2" presStyleIdx="1" presStyleCnt="2" custScaleX="75299" custScaleY="32494" custLinFactNeighborX="63" custLinFactNeighborY="-4060">
        <dgm:presLayoutVars>
          <dgm:chPref val="3"/>
        </dgm:presLayoutVars>
      </dgm:prSet>
      <dgm:spPr/>
      <dgm:t>
        <a:bodyPr/>
        <a:lstStyle/>
        <a:p>
          <a:endParaRPr lang="en-US"/>
        </a:p>
      </dgm:t>
    </dgm:pt>
    <dgm:pt modelId="{1A63095A-EFB5-431E-833A-5CA6736019E8}" type="pres">
      <dgm:prSet presAssocID="{C76B3586-6DF8-489C-847B-B6878E8C9EA9}" presName="rootConnector" presStyleLbl="node2" presStyleIdx="1" presStyleCnt="2"/>
      <dgm:spPr/>
      <dgm:t>
        <a:bodyPr/>
        <a:lstStyle/>
        <a:p>
          <a:endParaRPr lang="en-US"/>
        </a:p>
      </dgm:t>
    </dgm:pt>
    <dgm:pt modelId="{010BDE7E-D24A-404E-B213-5CFBC358253C}" type="pres">
      <dgm:prSet presAssocID="{C76B3586-6DF8-489C-847B-B6878E8C9EA9}" presName="hierChild4" presStyleCnt="0"/>
      <dgm:spPr/>
    </dgm:pt>
    <dgm:pt modelId="{21F567ED-0A21-4207-90A3-B198D06A9A61}" type="pres">
      <dgm:prSet presAssocID="{C76B3586-6DF8-489C-847B-B6878E8C9EA9}" presName="hierChild5" presStyleCnt="0"/>
      <dgm:spPr/>
    </dgm:pt>
    <dgm:pt modelId="{38FD1F18-666E-49F0-B364-2BD7715B6CAE}" type="pres">
      <dgm:prSet presAssocID="{A81E8223-B0B9-4FAD-8A05-C829BEB54FD5}" presName="hierChild3" presStyleCnt="0"/>
      <dgm:spPr/>
    </dgm:pt>
  </dgm:ptLst>
  <dgm:cxnLst>
    <dgm:cxn modelId="{13CA8016-7343-4866-AC23-0A3244A08A06}" srcId="{A81E8223-B0B9-4FAD-8A05-C829BEB54FD5}" destId="{C76B3586-6DF8-489C-847B-B6878E8C9EA9}" srcOrd="1" destOrd="0" parTransId="{FDE010E9-0FBE-4DEE-B0D7-1503773717FD}" sibTransId="{11DB8F20-85C2-498D-B074-6A7A63F97F7E}"/>
    <dgm:cxn modelId="{50716FC0-D12E-4898-907F-3F89853B1659}" type="presOf" srcId="{C76B3586-6DF8-489C-847B-B6878E8C9EA9}" destId="{1A63095A-EFB5-431E-833A-5CA6736019E8}" srcOrd="1" destOrd="0" presId="urn:microsoft.com/office/officeart/2005/8/layout/orgChart1"/>
    <dgm:cxn modelId="{68157C1D-25FC-426B-9A2E-638DF5FFEA69}" type="presOf" srcId="{654F829E-052D-4966-AB27-8BF5D4361A74}" destId="{A0B45768-FF55-487D-BC6E-CCF28DF649F0}" srcOrd="0" destOrd="0" presId="urn:microsoft.com/office/officeart/2005/8/layout/orgChart1"/>
    <dgm:cxn modelId="{3E556439-499D-4943-9015-0A29AEB55F06}" srcId="{CC8485CC-03C2-4746-B0E8-ACBA342A174E}" destId="{A81E8223-B0B9-4FAD-8A05-C829BEB54FD5}" srcOrd="0" destOrd="0" parTransId="{FD8582E5-F822-4296-BF39-EEFB4A3B96A7}" sibTransId="{3B9CEE01-3C4D-4AEA-A5C2-1FC9D42923C4}"/>
    <dgm:cxn modelId="{F603E121-91DA-48C2-B5A7-4D24CA959B3D}" type="presOf" srcId="{CC8485CC-03C2-4746-B0E8-ACBA342A174E}" destId="{F2F4AEB9-636D-4DEA-82A3-E58FDC2A7CC3}" srcOrd="0" destOrd="0" presId="urn:microsoft.com/office/officeart/2005/8/layout/orgChart1"/>
    <dgm:cxn modelId="{E3ABD7A1-3BA8-453A-86F0-4B9C400EE15E}" srcId="{A81E8223-B0B9-4FAD-8A05-C829BEB54FD5}" destId="{654F829E-052D-4966-AB27-8BF5D4361A74}" srcOrd="0" destOrd="0" parTransId="{391487FE-1439-42DC-B179-5588D439467E}" sibTransId="{1383E7B3-FCB7-44BE-95E5-ADB6A9242E7D}"/>
    <dgm:cxn modelId="{4159FEFD-2AD5-4284-B297-56A89A605875}" type="presOf" srcId="{FDE010E9-0FBE-4DEE-B0D7-1503773717FD}" destId="{9686C08F-B212-40D2-8551-DF7A45235D60}" srcOrd="0" destOrd="0" presId="urn:microsoft.com/office/officeart/2005/8/layout/orgChart1"/>
    <dgm:cxn modelId="{B05290F2-93A5-49DE-8971-C3B1BE083C5D}" type="presOf" srcId="{654F829E-052D-4966-AB27-8BF5D4361A74}" destId="{9F3B6786-35EC-4AB1-83F0-7FA9DFD4576E}" srcOrd="1" destOrd="0" presId="urn:microsoft.com/office/officeart/2005/8/layout/orgChart1"/>
    <dgm:cxn modelId="{1117F219-7E5D-4754-9987-DB39F4F25C07}" type="presOf" srcId="{A81E8223-B0B9-4FAD-8A05-C829BEB54FD5}" destId="{08C3C342-7F4F-42E3-86C0-818D1692C889}" srcOrd="1" destOrd="0" presId="urn:microsoft.com/office/officeart/2005/8/layout/orgChart1"/>
    <dgm:cxn modelId="{D4ACFCF8-DF38-46B1-9550-618369B05560}" type="presOf" srcId="{C76B3586-6DF8-489C-847B-B6878E8C9EA9}" destId="{D8243ED1-5CBD-4D00-97FF-1A5280C3A8C0}" srcOrd="0" destOrd="0" presId="urn:microsoft.com/office/officeart/2005/8/layout/orgChart1"/>
    <dgm:cxn modelId="{61C93174-9D0A-4582-880B-67E914A99D22}" type="presOf" srcId="{391487FE-1439-42DC-B179-5588D439467E}" destId="{4229FAF6-4580-43B4-B886-C0F3C33DAE4A}" srcOrd="0" destOrd="0" presId="urn:microsoft.com/office/officeart/2005/8/layout/orgChart1"/>
    <dgm:cxn modelId="{4543F049-C41D-4066-84EE-2A8C97AA2EB0}" type="presOf" srcId="{A81E8223-B0B9-4FAD-8A05-C829BEB54FD5}" destId="{39B25576-AEDE-403C-BF5A-29859DD665FF}" srcOrd="0" destOrd="0" presId="urn:microsoft.com/office/officeart/2005/8/layout/orgChart1"/>
    <dgm:cxn modelId="{2B857935-9ED4-49F1-8510-38DEB97DE50F}" type="presParOf" srcId="{F2F4AEB9-636D-4DEA-82A3-E58FDC2A7CC3}" destId="{E4BC295B-FDD0-436F-AC97-4BE99277E8CB}" srcOrd="0" destOrd="0" presId="urn:microsoft.com/office/officeart/2005/8/layout/orgChart1"/>
    <dgm:cxn modelId="{C2C338EE-892C-4971-973D-4A80E481B803}" type="presParOf" srcId="{E4BC295B-FDD0-436F-AC97-4BE99277E8CB}" destId="{E720A8EE-B29F-4F35-8E7B-49B28569BF4C}" srcOrd="0" destOrd="0" presId="urn:microsoft.com/office/officeart/2005/8/layout/orgChart1"/>
    <dgm:cxn modelId="{16CB25C7-AF18-4BAA-BB70-8AFF60DBECE4}" type="presParOf" srcId="{E720A8EE-B29F-4F35-8E7B-49B28569BF4C}" destId="{39B25576-AEDE-403C-BF5A-29859DD665FF}" srcOrd="0" destOrd="0" presId="urn:microsoft.com/office/officeart/2005/8/layout/orgChart1"/>
    <dgm:cxn modelId="{185C2F66-B7A3-4682-9A2C-5D67BAA26F80}" type="presParOf" srcId="{E720A8EE-B29F-4F35-8E7B-49B28569BF4C}" destId="{08C3C342-7F4F-42E3-86C0-818D1692C889}" srcOrd="1" destOrd="0" presId="urn:microsoft.com/office/officeart/2005/8/layout/orgChart1"/>
    <dgm:cxn modelId="{0E642155-16A3-40FB-A16F-527383989336}" type="presParOf" srcId="{E4BC295B-FDD0-436F-AC97-4BE99277E8CB}" destId="{9D21D90E-7DDC-47DE-BE51-89703BAD1C8A}" srcOrd="1" destOrd="0" presId="urn:microsoft.com/office/officeart/2005/8/layout/orgChart1"/>
    <dgm:cxn modelId="{D7BEC36A-53C1-4922-82D7-7184ACEBE63A}" type="presParOf" srcId="{9D21D90E-7DDC-47DE-BE51-89703BAD1C8A}" destId="{4229FAF6-4580-43B4-B886-C0F3C33DAE4A}" srcOrd="0" destOrd="0" presId="urn:microsoft.com/office/officeart/2005/8/layout/orgChart1"/>
    <dgm:cxn modelId="{2B09090B-3D18-4842-B1B4-A30DE3045BBB}" type="presParOf" srcId="{9D21D90E-7DDC-47DE-BE51-89703BAD1C8A}" destId="{C43FF5CE-E5E1-4E77-8B98-2EC1FECB3B86}" srcOrd="1" destOrd="0" presId="urn:microsoft.com/office/officeart/2005/8/layout/orgChart1"/>
    <dgm:cxn modelId="{E6FB7A1E-3BA1-4372-9892-E596FA908824}" type="presParOf" srcId="{C43FF5CE-E5E1-4E77-8B98-2EC1FECB3B86}" destId="{CE9143ED-960E-4D6E-9F88-62D85E75297D}" srcOrd="0" destOrd="0" presId="urn:microsoft.com/office/officeart/2005/8/layout/orgChart1"/>
    <dgm:cxn modelId="{838DE88D-59BB-4225-BB91-6575326EF9FE}" type="presParOf" srcId="{CE9143ED-960E-4D6E-9F88-62D85E75297D}" destId="{A0B45768-FF55-487D-BC6E-CCF28DF649F0}" srcOrd="0" destOrd="0" presId="urn:microsoft.com/office/officeart/2005/8/layout/orgChart1"/>
    <dgm:cxn modelId="{E1DB38AC-9F33-49DE-AC5B-E2477C2F3DEA}" type="presParOf" srcId="{CE9143ED-960E-4D6E-9F88-62D85E75297D}" destId="{9F3B6786-35EC-4AB1-83F0-7FA9DFD4576E}" srcOrd="1" destOrd="0" presId="urn:microsoft.com/office/officeart/2005/8/layout/orgChart1"/>
    <dgm:cxn modelId="{BC4988C9-09D0-4C26-918C-5888B44DFF15}" type="presParOf" srcId="{C43FF5CE-E5E1-4E77-8B98-2EC1FECB3B86}" destId="{2CC823E6-E3AA-4AC3-9F39-1F001B3FB849}" srcOrd="1" destOrd="0" presId="urn:microsoft.com/office/officeart/2005/8/layout/orgChart1"/>
    <dgm:cxn modelId="{7A27542F-5F74-4D77-AA41-576A51C1C0FC}" type="presParOf" srcId="{C43FF5CE-E5E1-4E77-8B98-2EC1FECB3B86}" destId="{A3544187-58BB-460B-AB7B-71DBDA33B5F3}" srcOrd="2" destOrd="0" presId="urn:microsoft.com/office/officeart/2005/8/layout/orgChart1"/>
    <dgm:cxn modelId="{1509C273-F9D1-49BA-9EA1-8DA60DDE0B32}" type="presParOf" srcId="{9D21D90E-7DDC-47DE-BE51-89703BAD1C8A}" destId="{9686C08F-B212-40D2-8551-DF7A45235D60}" srcOrd="2" destOrd="0" presId="urn:microsoft.com/office/officeart/2005/8/layout/orgChart1"/>
    <dgm:cxn modelId="{E1E749D9-8E51-44FC-9D3B-CC527ADD77D8}" type="presParOf" srcId="{9D21D90E-7DDC-47DE-BE51-89703BAD1C8A}" destId="{EA8C2006-CAA8-405E-9A49-A553FFF8901F}" srcOrd="3" destOrd="0" presId="urn:microsoft.com/office/officeart/2005/8/layout/orgChart1"/>
    <dgm:cxn modelId="{06D655A8-8433-4FCE-B252-100D945C26A8}" type="presParOf" srcId="{EA8C2006-CAA8-405E-9A49-A553FFF8901F}" destId="{137FB8DC-897A-4096-8F32-1AEBCD572319}" srcOrd="0" destOrd="0" presId="urn:microsoft.com/office/officeart/2005/8/layout/orgChart1"/>
    <dgm:cxn modelId="{5CE4BAFC-09B0-45A4-B54D-A94D4F06350E}" type="presParOf" srcId="{137FB8DC-897A-4096-8F32-1AEBCD572319}" destId="{D8243ED1-5CBD-4D00-97FF-1A5280C3A8C0}" srcOrd="0" destOrd="0" presId="urn:microsoft.com/office/officeart/2005/8/layout/orgChart1"/>
    <dgm:cxn modelId="{7F6EEB20-75A1-474E-9F12-25645B277C90}" type="presParOf" srcId="{137FB8DC-897A-4096-8F32-1AEBCD572319}" destId="{1A63095A-EFB5-431E-833A-5CA6736019E8}" srcOrd="1" destOrd="0" presId="urn:microsoft.com/office/officeart/2005/8/layout/orgChart1"/>
    <dgm:cxn modelId="{06C70904-AB0B-468D-B640-B68D3134D845}" type="presParOf" srcId="{EA8C2006-CAA8-405E-9A49-A553FFF8901F}" destId="{010BDE7E-D24A-404E-B213-5CFBC358253C}" srcOrd="1" destOrd="0" presId="urn:microsoft.com/office/officeart/2005/8/layout/orgChart1"/>
    <dgm:cxn modelId="{B0C50D57-19E7-4084-AFA2-1BD43F2A9C22}" type="presParOf" srcId="{EA8C2006-CAA8-405E-9A49-A553FFF8901F}" destId="{21F567ED-0A21-4207-90A3-B198D06A9A61}" srcOrd="2" destOrd="0" presId="urn:microsoft.com/office/officeart/2005/8/layout/orgChart1"/>
    <dgm:cxn modelId="{579037C3-70C7-40BF-9D43-35765DE15D21}" type="presParOf" srcId="{E4BC295B-FDD0-436F-AC97-4BE99277E8CB}" destId="{38FD1F18-666E-49F0-B364-2BD7715B6CA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6C08F-B212-40D2-8551-DF7A45235D60}">
      <dsp:nvSpPr>
        <dsp:cNvPr id="0" name=""/>
        <dsp:cNvSpPr/>
      </dsp:nvSpPr>
      <dsp:spPr>
        <a:xfrm>
          <a:off x="1820099" y="1078004"/>
          <a:ext cx="1036146" cy="394922"/>
        </a:xfrm>
        <a:custGeom>
          <a:avLst/>
          <a:gdLst/>
          <a:ahLst/>
          <a:cxnLst/>
          <a:rect l="0" t="0" r="0" b="0"/>
          <a:pathLst>
            <a:path>
              <a:moveTo>
                <a:pt x="0" y="0"/>
              </a:moveTo>
              <a:lnTo>
                <a:pt x="0" y="225861"/>
              </a:lnTo>
              <a:lnTo>
                <a:pt x="1327198" y="225861"/>
              </a:lnTo>
              <a:lnTo>
                <a:pt x="1327198" y="505855"/>
              </a:lnTo>
            </a:path>
          </a:pathLst>
        </a:custGeom>
        <a:noFill/>
        <a:ln w="12700" cap="flat" cmpd="sng" algn="ctr">
          <a:solidFill>
            <a:srgbClr val="4472C4">
              <a:tint val="9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229FAF6-4580-43B4-B886-C0F3C33DAE4A}">
      <dsp:nvSpPr>
        <dsp:cNvPr id="0" name=""/>
        <dsp:cNvSpPr/>
      </dsp:nvSpPr>
      <dsp:spPr>
        <a:xfrm>
          <a:off x="816242" y="1078004"/>
          <a:ext cx="1003856" cy="362352"/>
        </a:xfrm>
        <a:custGeom>
          <a:avLst/>
          <a:gdLst/>
          <a:ahLst/>
          <a:cxnLst/>
          <a:rect l="0" t="0" r="0" b="0"/>
          <a:pathLst>
            <a:path>
              <a:moveTo>
                <a:pt x="1285838" y="0"/>
              </a:moveTo>
              <a:lnTo>
                <a:pt x="1285838" y="184142"/>
              </a:lnTo>
              <a:lnTo>
                <a:pt x="0" y="184142"/>
              </a:lnTo>
              <a:lnTo>
                <a:pt x="0" y="464136"/>
              </a:lnTo>
            </a:path>
          </a:pathLst>
        </a:custGeom>
        <a:noFill/>
        <a:ln w="12700" cap="flat" cmpd="sng" algn="ctr">
          <a:solidFill>
            <a:srgbClr val="4472C4">
              <a:tint val="9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9B25576-AEDE-403C-BF5A-29859DD665FF}">
      <dsp:nvSpPr>
        <dsp:cNvPr id="0" name=""/>
        <dsp:cNvSpPr/>
      </dsp:nvSpPr>
      <dsp:spPr>
        <a:xfrm>
          <a:off x="779185" y="137934"/>
          <a:ext cx="2081827" cy="940070"/>
        </a:xfrm>
        <a:prstGeom prst="rect">
          <a:avLst/>
        </a:prstGeom>
        <a:gradFill rotWithShape="0">
          <a:gsLst>
            <a:gs pos="0">
              <a:srgbClr val="4472C4">
                <a:shade val="60000"/>
                <a:hueOff val="0"/>
                <a:satOff val="0"/>
                <a:lumOff val="0"/>
                <a:alphaOff val="0"/>
                <a:satMod val="103000"/>
                <a:lumMod val="102000"/>
                <a:tint val="94000"/>
              </a:srgbClr>
            </a:gs>
            <a:gs pos="50000">
              <a:srgbClr val="4472C4">
                <a:shade val="60000"/>
                <a:hueOff val="0"/>
                <a:satOff val="0"/>
                <a:lumOff val="0"/>
                <a:alphaOff val="0"/>
                <a:satMod val="110000"/>
                <a:lumMod val="100000"/>
                <a:shade val="100000"/>
              </a:srgbClr>
            </a:gs>
            <a:gs pos="100000">
              <a:srgbClr val="4472C4">
                <a:shade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BH" sz="2400" b="1" kern="1200">
              <a:solidFill>
                <a:sysClr val="window" lastClr="FFFFFF"/>
              </a:solidFill>
              <a:latin typeface="Calibri" panose="020F0502020204030204"/>
              <a:ea typeface="+mn-ea"/>
              <a:cs typeface="Arial" panose="020B0604020202020204" pitchFamily="34" charset="0"/>
            </a:rPr>
            <a:t>زيادة إنتاج الرقعة الزراعية</a:t>
          </a:r>
          <a:endParaRPr lang="en-US" sz="2400" kern="1200">
            <a:solidFill>
              <a:sysClr val="window" lastClr="FFFFFF"/>
            </a:solidFill>
            <a:latin typeface="Calibri" panose="020F0502020204030204"/>
            <a:ea typeface="+mn-ea"/>
            <a:cs typeface="+mn-cs"/>
          </a:endParaRPr>
        </a:p>
      </dsp:txBody>
      <dsp:txXfrm>
        <a:off x="779185" y="137934"/>
        <a:ext cx="2081827" cy="940070"/>
      </dsp:txXfrm>
    </dsp:sp>
    <dsp:sp modelId="{A0B45768-FF55-487D-BC6E-CCF28DF649F0}">
      <dsp:nvSpPr>
        <dsp:cNvPr id="0" name=""/>
        <dsp:cNvSpPr/>
      </dsp:nvSpPr>
      <dsp:spPr>
        <a:xfrm>
          <a:off x="0" y="1440357"/>
          <a:ext cx="1632485" cy="406570"/>
        </a:xfrm>
        <a:prstGeom prst="rect">
          <a:avLst/>
        </a:prstGeom>
        <a:gradFill rotWithShape="0">
          <a:gsLst>
            <a:gs pos="0">
              <a:srgbClr val="4472C4">
                <a:shade val="80000"/>
                <a:hueOff val="0"/>
                <a:satOff val="0"/>
                <a:lumOff val="0"/>
                <a:alphaOff val="0"/>
                <a:satMod val="103000"/>
                <a:lumMod val="102000"/>
                <a:tint val="94000"/>
              </a:srgbClr>
            </a:gs>
            <a:gs pos="50000">
              <a:srgbClr val="4472C4">
                <a:shade val="80000"/>
                <a:hueOff val="0"/>
                <a:satOff val="0"/>
                <a:lumOff val="0"/>
                <a:alphaOff val="0"/>
                <a:satMod val="110000"/>
                <a:lumMod val="100000"/>
                <a:shade val="100000"/>
              </a:srgbClr>
            </a:gs>
            <a:gs pos="100000">
              <a:srgbClr val="4472C4">
                <a:shade val="8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BH" sz="2800" b="1" kern="1200">
              <a:solidFill>
                <a:sysClr val="window" lastClr="FFFFFF"/>
              </a:solidFill>
              <a:latin typeface="Calibri" panose="020F0502020204030204"/>
              <a:ea typeface="+mn-ea"/>
              <a:cs typeface="Arial" panose="020B0604020202020204" pitchFamily="34" charset="0"/>
            </a:rPr>
            <a:t>التوسع الرأسي</a:t>
          </a:r>
          <a:endParaRPr lang="en-US" sz="2800" kern="1200">
            <a:solidFill>
              <a:sysClr val="window" lastClr="FFFFFF"/>
            </a:solidFill>
            <a:latin typeface="Calibri" panose="020F0502020204030204"/>
            <a:ea typeface="+mn-ea"/>
            <a:cs typeface="+mn-cs"/>
          </a:endParaRPr>
        </a:p>
      </dsp:txBody>
      <dsp:txXfrm>
        <a:off x="0" y="1440357"/>
        <a:ext cx="1632485" cy="406570"/>
      </dsp:txXfrm>
    </dsp:sp>
    <dsp:sp modelId="{D8243ED1-5CBD-4D00-97FF-1A5280C3A8C0}">
      <dsp:nvSpPr>
        <dsp:cNvPr id="0" name=""/>
        <dsp:cNvSpPr/>
      </dsp:nvSpPr>
      <dsp:spPr>
        <a:xfrm>
          <a:off x="2072448" y="1472927"/>
          <a:ext cx="1567595" cy="338234"/>
        </a:xfrm>
        <a:prstGeom prst="rect">
          <a:avLst/>
        </a:prstGeom>
        <a:gradFill rotWithShape="0">
          <a:gsLst>
            <a:gs pos="0">
              <a:srgbClr val="4472C4">
                <a:shade val="80000"/>
                <a:hueOff val="0"/>
                <a:satOff val="0"/>
                <a:lumOff val="0"/>
                <a:alphaOff val="0"/>
                <a:satMod val="103000"/>
                <a:lumMod val="102000"/>
                <a:tint val="94000"/>
              </a:srgbClr>
            </a:gs>
            <a:gs pos="50000">
              <a:srgbClr val="4472C4">
                <a:shade val="80000"/>
                <a:hueOff val="0"/>
                <a:satOff val="0"/>
                <a:lumOff val="0"/>
                <a:alphaOff val="0"/>
                <a:satMod val="110000"/>
                <a:lumMod val="100000"/>
                <a:shade val="100000"/>
              </a:srgbClr>
            </a:gs>
            <a:gs pos="100000">
              <a:srgbClr val="4472C4">
                <a:shade val="8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ar-BH" sz="3500" b="1" kern="1200">
              <a:solidFill>
                <a:sysClr val="window" lastClr="FFFFFF"/>
              </a:solidFill>
              <a:latin typeface="Calibri" panose="020F0502020204030204"/>
              <a:ea typeface="+mn-ea"/>
              <a:cs typeface="Arial" panose="020B0604020202020204" pitchFamily="34" charset="0"/>
            </a:rPr>
            <a:t> </a:t>
          </a:r>
          <a:r>
            <a:rPr lang="ar-BH" sz="2800" b="1" kern="1200">
              <a:solidFill>
                <a:sysClr val="window" lastClr="FFFFFF"/>
              </a:solidFill>
              <a:latin typeface="Calibri" panose="020F0502020204030204"/>
              <a:ea typeface="+mn-ea"/>
              <a:cs typeface="Arial" panose="020B0604020202020204" pitchFamily="34" charset="0"/>
            </a:rPr>
            <a:t>التوسع الأفقي</a:t>
          </a:r>
          <a:endParaRPr lang="en-US" sz="3200" kern="1200">
            <a:solidFill>
              <a:sysClr val="window" lastClr="FFFFFF"/>
            </a:solidFill>
            <a:latin typeface="Calibri" panose="020F0502020204030204"/>
            <a:ea typeface="+mn-ea"/>
            <a:cs typeface="+mn-cs"/>
          </a:endParaRPr>
        </a:p>
      </dsp:txBody>
      <dsp:txXfrm>
        <a:off x="2072448" y="1472927"/>
        <a:ext cx="1567595" cy="3382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3/6/2024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3/6/2024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781-2DE1-46BF-AD3B-1DDE3DAA1FC5}"/>
              </a:ext>
            </a:extLst>
          </p:cNvPr>
          <p:cNvSpPr>
            <a:spLocks noGrp="1"/>
          </p:cNvSpPr>
          <p:nvPr>
            <p:ph type="ctrTitle"/>
          </p:nvPr>
        </p:nvSpPr>
        <p:spPr>
          <a:xfrm>
            <a:off x="2251525" y="987212"/>
            <a:ext cx="8637073" cy="2541431"/>
          </a:xfrm>
        </p:spPr>
        <p:txBody>
          <a:bodyPr/>
          <a:lstStyle/>
          <a:p>
            <a:r>
              <a:rPr lang="ar-BH" dirty="0"/>
              <a:t>الزراعة نفط دائم</a:t>
            </a:r>
            <a:endParaRPr lang="en-US" dirty="0"/>
          </a:p>
        </p:txBody>
      </p:sp>
      <p:sp>
        <p:nvSpPr>
          <p:cNvPr id="3" name="Subtitle 2">
            <a:extLst>
              <a:ext uri="{FF2B5EF4-FFF2-40B4-BE49-F238E27FC236}">
                <a16:creationId xmlns:a16="http://schemas.microsoft.com/office/drawing/2014/main" id="{09960550-A6E2-44E5-9583-E2824F023D2D}"/>
              </a:ext>
            </a:extLst>
          </p:cNvPr>
          <p:cNvSpPr>
            <a:spLocks noGrp="1"/>
          </p:cNvSpPr>
          <p:nvPr>
            <p:ph type="subTitle" idx="1"/>
          </p:nvPr>
        </p:nvSpPr>
        <p:spPr>
          <a:xfrm>
            <a:off x="2417780" y="3531204"/>
            <a:ext cx="4624288" cy="977621"/>
          </a:xfrm>
        </p:spPr>
        <p:txBody>
          <a:bodyPr/>
          <a:lstStyle/>
          <a:p>
            <a:r>
              <a:rPr lang="ar-BH" dirty="0"/>
              <a:t>دراسة بحثية عن زيادة انتاجية الأرض (فبراير 2024م.)</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509" y="14315"/>
            <a:ext cx="8370533" cy="1201016"/>
          </a:xfrm>
          <a:prstGeom prst="rect">
            <a:avLst/>
          </a:prstGeom>
        </p:spPr>
      </p:pic>
      <p:pic>
        <p:nvPicPr>
          <p:cNvPr id="5" name="Picture 4"/>
          <p:cNvPicPr>
            <a:picLocks noChangeAspect="1"/>
          </p:cNvPicPr>
          <p:nvPr/>
        </p:nvPicPr>
        <p:blipFill>
          <a:blip r:embed="rId3"/>
          <a:stretch>
            <a:fillRect/>
          </a:stretch>
        </p:blipFill>
        <p:spPr>
          <a:xfrm>
            <a:off x="7783199" y="1246479"/>
            <a:ext cx="4092126" cy="3384898"/>
          </a:xfrm>
          <a:prstGeom prst="rect">
            <a:avLst/>
          </a:prstGeom>
        </p:spPr>
      </p:pic>
      <p:sp>
        <p:nvSpPr>
          <p:cNvPr id="6" name="TextBox 5"/>
          <p:cNvSpPr txBox="1"/>
          <p:nvPr/>
        </p:nvSpPr>
        <p:spPr>
          <a:xfrm>
            <a:off x="9084623" y="4073236"/>
            <a:ext cx="2790702" cy="369332"/>
          </a:xfrm>
          <a:prstGeom prst="rect">
            <a:avLst/>
          </a:prstGeom>
          <a:noFill/>
        </p:spPr>
        <p:txBody>
          <a:bodyPr wrap="square" rtlCol="0">
            <a:spAutoFit/>
          </a:bodyPr>
          <a:lstStyle/>
          <a:p>
            <a:r>
              <a:rPr lang="en-US" dirty="0"/>
              <a:t>v</a:t>
            </a:r>
          </a:p>
        </p:txBody>
      </p:sp>
      <p:sp>
        <p:nvSpPr>
          <p:cNvPr id="7" name="TextBox 6"/>
          <p:cNvSpPr txBox="1"/>
          <p:nvPr/>
        </p:nvSpPr>
        <p:spPr>
          <a:xfrm>
            <a:off x="7216239" y="3781896"/>
            <a:ext cx="6333507" cy="2031325"/>
          </a:xfrm>
          <a:prstGeom prst="rect">
            <a:avLst/>
          </a:prstGeom>
          <a:noFill/>
        </p:spPr>
        <p:txBody>
          <a:bodyPr wrap="square" rtlCol="0">
            <a:spAutoFit/>
          </a:bodyPr>
          <a:lstStyle/>
          <a:p>
            <a:r>
              <a:rPr lang="ar-BH" dirty="0"/>
              <a:t>فريق العمل:</a:t>
            </a:r>
          </a:p>
          <a:p>
            <a:r>
              <a:rPr lang="ar-BH" dirty="0"/>
              <a:t>الطالبات:</a:t>
            </a:r>
          </a:p>
          <a:p>
            <a:r>
              <a:rPr lang="ar-BH" dirty="0"/>
              <a:t>1- تالا رامي حجازي</a:t>
            </a:r>
          </a:p>
          <a:p>
            <a:r>
              <a:rPr lang="ar-BH" dirty="0"/>
              <a:t>2- سلسبيل سعد أبو الفتوح</a:t>
            </a:r>
          </a:p>
          <a:p>
            <a:r>
              <a:rPr lang="ar-BH" dirty="0"/>
              <a:t>3-كوثر عقيل الوادي</a:t>
            </a:r>
          </a:p>
          <a:p>
            <a:r>
              <a:rPr lang="ar-BH" dirty="0"/>
              <a:t>اشراف الأستاذتين : خديجة </a:t>
            </a:r>
            <a:r>
              <a:rPr lang="ar-BH" dirty="0" err="1"/>
              <a:t>عبدالأمير</a:t>
            </a:r>
            <a:r>
              <a:rPr lang="ar-BH" dirty="0"/>
              <a:t> عمران –</a:t>
            </a:r>
            <a:r>
              <a:rPr lang="ar-BH" dirty="0" err="1"/>
              <a:t>أ.ليلى</a:t>
            </a:r>
            <a:r>
              <a:rPr lang="ar-BH" dirty="0"/>
              <a:t> شاكر محمد</a:t>
            </a:r>
          </a:p>
          <a:p>
            <a:r>
              <a:rPr lang="ar-BH" dirty="0"/>
              <a:t>مديرة المدرسة :</a:t>
            </a:r>
            <a:r>
              <a:rPr lang="ar-BH" dirty="0" err="1"/>
              <a:t>أ.غنية</a:t>
            </a:r>
            <a:r>
              <a:rPr lang="ar-BH" dirty="0"/>
              <a:t> عبدالله النشابة</a:t>
            </a:r>
            <a:endParaRPr lang="en-US" dirty="0"/>
          </a:p>
        </p:txBody>
      </p:sp>
    </p:spTree>
    <p:extLst>
      <p:ext uri="{BB962C8B-B14F-4D97-AF65-F5344CB8AC3E}">
        <p14:creationId xmlns:p14="http://schemas.microsoft.com/office/powerpoint/2010/main" val="423357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56E2D52-B75B-4002-8FF7-F732D3D291BC}"/>
              </a:ext>
            </a:extLst>
          </p:cNvPr>
          <p:cNvSpPr/>
          <p:nvPr/>
        </p:nvSpPr>
        <p:spPr>
          <a:xfrm>
            <a:off x="995082" y="1308847"/>
            <a:ext cx="9690847" cy="4666129"/>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11919D4-7E97-4E33-BB61-4456B31AF051}"/>
              </a:ext>
            </a:extLst>
          </p:cNvPr>
          <p:cNvSpPr txBox="1"/>
          <p:nvPr/>
        </p:nvSpPr>
        <p:spPr>
          <a:xfrm>
            <a:off x="1201271" y="1450661"/>
            <a:ext cx="9484658" cy="4524315"/>
          </a:xfrm>
          <a:prstGeom prst="rect">
            <a:avLst/>
          </a:prstGeom>
          <a:noFill/>
        </p:spPr>
        <p:txBody>
          <a:bodyPr wrap="square" rtlCol="0">
            <a:spAutoFit/>
          </a:bodyPr>
          <a:lstStyle/>
          <a:p>
            <a:r>
              <a:rPr lang="ar-BH" sz="3600" dirty="0"/>
              <a:t>1-عدم توفر ميزانية لشراء روبوت.</a:t>
            </a:r>
          </a:p>
          <a:p>
            <a:r>
              <a:rPr lang="ar-BH" sz="3600" dirty="0"/>
              <a:t>2- لا يتواجد اختصاصي برمجة في المدرسة.</a:t>
            </a:r>
          </a:p>
          <a:p>
            <a:r>
              <a:rPr lang="ar-BH" sz="3600" dirty="0"/>
              <a:t>3- تطلب العمل في البحث مجهود كبير خصوصا عند استخدام ألواح الطاقة الشمسية.</a:t>
            </a:r>
          </a:p>
          <a:p>
            <a:r>
              <a:rPr lang="ar-BH" sz="3600" dirty="0"/>
              <a:t>4-تعرض المحصول لبعض الآفات مثل حشرة المن نتيجة زيادة الرطوبة الجوية وتم القضاء عليها بعمل مبيد عضوي.</a:t>
            </a:r>
          </a:p>
          <a:p>
            <a:r>
              <a:rPr lang="ar-BH" sz="3600" dirty="0"/>
              <a:t>5-كان المؤمل استخدام الروبوت في كشف الآفات الزراعية ولكن لم تكن الظروف مواتية.</a:t>
            </a:r>
          </a:p>
        </p:txBody>
      </p:sp>
      <p:sp>
        <p:nvSpPr>
          <p:cNvPr id="3" name="Rectangle: Rounded Corners 2">
            <a:extLst>
              <a:ext uri="{FF2B5EF4-FFF2-40B4-BE49-F238E27FC236}">
                <a16:creationId xmlns:a16="http://schemas.microsoft.com/office/drawing/2014/main" id="{D744C0CD-02B9-47A5-805C-E19522924175}"/>
              </a:ext>
            </a:extLst>
          </p:cNvPr>
          <p:cNvSpPr/>
          <p:nvPr/>
        </p:nvSpPr>
        <p:spPr>
          <a:xfrm>
            <a:off x="853440" y="385482"/>
            <a:ext cx="11033760" cy="6015318"/>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B0482B4B-0C03-44E0-B920-1E55EFC423DB}"/>
              </a:ext>
            </a:extLst>
          </p:cNvPr>
          <p:cNvSpPr txBox="1"/>
          <p:nvPr/>
        </p:nvSpPr>
        <p:spPr>
          <a:xfrm>
            <a:off x="2963930" y="-1132913"/>
            <a:ext cx="6601993" cy="4031873"/>
          </a:xfrm>
          <a:prstGeom prst="rect">
            <a:avLst/>
          </a:prstGeom>
          <a:noFill/>
        </p:spPr>
        <p:txBody>
          <a:bodyPr wrap="square" rtlCol="0">
            <a:spAutoFit/>
          </a:bodyPr>
          <a:lstStyle/>
          <a:p>
            <a:pPr algn="r"/>
            <a:endParaRPr lang="ar-BH" sz="5400" dirty="0"/>
          </a:p>
          <a:p>
            <a:pPr algn="r"/>
            <a:r>
              <a:rPr lang="ar-BH" sz="5400" dirty="0"/>
              <a:t>                             </a:t>
            </a:r>
          </a:p>
          <a:p>
            <a:pPr algn="r"/>
            <a:r>
              <a:rPr lang="ar-BH" sz="4000" dirty="0"/>
              <a:t>الصعوبات التي واجهت البحث</a:t>
            </a:r>
          </a:p>
          <a:p>
            <a:pPr algn="r"/>
            <a:r>
              <a:rPr lang="ar-BH" sz="5400" dirty="0"/>
              <a:t>         </a:t>
            </a:r>
          </a:p>
          <a:p>
            <a:r>
              <a:rPr lang="ar-BH" sz="5400" dirty="0"/>
              <a:t>                 </a:t>
            </a:r>
            <a:endParaRPr lang="en-US" sz="5400" dirty="0"/>
          </a:p>
        </p:txBody>
      </p:sp>
    </p:spTree>
    <p:extLst>
      <p:ext uri="{BB962C8B-B14F-4D97-AF65-F5344CB8AC3E}">
        <p14:creationId xmlns:p14="http://schemas.microsoft.com/office/powerpoint/2010/main" val="342827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482B4B-0C03-44E0-B920-1E55EFC423DB}"/>
              </a:ext>
            </a:extLst>
          </p:cNvPr>
          <p:cNvSpPr txBox="1"/>
          <p:nvPr/>
        </p:nvSpPr>
        <p:spPr>
          <a:xfrm>
            <a:off x="4810194" y="-1246909"/>
            <a:ext cx="6601993" cy="4031873"/>
          </a:xfrm>
          <a:prstGeom prst="rect">
            <a:avLst/>
          </a:prstGeom>
          <a:noFill/>
        </p:spPr>
        <p:txBody>
          <a:bodyPr wrap="square" rtlCol="0">
            <a:spAutoFit/>
          </a:bodyPr>
          <a:lstStyle/>
          <a:p>
            <a:pPr algn="r"/>
            <a:endParaRPr lang="ar-BH" sz="5400" dirty="0"/>
          </a:p>
          <a:p>
            <a:pPr algn="r"/>
            <a:r>
              <a:rPr lang="ar-BH" sz="5400" dirty="0"/>
              <a:t>                             </a:t>
            </a:r>
          </a:p>
          <a:p>
            <a:pPr algn="r"/>
            <a:r>
              <a:rPr lang="ar-BH" sz="4000" dirty="0"/>
              <a:t>التوصيات والمقترحات</a:t>
            </a:r>
          </a:p>
          <a:p>
            <a:pPr algn="r"/>
            <a:r>
              <a:rPr lang="ar-BH" sz="5400" dirty="0"/>
              <a:t>         </a:t>
            </a:r>
          </a:p>
          <a:p>
            <a:r>
              <a:rPr lang="ar-BH" sz="5400" dirty="0"/>
              <a:t>                 </a:t>
            </a:r>
            <a:endParaRPr lang="en-US" sz="5400" dirty="0"/>
          </a:p>
        </p:txBody>
      </p:sp>
      <p:sp>
        <p:nvSpPr>
          <p:cNvPr id="3" name="Rectangle 2">
            <a:extLst>
              <a:ext uri="{FF2B5EF4-FFF2-40B4-BE49-F238E27FC236}">
                <a16:creationId xmlns:a16="http://schemas.microsoft.com/office/drawing/2014/main" id="{2E8A3800-F806-41A9-AE88-5785149341FF}"/>
              </a:ext>
            </a:extLst>
          </p:cNvPr>
          <p:cNvSpPr/>
          <p:nvPr/>
        </p:nvSpPr>
        <p:spPr>
          <a:xfrm>
            <a:off x="83293" y="1152115"/>
            <a:ext cx="12263718" cy="5016758"/>
          </a:xfrm>
          <a:prstGeom prst="rect">
            <a:avLst/>
          </a:prstGeom>
        </p:spPr>
        <p:txBody>
          <a:bodyPr wrap="square">
            <a:spAutoFit/>
          </a:bodyPr>
          <a:lstStyle/>
          <a:p>
            <a:r>
              <a:rPr lang="ar-BH" sz="3200" dirty="0"/>
              <a:t>1-استخدام أنظمة التحكم الذكية، حيث يتم ضبط جداول زمنية محددة لتشغيل المضخات وتوزيع المياه في الحقول. يتم برمجة هذه الأنظمة لتلبية احتياجات النباتات في مختلف مراحل النمو، مما يسهم في تحسين كفاءة الري وتقليل التبذير.</a:t>
            </a:r>
          </a:p>
          <a:p>
            <a:r>
              <a:rPr lang="ar-BH" sz="3200" dirty="0"/>
              <a:t>2- إدارة التحديات البيئية باستخدام التنبؤ بالطقس عن طريق ربط الأنظمة الذكية بأجهزة رصد الطقس والأحوال الجوية.</a:t>
            </a:r>
          </a:p>
          <a:p>
            <a:r>
              <a:rPr lang="ar-BH" sz="3200" dirty="0"/>
              <a:t>3- الاستفادة من تقنيات جمع المعلومات وتحليل البيانات الزراعية لاتخاذ قرارات حول كيفية تعزيز الإنتاج.</a:t>
            </a:r>
          </a:p>
          <a:p>
            <a:r>
              <a:rPr lang="ar-BH" sz="3200" dirty="0"/>
              <a:t>4-استحداث نظام مراقبة صحة التربة والمحاصيل عن طريق تركيب مستشعرات إنترنت الأشياء داخل التربة.</a:t>
            </a:r>
          </a:p>
          <a:p>
            <a:r>
              <a:rPr lang="ar-BH" sz="3200" dirty="0"/>
              <a:t>5- توفير نظام ممكّن للذكاء الاصطناعي لتقييم بيانات المزرعة وكشف الآفات.</a:t>
            </a:r>
          </a:p>
        </p:txBody>
      </p:sp>
    </p:spTree>
    <p:extLst>
      <p:ext uri="{BB962C8B-B14F-4D97-AF65-F5344CB8AC3E}">
        <p14:creationId xmlns:p14="http://schemas.microsoft.com/office/powerpoint/2010/main" val="1051121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B8854A4-A573-4790-98D0-C91CEE80E8F5}"/>
              </a:ext>
            </a:extLst>
          </p:cNvPr>
          <p:cNvSpPr/>
          <p:nvPr/>
        </p:nvSpPr>
        <p:spPr>
          <a:xfrm>
            <a:off x="3587677" y="125498"/>
            <a:ext cx="4444679" cy="2239798"/>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 name="TextBox 2">
            <a:extLst>
              <a:ext uri="{FF2B5EF4-FFF2-40B4-BE49-F238E27FC236}">
                <a16:creationId xmlns:a16="http://schemas.microsoft.com/office/drawing/2014/main" id="{35BBFD45-F38B-4B00-989F-A6F6EDCF07A2}"/>
              </a:ext>
            </a:extLst>
          </p:cNvPr>
          <p:cNvSpPr txBox="1"/>
          <p:nvPr/>
        </p:nvSpPr>
        <p:spPr>
          <a:xfrm>
            <a:off x="4235859" y="691399"/>
            <a:ext cx="4312920" cy="1107996"/>
          </a:xfrm>
          <a:prstGeom prst="rect">
            <a:avLst/>
          </a:prstGeom>
          <a:noFill/>
        </p:spPr>
        <p:txBody>
          <a:bodyPr wrap="square" rtlCol="0">
            <a:spAutoFit/>
          </a:bodyPr>
          <a:lstStyle/>
          <a:p>
            <a:pPr marL="857250" indent="-857250">
              <a:buFont typeface="Arial" panose="020B0604020202020204" pitchFamily="34" charset="0"/>
              <a:buChar char="•"/>
            </a:pPr>
            <a:r>
              <a:rPr lang="ar-BH" sz="6600" dirty="0"/>
              <a:t>الخاتمة</a:t>
            </a:r>
          </a:p>
        </p:txBody>
      </p:sp>
      <p:sp>
        <p:nvSpPr>
          <p:cNvPr id="6" name="TextBox 5">
            <a:extLst>
              <a:ext uri="{FF2B5EF4-FFF2-40B4-BE49-F238E27FC236}">
                <a16:creationId xmlns:a16="http://schemas.microsoft.com/office/drawing/2014/main" id="{209BDC7A-2A92-4180-82E9-A2CAC3D443E9}"/>
              </a:ext>
            </a:extLst>
          </p:cNvPr>
          <p:cNvSpPr txBox="1"/>
          <p:nvPr/>
        </p:nvSpPr>
        <p:spPr>
          <a:xfrm>
            <a:off x="8820825" y="4280237"/>
            <a:ext cx="3587676" cy="646331"/>
          </a:xfrm>
          <a:prstGeom prst="rect">
            <a:avLst/>
          </a:prstGeom>
          <a:noFill/>
        </p:spPr>
        <p:txBody>
          <a:bodyPr wrap="square" rtlCol="0">
            <a:spAutoFit/>
          </a:bodyPr>
          <a:lstStyle/>
          <a:p>
            <a:endParaRPr lang="ar-BH" dirty="0"/>
          </a:p>
          <a:p>
            <a:endParaRPr lang="en-US" dirty="0"/>
          </a:p>
        </p:txBody>
      </p:sp>
      <p:sp>
        <p:nvSpPr>
          <p:cNvPr id="4" name="Rectangle 3">
            <a:extLst>
              <a:ext uri="{FF2B5EF4-FFF2-40B4-BE49-F238E27FC236}">
                <a16:creationId xmlns:a16="http://schemas.microsoft.com/office/drawing/2014/main" id="{01FB903A-C2F1-4AD5-8967-538F95526B04}"/>
              </a:ext>
            </a:extLst>
          </p:cNvPr>
          <p:cNvSpPr/>
          <p:nvPr/>
        </p:nvSpPr>
        <p:spPr>
          <a:xfrm>
            <a:off x="6875362" y="2747813"/>
            <a:ext cx="5030654" cy="3108543"/>
          </a:xfrm>
          <a:prstGeom prst="rect">
            <a:avLst/>
          </a:prstGeom>
        </p:spPr>
        <p:txBody>
          <a:bodyPr wrap="square">
            <a:spAutoFit/>
          </a:bodyPr>
          <a:lstStyle/>
          <a:p>
            <a:r>
              <a:rPr lang="ar-BH" sz="2800" dirty="0"/>
              <a:t>عبارة (الزراعة نفط دائم) كون الزراعة ثروة متجددة والنفط ثروة مستنفذة..فالأرض في كثير من بقاع العالم ظلت تزرع و لسبعة آلاف عام متصلة،وعلى عطائها المتجدد. على العرب الربط بقوة بين هاتين الثروتين باستخدام الثروة المستنفذة "النفط"في تطوير الثروة المتجددة.</a:t>
            </a:r>
            <a:endParaRPr lang="en-US" sz="2800" dirty="0"/>
          </a:p>
        </p:txBody>
      </p:sp>
      <p:sp>
        <p:nvSpPr>
          <p:cNvPr id="5" name="Rectangle 4">
            <a:extLst>
              <a:ext uri="{FF2B5EF4-FFF2-40B4-BE49-F238E27FC236}">
                <a16:creationId xmlns:a16="http://schemas.microsoft.com/office/drawing/2014/main" id="{5C83CA77-2CA5-422B-99D8-5F0792FA3FA2}"/>
              </a:ext>
            </a:extLst>
          </p:cNvPr>
          <p:cNvSpPr/>
          <p:nvPr/>
        </p:nvSpPr>
        <p:spPr>
          <a:xfrm>
            <a:off x="420546" y="2689657"/>
            <a:ext cx="6096000" cy="3539430"/>
          </a:xfrm>
          <a:prstGeom prst="rect">
            <a:avLst/>
          </a:prstGeom>
        </p:spPr>
        <p:txBody>
          <a:bodyPr>
            <a:spAutoFit/>
          </a:bodyPr>
          <a:lstStyle/>
          <a:p>
            <a:r>
              <a:rPr lang="ar-BH" sz="2800" dirty="0"/>
              <a:t>ولقد قيل :"إن كل لحم نبات" وفهم هذه العبارة ضروري لفهم مشكلة الغذاء.</a:t>
            </a:r>
          </a:p>
          <a:p>
            <a:r>
              <a:rPr lang="ar-BH" sz="2800" dirty="0"/>
              <a:t>عموماً فالنباتات الخضراء هي المصدر الأساسي والأولي للغذاء ولكافة المجتمعات الإنسانية والحيوانية وكافة الكائنات الحية التي تشاركهم الحياة على سطح هذا الكوكب.</a:t>
            </a:r>
          </a:p>
          <a:p>
            <a:r>
              <a:rPr lang="ar-BH" sz="2800" dirty="0"/>
              <a:t>ومن خلال هذه السلسلة تكون نقطة البداية دائماً هو "النبات"</a:t>
            </a:r>
          </a:p>
        </p:txBody>
      </p:sp>
    </p:spTree>
    <p:extLst>
      <p:ext uri="{BB962C8B-B14F-4D97-AF65-F5344CB8AC3E}">
        <p14:creationId xmlns:p14="http://schemas.microsoft.com/office/powerpoint/2010/main" val="385300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A61097-8E63-43A7-8EDB-CFBD04B894AD}"/>
              </a:ext>
            </a:extLst>
          </p:cNvPr>
          <p:cNvSpPr/>
          <p:nvPr/>
        </p:nvSpPr>
        <p:spPr>
          <a:xfrm>
            <a:off x="4743831" y="45372"/>
            <a:ext cx="3219552" cy="856526"/>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3" name="TextBox 2">
            <a:extLst>
              <a:ext uri="{FF2B5EF4-FFF2-40B4-BE49-F238E27FC236}">
                <a16:creationId xmlns:a16="http://schemas.microsoft.com/office/drawing/2014/main" id="{35DF6E07-3F8D-4F0E-B27A-05A2F12A2278}"/>
              </a:ext>
            </a:extLst>
          </p:cNvPr>
          <p:cNvSpPr txBox="1"/>
          <p:nvPr/>
        </p:nvSpPr>
        <p:spPr>
          <a:xfrm>
            <a:off x="5229490" y="105013"/>
            <a:ext cx="2894029" cy="646331"/>
          </a:xfrm>
          <a:prstGeom prst="rect">
            <a:avLst/>
          </a:prstGeom>
          <a:noFill/>
        </p:spPr>
        <p:txBody>
          <a:bodyPr wrap="square" rtlCol="0">
            <a:spAutoFit/>
          </a:bodyPr>
          <a:lstStyle/>
          <a:p>
            <a:r>
              <a:rPr lang="ar-BH" sz="3600" dirty="0"/>
              <a:t>المراجع</a:t>
            </a:r>
            <a:endParaRPr lang="en-US" sz="3600" dirty="0"/>
          </a:p>
        </p:txBody>
      </p:sp>
      <p:sp>
        <p:nvSpPr>
          <p:cNvPr id="4" name="Rectangle 3">
            <a:extLst>
              <a:ext uri="{FF2B5EF4-FFF2-40B4-BE49-F238E27FC236}">
                <a16:creationId xmlns:a16="http://schemas.microsoft.com/office/drawing/2014/main" id="{628547FD-1DA6-421D-B52B-DBF8CB8A5F87}"/>
              </a:ext>
            </a:extLst>
          </p:cNvPr>
          <p:cNvSpPr/>
          <p:nvPr/>
        </p:nvSpPr>
        <p:spPr>
          <a:xfrm>
            <a:off x="196771" y="961539"/>
            <a:ext cx="13646550" cy="5262979"/>
          </a:xfrm>
          <a:prstGeom prst="rect">
            <a:avLst/>
          </a:prstGeom>
        </p:spPr>
        <p:txBody>
          <a:bodyPr wrap="square">
            <a:spAutoFit/>
          </a:bodyPr>
          <a:lstStyle/>
          <a:p>
            <a:r>
              <a:rPr lang="ar-BH" sz="2400" dirty="0"/>
              <a:t>	</a:t>
            </a:r>
            <a:r>
              <a:rPr lang="ar-BH" sz="2400" dirty="0">
                <a:highlight>
                  <a:srgbClr val="FFFF00"/>
                </a:highlight>
              </a:rPr>
              <a:t>1-</a:t>
            </a:r>
            <a:r>
              <a:rPr lang="ar-BH" sz="2400" dirty="0"/>
              <a:t>القران الكريم سورة يوسف</a:t>
            </a:r>
          </a:p>
          <a:p>
            <a:r>
              <a:rPr lang="ar-BH" sz="2400" dirty="0">
                <a:highlight>
                  <a:srgbClr val="FFFF00"/>
                </a:highlight>
              </a:rPr>
              <a:t>2-</a:t>
            </a:r>
            <a:r>
              <a:rPr lang="ar-BH" sz="2400" dirty="0"/>
              <a:t>الأستاذ الدكتور :سامي محمد الفطايري" حلقة البحث في المناهج وطرق التدريس.</a:t>
            </a:r>
          </a:p>
          <a:p>
            <a:r>
              <a:rPr lang="ar-BH" sz="2400" dirty="0"/>
              <a:t>أستاذ ورئيس قسم المناهج وطرق التدريس(جامعة الزقازيق).</a:t>
            </a:r>
          </a:p>
          <a:p>
            <a:r>
              <a:rPr lang="ar-BH" sz="2400" dirty="0">
                <a:highlight>
                  <a:srgbClr val="FFFF00"/>
                </a:highlight>
              </a:rPr>
              <a:t>3-</a:t>
            </a:r>
            <a:r>
              <a:rPr lang="ar-BH" sz="2400" dirty="0"/>
              <a:t> المنظمة العربية للتنمية الزراعية –الكتاب السنوي للإحصاءات الزراعية.</a:t>
            </a:r>
          </a:p>
          <a:p>
            <a:r>
              <a:rPr lang="ar-BH" sz="2400" dirty="0">
                <a:highlight>
                  <a:srgbClr val="FFFF00"/>
                </a:highlight>
              </a:rPr>
              <a:t>4-</a:t>
            </a:r>
            <a:r>
              <a:rPr lang="ar-BH" sz="2400" dirty="0"/>
              <a:t>-المنظمة العربية للتنمية الزراعية –تقرير أوضاع الأمن الغذائي العربي للعام 2022م</a:t>
            </a:r>
          </a:p>
          <a:p>
            <a:r>
              <a:rPr lang="ar-BH" sz="2400" dirty="0">
                <a:highlight>
                  <a:srgbClr val="FFFF00"/>
                </a:highlight>
              </a:rPr>
              <a:t>5- </a:t>
            </a:r>
            <a:r>
              <a:rPr lang="ar-BH" sz="2400" dirty="0"/>
              <a:t>موقع كنانة أونلاين (زراعة الذرة الشامية)</a:t>
            </a:r>
          </a:p>
          <a:p>
            <a:r>
              <a:rPr lang="en-US" sz="2400" dirty="0"/>
              <a:t>http//www.kenanaonline.com/page/1910</a:t>
            </a:r>
          </a:p>
          <a:p>
            <a:r>
              <a:rPr lang="en-US" sz="2400" dirty="0"/>
              <a:t>  http//www.55a.net/firas/Arabic/index.php </a:t>
            </a:r>
          </a:p>
          <a:p>
            <a:r>
              <a:rPr lang="ar-BH" sz="2400" dirty="0">
                <a:highlight>
                  <a:srgbClr val="FFFF00"/>
                </a:highlight>
              </a:rPr>
              <a:t>6-</a:t>
            </a:r>
            <a:r>
              <a:rPr lang="ar-BH" sz="2400" dirty="0"/>
              <a:t> فذروه في سنبله ..اعجاز علمي جديد</a:t>
            </a:r>
          </a:p>
          <a:p>
            <a:r>
              <a:rPr lang="en-US" sz="2400" dirty="0"/>
              <a:t>The Value of land equivalent ratio (LER) was calculated according to Andrews and Kassam.</a:t>
            </a:r>
          </a:p>
          <a:p>
            <a:r>
              <a:rPr lang="en-US" sz="2400" dirty="0">
                <a:highlight>
                  <a:srgbClr val="FFFF00"/>
                </a:highlight>
              </a:rPr>
              <a:t>7-</a:t>
            </a:r>
            <a:r>
              <a:rPr lang="en-US" sz="2400" dirty="0"/>
              <a:t> </a:t>
            </a:r>
            <a:r>
              <a:rPr lang="ar-BH" sz="2400" dirty="0"/>
              <a:t>كيف يحدث الذكاء الاصطناعي ثورة في الصناعة الزراعية </a:t>
            </a:r>
          </a:p>
          <a:p>
            <a:r>
              <a:rPr lang="en-US" sz="2400" dirty="0"/>
              <a:t>https://images.app.goo.gl/dG53HpTPLuRNgWF77</a:t>
            </a:r>
          </a:p>
          <a:p>
            <a:r>
              <a:rPr lang="en-US" sz="2400" dirty="0">
                <a:highlight>
                  <a:srgbClr val="FFFF00"/>
                </a:highlight>
              </a:rPr>
              <a:t>8-</a:t>
            </a:r>
            <a:r>
              <a:rPr lang="en-US" sz="2400" dirty="0"/>
              <a:t> </a:t>
            </a:r>
            <a:r>
              <a:rPr lang="ar-BH" sz="2400" dirty="0"/>
              <a:t>نظام الري باستعمال الطاقة الشمسية- المنتدى العراقي</a:t>
            </a:r>
          </a:p>
          <a:p>
            <a:r>
              <a:rPr lang="en-US" sz="2400" dirty="0"/>
              <a:t>https://iraqi-forum2014.com</a:t>
            </a:r>
            <a:endParaRPr lang="ar-BH" sz="2400" dirty="0"/>
          </a:p>
        </p:txBody>
      </p:sp>
    </p:spTree>
    <p:extLst>
      <p:ext uri="{BB962C8B-B14F-4D97-AF65-F5344CB8AC3E}">
        <p14:creationId xmlns:p14="http://schemas.microsoft.com/office/powerpoint/2010/main" val="255729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CE054-BE57-4AD1-BE43-37E33F3BB84A}"/>
              </a:ext>
            </a:extLst>
          </p:cNvPr>
          <p:cNvSpPr/>
          <p:nvPr/>
        </p:nvSpPr>
        <p:spPr>
          <a:xfrm>
            <a:off x="3090441" y="3130048"/>
            <a:ext cx="7187878" cy="2062103"/>
          </a:xfrm>
          <a:prstGeom prst="rect">
            <a:avLst/>
          </a:prstGeom>
        </p:spPr>
        <p:txBody>
          <a:bodyPr wrap="square">
            <a:spAutoFit/>
          </a:bodyPr>
          <a:lstStyle/>
          <a:p>
            <a:r>
              <a:rPr lang="ar-BH" sz="3200" dirty="0"/>
              <a:t>تم عمل استبيان داخل المدرسة يشمل الطالبات والمعلمات وقد حصلنا على 212 استجابة من أصل 233 للطالبات و24 استجابة من أصل 45 للمعلمات</a:t>
            </a:r>
          </a:p>
          <a:p>
            <a:r>
              <a:rPr lang="ar-BH" sz="3200" dirty="0"/>
              <a:t>عنوان الاستبيان: الأمن الغذائي وزيادة إنتاجية الأرض</a:t>
            </a:r>
          </a:p>
        </p:txBody>
      </p:sp>
      <p:sp>
        <p:nvSpPr>
          <p:cNvPr id="3" name="Rectangle 2">
            <a:extLst>
              <a:ext uri="{FF2B5EF4-FFF2-40B4-BE49-F238E27FC236}">
                <a16:creationId xmlns:a16="http://schemas.microsoft.com/office/drawing/2014/main" id="{0191EC05-5035-4526-AF7E-D20018F23379}"/>
              </a:ext>
            </a:extLst>
          </p:cNvPr>
          <p:cNvSpPr/>
          <p:nvPr/>
        </p:nvSpPr>
        <p:spPr>
          <a:xfrm>
            <a:off x="2963119" y="381965"/>
            <a:ext cx="7002684" cy="231493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BH" sz="6000" dirty="0"/>
              <a:t>الاستبيان الخاص بالمشروع</a:t>
            </a:r>
            <a:endParaRPr lang="en-US" sz="6000" dirty="0"/>
          </a:p>
        </p:txBody>
      </p:sp>
    </p:spTree>
    <p:extLst>
      <p:ext uri="{BB962C8B-B14F-4D97-AF65-F5344CB8AC3E}">
        <p14:creationId xmlns:p14="http://schemas.microsoft.com/office/powerpoint/2010/main" val="391456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CFC2E2B1-A43C-4830-916A-EAAE99DFFFEC}"/>
              </a:ext>
            </a:extLst>
          </p:cNvPr>
          <p:cNvSpPr/>
          <p:nvPr/>
        </p:nvSpPr>
        <p:spPr>
          <a:xfrm>
            <a:off x="322729" y="663388"/>
            <a:ext cx="8139953" cy="504713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56D181A-67E4-4D37-B32E-67449AA32438}"/>
              </a:ext>
            </a:extLst>
          </p:cNvPr>
          <p:cNvSpPr txBox="1"/>
          <p:nvPr/>
        </p:nvSpPr>
        <p:spPr>
          <a:xfrm>
            <a:off x="1748117" y="2169459"/>
            <a:ext cx="6714565" cy="1569660"/>
          </a:xfrm>
          <a:prstGeom prst="rect">
            <a:avLst/>
          </a:prstGeom>
          <a:noFill/>
        </p:spPr>
        <p:txBody>
          <a:bodyPr wrap="square" rtlCol="0">
            <a:spAutoFit/>
          </a:bodyPr>
          <a:lstStyle/>
          <a:p>
            <a:r>
              <a:rPr lang="ar-BH" sz="9600" dirty="0"/>
              <a:t>شكرا لكم </a:t>
            </a:r>
            <a:endParaRPr lang="en-US" sz="9600" dirty="0"/>
          </a:p>
        </p:txBody>
      </p:sp>
      <p:sp>
        <p:nvSpPr>
          <p:cNvPr id="5" name="Rectangle 4">
            <a:extLst>
              <a:ext uri="{FF2B5EF4-FFF2-40B4-BE49-F238E27FC236}">
                <a16:creationId xmlns:a16="http://schemas.microsoft.com/office/drawing/2014/main" id="{54F1769C-2842-458F-A367-6540BC173AB1}"/>
              </a:ext>
            </a:extLst>
          </p:cNvPr>
          <p:cNvSpPr/>
          <p:nvPr/>
        </p:nvSpPr>
        <p:spPr>
          <a:xfrm>
            <a:off x="8543364" y="4196424"/>
            <a:ext cx="3810000" cy="1754326"/>
          </a:xfrm>
          <a:prstGeom prst="rect">
            <a:avLst/>
          </a:prstGeom>
        </p:spPr>
        <p:txBody>
          <a:bodyPr wrap="square">
            <a:spAutoFit/>
          </a:bodyPr>
          <a:lstStyle/>
          <a:p>
            <a:r>
              <a:rPr lang="ar-BH" dirty="0"/>
              <a:t>اعداد الطالبة : تالا رامي حجازي وفريق العمل  الطالبة :كوثر عقيل الوادي و الطالبة : سلسبيل سعد ابو الفتوح</a:t>
            </a:r>
          </a:p>
          <a:p>
            <a:r>
              <a:rPr lang="ar-BH" dirty="0"/>
              <a:t>اشراف الأستاذتين :1- ليلي محمد شاكر 2- خديجة عبد الأمير عمران </a:t>
            </a:r>
          </a:p>
          <a:p>
            <a:r>
              <a:rPr lang="ar-BH" dirty="0"/>
              <a:t>مديرة المدرسة : غنية عبدالله النشابة</a:t>
            </a:r>
          </a:p>
        </p:txBody>
      </p:sp>
    </p:spTree>
    <p:extLst>
      <p:ext uri="{BB962C8B-B14F-4D97-AF65-F5344CB8AC3E}">
        <p14:creationId xmlns:p14="http://schemas.microsoft.com/office/powerpoint/2010/main" val="362548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7574" y="1496291"/>
            <a:ext cx="9310255" cy="1068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716977" y="439388"/>
            <a:ext cx="5237018" cy="923330"/>
          </a:xfrm>
          <a:prstGeom prst="rect">
            <a:avLst/>
          </a:prstGeom>
          <a:noFill/>
        </p:spPr>
        <p:txBody>
          <a:bodyPr wrap="square" rtlCol="0">
            <a:spAutoFit/>
          </a:bodyPr>
          <a:lstStyle/>
          <a:p>
            <a:r>
              <a:rPr lang="ar-BH" sz="5400" dirty="0"/>
              <a:t>الرؤية و الرسالة </a:t>
            </a:r>
            <a:endParaRPr lang="en-US" sz="5400" dirty="0"/>
          </a:p>
        </p:txBody>
      </p:sp>
      <p:sp>
        <p:nvSpPr>
          <p:cNvPr id="3" name="Rectangle 2"/>
          <p:cNvSpPr/>
          <p:nvPr/>
        </p:nvSpPr>
        <p:spPr>
          <a:xfrm>
            <a:off x="2890846" y="1783669"/>
            <a:ext cx="9103774" cy="523220"/>
          </a:xfrm>
          <a:prstGeom prst="rect">
            <a:avLst/>
          </a:prstGeom>
        </p:spPr>
        <p:txBody>
          <a:bodyPr wrap="none">
            <a:spAutoFit/>
          </a:bodyPr>
          <a:lstStyle/>
          <a:p>
            <a:r>
              <a:rPr lang="ar-BH" sz="2800" dirty="0"/>
              <a:t>الرؤية: تحقيق نموذج زراعي فاعل من الناحية الاقتصادية والبيئية والاجتماعية.</a:t>
            </a:r>
            <a:endParaRPr lang="en-US" sz="2800" dirty="0"/>
          </a:p>
        </p:txBody>
      </p:sp>
      <p:pic>
        <p:nvPicPr>
          <p:cNvPr id="5" name="Picture 4"/>
          <p:cNvPicPr>
            <a:picLocks noChangeAspect="1"/>
          </p:cNvPicPr>
          <p:nvPr/>
        </p:nvPicPr>
        <p:blipFill>
          <a:blip r:embed="rId2"/>
          <a:stretch>
            <a:fillRect/>
          </a:stretch>
        </p:blipFill>
        <p:spPr>
          <a:xfrm>
            <a:off x="569585" y="2565070"/>
            <a:ext cx="4642521" cy="4390158"/>
          </a:xfrm>
          <a:prstGeom prst="rect">
            <a:avLst/>
          </a:prstGeom>
        </p:spPr>
      </p:pic>
      <p:sp>
        <p:nvSpPr>
          <p:cNvPr id="6" name="TextBox 5"/>
          <p:cNvSpPr txBox="1"/>
          <p:nvPr/>
        </p:nvSpPr>
        <p:spPr>
          <a:xfrm>
            <a:off x="8241475" y="4001984"/>
            <a:ext cx="3550722" cy="923330"/>
          </a:xfrm>
          <a:prstGeom prst="rect">
            <a:avLst/>
          </a:prstGeom>
          <a:noFill/>
        </p:spPr>
        <p:txBody>
          <a:bodyPr wrap="square" rtlCol="0">
            <a:spAutoFit/>
          </a:bodyPr>
          <a:lstStyle/>
          <a:p>
            <a:r>
              <a:rPr lang="ar-BH" sz="5400" dirty="0"/>
              <a:t>الرسالة</a:t>
            </a:r>
            <a:endParaRPr lang="en-US" sz="5400" dirty="0"/>
          </a:p>
        </p:txBody>
      </p:sp>
      <p:sp>
        <p:nvSpPr>
          <p:cNvPr id="7" name="Left Arrow 6"/>
          <p:cNvSpPr/>
          <p:nvPr/>
        </p:nvSpPr>
        <p:spPr>
          <a:xfrm>
            <a:off x="6543304" y="4156364"/>
            <a:ext cx="1436914" cy="7689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74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0629" y="1997839"/>
            <a:ext cx="11946576" cy="400506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985130" y="529131"/>
            <a:ext cx="5462649" cy="125878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extBox 1">
            <a:extLst>
              <a:ext uri="{FF2B5EF4-FFF2-40B4-BE49-F238E27FC236}">
                <a16:creationId xmlns:a16="http://schemas.microsoft.com/office/drawing/2014/main" id="{08120AE6-AA81-4361-8B8E-52B2CCFBCAFF}"/>
              </a:ext>
            </a:extLst>
          </p:cNvPr>
          <p:cNvSpPr txBox="1"/>
          <p:nvPr/>
        </p:nvSpPr>
        <p:spPr>
          <a:xfrm>
            <a:off x="2985130" y="773803"/>
            <a:ext cx="7171765" cy="769441"/>
          </a:xfrm>
          <a:prstGeom prst="rect">
            <a:avLst/>
          </a:prstGeom>
          <a:noFill/>
        </p:spPr>
        <p:txBody>
          <a:bodyPr wrap="square" rtlCol="0">
            <a:spAutoFit/>
          </a:bodyPr>
          <a:lstStyle/>
          <a:p>
            <a:r>
              <a:rPr lang="ar-BH" sz="4400" dirty="0"/>
              <a:t>مشكلة الدراسة : فجوة الغذاء</a:t>
            </a:r>
            <a:endParaRPr lang="en-US" sz="4400" dirty="0"/>
          </a:p>
        </p:txBody>
      </p:sp>
      <p:sp>
        <p:nvSpPr>
          <p:cNvPr id="4" name="Rectangle 3"/>
          <p:cNvSpPr/>
          <p:nvPr/>
        </p:nvSpPr>
        <p:spPr>
          <a:xfrm>
            <a:off x="482930" y="2032587"/>
            <a:ext cx="11439896" cy="3416320"/>
          </a:xfrm>
          <a:prstGeom prst="rect">
            <a:avLst/>
          </a:prstGeom>
        </p:spPr>
        <p:txBody>
          <a:bodyPr wrap="square">
            <a:spAutoFit/>
          </a:bodyPr>
          <a:lstStyle/>
          <a:p>
            <a:pPr algn="r"/>
            <a:r>
              <a:rPr lang="ar-BH" sz="2400" dirty="0"/>
              <a:t>شهد القرن الواحد و العشرين أزمة غذائية حادة لا مثيل لها من قبل، وهي في ازدياد مستمر إذا بقي الإنتاج الزراعي بشقيه النباتي والحيواني على ما هو عليه. وقد تأتي فجوة الغذاء الرهيبة على حياة الناس من الموت جوعًا نظرًا للخلل المروع بين الإنتاج والاستهلاك وبين التصدير والاستيراد من المنتجات الغذائية.</a:t>
            </a:r>
          </a:p>
          <a:p>
            <a:pPr algn="r"/>
            <a:endParaRPr lang="ar-BH" sz="2400" dirty="0"/>
          </a:p>
          <a:p>
            <a:pPr algn="r"/>
            <a:r>
              <a:rPr lang="ar-BH" sz="2400" dirty="0"/>
              <a:t>وتظهر الإحصاءات أن أزمة الغذاء ستبقى تشكل إلى ما بعد نهاية القرن الواحد و العشرين كابوسا مخيفا يهدد مستقبل البشرية بالخطر.. نظرًا للنقص المريع في إنتاج المحاصيل الزراعية الرئيسية وخاصة الحبوب منها، والذي بلغ العجز السنوي فيها ما يقارب ( ۷۷ ) مليون طن، وقد ارتفع العجز إلى (٥٠٠) مليون طن بعد عام ۲۰۰۰ . </a:t>
            </a:r>
          </a:p>
          <a:p>
            <a:pPr algn="r"/>
            <a:r>
              <a:rPr lang="ar-BH" sz="2400" dirty="0"/>
              <a:t>هذه المعطيات تؤكد أن العرب يعانون من مشكلة فجوة الغذاء والتي أخذت تكتسب بعدا سياسيًا بالإضافة إلى بعدها الاقتصادي</a:t>
            </a:r>
            <a:endParaRPr lang="en-US" sz="3200" dirty="0"/>
          </a:p>
        </p:txBody>
      </p:sp>
    </p:spTree>
    <p:extLst>
      <p:ext uri="{BB962C8B-B14F-4D97-AF65-F5344CB8AC3E}">
        <p14:creationId xmlns:p14="http://schemas.microsoft.com/office/powerpoint/2010/main" val="315259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1873" y="592835"/>
            <a:ext cx="4844716" cy="5110754"/>
          </a:xfrm>
          <a:prstGeom prst="rect">
            <a:avLst/>
          </a:prstGeom>
          <a:solidFill>
            <a:schemeClr val="accent2">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32EB95-5AD3-4541-9CC1-3B43744A01FB}"/>
              </a:ext>
            </a:extLst>
          </p:cNvPr>
          <p:cNvSpPr/>
          <p:nvPr/>
        </p:nvSpPr>
        <p:spPr>
          <a:xfrm>
            <a:off x="5235272" y="592835"/>
            <a:ext cx="6956728" cy="51107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BH" sz="3200" dirty="0"/>
              <a:t>لمواجهة فجوة الغذاء" وتطويقها لا بد من آليات زراعية جديدة تسهم في زيادة العائد من الأرض الزراعية كتطبيق سياسة التكثيف الزراعي مما سيؤدي إلى زيادة انتاجية الأراضي الزراعية وزيادة المردود من المساحة بأقل النفقات من العمل ورأس المال. ونحن في دراستنا هذه سنتحرك خلال محورين </a:t>
            </a:r>
            <a:endParaRPr lang="en-US" sz="3200" dirty="0"/>
          </a:p>
        </p:txBody>
      </p:sp>
      <p:sp>
        <p:nvSpPr>
          <p:cNvPr id="2" name="TextBox 1"/>
          <p:cNvSpPr txBox="1"/>
          <p:nvPr/>
        </p:nvSpPr>
        <p:spPr>
          <a:xfrm>
            <a:off x="6377049" y="712520"/>
            <a:ext cx="5367647" cy="707886"/>
          </a:xfrm>
          <a:prstGeom prst="rect">
            <a:avLst/>
          </a:prstGeom>
          <a:noFill/>
        </p:spPr>
        <p:txBody>
          <a:bodyPr wrap="square" rtlCol="0">
            <a:spAutoFit/>
          </a:bodyPr>
          <a:lstStyle/>
          <a:p>
            <a:r>
              <a:rPr lang="ar-BH" sz="4000" dirty="0"/>
              <a:t>اهداف البحث والنتائج المرجوة</a:t>
            </a:r>
            <a:endParaRPr lang="en-US" sz="4000" dirty="0"/>
          </a:p>
        </p:txBody>
      </p:sp>
      <p:grpSp>
        <p:nvGrpSpPr>
          <p:cNvPr id="15" name="Group 14"/>
          <p:cNvGrpSpPr/>
          <p:nvPr/>
        </p:nvGrpSpPr>
        <p:grpSpPr>
          <a:xfrm>
            <a:off x="224589" y="592835"/>
            <a:ext cx="5011311" cy="4636891"/>
            <a:chOff x="-48726" y="0"/>
            <a:chExt cx="6119248" cy="6207086"/>
          </a:xfrm>
        </p:grpSpPr>
        <p:grpSp>
          <p:nvGrpSpPr>
            <p:cNvPr id="16" name="Group 15"/>
            <p:cNvGrpSpPr/>
            <p:nvPr/>
          </p:nvGrpSpPr>
          <p:grpSpPr>
            <a:xfrm>
              <a:off x="4531605" y="5330786"/>
              <a:ext cx="1538917" cy="876300"/>
              <a:chOff x="-171107" y="1105496"/>
              <a:chExt cx="1538917" cy="876300"/>
            </a:xfrm>
          </p:grpSpPr>
          <p:sp>
            <p:nvSpPr>
              <p:cNvPr id="27" name="Right Arrow 26"/>
              <p:cNvSpPr/>
              <p:nvPr/>
            </p:nvSpPr>
            <p:spPr>
              <a:xfrm flipH="1">
                <a:off x="-171107" y="1105496"/>
                <a:ext cx="1502442" cy="876300"/>
              </a:xfrm>
              <a:prstGeom prst="rightArrow">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8" name="Text Box 240125440"/>
              <p:cNvSpPr txBox="1"/>
              <p:nvPr/>
            </p:nvSpPr>
            <p:spPr>
              <a:xfrm>
                <a:off x="137473" y="1301987"/>
                <a:ext cx="1230337" cy="48331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ar-BH" sz="12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mohammad bold art 1" pitchFamily="2" charset="-78"/>
                  </a:rPr>
                  <a:t>المحور الثاني</a:t>
                </a:r>
                <a:endParaRPr kumimoji="0" lang="en-US" sz="10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aphicFrame>
          <p:nvGraphicFramePr>
            <p:cNvPr id="17" name="Diagram 16"/>
            <p:cNvGraphicFramePr/>
            <p:nvPr/>
          </p:nvGraphicFramePr>
          <p:xfrm>
            <a:off x="323557" y="0"/>
            <a:ext cx="4445000" cy="2757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oup 17"/>
            <p:cNvGrpSpPr/>
            <p:nvPr/>
          </p:nvGrpSpPr>
          <p:grpSpPr>
            <a:xfrm>
              <a:off x="3010486" y="2397920"/>
              <a:ext cx="2014094" cy="1523365"/>
              <a:chOff x="0" y="-147460"/>
              <a:chExt cx="2098402" cy="1557494"/>
            </a:xfrm>
          </p:grpSpPr>
          <p:sp>
            <p:nvSpPr>
              <p:cNvPr id="25" name="Callout: Up Arrow 3"/>
              <p:cNvSpPr/>
              <p:nvPr/>
            </p:nvSpPr>
            <p:spPr>
              <a:xfrm>
                <a:off x="0" y="-147460"/>
                <a:ext cx="2080009" cy="1557494"/>
              </a:xfrm>
              <a:prstGeom prst="upArrowCallou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6" name="Text Box 4"/>
              <p:cNvSpPr txBox="1"/>
              <p:nvPr/>
            </p:nvSpPr>
            <p:spPr>
              <a:xfrm>
                <a:off x="31965" y="435343"/>
                <a:ext cx="2066437" cy="8416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ar-BH" sz="2000" b="1" i="0" u="none" strike="noStrike" kern="1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بزيادة مساحة الرقعة الزراعية</a:t>
                </a:r>
                <a:endParaRPr kumimoji="0" lang="en-US" sz="1100" b="0" i="0" u="none" strike="noStrike" kern="1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48726" y="2757170"/>
              <a:ext cx="2887232" cy="2857561"/>
              <a:chOff x="-36563" y="144870"/>
              <a:chExt cx="2138723" cy="2607477"/>
            </a:xfrm>
          </p:grpSpPr>
          <p:sp>
            <p:nvSpPr>
              <p:cNvPr id="23" name="Callout: Up Arrow 3"/>
              <p:cNvSpPr/>
              <p:nvPr/>
            </p:nvSpPr>
            <p:spPr>
              <a:xfrm>
                <a:off x="-2928" y="144870"/>
                <a:ext cx="2078637" cy="2607477"/>
              </a:xfrm>
              <a:prstGeom prst="upArrowCallout">
                <a:avLst>
                  <a:gd name="adj1" fmla="val 16035"/>
                  <a:gd name="adj2" fmla="val 25000"/>
                  <a:gd name="adj3" fmla="val 22132"/>
                  <a:gd name="adj4" fmla="val 64977"/>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4" name="Text Box 4"/>
              <p:cNvSpPr txBox="1"/>
              <p:nvPr/>
            </p:nvSpPr>
            <p:spPr>
              <a:xfrm>
                <a:off x="-36563" y="820258"/>
                <a:ext cx="2138723" cy="10570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BH" sz="12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زيادة التكثيف الزراعي لوحدة الأرض عن طريق:-</a:t>
                </a:r>
                <a:r>
                  <a:rPr kumimoji="0" lang="ar-BH" sz="11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US" sz="105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BH" sz="12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استخدام سلالات جديدة مقاومة للظروف البيئية والآفات و الحشرات</a:t>
                </a:r>
                <a:endParaRPr kumimoji="0" lang="en-US"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BH" sz="12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التحميل</a:t>
                </a:r>
                <a:r>
                  <a:rPr kumimoji="0" lang="en-US" sz="12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BH" sz="12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أي استغلال المساحة لزراعة أصناف أخرى تكون صديقة لمحصول الذرة.</a:t>
                </a:r>
                <a:endParaRPr kumimoji="0" lang="en-US"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900" b="1" i="0" u="none" strike="noStrike" kern="1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US"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nvGrpSpPr>
            <p:cNvPr id="20" name="Group 19"/>
            <p:cNvGrpSpPr/>
            <p:nvPr/>
          </p:nvGrpSpPr>
          <p:grpSpPr>
            <a:xfrm>
              <a:off x="4006748" y="243999"/>
              <a:ext cx="1666875" cy="876300"/>
              <a:chOff x="-597490" y="84272"/>
              <a:chExt cx="1666875" cy="876300"/>
            </a:xfrm>
          </p:grpSpPr>
          <p:sp>
            <p:nvSpPr>
              <p:cNvPr id="21" name="Right Arrow 20"/>
              <p:cNvSpPr/>
              <p:nvPr/>
            </p:nvSpPr>
            <p:spPr>
              <a:xfrm flipH="1">
                <a:off x="-597490" y="84272"/>
                <a:ext cx="1666875" cy="876300"/>
              </a:xfrm>
              <a:prstGeom prst="rightArrow">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Text Box 30"/>
              <p:cNvSpPr txBox="1"/>
              <p:nvPr/>
            </p:nvSpPr>
            <p:spPr>
              <a:xfrm>
                <a:off x="-173576" y="249315"/>
                <a:ext cx="1152525" cy="46423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ar-BH"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mohammad bold art 1" pitchFamily="2" charset="-78"/>
                  </a:rPr>
                  <a:t>المحور الأول</a:t>
                </a:r>
                <a:endParaRPr kumimoji="0" lang="en-US" sz="10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sp>
        <p:nvSpPr>
          <p:cNvPr id="29" name="Text Box 1314077312"/>
          <p:cNvSpPr txBox="1"/>
          <p:nvPr/>
        </p:nvSpPr>
        <p:spPr>
          <a:xfrm>
            <a:off x="699108" y="4902416"/>
            <a:ext cx="3193841" cy="748912"/>
          </a:xfrm>
          <a:prstGeom prst="rect">
            <a:avLst/>
          </a:prstGeom>
          <a:solidFill>
            <a:srgbClr val="70AD47">
              <a:lumMod val="40000"/>
              <a:lumOff val="60000"/>
            </a:srgbClr>
          </a:solidFill>
          <a:ln w="6350">
            <a:solidFill>
              <a:srgbClr val="70AD47">
                <a:lumMod val="50000"/>
              </a:srgb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ar-BH"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تحسين أسلوب تخزين الحبوب</a:t>
            </a:r>
            <a:endParaRPr kumimoji="0" lang="en-US" sz="105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eaLnBrk="1" fontAlgn="auto" latinLnBrk="0" hangingPunct="1">
              <a:lnSpc>
                <a:spcPct val="107000"/>
              </a:lnSpc>
              <a:spcBef>
                <a:spcPts val="0"/>
              </a:spcBef>
              <a:spcAft>
                <a:spcPts val="800"/>
              </a:spcAft>
              <a:buClrTx/>
              <a:buSzTx/>
              <a:buFontTx/>
              <a:buNone/>
              <a:tabLst/>
              <a:defRPr/>
            </a:pPr>
            <a:r>
              <a:rPr kumimoji="0" lang="ar-BH" sz="20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۞فما حصدتم فذروه في سنبله۞</a:t>
            </a:r>
            <a:endParaRPr kumimoji="0" lang="en-US"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50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234C153-E3C0-4263-8C57-DBBB6E12444A}"/>
              </a:ext>
            </a:extLst>
          </p:cNvPr>
          <p:cNvSpPr/>
          <p:nvPr/>
        </p:nvSpPr>
        <p:spPr>
          <a:xfrm>
            <a:off x="4697506" y="699947"/>
            <a:ext cx="6795247" cy="121198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FC732D5-A83D-4764-817E-A19B53EDF47F}"/>
              </a:ext>
            </a:extLst>
          </p:cNvPr>
          <p:cNvSpPr txBox="1"/>
          <p:nvPr/>
        </p:nvSpPr>
        <p:spPr>
          <a:xfrm>
            <a:off x="4697506" y="914399"/>
            <a:ext cx="5172635" cy="769441"/>
          </a:xfrm>
          <a:prstGeom prst="rect">
            <a:avLst/>
          </a:prstGeom>
          <a:noFill/>
        </p:spPr>
        <p:txBody>
          <a:bodyPr wrap="square" rtlCol="0">
            <a:spAutoFit/>
          </a:bodyPr>
          <a:lstStyle/>
          <a:p>
            <a:pPr algn="r"/>
            <a:r>
              <a:rPr lang="ar-BH" sz="4400" dirty="0"/>
              <a:t> فرضيات البحث</a:t>
            </a:r>
            <a:endParaRPr lang="en-US" sz="4400" dirty="0"/>
          </a:p>
        </p:txBody>
      </p:sp>
      <p:sp>
        <p:nvSpPr>
          <p:cNvPr id="3" name="TextBox 2">
            <a:extLst>
              <a:ext uri="{FF2B5EF4-FFF2-40B4-BE49-F238E27FC236}">
                <a16:creationId xmlns:a16="http://schemas.microsoft.com/office/drawing/2014/main" id="{418C53DD-9865-49A0-B92B-9655EC9A5AAD}"/>
              </a:ext>
            </a:extLst>
          </p:cNvPr>
          <p:cNvSpPr txBox="1"/>
          <p:nvPr/>
        </p:nvSpPr>
        <p:spPr>
          <a:xfrm>
            <a:off x="4482352" y="2259105"/>
            <a:ext cx="5602941" cy="769441"/>
          </a:xfrm>
          <a:prstGeom prst="rect">
            <a:avLst/>
          </a:prstGeom>
          <a:noFill/>
        </p:spPr>
        <p:txBody>
          <a:bodyPr wrap="square" rtlCol="0">
            <a:spAutoFit/>
          </a:bodyPr>
          <a:lstStyle/>
          <a:p>
            <a:r>
              <a:rPr lang="ar-BH" sz="4400" dirty="0"/>
              <a:t> </a:t>
            </a:r>
            <a:endParaRPr lang="en-US" sz="4400" dirty="0"/>
          </a:p>
        </p:txBody>
      </p:sp>
      <p:sp>
        <p:nvSpPr>
          <p:cNvPr id="6" name="Rectangle 5"/>
          <p:cNvSpPr/>
          <p:nvPr/>
        </p:nvSpPr>
        <p:spPr>
          <a:xfrm>
            <a:off x="5650304" y="2771341"/>
            <a:ext cx="6016391" cy="707886"/>
          </a:xfrm>
          <a:prstGeom prst="rect">
            <a:avLst/>
          </a:prstGeom>
          <a:solidFill>
            <a:srgbClr val="F09A78"/>
          </a:solidFill>
        </p:spPr>
        <p:txBody>
          <a:bodyPr wrap="none">
            <a:spAutoFit/>
          </a:bodyPr>
          <a:lstStyle/>
          <a:p>
            <a:r>
              <a:rPr lang="ar-BH" sz="4000" dirty="0"/>
              <a:t>تقليل الفاقد في المحصول بعد الجني.</a:t>
            </a:r>
            <a:endParaRPr lang="en-US" sz="4000" dirty="0"/>
          </a:p>
        </p:txBody>
      </p:sp>
      <p:sp>
        <p:nvSpPr>
          <p:cNvPr id="7" name="Rectangle 6"/>
          <p:cNvSpPr/>
          <p:nvPr/>
        </p:nvSpPr>
        <p:spPr>
          <a:xfrm>
            <a:off x="2093842" y="4338641"/>
            <a:ext cx="8095486" cy="707886"/>
          </a:xfrm>
          <a:prstGeom prst="rect">
            <a:avLst/>
          </a:prstGeom>
          <a:solidFill>
            <a:srgbClr val="F09A78"/>
          </a:solidFill>
        </p:spPr>
        <p:txBody>
          <a:bodyPr wrap="none">
            <a:spAutoFit/>
          </a:bodyPr>
          <a:lstStyle/>
          <a:p>
            <a:r>
              <a:rPr lang="ar-BH" sz="4000" dirty="0"/>
              <a:t>زيادة المردود من المساحة الزراعية بأقل النفقات.</a:t>
            </a:r>
            <a:endParaRPr lang="en-US" sz="4000" dirty="0"/>
          </a:p>
        </p:txBody>
      </p:sp>
    </p:spTree>
    <p:extLst>
      <p:ext uri="{BB962C8B-B14F-4D97-AF65-F5344CB8AC3E}">
        <p14:creationId xmlns:p14="http://schemas.microsoft.com/office/powerpoint/2010/main" val="390449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04A1B3-EDBA-4308-8393-0001C3D5B0CB}"/>
              </a:ext>
            </a:extLst>
          </p:cNvPr>
          <p:cNvSpPr txBox="1"/>
          <p:nvPr/>
        </p:nvSpPr>
        <p:spPr>
          <a:xfrm>
            <a:off x="3550604" y="422083"/>
            <a:ext cx="4987754" cy="830997"/>
          </a:xfrm>
          <a:prstGeom prst="rect">
            <a:avLst/>
          </a:prstGeom>
          <a:solidFill>
            <a:srgbClr val="F09A78"/>
          </a:solidFill>
        </p:spPr>
        <p:txBody>
          <a:bodyPr wrap="square" rtlCol="0">
            <a:spAutoFit/>
          </a:bodyPr>
          <a:lstStyle/>
          <a:p>
            <a:r>
              <a:rPr lang="ar-BH" sz="4800" dirty="0"/>
              <a:t>اختبار المحصول الناتج </a:t>
            </a:r>
            <a:endParaRPr lang="en-US" sz="4800" dirty="0"/>
          </a:p>
        </p:txBody>
      </p:sp>
      <p:pic>
        <p:nvPicPr>
          <p:cNvPr id="2" name="Picture 1"/>
          <p:cNvPicPr>
            <a:picLocks noChangeAspect="1"/>
          </p:cNvPicPr>
          <p:nvPr/>
        </p:nvPicPr>
        <p:blipFill>
          <a:blip r:embed="rId2"/>
          <a:stretch>
            <a:fillRect/>
          </a:stretch>
        </p:blipFill>
        <p:spPr>
          <a:xfrm>
            <a:off x="2315690" y="1858415"/>
            <a:ext cx="8104876" cy="4192178"/>
          </a:xfrm>
          <a:prstGeom prst="rect">
            <a:avLst/>
          </a:prstGeom>
        </p:spPr>
      </p:pic>
    </p:spTree>
    <p:extLst>
      <p:ext uri="{BB962C8B-B14F-4D97-AF65-F5344CB8AC3E}">
        <p14:creationId xmlns:p14="http://schemas.microsoft.com/office/powerpoint/2010/main" val="131209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859314" y="2280062"/>
            <a:ext cx="4707252" cy="67280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1762291" y="2280062"/>
            <a:ext cx="4724809" cy="688908"/>
          </a:xfrm>
          <a:prstGeom prst="rect">
            <a:avLst/>
          </a:prstGeom>
        </p:spPr>
      </p:pic>
      <p:sp>
        <p:nvSpPr>
          <p:cNvPr id="3" name="Rectangle 2"/>
          <p:cNvSpPr/>
          <p:nvPr/>
        </p:nvSpPr>
        <p:spPr>
          <a:xfrm>
            <a:off x="3550722" y="213756"/>
            <a:ext cx="4643252" cy="83127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764478" y="261257"/>
            <a:ext cx="4667003" cy="707886"/>
          </a:xfrm>
          <a:prstGeom prst="rect">
            <a:avLst/>
          </a:prstGeom>
          <a:noFill/>
        </p:spPr>
        <p:txBody>
          <a:bodyPr wrap="square" rtlCol="0">
            <a:spAutoFit/>
          </a:bodyPr>
          <a:lstStyle/>
          <a:p>
            <a:r>
              <a:rPr lang="ar-BH" sz="4000" dirty="0"/>
              <a:t>الجدوى </a:t>
            </a:r>
            <a:r>
              <a:rPr lang="ar-BH" sz="4000" dirty="0" err="1"/>
              <a:t>الأقتصادية</a:t>
            </a:r>
            <a:r>
              <a:rPr lang="ar-BH" sz="4000" dirty="0"/>
              <a:t> </a:t>
            </a:r>
            <a:endParaRPr lang="en-US" sz="4000" dirty="0"/>
          </a:p>
        </p:txBody>
      </p:sp>
      <p:sp>
        <p:nvSpPr>
          <p:cNvPr id="4" name="Rectangle 3"/>
          <p:cNvSpPr/>
          <p:nvPr/>
        </p:nvSpPr>
        <p:spPr>
          <a:xfrm>
            <a:off x="4805548" y="4412002"/>
            <a:ext cx="6096000" cy="1569660"/>
          </a:xfrm>
          <a:prstGeom prst="rect">
            <a:avLst/>
          </a:prstGeom>
        </p:spPr>
        <p:txBody>
          <a:bodyPr>
            <a:spAutoFit/>
          </a:bodyPr>
          <a:lstStyle/>
          <a:p>
            <a:r>
              <a:rPr lang="ar-BH" sz="4800" dirty="0"/>
              <a:t>1&lt;1.587</a:t>
            </a:r>
          </a:p>
          <a:p>
            <a:r>
              <a:rPr lang="ar-BH" sz="4800" dirty="0"/>
              <a:t>البحث ناجح</a:t>
            </a:r>
          </a:p>
        </p:txBody>
      </p:sp>
      <p:sp>
        <p:nvSpPr>
          <p:cNvPr id="5" name="Rectangle 4"/>
          <p:cNvSpPr/>
          <p:nvPr/>
        </p:nvSpPr>
        <p:spPr>
          <a:xfrm>
            <a:off x="2166155" y="2368091"/>
            <a:ext cx="3236784" cy="584775"/>
          </a:xfrm>
          <a:prstGeom prst="rect">
            <a:avLst/>
          </a:prstGeom>
        </p:spPr>
        <p:txBody>
          <a:bodyPr wrap="none">
            <a:spAutoFit/>
          </a:bodyPr>
          <a:lstStyle/>
          <a:p>
            <a:r>
              <a:rPr lang="ar-BH" sz="3200" dirty="0"/>
              <a:t>أكبر من 1 تكون ناجحة</a:t>
            </a:r>
            <a:endParaRPr lang="en-US" sz="3200" dirty="0"/>
          </a:p>
        </p:txBody>
      </p:sp>
      <p:sp>
        <p:nvSpPr>
          <p:cNvPr id="6" name="Rectangle 5"/>
          <p:cNvSpPr/>
          <p:nvPr/>
        </p:nvSpPr>
        <p:spPr>
          <a:xfrm>
            <a:off x="6859314" y="2368091"/>
            <a:ext cx="4612160" cy="584775"/>
          </a:xfrm>
          <a:prstGeom prst="rect">
            <a:avLst/>
          </a:prstGeom>
        </p:spPr>
        <p:txBody>
          <a:bodyPr wrap="none">
            <a:spAutoFit/>
          </a:bodyPr>
          <a:lstStyle/>
          <a:p>
            <a:r>
              <a:rPr lang="ar-BH" sz="3200" dirty="0"/>
              <a:t>اقل من 1 تكون تجربة غير ناجحة</a:t>
            </a:r>
            <a:endParaRPr lang="en-US" sz="3200" dirty="0"/>
          </a:p>
        </p:txBody>
      </p:sp>
      <p:sp>
        <p:nvSpPr>
          <p:cNvPr id="11" name="TextBox 10"/>
          <p:cNvSpPr txBox="1"/>
          <p:nvPr/>
        </p:nvSpPr>
        <p:spPr>
          <a:xfrm>
            <a:off x="8193974" y="3403677"/>
            <a:ext cx="3028208" cy="584775"/>
          </a:xfrm>
          <a:prstGeom prst="rect">
            <a:avLst/>
          </a:prstGeom>
          <a:noFill/>
        </p:spPr>
        <p:txBody>
          <a:bodyPr wrap="square" rtlCol="0">
            <a:spAutoFit/>
          </a:bodyPr>
          <a:lstStyle/>
          <a:p>
            <a:r>
              <a:rPr lang="ar-BH" sz="3200" dirty="0"/>
              <a:t>0.593</a:t>
            </a:r>
            <a:endParaRPr lang="en-US" sz="3200" dirty="0"/>
          </a:p>
        </p:txBody>
      </p:sp>
      <p:cxnSp>
        <p:nvCxnSpPr>
          <p:cNvPr id="13" name="Straight Connector 12"/>
          <p:cNvCxnSpPr/>
          <p:nvPr/>
        </p:nvCxnSpPr>
        <p:spPr>
          <a:xfrm>
            <a:off x="7853548" y="3986795"/>
            <a:ext cx="21256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193974" y="4146875"/>
            <a:ext cx="1650670" cy="584775"/>
          </a:xfrm>
          <a:prstGeom prst="rect">
            <a:avLst/>
          </a:prstGeom>
          <a:noFill/>
        </p:spPr>
        <p:txBody>
          <a:bodyPr wrap="square" rtlCol="0">
            <a:spAutoFit/>
          </a:bodyPr>
          <a:lstStyle/>
          <a:p>
            <a:r>
              <a:rPr lang="ar-BH" sz="3200" dirty="0"/>
              <a:t>0.670</a:t>
            </a:r>
            <a:endParaRPr lang="en-US" sz="3200" dirty="0"/>
          </a:p>
        </p:txBody>
      </p:sp>
      <p:sp>
        <p:nvSpPr>
          <p:cNvPr id="17" name="TextBox 16"/>
          <p:cNvSpPr txBox="1"/>
          <p:nvPr/>
        </p:nvSpPr>
        <p:spPr>
          <a:xfrm>
            <a:off x="2030681" y="3598223"/>
            <a:ext cx="2398815" cy="584775"/>
          </a:xfrm>
          <a:prstGeom prst="rect">
            <a:avLst/>
          </a:prstGeom>
          <a:noFill/>
        </p:spPr>
        <p:txBody>
          <a:bodyPr wrap="square" rtlCol="0">
            <a:spAutoFit/>
          </a:bodyPr>
          <a:lstStyle/>
          <a:p>
            <a:r>
              <a:rPr lang="ar-BH" sz="3200" dirty="0"/>
              <a:t>1.300</a:t>
            </a:r>
            <a:endParaRPr lang="en-US" sz="3200" dirty="0"/>
          </a:p>
        </p:txBody>
      </p:sp>
      <p:cxnSp>
        <p:nvCxnSpPr>
          <p:cNvPr id="19" name="Straight Connector 18"/>
          <p:cNvCxnSpPr/>
          <p:nvPr/>
        </p:nvCxnSpPr>
        <p:spPr>
          <a:xfrm flipV="1">
            <a:off x="1762291" y="4182998"/>
            <a:ext cx="200218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030681" y="4439262"/>
            <a:ext cx="1638794" cy="584775"/>
          </a:xfrm>
          <a:prstGeom prst="rect">
            <a:avLst/>
          </a:prstGeom>
          <a:noFill/>
        </p:spPr>
        <p:txBody>
          <a:bodyPr wrap="square" rtlCol="0">
            <a:spAutoFit/>
          </a:bodyPr>
          <a:lstStyle/>
          <a:p>
            <a:r>
              <a:rPr lang="ar-BH" sz="3200" dirty="0"/>
              <a:t>1.850</a:t>
            </a:r>
            <a:endParaRPr lang="en-US" sz="3200" dirty="0"/>
          </a:p>
        </p:txBody>
      </p:sp>
    </p:spTree>
    <p:extLst>
      <p:ext uri="{BB962C8B-B14F-4D97-AF65-F5344CB8AC3E}">
        <p14:creationId xmlns:p14="http://schemas.microsoft.com/office/powerpoint/2010/main" val="35169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AB220C-50E6-4BE1-BF82-B3C0B1DBAC00}"/>
              </a:ext>
            </a:extLst>
          </p:cNvPr>
          <p:cNvSpPr/>
          <p:nvPr/>
        </p:nvSpPr>
        <p:spPr>
          <a:xfrm>
            <a:off x="584918" y="1646969"/>
            <a:ext cx="9009762" cy="356406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 name="TextBox 3">
            <a:extLst>
              <a:ext uri="{FF2B5EF4-FFF2-40B4-BE49-F238E27FC236}">
                <a16:creationId xmlns:a16="http://schemas.microsoft.com/office/drawing/2014/main" id="{C4686E45-941A-4D5C-AF92-451CA67D6D53}"/>
              </a:ext>
            </a:extLst>
          </p:cNvPr>
          <p:cNvSpPr txBox="1"/>
          <p:nvPr/>
        </p:nvSpPr>
        <p:spPr>
          <a:xfrm>
            <a:off x="997527" y="1767390"/>
            <a:ext cx="8597153" cy="4524315"/>
          </a:xfrm>
          <a:prstGeom prst="rect">
            <a:avLst/>
          </a:prstGeom>
          <a:noFill/>
        </p:spPr>
        <p:txBody>
          <a:bodyPr wrap="square" rtlCol="0">
            <a:spAutoFit/>
          </a:bodyPr>
          <a:lstStyle/>
          <a:p>
            <a:pPr marL="571500" indent="-571500" algn="ctr">
              <a:buFont typeface="Wingdings" panose="05000000000000000000" pitchFamily="2" charset="2"/>
              <a:buChar char="Ø"/>
            </a:pPr>
            <a:r>
              <a:rPr lang="ar-BH" sz="4000" b="1" dirty="0"/>
              <a:t>اجراءات الامن و السلامة</a:t>
            </a:r>
          </a:p>
          <a:p>
            <a:r>
              <a:rPr lang="ar-BH" sz="4000" dirty="0"/>
              <a:t>- تجنب استخدام الأدوات الحادة كالمحش أو الفأس  وغيرها من الأدوات الحادة المستخدمة في الزراعة.</a:t>
            </a:r>
          </a:p>
          <a:p>
            <a:r>
              <a:rPr lang="ar-BH" sz="4000" dirty="0"/>
              <a:t>- يفضل استخدام المبيدات العضوية بدل الكيميائية</a:t>
            </a:r>
          </a:p>
          <a:p>
            <a:r>
              <a:rPr lang="ar-BH" sz="4000" dirty="0"/>
              <a:t>-توفير صندوق إسعافات للحالات الطارئة.. </a:t>
            </a:r>
          </a:p>
          <a:p>
            <a:endParaRPr lang="en-US" sz="4400" dirty="0"/>
          </a:p>
          <a:p>
            <a:endParaRPr lang="en-US" sz="4400" dirty="0"/>
          </a:p>
        </p:txBody>
      </p:sp>
      <p:pic>
        <p:nvPicPr>
          <p:cNvPr id="12" name="Picture 11"/>
          <p:cNvPicPr>
            <a:picLocks noChangeAspect="1"/>
          </p:cNvPicPr>
          <p:nvPr/>
        </p:nvPicPr>
        <p:blipFill>
          <a:blip r:embed="rId2"/>
          <a:stretch>
            <a:fillRect/>
          </a:stretch>
        </p:blipFill>
        <p:spPr>
          <a:xfrm>
            <a:off x="9826131" y="280060"/>
            <a:ext cx="2205551" cy="2205551"/>
          </a:xfrm>
          <a:prstGeom prst="rect">
            <a:avLst/>
          </a:prstGeom>
        </p:spPr>
      </p:pic>
    </p:spTree>
    <p:extLst>
      <p:ext uri="{BB962C8B-B14F-4D97-AF65-F5344CB8AC3E}">
        <p14:creationId xmlns:p14="http://schemas.microsoft.com/office/powerpoint/2010/main" val="238113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9"/>
          <p:cNvSpPr txBox="1"/>
          <p:nvPr/>
        </p:nvSpPr>
        <p:spPr>
          <a:xfrm>
            <a:off x="2470068" y="432356"/>
            <a:ext cx="6678685" cy="190817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ar-BH" sz="2800" kern="100" dirty="0">
                <a:solidFill>
                  <a:srgbClr val="171717"/>
                </a:solidFill>
                <a:effectLst/>
                <a:ea typeface="Calibri" panose="020F0502020204030204" pitchFamily="34" charset="0"/>
                <a:cs typeface="mohammad bold art 1" pitchFamily="2" charset="-78"/>
              </a:rPr>
              <a:t>الزراعة المستدامة مع الري المناسب (استخدام ألواح الطاقة الشمسية مع تفعيل تطبيق</a:t>
            </a:r>
            <a:endParaRPr lang="en-US" sz="1100" kern="100" dirty="0">
              <a:effectLst/>
              <a:ea typeface="Calibri" panose="020F0502020204030204" pitchFamily="34" charset="0"/>
              <a:cs typeface="Arial" panose="020B0604020202020204" pitchFamily="34" charset="0"/>
            </a:endParaRPr>
          </a:p>
          <a:p>
            <a:pPr algn="ctr">
              <a:lnSpc>
                <a:spcPct val="107000"/>
              </a:lnSpc>
              <a:spcAft>
                <a:spcPts val="800"/>
              </a:spcAft>
            </a:pPr>
            <a:r>
              <a:rPr lang="en-US" sz="2800" kern="100" dirty="0">
                <a:solidFill>
                  <a:srgbClr val="171717"/>
                </a:solidFill>
                <a:effectLst/>
                <a:ea typeface="Calibri" panose="020F0502020204030204" pitchFamily="34" charset="0"/>
                <a:cs typeface="mohammad bold art 1" pitchFamily="2" charset="-78"/>
              </a:rPr>
              <a:t>Google Home</a:t>
            </a:r>
            <a:endParaRPr lang="en-US" sz="1100" kern="100" dirty="0">
              <a:effectLst/>
              <a:ea typeface="Calibri" panose="020F0502020204030204" pitchFamily="34" charset="0"/>
              <a:cs typeface="Arial" panose="020B0604020202020204" pitchFamily="34" charset="0"/>
            </a:endParaRPr>
          </a:p>
        </p:txBody>
      </p:sp>
      <p:sp>
        <p:nvSpPr>
          <p:cNvPr id="4" name="Text Box 74"/>
          <p:cNvSpPr txBox="1"/>
          <p:nvPr/>
        </p:nvSpPr>
        <p:spPr>
          <a:xfrm>
            <a:off x="3135085" y="2676640"/>
            <a:ext cx="8740239" cy="30010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ar-BH" sz="2400" kern="100" dirty="0">
                <a:effectLst/>
                <a:latin typeface="Calibri" panose="020F0502020204030204" pitchFamily="34" charset="0"/>
                <a:ea typeface="Calibri" panose="020F0502020204030204" pitchFamily="34" charset="0"/>
                <a:cs typeface="mohammad bold art 1" pitchFamily="2" charset="-78"/>
              </a:rPr>
              <a:t>من تقنيات الذكاء الاصطناعي ري النباتات بصورة مستمرة وبنسب متساوية مع توفير الكهرباء باستخدام ألواح الطاقة الشمسية.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BH" sz="2400" kern="100" dirty="0">
                <a:effectLst/>
                <a:latin typeface="Calibri" panose="020F0502020204030204" pitchFamily="34" charset="0"/>
                <a:ea typeface="Calibri" panose="020F0502020204030204" pitchFamily="34" charset="0"/>
                <a:cs typeface="mohammad bold art 1" pitchFamily="2" charset="-78"/>
              </a:rPr>
              <a:t>تم عمل نموذج لري النبات باستخدام الطاقة الشمسية مع الزراعة بدون تربة وسيتم لاحقا تثبيت ألواح الطاقة الشمسية في التربة الزراعية وتنفيذ تطبيق باستخدام غوغل هوم للتحكم في الري عن بعد حتى في الإجازات الرسمية مع نجاح هذه التجربة سيؤدي ذلك إلى زيادة في الإنتاج مع توفير المياه وفاتورة الكهرباء</a:t>
            </a:r>
            <a:r>
              <a:rPr lang="ar-BH" sz="1800" kern="100" dirty="0">
                <a:effectLst/>
                <a:latin typeface="Calibri" panose="020F0502020204030204" pitchFamily="34" charset="0"/>
                <a:ea typeface="Calibri" panose="020F0502020204030204" pitchFamily="34" charset="0"/>
                <a:cs typeface="mohammad bold art 1" pitchFamily="2" charset="-78"/>
              </a:rPr>
              <a:t>.</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27511" y="2443501"/>
            <a:ext cx="2470068" cy="1392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27511" y="4177145"/>
            <a:ext cx="2453054" cy="1409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0350528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385</TotalTime>
  <Words>814</Words>
  <Application>Microsoft Office PowerPoint</Application>
  <PresentationFormat>Widescreen</PresentationFormat>
  <Paragraphs>101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Gill Sans MT</vt:lpstr>
      <vt:lpstr>mohammad bold art 1</vt:lpstr>
      <vt:lpstr>Times New Roman</vt:lpstr>
      <vt:lpstr>Wingdings</vt:lpstr>
      <vt:lpstr>Gallery</vt:lpstr>
      <vt:lpstr>الزراعة نفط دائم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الزراعة نفط دائم</dc:title>
  <dc:creator>Lana Hejazi</dc:creator>
  <cp:lastModifiedBy>KHADIJA ABDULAMIR AHMED OMRAN</cp:lastModifiedBy>
  <cp:revision>26</cp:revision>
  <dcterms:created xsi:type="dcterms:W3CDTF">2024-02-18T14:15:52Z</dcterms:created>
  <dcterms:modified xsi:type="dcterms:W3CDTF">2024-03-06T09:25:14Z</dcterms:modified>
</cp:coreProperties>
</file>