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32918400" cy="21945600"/>
  <p:notesSz cx="31954788" cy="50149125"/>
  <p:embeddedFontLst>
    <p:embeddedFont>
      <p:font typeface="Calibri" panose="020F0502020204030204" pitchFamily="34" charset="0"/>
      <p:regular r:id="rId5"/>
      <p:bold r:id="rId6"/>
      <p:italic r:id="rId7"/>
      <p:boldItalic r:id="rId8"/>
    </p:embeddedFont>
    <p:embeddedFont>
      <p:font typeface="Libre Baskerville" panose="02000000000000000000" pitchFamily="2" charset="0"/>
      <p:regular r:id="rId9"/>
      <p:bold r:id="rId10"/>
      <p:italic r:id="rId11"/>
    </p:embeddedFont>
    <p:embeddedFont>
      <p:font typeface="Montserrat Light" panose="020F0302020204030204" pitchFamily="34" charset="0"/>
      <p:regular r:id="rId12"/>
      <p:italic r:id="rId13"/>
    </p:embeddedFont>
  </p:embeddedFontLst>
  <p:custDataLst>
    <p:tags r:id="rId14"/>
  </p:custDataLst>
  <p:defaultTextStyle>
    <a:defPPr>
      <a:defRPr lang="en-US"/>
    </a:defPPr>
    <a:lvl1pPr algn="l" rtl="0" eaLnBrk="0" fontAlgn="base" hangingPunct="0">
      <a:spcBef>
        <a:spcPct val="0"/>
      </a:spcBef>
      <a:spcAft>
        <a:spcPct val="0"/>
      </a:spcAft>
      <a:defRPr sz="1714" kern="1200">
        <a:solidFill>
          <a:schemeClr val="tx1"/>
        </a:solidFill>
        <a:latin typeface="Times New Roman" pitchFamily="18" charset="0"/>
        <a:ea typeface="+mn-ea"/>
        <a:cs typeface="+mn-cs"/>
      </a:defRPr>
    </a:lvl1pPr>
    <a:lvl2pPr marL="326532" algn="l" rtl="0" eaLnBrk="0" fontAlgn="base" hangingPunct="0">
      <a:spcBef>
        <a:spcPct val="0"/>
      </a:spcBef>
      <a:spcAft>
        <a:spcPct val="0"/>
      </a:spcAft>
      <a:defRPr sz="1714" kern="1200">
        <a:solidFill>
          <a:schemeClr val="tx1"/>
        </a:solidFill>
        <a:latin typeface="Times New Roman" pitchFamily="18" charset="0"/>
        <a:ea typeface="+mn-ea"/>
        <a:cs typeface="+mn-cs"/>
      </a:defRPr>
    </a:lvl2pPr>
    <a:lvl3pPr marL="653064" algn="l" rtl="0" eaLnBrk="0" fontAlgn="base" hangingPunct="0">
      <a:spcBef>
        <a:spcPct val="0"/>
      </a:spcBef>
      <a:spcAft>
        <a:spcPct val="0"/>
      </a:spcAft>
      <a:defRPr sz="1714" kern="1200">
        <a:solidFill>
          <a:schemeClr val="tx1"/>
        </a:solidFill>
        <a:latin typeface="Times New Roman" pitchFamily="18" charset="0"/>
        <a:ea typeface="+mn-ea"/>
        <a:cs typeface="+mn-cs"/>
      </a:defRPr>
    </a:lvl3pPr>
    <a:lvl4pPr marL="979597" algn="l" rtl="0" eaLnBrk="0" fontAlgn="base" hangingPunct="0">
      <a:spcBef>
        <a:spcPct val="0"/>
      </a:spcBef>
      <a:spcAft>
        <a:spcPct val="0"/>
      </a:spcAft>
      <a:defRPr sz="1714" kern="1200">
        <a:solidFill>
          <a:schemeClr val="tx1"/>
        </a:solidFill>
        <a:latin typeface="Times New Roman" pitchFamily="18" charset="0"/>
        <a:ea typeface="+mn-ea"/>
        <a:cs typeface="+mn-cs"/>
      </a:defRPr>
    </a:lvl4pPr>
    <a:lvl5pPr marL="1306129" algn="l" rtl="0" eaLnBrk="0" fontAlgn="base" hangingPunct="0">
      <a:spcBef>
        <a:spcPct val="0"/>
      </a:spcBef>
      <a:spcAft>
        <a:spcPct val="0"/>
      </a:spcAft>
      <a:defRPr sz="1714" kern="1200">
        <a:solidFill>
          <a:schemeClr val="tx1"/>
        </a:solidFill>
        <a:latin typeface="Times New Roman" pitchFamily="18" charset="0"/>
        <a:ea typeface="+mn-ea"/>
        <a:cs typeface="+mn-cs"/>
      </a:defRPr>
    </a:lvl5pPr>
    <a:lvl6pPr marL="1632661" algn="l" defTabSz="653064" rtl="0" eaLnBrk="1" latinLnBrk="0" hangingPunct="1">
      <a:defRPr sz="1714" kern="1200">
        <a:solidFill>
          <a:schemeClr val="tx1"/>
        </a:solidFill>
        <a:latin typeface="Times New Roman" pitchFamily="18" charset="0"/>
        <a:ea typeface="+mn-ea"/>
        <a:cs typeface="+mn-cs"/>
      </a:defRPr>
    </a:lvl6pPr>
    <a:lvl7pPr marL="1959193" algn="l" defTabSz="653064" rtl="0" eaLnBrk="1" latinLnBrk="0" hangingPunct="1">
      <a:defRPr sz="1714" kern="1200">
        <a:solidFill>
          <a:schemeClr val="tx1"/>
        </a:solidFill>
        <a:latin typeface="Times New Roman" pitchFamily="18" charset="0"/>
        <a:ea typeface="+mn-ea"/>
        <a:cs typeface="+mn-cs"/>
      </a:defRPr>
    </a:lvl7pPr>
    <a:lvl8pPr marL="2285726" algn="l" defTabSz="653064" rtl="0" eaLnBrk="1" latinLnBrk="0" hangingPunct="1">
      <a:defRPr sz="1714" kern="1200">
        <a:solidFill>
          <a:schemeClr val="tx1"/>
        </a:solidFill>
        <a:latin typeface="Times New Roman" pitchFamily="18" charset="0"/>
        <a:ea typeface="+mn-ea"/>
        <a:cs typeface="+mn-cs"/>
      </a:defRPr>
    </a:lvl8pPr>
    <a:lvl9pPr marL="2612258" algn="l" defTabSz="653064" rtl="0" eaLnBrk="1" latinLnBrk="0" hangingPunct="1">
      <a:defRPr sz="1714"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540" userDrawn="1">
          <p15:clr>
            <a:srgbClr val="A4A3A4"/>
          </p15:clr>
        </p15:guide>
        <p15:guide id="6" pos="5184" userDrawn="1">
          <p15:clr>
            <a:srgbClr val="A4A3A4"/>
          </p15:clr>
        </p15:guide>
        <p15:guide id="7" pos="5544" userDrawn="1">
          <p15:clr>
            <a:srgbClr val="A4A3A4"/>
          </p15:clr>
        </p15:guide>
        <p15:guide id="8" pos="10188" userDrawn="1">
          <p15:clr>
            <a:srgbClr val="A4A3A4"/>
          </p15:clr>
        </p15:guide>
        <p15:guide id="9" pos="10548" userDrawn="1">
          <p15:clr>
            <a:srgbClr val="A4A3A4"/>
          </p15:clr>
        </p15:guide>
        <p15:guide id="10" pos="15192" userDrawn="1">
          <p15:clr>
            <a:srgbClr val="A4A3A4"/>
          </p15:clr>
        </p15:guide>
        <p15:guide id="11" pos="15552" userDrawn="1">
          <p15:clr>
            <a:srgbClr val="A4A3A4"/>
          </p15:clr>
        </p15:guide>
        <p15:guide id="12" pos="20196" userDrawn="1">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41" d="100"/>
          <a:sy n="41" d="100"/>
        </p:scale>
        <p:origin x="2200" y="216"/>
      </p:cViewPr>
      <p:guideLst>
        <p:guide orient="horz" pos="13312"/>
        <p:guide orient="horz" pos="3755"/>
        <p:guide orient="horz" pos="2355"/>
        <p:guide orient="horz" pos="4164"/>
        <p:guide pos="540"/>
        <p:guide pos="5184"/>
        <p:guide pos="5544"/>
        <p:guide pos="10188"/>
        <p:guide pos="10548"/>
        <p:guide pos="15192"/>
        <p:guide pos="15552"/>
        <p:guide pos="201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1816100" y="3757613"/>
            <a:ext cx="281209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57" kern="1200">
        <a:solidFill>
          <a:schemeClr val="tx1"/>
        </a:solidFill>
        <a:latin typeface="Times New Roman" pitchFamily="18" charset="0"/>
        <a:ea typeface="+mn-ea"/>
        <a:cs typeface="+mn-cs"/>
      </a:defRPr>
    </a:lvl1pPr>
    <a:lvl2pPr marL="326532" algn="l" rtl="0" eaLnBrk="0" fontAlgn="base" hangingPunct="0">
      <a:spcBef>
        <a:spcPct val="30000"/>
      </a:spcBef>
      <a:spcAft>
        <a:spcPct val="0"/>
      </a:spcAft>
      <a:defRPr sz="857" kern="1200">
        <a:solidFill>
          <a:schemeClr val="tx1"/>
        </a:solidFill>
        <a:latin typeface="Times New Roman" pitchFamily="18" charset="0"/>
        <a:ea typeface="+mn-ea"/>
        <a:cs typeface="+mn-cs"/>
      </a:defRPr>
    </a:lvl2pPr>
    <a:lvl3pPr marL="653064" algn="l" rtl="0" eaLnBrk="0" fontAlgn="base" hangingPunct="0">
      <a:spcBef>
        <a:spcPct val="30000"/>
      </a:spcBef>
      <a:spcAft>
        <a:spcPct val="0"/>
      </a:spcAft>
      <a:defRPr sz="857" kern="1200">
        <a:solidFill>
          <a:schemeClr val="tx1"/>
        </a:solidFill>
        <a:latin typeface="Times New Roman" pitchFamily="18" charset="0"/>
        <a:ea typeface="+mn-ea"/>
        <a:cs typeface="+mn-cs"/>
      </a:defRPr>
    </a:lvl3pPr>
    <a:lvl4pPr marL="979597" algn="l" rtl="0" eaLnBrk="0" fontAlgn="base" hangingPunct="0">
      <a:spcBef>
        <a:spcPct val="30000"/>
      </a:spcBef>
      <a:spcAft>
        <a:spcPct val="0"/>
      </a:spcAft>
      <a:defRPr sz="857" kern="1200">
        <a:solidFill>
          <a:schemeClr val="tx1"/>
        </a:solidFill>
        <a:latin typeface="Times New Roman" pitchFamily="18" charset="0"/>
        <a:ea typeface="+mn-ea"/>
        <a:cs typeface="+mn-cs"/>
      </a:defRPr>
    </a:lvl4pPr>
    <a:lvl5pPr marL="1306129" algn="l" rtl="0" eaLnBrk="0" fontAlgn="base" hangingPunct="0">
      <a:spcBef>
        <a:spcPct val="30000"/>
      </a:spcBef>
      <a:spcAft>
        <a:spcPct val="0"/>
      </a:spcAft>
      <a:defRPr sz="857" kern="1200">
        <a:solidFill>
          <a:schemeClr val="tx1"/>
        </a:solidFill>
        <a:latin typeface="Times New Roman" pitchFamily="18" charset="0"/>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a:xfrm>
            <a:off x="1816100" y="3757613"/>
            <a:ext cx="28120975" cy="18748375"/>
          </a:xfrm>
        </p:spPr>
      </p:sp>
      <p:sp>
        <p:nvSpPr>
          <p:cNvPr id="4100" name="Rectangle 3"/>
          <p:cNvSpPr>
            <a:spLocks noGrp="1" noChangeArrowheads="1"/>
          </p:cNvSpPr>
          <p:nvPr>
            <p:ph type="body" idx="1"/>
          </p:nvPr>
        </p:nvSpPr>
        <p:spPr>
          <a:noFill/>
        </p:spPr>
        <p:txBody>
          <a:bodyPr/>
          <a:lstStyle>
            <a:defPPr>
              <a:defRPr kern="1200"/>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093" y="6817784"/>
            <a:ext cx="2798021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8184" y="12435417"/>
            <a:ext cx="23042032"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7" y="1950509"/>
            <a:ext cx="6994525" cy="175566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470151" y="1950509"/>
            <a:ext cx="20881977" cy="175566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3"/>
            <a:ext cx="2798021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6" y="9301692"/>
            <a:ext cx="2798021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470151" y="6339418"/>
            <a:ext cx="13938248" cy="13167782"/>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0002" y="6339418"/>
            <a:ext cx="13938248" cy="13167782"/>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710" y="878417"/>
            <a:ext cx="29626982" cy="36576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709"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709"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1666" y="4912784"/>
            <a:ext cx="14551027"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1666" y="6959600"/>
            <a:ext cx="14551027"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709"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392"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709"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659" y="15361710"/>
            <a:ext cx="19750618"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2659" y="1961092"/>
            <a:ext cx="19750618"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2659" y="17175693"/>
            <a:ext cx="19750618"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548" y="1950509"/>
            <a:ext cx="2797730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2470548" y="6339417"/>
            <a:ext cx="27977306" cy="1316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547" y="19995093"/>
            <a:ext cx="6858000" cy="146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defTabSz="2844942">
              <a:defRPr sz="4334"/>
            </a:lvl1pPr>
          </a:lstStyle>
          <a:p>
            <a:pPr>
              <a:defRPr/>
            </a:pPr>
            <a:endParaRPr lang="en-US"/>
          </a:p>
        </p:txBody>
      </p:sp>
      <p:sp>
        <p:nvSpPr>
          <p:cNvPr id="1029" name="Rectangle 5"/>
          <p:cNvSpPr>
            <a:spLocks noGrp="1" noChangeArrowheads="1"/>
          </p:cNvSpPr>
          <p:nvPr>
            <p:ph type="ftr" sz="quarter" idx="3"/>
          </p:nvPr>
        </p:nvSpPr>
        <p:spPr bwMode="auto">
          <a:xfrm>
            <a:off x="11245454" y="19995093"/>
            <a:ext cx="10427494" cy="146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algn="ctr" defTabSz="2844942">
              <a:defRPr sz="4334"/>
            </a:lvl1pPr>
          </a:lstStyle>
          <a:p>
            <a:pPr>
              <a:defRPr/>
            </a:pPr>
            <a:endParaRPr lang="en-US"/>
          </a:p>
        </p:txBody>
      </p:sp>
      <p:sp>
        <p:nvSpPr>
          <p:cNvPr id="1030" name="Rectangle 6"/>
          <p:cNvSpPr>
            <a:spLocks noGrp="1" noChangeArrowheads="1"/>
          </p:cNvSpPr>
          <p:nvPr>
            <p:ph type="sldNum" sz="quarter" idx="4"/>
          </p:nvPr>
        </p:nvSpPr>
        <p:spPr bwMode="auto">
          <a:xfrm>
            <a:off x="23589855" y="19995093"/>
            <a:ext cx="6858000" cy="146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algn="r" defTabSz="2844942">
              <a:defRPr sz="4334"/>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074400" y="10972800"/>
            <a:ext cx="14274800" cy="3937000"/>
          </a:xfrm>
          <a:prstGeom prst="rect">
            <a:avLst/>
          </a:prstGeom>
        </p:spPr>
      </p:pic>
      <p:pic>
        <p:nvPicPr>
          <p:cNvPr id="1032" name="New picture"/>
          <p:cNvPicPr/>
          <p:nvPr/>
        </p:nvPicPr>
        <p:blipFill>
          <a:blip r:embed="rId13"/>
          <a:stretch>
            <a:fillRect/>
          </a:stretch>
        </p:blipFill>
        <p:spPr>
          <a:xfrm rot="5400000">
            <a:off x="29718000" y="10972800"/>
            <a:ext cx="14274800" cy="3937000"/>
          </a:xfrm>
          <a:prstGeom prst="rect">
            <a:avLst/>
          </a:prstGeom>
        </p:spPr>
      </p:pic>
      <p:pic>
        <p:nvPicPr>
          <p:cNvPr id="1033" name="New picture"/>
          <p:cNvPicPr/>
          <p:nvPr/>
        </p:nvPicPr>
        <p:blipFill>
          <a:blip r:embed="rId14"/>
          <a:stretch>
            <a:fillRect/>
          </a:stretch>
        </p:blipFill>
        <p:spPr>
          <a:xfrm>
            <a:off x="1466850" y="22453600"/>
            <a:ext cx="29984700" cy="1460500"/>
          </a:xfrm>
          <a:prstGeom prst="rect">
            <a:avLst/>
          </a:prstGeom>
        </p:spPr>
      </p:pic>
      <p:sp>
        <p:nvSpPr>
          <p:cNvPr id="1034" name="New shape"/>
          <p:cNvSpPr/>
          <p:nvPr/>
        </p:nvSpPr>
        <p:spPr>
          <a:xfrm>
            <a:off x="146685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persuadingsapphire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2844942" rtl="0" eaLnBrk="0" fontAlgn="base" hangingPunct="0">
        <a:spcBef>
          <a:spcPct val="0"/>
        </a:spcBef>
        <a:spcAft>
          <a:spcPct val="0"/>
        </a:spcAft>
        <a:defRPr sz="13667">
          <a:solidFill>
            <a:schemeClr val="tx2"/>
          </a:solidFill>
          <a:latin typeface="+mj-lt"/>
          <a:ea typeface="+mj-ea"/>
          <a:cs typeface="+mj-cs"/>
        </a:defRPr>
      </a:lvl1pPr>
      <a:lvl2pPr algn="ctr" defTabSz="2844942" rtl="0" eaLnBrk="0" fontAlgn="base" hangingPunct="0">
        <a:spcBef>
          <a:spcPct val="0"/>
        </a:spcBef>
        <a:spcAft>
          <a:spcPct val="0"/>
        </a:spcAft>
        <a:defRPr sz="13667">
          <a:solidFill>
            <a:schemeClr val="tx2"/>
          </a:solidFill>
          <a:latin typeface="Times New Roman" pitchFamily="18" charset="0"/>
        </a:defRPr>
      </a:lvl2pPr>
      <a:lvl3pPr algn="ctr" defTabSz="2844942" rtl="0" eaLnBrk="0" fontAlgn="base" hangingPunct="0">
        <a:spcBef>
          <a:spcPct val="0"/>
        </a:spcBef>
        <a:spcAft>
          <a:spcPct val="0"/>
        </a:spcAft>
        <a:defRPr sz="13667">
          <a:solidFill>
            <a:schemeClr val="tx2"/>
          </a:solidFill>
          <a:latin typeface="Times New Roman" pitchFamily="18" charset="0"/>
        </a:defRPr>
      </a:lvl3pPr>
      <a:lvl4pPr algn="ctr" defTabSz="2844942" rtl="0" eaLnBrk="0" fontAlgn="base" hangingPunct="0">
        <a:spcBef>
          <a:spcPct val="0"/>
        </a:spcBef>
        <a:spcAft>
          <a:spcPct val="0"/>
        </a:spcAft>
        <a:defRPr sz="13667">
          <a:solidFill>
            <a:schemeClr val="tx2"/>
          </a:solidFill>
          <a:latin typeface="Times New Roman" pitchFamily="18" charset="0"/>
        </a:defRPr>
      </a:lvl4pPr>
      <a:lvl5pPr algn="ctr" defTabSz="2844942" rtl="0" eaLnBrk="0" fontAlgn="base" hangingPunct="0">
        <a:spcBef>
          <a:spcPct val="0"/>
        </a:spcBef>
        <a:spcAft>
          <a:spcPct val="0"/>
        </a:spcAft>
        <a:defRPr sz="13667">
          <a:solidFill>
            <a:schemeClr val="tx2"/>
          </a:solidFill>
          <a:latin typeface="Times New Roman" pitchFamily="18" charset="0"/>
        </a:defRPr>
      </a:lvl5pPr>
      <a:lvl6pPr marL="304815" algn="ctr" defTabSz="2844942" rtl="0" eaLnBrk="0" fontAlgn="base" hangingPunct="0">
        <a:spcBef>
          <a:spcPct val="0"/>
        </a:spcBef>
        <a:spcAft>
          <a:spcPct val="0"/>
        </a:spcAft>
        <a:defRPr sz="13667">
          <a:solidFill>
            <a:schemeClr val="tx2"/>
          </a:solidFill>
          <a:latin typeface="Times New Roman" pitchFamily="18" charset="0"/>
        </a:defRPr>
      </a:lvl6pPr>
      <a:lvl7pPr marL="609630" algn="ctr" defTabSz="2844942" rtl="0" eaLnBrk="0" fontAlgn="base" hangingPunct="0">
        <a:spcBef>
          <a:spcPct val="0"/>
        </a:spcBef>
        <a:spcAft>
          <a:spcPct val="0"/>
        </a:spcAft>
        <a:defRPr sz="13667">
          <a:solidFill>
            <a:schemeClr val="tx2"/>
          </a:solidFill>
          <a:latin typeface="Times New Roman" pitchFamily="18" charset="0"/>
        </a:defRPr>
      </a:lvl7pPr>
      <a:lvl8pPr marL="914446" algn="ctr" defTabSz="2844942" rtl="0" eaLnBrk="0" fontAlgn="base" hangingPunct="0">
        <a:spcBef>
          <a:spcPct val="0"/>
        </a:spcBef>
        <a:spcAft>
          <a:spcPct val="0"/>
        </a:spcAft>
        <a:defRPr sz="13667">
          <a:solidFill>
            <a:schemeClr val="tx2"/>
          </a:solidFill>
          <a:latin typeface="Times New Roman" pitchFamily="18" charset="0"/>
        </a:defRPr>
      </a:lvl8pPr>
      <a:lvl9pPr marL="1219261" algn="ctr" defTabSz="2844942" rtl="0" eaLnBrk="0" fontAlgn="base" hangingPunct="0">
        <a:spcBef>
          <a:spcPct val="0"/>
        </a:spcBef>
        <a:spcAft>
          <a:spcPct val="0"/>
        </a:spcAft>
        <a:defRPr sz="13667">
          <a:solidFill>
            <a:schemeClr val="tx2"/>
          </a:solidFill>
          <a:latin typeface="Times New Roman" pitchFamily="18" charset="0"/>
        </a:defRPr>
      </a:lvl9pPr>
    </p:titleStyle>
    <p:bodyStyle>
      <a:defPPr>
        <a:defRPr kern="1200"/>
      </a:defPPr>
      <a:lvl1pPr marL="1066853" indent="-1066853" algn="l" defTabSz="2844942" rtl="0" eaLnBrk="0" fontAlgn="base" hangingPunct="0">
        <a:spcBef>
          <a:spcPct val="20000"/>
        </a:spcBef>
        <a:spcAft>
          <a:spcPct val="0"/>
        </a:spcAft>
        <a:buChar char="•"/>
        <a:defRPr sz="9934">
          <a:solidFill>
            <a:schemeClr val="tx1"/>
          </a:solidFill>
          <a:latin typeface="+mn-lt"/>
          <a:ea typeface="+mn-ea"/>
          <a:cs typeface="+mn-cs"/>
        </a:defRPr>
      </a:lvl1pPr>
      <a:lvl2pPr marL="2311516" indent="-889044" algn="l" defTabSz="2844942" rtl="0" eaLnBrk="0" fontAlgn="base" hangingPunct="0">
        <a:spcBef>
          <a:spcPct val="20000"/>
        </a:spcBef>
        <a:spcAft>
          <a:spcPct val="0"/>
        </a:spcAft>
        <a:buChar char="–"/>
        <a:defRPr sz="8734">
          <a:solidFill>
            <a:schemeClr val="tx1"/>
          </a:solidFill>
          <a:latin typeface="+mn-lt"/>
        </a:defRPr>
      </a:lvl2pPr>
      <a:lvl3pPr marL="3556178" indent="-711236" algn="l" defTabSz="2844942" rtl="0" eaLnBrk="0" fontAlgn="base" hangingPunct="0">
        <a:spcBef>
          <a:spcPct val="20000"/>
        </a:spcBef>
        <a:spcAft>
          <a:spcPct val="0"/>
        </a:spcAft>
        <a:buChar char="•"/>
        <a:defRPr sz="7467">
          <a:solidFill>
            <a:schemeClr val="tx1"/>
          </a:solidFill>
          <a:latin typeface="+mn-lt"/>
        </a:defRPr>
      </a:lvl3pPr>
      <a:lvl4pPr marL="4978649" indent="-711236" algn="l" defTabSz="2844942" rtl="0" eaLnBrk="0" fontAlgn="base" hangingPunct="0">
        <a:spcBef>
          <a:spcPct val="20000"/>
        </a:spcBef>
        <a:spcAft>
          <a:spcPct val="0"/>
        </a:spcAft>
        <a:buChar char="–"/>
        <a:defRPr sz="6200">
          <a:solidFill>
            <a:schemeClr val="tx1"/>
          </a:solidFill>
          <a:latin typeface="+mn-lt"/>
        </a:defRPr>
      </a:lvl4pPr>
      <a:lvl5pPr marL="6401120" indent="-711236" algn="l" defTabSz="2844942" rtl="0" eaLnBrk="0" fontAlgn="base" hangingPunct="0">
        <a:spcBef>
          <a:spcPct val="20000"/>
        </a:spcBef>
        <a:spcAft>
          <a:spcPct val="0"/>
        </a:spcAft>
        <a:buChar char="»"/>
        <a:defRPr sz="6200">
          <a:solidFill>
            <a:schemeClr val="tx1"/>
          </a:solidFill>
          <a:latin typeface="+mn-lt"/>
        </a:defRPr>
      </a:lvl5pPr>
      <a:lvl6pPr marL="6705935" indent="-711236" algn="l" defTabSz="2844942" rtl="0" eaLnBrk="0" fontAlgn="base" hangingPunct="0">
        <a:spcBef>
          <a:spcPct val="20000"/>
        </a:spcBef>
        <a:spcAft>
          <a:spcPct val="0"/>
        </a:spcAft>
        <a:buChar char="»"/>
        <a:defRPr sz="6200">
          <a:solidFill>
            <a:schemeClr val="tx1"/>
          </a:solidFill>
          <a:latin typeface="+mn-lt"/>
        </a:defRPr>
      </a:lvl6pPr>
      <a:lvl7pPr marL="7010751" indent="-711236" algn="l" defTabSz="2844942" rtl="0" eaLnBrk="0" fontAlgn="base" hangingPunct="0">
        <a:spcBef>
          <a:spcPct val="20000"/>
        </a:spcBef>
        <a:spcAft>
          <a:spcPct val="0"/>
        </a:spcAft>
        <a:buChar char="»"/>
        <a:defRPr sz="6200">
          <a:solidFill>
            <a:schemeClr val="tx1"/>
          </a:solidFill>
          <a:latin typeface="+mn-lt"/>
        </a:defRPr>
      </a:lvl7pPr>
      <a:lvl8pPr marL="7315566" indent="-711236" algn="l" defTabSz="2844942" rtl="0" eaLnBrk="0" fontAlgn="base" hangingPunct="0">
        <a:spcBef>
          <a:spcPct val="20000"/>
        </a:spcBef>
        <a:spcAft>
          <a:spcPct val="0"/>
        </a:spcAft>
        <a:buChar char="»"/>
        <a:defRPr sz="6200">
          <a:solidFill>
            <a:schemeClr val="tx1"/>
          </a:solidFill>
          <a:latin typeface="+mn-lt"/>
        </a:defRPr>
      </a:lvl8pPr>
      <a:lvl9pPr marL="7620381" indent="-711236" algn="l" defTabSz="2844942" rtl="0" eaLnBrk="0" fontAlgn="base" hangingPunct="0">
        <a:spcBef>
          <a:spcPct val="20000"/>
        </a:spcBef>
        <a:spcAft>
          <a:spcPct val="0"/>
        </a:spcAft>
        <a:buChar char="»"/>
        <a:defRPr sz="6200">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6.jfif"/><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jp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gif"/><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4306655" y="1090372"/>
            <a:ext cx="24384000" cy="1831290"/>
          </a:xfrm>
          <a:prstGeom prst="rect">
            <a:avLst/>
          </a:prstGeom>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5400" b="1" dirty="0">
                <a:solidFill>
                  <a:srgbClr val="235078"/>
                </a:solidFill>
                <a:latin typeface="Libre Baskerville" panose="02000000000000000000" pitchFamily="2" charset="0"/>
              </a:rPr>
              <a:t>Assessing Seasonal Change and its Effect on Select Parameters Along Southeast Michigan’s Rouge River</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4685684" y="3443209"/>
            <a:ext cx="24384000" cy="1440394"/>
          </a:xfrm>
          <a:prstGeom prst="rect">
            <a:avLst/>
          </a:prstGeom>
        </p:spPr>
        <p:txBody>
          <a:bodyPr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000" b="1" dirty="0">
                <a:solidFill>
                  <a:schemeClr val="bg2">
                    <a:lumMod val="25000"/>
                  </a:schemeClr>
                </a:solidFill>
                <a:latin typeface="Libre Baskerville" panose="02000000000000000000" pitchFamily="2" charset="0"/>
              </a:rPr>
              <a:t>Rami Eter, Ali Mezher, Mohamad Nasser, </a:t>
            </a:r>
          </a:p>
          <a:p>
            <a:pPr algn="ctr"/>
            <a:r>
              <a:rPr lang="en-US" sz="4000" b="1" dirty="0">
                <a:solidFill>
                  <a:schemeClr val="bg2">
                    <a:lumMod val="25000"/>
                  </a:schemeClr>
                </a:solidFill>
                <a:latin typeface="Libre Baskerville" panose="02000000000000000000" pitchFamily="2" charset="0"/>
              </a:rPr>
              <a:t>Rawad Rahal, Yasmeena Serhane</a:t>
            </a:r>
            <a:endParaRPr lang="en-US" sz="3500" b="1" dirty="0">
              <a:solidFill>
                <a:schemeClr val="bg2">
                  <a:lumMod val="25000"/>
                </a:schemeClr>
              </a:solidFill>
              <a:latin typeface="Libre Baskerville" panose="02000000000000000000" pitchFamily="2" charset="0"/>
            </a:endParaRPr>
          </a:p>
        </p:txBody>
      </p:sp>
      <p:sp>
        <p:nvSpPr>
          <p:cNvPr id="46" name="Rectangle 45">
            <a:extLst>
              <a:ext uri="{FF2B5EF4-FFF2-40B4-BE49-F238E27FC236}">
                <a16:creationId xmlns:a16="http://schemas.microsoft.com/office/drawing/2014/main" id="{2C718E78-BDD8-4BAD-851F-D423AE935B0D}"/>
              </a:ext>
            </a:extLst>
          </p:cNvPr>
          <p:cNvSpPr/>
          <p:nvPr/>
        </p:nvSpPr>
        <p:spPr>
          <a:xfrm>
            <a:off x="362155" y="5744532"/>
            <a:ext cx="7534787" cy="6716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latin typeface="+mj-lt"/>
            </a:endParaRPr>
          </a:p>
        </p:txBody>
      </p:sp>
      <p:sp>
        <p:nvSpPr>
          <p:cNvPr id="47" name="Rectangle 46">
            <a:extLst>
              <a:ext uri="{FF2B5EF4-FFF2-40B4-BE49-F238E27FC236}">
                <a16:creationId xmlns:a16="http://schemas.microsoft.com/office/drawing/2014/main" id="{B9C39BF6-8B9A-45D3-A730-4CDDF5EAA7F1}"/>
              </a:ext>
            </a:extLst>
          </p:cNvPr>
          <p:cNvSpPr/>
          <p:nvPr/>
        </p:nvSpPr>
        <p:spPr>
          <a:xfrm>
            <a:off x="16362443" y="5802859"/>
            <a:ext cx="10477506" cy="720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48" name="Rectangle 47">
            <a:extLst>
              <a:ext uri="{FF2B5EF4-FFF2-40B4-BE49-F238E27FC236}">
                <a16:creationId xmlns:a16="http://schemas.microsoft.com/office/drawing/2014/main" id="{3E6D1C9C-2516-4738-BC80-673A19ECE5BD}"/>
              </a:ext>
            </a:extLst>
          </p:cNvPr>
          <p:cNvSpPr/>
          <p:nvPr/>
        </p:nvSpPr>
        <p:spPr>
          <a:xfrm>
            <a:off x="24923261" y="13428108"/>
            <a:ext cx="7534787" cy="486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49" name="Rectangle 48">
            <a:extLst>
              <a:ext uri="{FF2B5EF4-FFF2-40B4-BE49-F238E27FC236}">
                <a16:creationId xmlns:a16="http://schemas.microsoft.com/office/drawing/2014/main" id="{8F25EFAD-7AAF-4CAF-BA69-869B3D423F7F}"/>
              </a:ext>
            </a:extLst>
          </p:cNvPr>
          <p:cNvSpPr/>
          <p:nvPr/>
        </p:nvSpPr>
        <p:spPr>
          <a:xfrm>
            <a:off x="357405" y="12587349"/>
            <a:ext cx="7534787" cy="692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50" name="Rectangle 49">
            <a:extLst>
              <a:ext uri="{FF2B5EF4-FFF2-40B4-BE49-F238E27FC236}">
                <a16:creationId xmlns:a16="http://schemas.microsoft.com/office/drawing/2014/main" id="{2EC9A64B-144F-4668-B416-097C0312FF96}"/>
              </a:ext>
            </a:extLst>
          </p:cNvPr>
          <p:cNvSpPr/>
          <p:nvPr/>
        </p:nvSpPr>
        <p:spPr>
          <a:xfrm>
            <a:off x="8381398" y="9445048"/>
            <a:ext cx="7534787" cy="1224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spcBef>
                <a:spcPts val="0"/>
              </a:spcBef>
              <a:spcAft>
                <a:spcPts val="0"/>
              </a:spcAft>
            </a:pPr>
            <a:r>
              <a:rPr lang="en-US" sz="6600" dirty="0">
                <a:effectLst/>
                <a:latin typeface="+mn-lt"/>
                <a:ea typeface="Times New Roman" panose="02020603050405020304" pitchFamily="18" charset="0"/>
                <a:cs typeface="Times New Roman" panose="02020603050405020304" pitchFamily="18" charset="0"/>
              </a:rPr>
              <a:t>Res</a:t>
            </a:r>
            <a:r>
              <a:rPr lang="en-US" sz="6600" dirty="0">
                <a:latin typeface="+mn-lt"/>
                <a:ea typeface="Times New Roman" panose="02020603050405020304" pitchFamily="18" charset="0"/>
                <a:cs typeface="Times New Roman" panose="02020603050405020304" pitchFamily="18" charset="0"/>
              </a:rPr>
              <a:t>earchers</a:t>
            </a:r>
            <a:r>
              <a:rPr lang="en-US" sz="6600" dirty="0">
                <a:effectLst/>
                <a:latin typeface="+mn-lt"/>
                <a:ea typeface="Times New Roman" panose="02020603050405020304" pitchFamily="18" charset="0"/>
                <a:cs typeface="Times New Roman" panose="02020603050405020304" pitchFamily="18" charset="0"/>
              </a:rPr>
              <a:t> located three safe sites along the Rouge River to collect samples, determining GPS location of each site.</a:t>
            </a:r>
          </a:p>
        </p:txBody>
      </p:sp>
      <p:sp>
        <p:nvSpPr>
          <p:cNvPr id="51" name="Rectangle 50">
            <a:extLst>
              <a:ext uri="{FF2B5EF4-FFF2-40B4-BE49-F238E27FC236}">
                <a16:creationId xmlns:a16="http://schemas.microsoft.com/office/drawing/2014/main" id="{BF801B80-E24E-4773-AC4E-37DC17B0424E}"/>
              </a:ext>
            </a:extLst>
          </p:cNvPr>
          <p:cNvSpPr/>
          <p:nvPr/>
        </p:nvSpPr>
        <p:spPr>
          <a:xfrm>
            <a:off x="8467759" y="5744532"/>
            <a:ext cx="7534787" cy="321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52" name="Rectangle 51">
            <a:extLst>
              <a:ext uri="{FF2B5EF4-FFF2-40B4-BE49-F238E27FC236}">
                <a16:creationId xmlns:a16="http://schemas.microsoft.com/office/drawing/2014/main" id="{F6D8A1CF-B987-4F36-8586-4BEDACCCAB04}"/>
              </a:ext>
            </a:extLst>
          </p:cNvPr>
          <p:cNvSpPr/>
          <p:nvPr/>
        </p:nvSpPr>
        <p:spPr>
          <a:xfrm>
            <a:off x="16755390" y="13428108"/>
            <a:ext cx="7534787" cy="8262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53" name="TextBox 52">
            <a:extLst>
              <a:ext uri="{FF2B5EF4-FFF2-40B4-BE49-F238E27FC236}">
                <a16:creationId xmlns:a16="http://schemas.microsoft.com/office/drawing/2014/main" id="{B9BDD4D7-12C6-4DBA-AD93-2C88BC17BC8B}"/>
              </a:ext>
            </a:extLst>
          </p:cNvPr>
          <p:cNvSpPr txBox="1"/>
          <p:nvPr/>
        </p:nvSpPr>
        <p:spPr>
          <a:xfrm>
            <a:off x="409088" y="6525752"/>
            <a:ext cx="7451612" cy="3211135"/>
          </a:xfrm>
          <a:prstGeom prst="rect">
            <a:avLst/>
          </a:prstGeom>
          <a:noFill/>
        </p:spPr>
        <p:txBody>
          <a:bodyPr wrap="square" rtlCol="0">
            <a:spAutoFit/>
          </a:bodyPr>
          <a:lstStyle>
            <a:defPPr>
              <a:defRPr kern="1200"/>
            </a:defPPr>
          </a:lstStyle>
          <a:p>
            <a:pPr marL="0" marR="0">
              <a:spcBef>
                <a:spcPts val="0"/>
              </a:spcBef>
              <a:spcAft>
                <a:spcPts val="800"/>
              </a:spcAft>
            </a:pPr>
            <a:r>
              <a:rPr lang="en-US" sz="1600" dirty="0">
                <a:effectLst/>
                <a:latin typeface="+mj-lt"/>
                <a:ea typeface="Arial" panose="020B0604020202020204" pitchFamily="34" charset="0"/>
                <a:cs typeface="Times New Roman" panose="02020603050405020304" pitchFamily="18" charset="0"/>
              </a:rPr>
              <a:t>The </a:t>
            </a:r>
            <a:r>
              <a:rPr lang="en-US" sz="1600" b="1" dirty="0">
                <a:effectLst/>
                <a:latin typeface="+mj-lt"/>
                <a:ea typeface="Arial" panose="020B0604020202020204" pitchFamily="34" charset="0"/>
                <a:cs typeface="Times New Roman" panose="02020603050405020304" pitchFamily="18" charset="0"/>
              </a:rPr>
              <a:t>Rouge River</a:t>
            </a:r>
            <a:r>
              <a:rPr lang="en-US" sz="1600" dirty="0">
                <a:effectLst/>
                <a:latin typeface="+mj-lt"/>
                <a:ea typeface="Arial" panose="020B0604020202020204" pitchFamily="34" charset="0"/>
                <a:cs typeface="Times New Roman" panose="02020603050405020304" pitchFamily="18" charset="0"/>
              </a:rPr>
              <a:t> Watershed of Southeastern Michigan is located in a region where urbanization has led to negative effects. Increased attention and researc</a:t>
            </a:r>
            <a:r>
              <a:rPr lang="en-US" sz="1600" dirty="0">
                <a:latin typeface="+mj-lt"/>
                <a:ea typeface="Arial" panose="020B0604020202020204" pitchFamily="34" charset="0"/>
                <a:cs typeface="Times New Roman" panose="02020603050405020304" pitchFamily="18" charset="0"/>
              </a:rPr>
              <a:t>h must be</a:t>
            </a:r>
            <a:r>
              <a:rPr lang="en-US" sz="1600" dirty="0">
                <a:effectLst/>
                <a:latin typeface="+mj-lt"/>
                <a:ea typeface="Arial" panose="020B0604020202020204" pitchFamily="34" charset="0"/>
                <a:cs typeface="Times New Roman" panose="02020603050405020304" pitchFamily="18" charset="0"/>
              </a:rPr>
              <a:t> prioritized if we want to continue to restore, preserve, and protect the river and the wide variety of species living there. </a:t>
            </a:r>
            <a:r>
              <a:rPr lang="en-US" sz="1600" dirty="0">
                <a:latin typeface="+mj-lt"/>
                <a:ea typeface="Arial" panose="020B0604020202020204" pitchFamily="34" charset="0"/>
                <a:cs typeface="Times New Roman" panose="02020603050405020304" pitchFamily="18" charset="0"/>
              </a:rPr>
              <a:t>We</a:t>
            </a:r>
            <a:r>
              <a:rPr lang="en-US" sz="1600" dirty="0">
                <a:effectLst/>
                <a:latin typeface="+mj-lt"/>
                <a:ea typeface="Arial" panose="020B0604020202020204" pitchFamily="34" charset="0"/>
                <a:cs typeface="Times New Roman" panose="02020603050405020304" pitchFamily="18" charset="0"/>
              </a:rPr>
              <a:t> investigated the potential effects of seasonal change (summer to fall) on</a:t>
            </a:r>
            <a:r>
              <a:rPr lang="en-US" sz="1600" dirty="0">
                <a:effectLst/>
                <a:latin typeface="+mj-lt"/>
                <a:ea typeface="Times New Roman" panose="02020603050405020304" pitchFamily="18" charset="0"/>
                <a:cs typeface="Times New Roman" panose="02020603050405020304" pitchFamily="18" charset="0"/>
              </a:rPr>
              <a:t> dissolved oxygen, conductivity, pH, turbidity, salinity, total solids, precipitation, water temperature, and air temperature. </a:t>
            </a:r>
            <a:r>
              <a:rPr lang="en-US" sz="1600" dirty="0">
                <a:solidFill>
                  <a:srgbClr val="000000"/>
                </a:solidFill>
                <a:latin typeface="+mj-lt"/>
                <a:ea typeface="Times New Roman" panose="02020603050405020304" pitchFamily="18" charset="0"/>
                <a:cs typeface="Times New Roman" panose="02020603050405020304" pitchFamily="18" charset="0"/>
              </a:rPr>
              <a:t>W</a:t>
            </a:r>
            <a:r>
              <a:rPr lang="en-US" sz="1600" dirty="0">
                <a:solidFill>
                  <a:srgbClr val="000000"/>
                </a:solidFill>
                <a:effectLst/>
                <a:latin typeface="+mj-lt"/>
                <a:ea typeface="Times New Roman" panose="02020603050405020304" pitchFamily="18" charset="0"/>
                <a:cs typeface="Times New Roman" panose="02020603050405020304" pitchFamily="18" charset="0"/>
              </a:rPr>
              <a:t>ater temperature decreased from summer to fall, causing dissolved oxygen levels to increase. precipitation events had no significant effect on dissolved oxygen levels. Salinity, total solids, conductivity, and pH levels were all unaffected by cooling temperatures.  As river levels increased, turbidity levels rose. For the future, we would like to expand and extend our research to include additional water quality parameters and collect data during different seasons.</a:t>
            </a:r>
            <a:endParaRPr lang="en-US" sz="1600" dirty="0">
              <a:effectLst/>
              <a:latin typeface="+mj-lt"/>
              <a:ea typeface="Calibri" panose="020F0502020204030204" pitchFamily="34" charset="0"/>
              <a:cs typeface="Times New Roman" panose="02020603050405020304" pitchFamily="18" charset="0"/>
            </a:endParaRPr>
          </a:p>
          <a:p>
            <a:r>
              <a:rPr lang="en-US" sz="20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54" name="TextBox 53">
            <a:extLst>
              <a:ext uri="{FF2B5EF4-FFF2-40B4-BE49-F238E27FC236}">
                <a16:creationId xmlns:a16="http://schemas.microsoft.com/office/drawing/2014/main" id="{E4864E4E-50A2-403F-84B8-E4F7E820612B}"/>
              </a:ext>
            </a:extLst>
          </p:cNvPr>
          <p:cNvSpPr txBox="1"/>
          <p:nvPr/>
        </p:nvSpPr>
        <p:spPr>
          <a:xfrm>
            <a:off x="565176" y="5897547"/>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Abstract</a:t>
            </a:r>
          </a:p>
        </p:txBody>
      </p:sp>
      <p:sp>
        <p:nvSpPr>
          <p:cNvPr id="55" name="Rectangle 54">
            <a:extLst>
              <a:ext uri="{FF2B5EF4-FFF2-40B4-BE49-F238E27FC236}">
                <a16:creationId xmlns:a16="http://schemas.microsoft.com/office/drawing/2014/main" id="{32418A42-DDE0-497E-98DF-5F9BFF98DA6B}"/>
              </a:ext>
            </a:extLst>
          </p:cNvPr>
          <p:cNvSpPr/>
          <p:nvPr/>
        </p:nvSpPr>
        <p:spPr>
          <a:xfrm>
            <a:off x="24950584" y="18573208"/>
            <a:ext cx="7534787" cy="3117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56" name="TextBox 55">
            <a:extLst>
              <a:ext uri="{FF2B5EF4-FFF2-40B4-BE49-F238E27FC236}">
                <a16:creationId xmlns:a16="http://schemas.microsoft.com/office/drawing/2014/main" id="{1D434DB1-CA03-4AE7-BD42-F2F4837CE20D}"/>
              </a:ext>
            </a:extLst>
          </p:cNvPr>
          <p:cNvSpPr txBox="1"/>
          <p:nvPr/>
        </p:nvSpPr>
        <p:spPr>
          <a:xfrm>
            <a:off x="25004851" y="19334734"/>
            <a:ext cx="7192297" cy="1938992"/>
          </a:xfrm>
          <a:prstGeom prst="rect">
            <a:avLst/>
          </a:prstGeom>
          <a:noFill/>
        </p:spPr>
        <p:txBody>
          <a:bodyPr wrap="square" rtlCol="0">
            <a:spAutoFit/>
          </a:bodyPr>
          <a:lstStyle>
            <a:defPPr>
              <a:defRPr kern="1200"/>
            </a:defP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Thank you to Mr. David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Bydlowski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the GLOBE AREN Project and Dr. Kevin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Czajkowski</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the University of Toledo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Mission Earth for providing Vernier probes and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LabQuests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our use.  Thank you also to Friends of the Rouge for the protocols we used that were in addition to the GLOBE hydrosphere protocols.  Thanks also to Mrs. Diana Johns for her advice and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992CC346-56CD-4384-BB14-A915BC781C78}"/>
              </a:ext>
            </a:extLst>
          </p:cNvPr>
          <p:cNvSpPr txBox="1"/>
          <p:nvPr/>
        </p:nvSpPr>
        <p:spPr>
          <a:xfrm>
            <a:off x="24923261" y="18688403"/>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Acknowledgements</a:t>
            </a:r>
          </a:p>
        </p:txBody>
      </p:sp>
      <p:sp>
        <p:nvSpPr>
          <p:cNvPr id="58" name="TextBox 57">
            <a:extLst>
              <a:ext uri="{FF2B5EF4-FFF2-40B4-BE49-F238E27FC236}">
                <a16:creationId xmlns:a16="http://schemas.microsoft.com/office/drawing/2014/main" id="{E3DA8D0E-1298-4193-913A-0FE766B77D13}"/>
              </a:ext>
            </a:extLst>
          </p:cNvPr>
          <p:cNvSpPr txBox="1"/>
          <p:nvPr/>
        </p:nvSpPr>
        <p:spPr>
          <a:xfrm>
            <a:off x="16870513" y="13857681"/>
            <a:ext cx="7192297" cy="7602081"/>
          </a:xfrm>
          <a:prstGeom prst="rect">
            <a:avLst/>
          </a:prstGeom>
          <a:noFill/>
        </p:spPr>
        <p:txBody>
          <a:bodyPr wrap="square" rtlCol="0">
            <a:spAutoFit/>
          </a:bodyPr>
          <a:lstStyle>
            <a:defPPr>
              <a:defRPr kern="1200"/>
            </a:defPPr>
          </a:lstStyle>
          <a:p>
            <a:pPr marL="0" marR="0">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data analysis provided clear results. We rejected each of the null hypotheses. There is clear evidence, from our research methods, that the seasonal change from summer to fall and accompanying precipitation significantly affected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salinity, total solids, conductivity, pH, turbidity, and dissolved oxygen levels of the Middle Branch of the Rouge River. We found that significant precipitation events, in fact, did affect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salinity, total solids, conductivity, pH, and turbidity levels, and that the seasonal drop in temperature from summer to fall affected dissolved oxygen levels in the Middle Branch of the Rouge River. Due to these consistent correlations, we rejected each of the null hypotheses. pH, total solids, salinity, and conductivity all followed the same trend, decreasing as significant rain events occurred, but increasing as the river water level increased steadily. Dissolved oxygen, as expected rose with the decrease in temperature, and turbidity rose with the river water level, regardless of precipitation intensity. Dissolved oxygen was unaffected by the river water level, and all other parameters were unaffected by the temperature shift.</a:t>
            </a: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possible source of error in our data was human error. In the beginning weeks of our research, our team, having limited experience with the apparatus, contributed to some human error. In comparison to other hydrologic IVSS GLOBE research on the Rouge conducted by former students of Crestwood High school, their results were somewhat different. This may have been due to unorthodox weather. This 2022 summer was significantly dry. The 22</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driest summer on record, according to the NOAA.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D07EEF88-ACF9-4467-B180-074FC642245A}"/>
              </a:ext>
            </a:extLst>
          </p:cNvPr>
          <p:cNvSpPr txBox="1"/>
          <p:nvPr/>
        </p:nvSpPr>
        <p:spPr>
          <a:xfrm>
            <a:off x="16877684" y="13451974"/>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Conclusion</a:t>
            </a:r>
          </a:p>
        </p:txBody>
      </p:sp>
      <p:sp>
        <p:nvSpPr>
          <p:cNvPr id="60" name="TextBox 59">
            <a:extLst>
              <a:ext uri="{FF2B5EF4-FFF2-40B4-BE49-F238E27FC236}">
                <a16:creationId xmlns:a16="http://schemas.microsoft.com/office/drawing/2014/main" id="{22B0201C-B275-4172-AE5F-42B6EA405F41}"/>
              </a:ext>
            </a:extLst>
          </p:cNvPr>
          <p:cNvSpPr txBox="1"/>
          <p:nvPr/>
        </p:nvSpPr>
        <p:spPr>
          <a:xfrm>
            <a:off x="24948659" y="14123357"/>
            <a:ext cx="4479201" cy="4031873"/>
          </a:xfrm>
          <a:prstGeom prst="rect">
            <a:avLst/>
          </a:prstGeom>
          <a:noFill/>
        </p:spPr>
        <p:txBody>
          <a:bodyPr wrap="square" rtlCol="0">
            <a:spAutoFit/>
          </a:bodyPr>
          <a:lstStyle>
            <a:defPPr>
              <a:defRPr kern="1200"/>
            </a:defPPr>
          </a:lstStyle>
          <a:p>
            <a:r>
              <a:rPr lang="en-US" sz="1600" dirty="0">
                <a:solidFill>
                  <a:srgbClr val="000000"/>
                </a:solidFill>
                <a:effectLst/>
                <a:latin typeface="Times New Roman" panose="02020603050405020304" pitchFamily="18" charset="0"/>
                <a:ea typeface="Times New Roman" panose="02020603050405020304" pitchFamily="18" charset="0"/>
              </a:rPr>
              <a:t>A potential improvement in research methods that could be utilized for future research would be the addition of both more sites and faster lab equipment. The Rouge River lower branch runs through a more industrial area, with the riparian zone demolished for channelization. If future researchers were to measure the parameter variations through different branches, or compare the parameter measurements to those of neighboring bodies of water, such as the Ecorse Creek, greater variation could be considered and implemented. With faster lab equipment, the research process would be more efficient and take less time. This would allow more time for researchers to more accurately analyze the data and showcase it in a more professional manner. </a:t>
            </a:r>
            <a:endParaRPr lang="en-US" sz="16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A6E6C31F-098B-45F7-BEE5-8A51FA70D59F}"/>
              </a:ext>
            </a:extLst>
          </p:cNvPr>
          <p:cNvSpPr txBox="1"/>
          <p:nvPr/>
        </p:nvSpPr>
        <p:spPr>
          <a:xfrm>
            <a:off x="25094505" y="13484877"/>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Recommendations</a:t>
            </a:r>
          </a:p>
        </p:txBody>
      </p:sp>
      <p:sp>
        <p:nvSpPr>
          <p:cNvPr id="62" name="TextBox 61">
            <a:extLst>
              <a:ext uri="{FF2B5EF4-FFF2-40B4-BE49-F238E27FC236}">
                <a16:creationId xmlns:a16="http://schemas.microsoft.com/office/drawing/2014/main" id="{A067F8A1-EE95-4354-8E2F-952A6BBDBFFC}"/>
              </a:ext>
            </a:extLst>
          </p:cNvPr>
          <p:cNvSpPr txBox="1"/>
          <p:nvPr/>
        </p:nvSpPr>
        <p:spPr>
          <a:xfrm>
            <a:off x="695788" y="15776531"/>
            <a:ext cx="7192297" cy="3970318"/>
          </a:xfrm>
          <a:prstGeom prst="rect">
            <a:avLst/>
          </a:prstGeom>
          <a:noFill/>
        </p:spPr>
        <p:txBody>
          <a:bodyPr wrap="square" rtlCol="0">
            <a:spAutoFit/>
          </a:bodyPr>
          <a:lstStyle>
            <a:defPPr>
              <a:defRPr kern="1200"/>
            </a:defPPr>
          </a:lstStyle>
          <a:p>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Rouge River flows eventually empties into the Detroit River and ultimately flows into Lake Erie. The river flows through a very urbanized region of Southeastern Michigan that became very industrialized, causing many negative effects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However, more recent legislation and regulations have been enacted to reduce these impacts. </a:t>
            </a:r>
            <a:r>
              <a:rPr lang="en-US" sz="1600" dirty="0">
                <a:ea typeface="Times New Roman" panose="02020603050405020304" pitchFamily="18" charset="0"/>
                <a:cs typeface="Times New Roman" panose="02020603050405020304" pitchFamily="18" charset="0"/>
              </a:rPr>
              <a:t>Although our high school science department has been making bi-annual water quality measurements on the river, no analysis of seasonal change has been conducted in this branch of the river.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Our research was developed to see how various seasonal change and accompanying precipitation events contribute to potential changes in river water quality. This GLOBE research seeks to create a database for future investigators to compare throughout subsequent years as climate changes going forward. Analyzing the impacts of runoff on water quality over a long period of time will hopefully lead to changes in how our local population perceives the river and how they can help to remediate its many problems. With continued research, hopefully plans can be enacted to bring the river back to much of what it used to be like.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2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600130" y="13886025"/>
            <a:ext cx="7192297" cy="584775"/>
          </a:xfrm>
          <a:prstGeom prst="rect">
            <a:avLst/>
          </a:prstGeom>
          <a:noFill/>
        </p:spPr>
        <p:txBody>
          <a:bodyPr wrap="square" rtlCol="0">
            <a:spAutoFit/>
          </a:bodyPr>
          <a:lstStyle>
            <a:defPPr>
              <a:defRPr kern="1200"/>
            </a:defPPr>
          </a:lstStyle>
          <a:p>
            <a:r>
              <a:rPr lang="en-US" sz="3200" dirty="0">
                <a:solidFill>
                  <a:srgbClr val="235078"/>
                </a:solidFill>
                <a:latin typeface="Libre Baskerville" panose="02000000000000000000" pitchFamily="2" charset="0"/>
              </a:rPr>
              <a:t>Introduction</a:t>
            </a:r>
            <a:endParaRPr lang="en-US" sz="3600" dirty="0">
              <a:solidFill>
                <a:srgbClr val="235078"/>
              </a:solidFill>
              <a:latin typeface="Libre Baskerville" panose="02000000000000000000" pitchFamily="2" charset="0"/>
            </a:endParaRPr>
          </a:p>
        </p:txBody>
      </p:sp>
      <p:sp>
        <p:nvSpPr>
          <p:cNvPr id="64" name="TextBox 63">
            <a:extLst>
              <a:ext uri="{FF2B5EF4-FFF2-40B4-BE49-F238E27FC236}">
                <a16:creationId xmlns:a16="http://schemas.microsoft.com/office/drawing/2014/main" id="{499918C8-D8D3-4947-B7FD-9341EAE5F7F2}"/>
              </a:ext>
            </a:extLst>
          </p:cNvPr>
          <p:cNvSpPr txBox="1"/>
          <p:nvPr/>
        </p:nvSpPr>
        <p:spPr>
          <a:xfrm>
            <a:off x="8695130" y="6700195"/>
            <a:ext cx="7192297" cy="2165593"/>
          </a:xfrm>
          <a:prstGeom prst="rect">
            <a:avLst/>
          </a:prstGeom>
          <a:noFill/>
        </p:spPr>
        <p:txBody>
          <a:bodyPr wrap="square" rtlCol="0">
            <a:spAutoFit/>
          </a:bodyPr>
          <a:lstStyle>
            <a:defPPr>
              <a:defRPr kern="1200"/>
            </a:defP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Null Hypotheses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tabLst>
                <a:tab pos="3429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The seasonal change from summer to fall and accompanying precipitation will not affect salinity, total solids, conductivity, pH, turbidity, and dissolved oxygen levels of the Middle Branch of the Rouge River.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AutoNum type="arabicPeriod" startAt="2"/>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Significant precipitation events do not affect salinity, total solids, conductivity, pH, and turbidity levels in the Middle Branch of the Rouge River.</a:t>
            </a:r>
          </a:p>
          <a:p>
            <a:endParaRPr lang="en-US" sz="12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68744D3E-CEF9-4748-9719-25AAABF27BDD}"/>
              </a:ext>
            </a:extLst>
          </p:cNvPr>
          <p:cNvSpPr txBox="1"/>
          <p:nvPr/>
        </p:nvSpPr>
        <p:spPr>
          <a:xfrm>
            <a:off x="8723888" y="5924526"/>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Hypotheses</a:t>
            </a:r>
          </a:p>
        </p:txBody>
      </p:sp>
      <p:sp>
        <p:nvSpPr>
          <p:cNvPr id="66" name="TextBox 65">
            <a:extLst>
              <a:ext uri="{FF2B5EF4-FFF2-40B4-BE49-F238E27FC236}">
                <a16:creationId xmlns:a16="http://schemas.microsoft.com/office/drawing/2014/main" id="{223EAA92-7B93-4F15-A4CA-18552CBA76AE}"/>
              </a:ext>
            </a:extLst>
          </p:cNvPr>
          <p:cNvSpPr txBox="1"/>
          <p:nvPr/>
        </p:nvSpPr>
        <p:spPr>
          <a:xfrm>
            <a:off x="8785451" y="11488158"/>
            <a:ext cx="2908385" cy="4401205"/>
          </a:xfrm>
          <a:prstGeom prst="rect">
            <a:avLst/>
          </a:prstGeom>
          <a:noFill/>
        </p:spPr>
        <p:txBody>
          <a:bodyPr wrap="square" rtlCol="0">
            <a:spAutoFit/>
          </a:bodyPr>
          <a:lstStyle>
            <a:defPPr>
              <a:defRPr kern="1200"/>
            </a:defPPr>
          </a:lstStyle>
          <a:p>
            <a:pPr>
              <a:spcBef>
                <a:spcPts val="0"/>
              </a:spcBef>
              <a:spcAft>
                <a:spcPts val="0"/>
              </a:spcAft>
            </a:pPr>
            <a:endParaRPr lang="en-US" sz="1600" dirty="0">
              <a:solidFill>
                <a:srgbClr val="1482A5"/>
              </a:solidFill>
              <a:latin typeface="+mn-lt"/>
              <a:ea typeface="Open Sans" panose="020B0606030504020204" pitchFamily="34" charset="0"/>
              <a:cs typeface="Times New Roman" panose="02020603050405020304" pitchFamily="18" charset="0"/>
            </a:endParaRPr>
          </a:p>
          <a:p>
            <a:pPr>
              <a:spcBef>
                <a:spcPts val="0"/>
              </a:spcBef>
              <a:spcAft>
                <a:spcPts val="0"/>
              </a:spcAft>
            </a:pPr>
            <a:endParaRPr lang="en-US" sz="1600" dirty="0">
              <a:solidFill>
                <a:srgbClr val="1482A5"/>
              </a:solidFill>
              <a:latin typeface="+mn-lt"/>
              <a:ea typeface="Open Sans" panose="020B0606030504020204" pitchFamily="34" charset="0"/>
              <a:cs typeface="Times New Roman" panose="02020603050405020304" pitchFamily="18" charset="0"/>
            </a:endParaRPr>
          </a:p>
          <a:p>
            <a:pPr marR="0" lvl="0">
              <a:spcBef>
                <a:spcPts val="0"/>
              </a:spcBef>
              <a:spcAft>
                <a:spcPts val="0"/>
              </a:spcAft>
            </a:pPr>
            <a:endParaRPr lang="en-US" sz="1600" dirty="0">
              <a:solidFill>
                <a:srgbClr val="1482A5"/>
              </a:solidFill>
              <a:latin typeface="+mn-lt"/>
              <a:ea typeface="Open Sans" panose="020B0606030504020204" pitchFamily="34" charset="0"/>
              <a:cs typeface="Times New Roman" panose="02020603050405020304" pitchFamily="18" charset="0"/>
            </a:endParaRPr>
          </a:p>
          <a:p>
            <a:pPr marR="0" lvl="0">
              <a:spcBef>
                <a:spcPts val="0"/>
              </a:spcBef>
              <a:spcAft>
                <a:spcPts val="0"/>
              </a:spcAft>
            </a:pPr>
            <a:endParaRPr lang="en-US" sz="12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a:p>
            <a:pPr marR="0" lvl="0">
              <a:spcBef>
                <a:spcPts val="0"/>
              </a:spcBef>
              <a:spcAft>
                <a:spcPts val="0"/>
              </a:spcAft>
            </a:pPr>
            <a:endParaRPr lang="en-US" sz="12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a:p>
            <a:pPr marR="0" lvl="0">
              <a:spcBef>
                <a:spcPts val="0"/>
              </a:spcBef>
              <a:spcAft>
                <a:spcPts val="0"/>
              </a:spcAft>
            </a:pPr>
            <a:r>
              <a:rPr lang="en-US" sz="1600" dirty="0">
                <a:latin typeface="+mn-lt"/>
                <a:ea typeface="Open Sans" panose="020B0606030504020204" pitchFamily="34" charset="0"/>
                <a:cs typeface="Times New Roman" panose="02020603050405020304" pitchFamily="18" charset="0"/>
              </a:rPr>
              <a:t>Researchers co</a:t>
            </a:r>
            <a:r>
              <a:rPr lang="en-US" sz="1600" dirty="0">
                <a:effectLst/>
                <a:latin typeface="+mn-lt"/>
                <a:ea typeface="Times New Roman" panose="02020603050405020304" pitchFamily="18" charset="0"/>
                <a:cs typeface="Times New Roman" panose="02020603050405020304" pitchFamily="18" charset="0"/>
              </a:rPr>
              <a:t>llected 1 sample per site multiple times from August through November,.</a:t>
            </a:r>
            <a:endParaRPr lang="en-US" sz="1600" dirty="0">
              <a:effectLst/>
              <a:latin typeface="+mn-lt"/>
              <a:ea typeface="Cambria" panose="02040503050406030204" pitchFamily="18" charset="0"/>
              <a:cs typeface="Times New Roman" panose="02020603050405020304" pitchFamily="18" charset="0"/>
            </a:endParaRPr>
          </a:p>
          <a:p>
            <a:pPr marR="0" lvl="0">
              <a:spcBef>
                <a:spcPts val="0"/>
              </a:spcBef>
              <a:spcAft>
                <a:spcPts val="0"/>
              </a:spcAft>
            </a:pPr>
            <a:r>
              <a:rPr lang="en-US" sz="1600" dirty="0">
                <a:latin typeface="+mn-lt"/>
                <a:ea typeface="Times New Roman" panose="02020603050405020304" pitchFamily="18" charset="0"/>
                <a:cs typeface="Times New Roman" panose="02020603050405020304" pitchFamily="18" charset="0"/>
              </a:rPr>
              <a:t>following </a:t>
            </a:r>
            <a:r>
              <a:rPr lang="en-US" sz="1600" dirty="0">
                <a:effectLst/>
                <a:latin typeface="+mn-lt"/>
                <a:ea typeface="Times New Roman" panose="02020603050405020304" pitchFamily="18" charset="0"/>
                <a:cs typeface="Times New Roman" panose="02020603050405020304" pitchFamily="18" charset="0"/>
              </a:rPr>
              <a:t>GLOBE protocols to measure parameters using the Vernier Lab Quest 2, and Vernier </a:t>
            </a:r>
            <a:r>
              <a:rPr lang="en-US" sz="1600" dirty="0" err="1">
                <a:effectLst/>
                <a:latin typeface="+mn-lt"/>
                <a:ea typeface="Times New Roman" panose="02020603050405020304" pitchFamily="18" charset="0"/>
                <a:cs typeface="Times New Roman" panose="02020603050405020304" pitchFamily="18" charset="0"/>
              </a:rPr>
              <a:t>GoDirect</a:t>
            </a:r>
            <a:r>
              <a:rPr lang="en-US" sz="1600" dirty="0">
                <a:latin typeface="+mn-lt"/>
                <a:ea typeface="Times New Roman" panose="02020603050405020304" pitchFamily="18" charset="0"/>
                <a:cs typeface="Times New Roman" panose="02020603050405020304" pitchFamily="18" charset="0"/>
              </a:rPr>
              <a:t> probes, also t</a:t>
            </a:r>
            <a:r>
              <a:rPr lang="en-US" sz="1600" dirty="0">
                <a:effectLst/>
                <a:latin typeface="+mn-lt"/>
                <a:ea typeface="Times New Roman" panose="02020603050405020304" pitchFamily="18" charset="0"/>
                <a:cs typeface="Times New Roman" panose="02020603050405020304" pitchFamily="18" charset="0"/>
              </a:rPr>
              <a:t>esting the air and water temperature.</a:t>
            </a:r>
          </a:p>
          <a:p>
            <a:pPr marR="0" lvl="0">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a:t>
            </a:r>
            <a:endParaRPr lang="en-US" sz="1600" dirty="0">
              <a:effectLst/>
              <a:latin typeface="+mn-lt"/>
              <a:ea typeface="Cambria" panose="02040503050406030204" pitchFamily="18" charset="0"/>
              <a:cs typeface="Times New Roman" panose="02020603050405020304" pitchFamily="18" charset="0"/>
            </a:endParaRPr>
          </a:p>
          <a:p>
            <a:pPr marR="0" lvl="0">
              <a:spcBef>
                <a:spcPts val="0"/>
              </a:spcBef>
              <a:spcAft>
                <a:spcPts val="0"/>
              </a:spcAft>
            </a:pPr>
            <a:endParaRPr lang="en-US" sz="1600" dirty="0">
              <a:latin typeface="+mn-lt"/>
              <a:ea typeface="Times New Roman" panose="02020603050405020304" pitchFamily="18" charset="0"/>
              <a:cs typeface="Times New Roman" panose="02020603050405020304" pitchFamily="18" charset="0"/>
            </a:endParaRPr>
          </a:p>
          <a:p>
            <a:pPr marR="0" lvl="0">
              <a:spcBef>
                <a:spcPts val="0"/>
              </a:spcBef>
              <a:spcAft>
                <a:spcPts val="0"/>
              </a:spcAft>
            </a:pPr>
            <a:endParaRPr lang="en-US" sz="1600" dirty="0">
              <a:latin typeface="+mn-lt"/>
              <a:ea typeface="Times New Roman" panose="02020603050405020304" pitchFamily="18" charset="0"/>
              <a:cs typeface="Times New Roman" panose="02020603050405020304" pitchFamily="18" charset="0"/>
            </a:endParaRPr>
          </a:p>
          <a:p>
            <a:pPr marR="0" lvl="0">
              <a:spcBef>
                <a:spcPts val="0"/>
              </a:spcBef>
              <a:spcAft>
                <a:spcPts val="0"/>
              </a:spcAft>
            </a:pPr>
            <a:endParaRPr lang="en-US" sz="1600" dirty="0">
              <a:latin typeface="+mn-lt"/>
              <a:ea typeface="Times New Roman" panose="02020603050405020304" pitchFamily="18" charset="0"/>
              <a:cs typeface="Times New Roman" panose="02020603050405020304" pitchFamily="18" charset="0"/>
            </a:endParaRPr>
          </a:p>
          <a:p>
            <a:pPr marR="0" lvl="0">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a:t>
            </a:r>
            <a:endParaRPr lang="en-US" sz="1600" dirty="0">
              <a:effectLst/>
              <a:latin typeface="+mn-lt"/>
              <a:ea typeface="Cambria" panose="020405030504060302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8572415" y="9623388"/>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Methodology</a:t>
            </a:r>
          </a:p>
        </p:txBody>
      </p:sp>
      <p:sp>
        <p:nvSpPr>
          <p:cNvPr id="68" name="TextBox 67">
            <a:extLst>
              <a:ext uri="{FF2B5EF4-FFF2-40B4-BE49-F238E27FC236}">
                <a16:creationId xmlns:a16="http://schemas.microsoft.com/office/drawing/2014/main" id="{47F717BC-0897-4243-A282-98EF911708EA}"/>
              </a:ext>
            </a:extLst>
          </p:cNvPr>
          <p:cNvSpPr txBox="1"/>
          <p:nvPr/>
        </p:nvSpPr>
        <p:spPr>
          <a:xfrm>
            <a:off x="18821400" y="9258675"/>
            <a:ext cx="7192297" cy="338554"/>
          </a:xfrm>
          <a:prstGeom prst="rect">
            <a:avLst/>
          </a:prstGeom>
          <a:noFill/>
        </p:spPr>
        <p:txBody>
          <a:bodyPr wrap="square" rtlCol="0">
            <a:spAutoFit/>
          </a:bodyPr>
          <a:lstStyle>
            <a:defPPr>
              <a:defRPr kern="1200"/>
            </a:defPPr>
          </a:lstStyle>
          <a:p>
            <a:r>
              <a:rPr lang="en-US" sz="1600" dirty="0">
                <a:latin typeface="+mn-lt"/>
                <a:ea typeface="Open Sans" panose="020B0606030504020204" pitchFamily="34" charset="0"/>
                <a:cs typeface="Open Sans" panose="020B0606030504020204" pitchFamily="34" charset="0"/>
              </a:rPr>
              <a:t>Dissolved Oxygen levels increased as the temperature decreased</a:t>
            </a:r>
          </a:p>
        </p:txBody>
      </p:sp>
      <p:sp>
        <p:nvSpPr>
          <p:cNvPr id="69" name="TextBox 68">
            <a:extLst>
              <a:ext uri="{FF2B5EF4-FFF2-40B4-BE49-F238E27FC236}">
                <a16:creationId xmlns:a16="http://schemas.microsoft.com/office/drawing/2014/main" id="{27A0BB3C-427E-42CA-963C-DA612C8F2B9C}"/>
              </a:ext>
            </a:extLst>
          </p:cNvPr>
          <p:cNvSpPr txBox="1"/>
          <p:nvPr/>
        </p:nvSpPr>
        <p:spPr>
          <a:xfrm>
            <a:off x="16755390" y="5850606"/>
            <a:ext cx="7192297" cy="646331"/>
          </a:xfrm>
          <a:prstGeom prst="rect">
            <a:avLst/>
          </a:prstGeom>
          <a:noFill/>
        </p:spPr>
        <p:txBody>
          <a:bodyPr wrap="square" rtlCol="0">
            <a:spAutoFit/>
          </a:bodyPr>
          <a:lstStyle>
            <a:defPPr>
              <a:defRPr kern="1200"/>
            </a:defPPr>
          </a:lstStyle>
          <a:p>
            <a:r>
              <a:rPr lang="en-US" sz="3600" dirty="0">
                <a:solidFill>
                  <a:srgbClr val="235078"/>
                </a:solidFill>
                <a:latin typeface="Libre Baskerville" panose="02000000000000000000" pitchFamily="2" charset="0"/>
              </a:rPr>
              <a:t>Results</a:t>
            </a:r>
          </a:p>
        </p:txBody>
      </p:sp>
      <p:pic>
        <p:nvPicPr>
          <p:cNvPr id="3" name="Picture 2">
            <a:extLst>
              <a:ext uri="{FF2B5EF4-FFF2-40B4-BE49-F238E27FC236}">
                <a16:creationId xmlns:a16="http://schemas.microsoft.com/office/drawing/2014/main" id="{445BE27F-8C92-AAD7-491A-01E5DD962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4158" y="3160572"/>
            <a:ext cx="2772087" cy="2772087"/>
          </a:xfrm>
          <a:prstGeom prst="rect">
            <a:avLst/>
          </a:prstGeom>
        </p:spPr>
      </p:pic>
      <p:pic>
        <p:nvPicPr>
          <p:cNvPr id="5" name="Picture 4">
            <a:extLst>
              <a:ext uri="{FF2B5EF4-FFF2-40B4-BE49-F238E27FC236}">
                <a16:creationId xmlns:a16="http://schemas.microsoft.com/office/drawing/2014/main" id="{2D90090E-C48D-77AC-52AE-FD186A85E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11" y="2884471"/>
            <a:ext cx="3492734" cy="2682265"/>
          </a:xfrm>
          <a:prstGeom prst="rect">
            <a:avLst/>
          </a:prstGeom>
        </p:spPr>
      </p:pic>
      <p:pic>
        <p:nvPicPr>
          <p:cNvPr id="9" name="Picture 8">
            <a:extLst>
              <a:ext uri="{FF2B5EF4-FFF2-40B4-BE49-F238E27FC236}">
                <a16:creationId xmlns:a16="http://schemas.microsoft.com/office/drawing/2014/main" id="{D68F717C-78CB-B383-76E0-A9E0E6707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99" y="3199277"/>
            <a:ext cx="4268921" cy="1974376"/>
          </a:xfrm>
          <a:prstGeom prst="rect">
            <a:avLst/>
          </a:prstGeom>
        </p:spPr>
      </p:pic>
      <p:pic>
        <p:nvPicPr>
          <p:cNvPr id="11" name="Picture 10">
            <a:extLst>
              <a:ext uri="{FF2B5EF4-FFF2-40B4-BE49-F238E27FC236}">
                <a16:creationId xmlns:a16="http://schemas.microsoft.com/office/drawing/2014/main" id="{48654E62-6956-A813-88C1-13310DE42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10216" y="3297291"/>
            <a:ext cx="3492734" cy="2245329"/>
          </a:xfrm>
          <a:prstGeom prst="rect">
            <a:avLst/>
          </a:prstGeom>
        </p:spPr>
      </p:pic>
      <p:pic>
        <p:nvPicPr>
          <p:cNvPr id="13" name="Picture 12">
            <a:extLst>
              <a:ext uri="{FF2B5EF4-FFF2-40B4-BE49-F238E27FC236}">
                <a16:creationId xmlns:a16="http://schemas.microsoft.com/office/drawing/2014/main" id="{F4C45B23-69A3-E2CB-EE8C-0B54638D7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942" y="178504"/>
            <a:ext cx="3138945" cy="2597581"/>
          </a:xfrm>
          <a:prstGeom prst="rect">
            <a:avLst/>
          </a:prstGeom>
        </p:spPr>
      </p:pic>
      <p:pic>
        <p:nvPicPr>
          <p:cNvPr id="23" name="Picture 22">
            <a:extLst>
              <a:ext uri="{FF2B5EF4-FFF2-40B4-BE49-F238E27FC236}">
                <a16:creationId xmlns:a16="http://schemas.microsoft.com/office/drawing/2014/main" id="{E31F5CAD-54E8-4EB8-AFD2-6B5412AD18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76969" y="753413"/>
            <a:ext cx="2772087" cy="2342172"/>
          </a:xfrm>
          <a:prstGeom prst="rect">
            <a:avLst/>
          </a:prstGeom>
        </p:spPr>
      </p:pic>
      <p:pic>
        <p:nvPicPr>
          <p:cNvPr id="25" name="Picture 24">
            <a:extLst>
              <a:ext uri="{FF2B5EF4-FFF2-40B4-BE49-F238E27FC236}">
                <a16:creationId xmlns:a16="http://schemas.microsoft.com/office/drawing/2014/main" id="{7700351E-7B74-934A-432F-F5BBB1B66F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8147" y="10398101"/>
            <a:ext cx="2725689" cy="1860790"/>
          </a:xfrm>
          <a:prstGeom prst="rect">
            <a:avLst/>
          </a:prstGeom>
        </p:spPr>
      </p:pic>
      <p:pic>
        <p:nvPicPr>
          <p:cNvPr id="27" name="Picture 26">
            <a:extLst>
              <a:ext uri="{FF2B5EF4-FFF2-40B4-BE49-F238E27FC236}">
                <a16:creationId xmlns:a16="http://schemas.microsoft.com/office/drawing/2014/main" id="{57A17F67-248D-417C-100F-DB05393CF1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4324" y="12479514"/>
            <a:ext cx="1523162" cy="2411875"/>
          </a:xfrm>
          <a:prstGeom prst="rect">
            <a:avLst/>
          </a:prstGeom>
        </p:spPr>
      </p:pic>
      <p:pic>
        <p:nvPicPr>
          <p:cNvPr id="29" name="Picture 28">
            <a:extLst>
              <a:ext uri="{FF2B5EF4-FFF2-40B4-BE49-F238E27FC236}">
                <a16:creationId xmlns:a16="http://schemas.microsoft.com/office/drawing/2014/main" id="{D4EC06FC-5F33-7995-FA63-D546A286DAB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59600" y="12479514"/>
            <a:ext cx="1523162" cy="2411875"/>
          </a:xfrm>
          <a:prstGeom prst="rect">
            <a:avLst/>
          </a:prstGeom>
        </p:spPr>
      </p:pic>
      <p:pic>
        <p:nvPicPr>
          <p:cNvPr id="34" name="Picture 33">
            <a:extLst>
              <a:ext uri="{FF2B5EF4-FFF2-40B4-BE49-F238E27FC236}">
                <a16:creationId xmlns:a16="http://schemas.microsoft.com/office/drawing/2014/main" id="{D52689DA-CD04-562A-4810-AE48516D00B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21173" y="17220723"/>
            <a:ext cx="2519055" cy="1573074"/>
          </a:xfrm>
          <a:prstGeom prst="rect">
            <a:avLst/>
          </a:prstGeom>
        </p:spPr>
      </p:pic>
      <p:pic>
        <p:nvPicPr>
          <p:cNvPr id="38" name="Picture 37">
            <a:extLst>
              <a:ext uri="{FF2B5EF4-FFF2-40B4-BE49-F238E27FC236}">
                <a16:creationId xmlns:a16="http://schemas.microsoft.com/office/drawing/2014/main" id="{AFBA7D42-7FB5-874A-E7FF-FD30F3D56D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51924" y="15138060"/>
            <a:ext cx="2519055" cy="1835992"/>
          </a:xfrm>
          <a:prstGeom prst="rect">
            <a:avLst/>
          </a:prstGeom>
        </p:spPr>
      </p:pic>
      <p:pic>
        <p:nvPicPr>
          <p:cNvPr id="40" name="Picture 39">
            <a:extLst>
              <a:ext uri="{FF2B5EF4-FFF2-40B4-BE49-F238E27FC236}">
                <a16:creationId xmlns:a16="http://schemas.microsoft.com/office/drawing/2014/main" id="{CE261D3B-F828-B61D-C1D9-5D1D8A8268C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2915838" y="18969388"/>
            <a:ext cx="2556084" cy="1917063"/>
          </a:xfrm>
          <a:prstGeom prst="rect">
            <a:avLst/>
          </a:prstGeom>
        </p:spPr>
      </p:pic>
      <p:sp>
        <p:nvSpPr>
          <p:cNvPr id="43" name="TextBox 42">
            <a:extLst>
              <a:ext uri="{FF2B5EF4-FFF2-40B4-BE49-F238E27FC236}">
                <a16:creationId xmlns:a16="http://schemas.microsoft.com/office/drawing/2014/main" id="{E0563B29-9C85-25F3-FAED-53118F262E21}"/>
              </a:ext>
            </a:extLst>
          </p:cNvPr>
          <p:cNvSpPr txBox="1"/>
          <p:nvPr/>
        </p:nvSpPr>
        <p:spPr>
          <a:xfrm>
            <a:off x="8821769" y="19267603"/>
            <a:ext cx="3841745" cy="1741118"/>
          </a:xfrm>
          <a:prstGeom prst="rect">
            <a:avLst/>
          </a:prstGeom>
          <a:noFill/>
        </p:spPr>
        <p:txBody>
          <a:bodyPr wrap="square" rtlCol="0">
            <a:spAutoFit/>
          </a:bodyPr>
          <a:lstStyle/>
          <a:p>
            <a:r>
              <a:rPr lang="en-US" sz="1800" dirty="0">
                <a:latin typeface="+mn-lt"/>
                <a:ea typeface="Times New Roman" panose="02020603050405020304" pitchFamily="18" charset="0"/>
                <a:cs typeface="Times New Roman" panose="02020603050405020304" pitchFamily="18" charset="0"/>
              </a:rPr>
              <a:t>Researchers c</a:t>
            </a:r>
            <a:r>
              <a:rPr lang="en-US" sz="1800" dirty="0">
                <a:effectLst/>
                <a:latin typeface="+mn-lt"/>
                <a:ea typeface="Times New Roman" panose="02020603050405020304" pitchFamily="18" charset="0"/>
                <a:cs typeface="Times New Roman" panose="02020603050405020304" pitchFamily="18" charset="0"/>
              </a:rPr>
              <a:t>ompiled data and entered it in a spreadsheet then uploaded them directly into the GLOBE website database, </a:t>
            </a:r>
            <a:r>
              <a:rPr lang="en-US" sz="1800" dirty="0">
                <a:latin typeface="+mn-lt"/>
                <a:ea typeface="Cambria" panose="02040503050406030204" pitchFamily="18" charset="0"/>
                <a:cs typeface="Times New Roman" panose="02020603050405020304" pitchFamily="18" charset="0"/>
              </a:rPr>
              <a:t>then a</a:t>
            </a:r>
            <a:r>
              <a:rPr lang="en-US" sz="1800" dirty="0">
                <a:effectLst/>
                <a:latin typeface="+mn-lt"/>
                <a:ea typeface="Cambria" panose="02040503050406030204" pitchFamily="18" charset="0"/>
                <a:cs typeface="Times New Roman" panose="02020603050405020304" pitchFamily="18" charset="0"/>
              </a:rPr>
              <a:t>nalyzed data </a:t>
            </a:r>
            <a:r>
              <a:rPr lang="en-US" sz="1800" dirty="0">
                <a:effectLst/>
                <a:latin typeface="+mn-lt"/>
                <a:ea typeface="Times New Roman" panose="02020603050405020304" pitchFamily="18" charset="0"/>
                <a:cs typeface="Times New Roman" panose="02020603050405020304" pitchFamily="18" charset="0"/>
              </a:rPr>
              <a:t>for trends and/or patterns.</a:t>
            </a:r>
            <a:endParaRPr lang="en-US" sz="1800" dirty="0">
              <a:effectLst/>
              <a:latin typeface="+mn-lt"/>
              <a:ea typeface="Cambria" panose="02040503050406030204" pitchFamily="18" charset="0"/>
              <a:cs typeface="Times New Roman" panose="02020603050405020304" pitchFamily="18" charset="0"/>
            </a:endParaRPr>
          </a:p>
          <a:p>
            <a:endParaRPr lang="en-US" dirty="0"/>
          </a:p>
        </p:txBody>
      </p:sp>
      <p:sp>
        <p:nvSpPr>
          <p:cNvPr id="44" name="TextBox 43">
            <a:extLst>
              <a:ext uri="{FF2B5EF4-FFF2-40B4-BE49-F238E27FC236}">
                <a16:creationId xmlns:a16="http://schemas.microsoft.com/office/drawing/2014/main" id="{A1D1FFA0-3EA8-C178-BF2D-B6A840C71D51}"/>
              </a:ext>
            </a:extLst>
          </p:cNvPr>
          <p:cNvSpPr txBox="1"/>
          <p:nvPr/>
        </p:nvSpPr>
        <p:spPr>
          <a:xfrm>
            <a:off x="13003350" y="15113687"/>
            <a:ext cx="1725119" cy="3680110"/>
          </a:xfrm>
          <a:prstGeom prst="rect">
            <a:avLst/>
          </a:prstGeom>
          <a:noFill/>
        </p:spPr>
        <p:txBody>
          <a:bodyPr wrap="square" rtlCol="0">
            <a:spAutoFit/>
          </a:bodyPr>
          <a:lstStyle/>
          <a:p>
            <a:pPr algn="ctr"/>
            <a:r>
              <a:rPr lang="en-US" sz="1800" dirty="0">
                <a:latin typeface="+mn-lt"/>
                <a:ea typeface="Times New Roman" panose="02020603050405020304" pitchFamily="18" charset="0"/>
                <a:cs typeface="Times New Roman" panose="02020603050405020304" pitchFamily="18" charset="0"/>
              </a:rPr>
              <a:t>Researchers r</a:t>
            </a:r>
            <a:r>
              <a:rPr lang="en-US" sz="1800" dirty="0">
                <a:effectLst/>
                <a:latin typeface="+mn-lt"/>
                <a:ea typeface="Times New Roman" panose="02020603050405020304" pitchFamily="18" charset="0"/>
                <a:cs typeface="Times New Roman" panose="02020603050405020304" pitchFamily="18" charset="0"/>
              </a:rPr>
              <a:t>eturned to the laboratory to test for total solids and turbidity of the samples using the HACH 2100N Turbidimeter and GLOBE protocols.</a:t>
            </a:r>
            <a:endParaRPr lang="en-US" sz="1800" dirty="0">
              <a:effectLst/>
              <a:latin typeface="+mn-lt"/>
              <a:ea typeface="Cambria" panose="02040503050406030204" pitchFamily="18" charset="0"/>
              <a:cs typeface="Times New Roman" panose="02020603050405020304" pitchFamily="18" charset="0"/>
            </a:endParaRPr>
          </a:p>
          <a:p>
            <a:endParaRPr lang="en-US" dirty="0"/>
          </a:p>
        </p:txBody>
      </p:sp>
      <p:sp>
        <p:nvSpPr>
          <p:cNvPr id="71" name="TextBox 70">
            <a:extLst>
              <a:ext uri="{FF2B5EF4-FFF2-40B4-BE49-F238E27FC236}">
                <a16:creationId xmlns:a16="http://schemas.microsoft.com/office/drawing/2014/main" id="{44BE9CD7-8EC3-F6E4-029D-F6A1F050C211}"/>
              </a:ext>
            </a:extLst>
          </p:cNvPr>
          <p:cNvSpPr txBox="1"/>
          <p:nvPr/>
        </p:nvSpPr>
        <p:spPr>
          <a:xfrm>
            <a:off x="12228696" y="10696292"/>
            <a:ext cx="3124200" cy="1464119"/>
          </a:xfrm>
          <a:prstGeom prst="rect">
            <a:avLst/>
          </a:prstGeom>
          <a:noFill/>
        </p:spPr>
        <p:txBody>
          <a:bodyPr wrap="square" rtlCol="0">
            <a:spAutoFit/>
          </a:bodyPr>
          <a:lstStyle/>
          <a:p>
            <a:r>
              <a:rPr lang="en-US" sz="1800" dirty="0">
                <a:effectLst/>
                <a:latin typeface="+mn-lt"/>
                <a:ea typeface="Times New Roman" panose="02020603050405020304" pitchFamily="18" charset="0"/>
                <a:cs typeface="Times New Roman" panose="02020603050405020304" pitchFamily="18" charset="0"/>
              </a:rPr>
              <a:t>Res</a:t>
            </a:r>
            <a:r>
              <a:rPr lang="en-US" sz="1800" dirty="0">
                <a:latin typeface="+mn-lt"/>
                <a:ea typeface="Times New Roman" panose="02020603050405020304" pitchFamily="18" charset="0"/>
                <a:cs typeface="Times New Roman" panose="02020603050405020304" pitchFamily="18" charset="0"/>
              </a:rPr>
              <a:t>earchers</a:t>
            </a:r>
            <a:r>
              <a:rPr lang="en-US" sz="1800" dirty="0">
                <a:effectLst/>
                <a:latin typeface="+mn-lt"/>
                <a:ea typeface="Times New Roman" panose="02020603050405020304" pitchFamily="18" charset="0"/>
                <a:cs typeface="Times New Roman" panose="02020603050405020304" pitchFamily="18" charset="0"/>
              </a:rPr>
              <a:t> located three safe sites along the Rouge River to collect samples, determining GPS location of each site.</a:t>
            </a:r>
          </a:p>
          <a:p>
            <a:endParaRPr lang="en-US" dirty="0"/>
          </a:p>
        </p:txBody>
      </p:sp>
      <p:pic>
        <p:nvPicPr>
          <p:cNvPr id="73" name="Picture 72">
            <a:extLst>
              <a:ext uri="{FF2B5EF4-FFF2-40B4-BE49-F238E27FC236}">
                <a16:creationId xmlns:a16="http://schemas.microsoft.com/office/drawing/2014/main" id="{C949A6F6-ECBE-DF98-736E-989DE064B6A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498655" y="6537103"/>
            <a:ext cx="9982384" cy="2723432"/>
          </a:xfrm>
          <a:prstGeom prst="rect">
            <a:avLst/>
          </a:prstGeom>
        </p:spPr>
      </p:pic>
      <p:pic>
        <p:nvPicPr>
          <p:cNvPr id="76" name="Picture 75">
            <a:extLst>
              <a:ext uri="{FF2B5EF4-FFF2-40B4-BE49-F238E27FC236}">
                <a16:creationId xmlns:a16="http://schemas.microsoft.com/office/drawing/2014/main" id="{9149F25D-68C1-AE39-7EEB-9DFAC50A8BB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634124" y="9690108"/>
            <a:ext cx="5243744" cy="2700835"/>
          </a:xfrm>
          <a:prstGeom prst="rect">
            <a:avLst/>
          </a:prstGeom>
        </p:spPr>
      </p:pic>
      <p:pic>
        <p:nvPicPr>
          <p:cNvPr id="77" name="Picture 76">
            <a:extLst>
              <a:ext uri="{FF2B5EF4-FFF2-40B4-BE49-F238E27FC236}">
                <a16:creationId xmlns:a16="http://schemas.microsoft.com/office/drawing/2014/main" id="{524D9EEB-7830-F686-DCE2-E0AD7EAB38B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877868" y="9704703"/>
            <a:ext cx="5192564" cy="2658264"/>
          </a:xfrm>
          <a:prstGeom prst="rect">
            <a:avLst/>
          </a:prstGeom>
        </p:spPr>
      </p:pic>
      <p:sp>
        <p:nvSpPr>
          <p:cNvPr id="78" name="TextBox 77">
            <a:extLst>
              <a:ext uri="{FF2B5EF4-FFF2-40B4-BE49-F238E27FC236}">
                <a16:creationId xmlns:a16="http://schemas.microsoft.com/office/drawing/2014/main" id="{25920A10-2EE8-8285-7131-D698FEE0EE73}"/>
              </a:ext>
            </a:extLst>
          </p:cNvPr>
          <p:cNvSpPr txBox="1"/>
          <p:nvPr/>
        </p:nvSpPr>
        <p:spPr>
          <a:xfrm>
            <a:off x="17054407" y="12365455"/>
            <a:ext cx="8959289" cy="848566"/>
          </a:xfrm>
          <a:prstGeom prst="rect">
            <a:avLst/>
          </a:prstGeom>
          <a:noFill/>
        </p:spPr>
        <p:txBody>
          <a:bodyPr wrap="square" rtlCol="0">
            <a:spAutoFit/>
          </a:bodyPr>
          <a:lstStyle/>
          <a:p>
            <a:pPr algn="ctr"/>
            <a:r>
              <a:rPr lang="en-US" sz="1600" dirty="0">
                <a:latin typeface="+mn-lt"/>
                <a:ea typeface="Open Sans" panose="020B0606030504020204" pitchFamily="34" charset="0"/>
                <a:cs typeface="Open Sans" panose="020B0606030504020204" pitchFamily="34" charset="0"/>
              </a:rPr>
              <a:t>Conductivity and Salinity decreased in the event of large rain events, but increased as the river water level increased steadily. The same trends applied to pH and total solids.</a:t>
            </a:r>
          </a:p>
          <a:p>
            <a:endParaRPr lang="en-US" dirty="0"/>
          </a:p>
        </p:txBody>
      </p:sp>
      <p:sp>
        <p:nvSpPr>
          <p:cNvPr id="79" name="Rectangle 78">
            <a:extLst>
              <a:ext uri="{FF2B5EF4-FFF2-40B4-BE49-F238E27FC236}">
                <a16:creationId xmlns:a16="http://schemas.microsoft.com/office/drawing/2014/main" id="{09F9814E-9575-4F78-1CE5-3C64D71E4C96}"/>
              </a:ext>
            </a:extLst>
          </p:cNvPr>
          <p:cNvSpPr/>
          <p:nvPr/>
        </p:nvSpPr>
        <p:spPr>
          <a:xfrm>
            <a:off x="26818156" y="5802859"/>
            <a:ext cx="5652467" cy="720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pic>
        <p:nvPicPr>
          <p:cNvPr id="80" name="Picture 79">
            <a:extLst>
              <a:ext uri="{FF2B5EF4-FFF2-40B4-BE49-F238E27FC236}">
                <a16:creationId xmlns:a16="http://schemas.microsoft.com/office/drawing/2014/main" id="{9CB793C5-022C-C3A4-6F12-08A153E2818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047862" y="6700195"/>
            <a:ext cx="5123932" cy="3262607"/>
          </a:xfrm>
          <a:prstGeom prst="rect">
            <a:avLst/>
          </a:prstGeom>
        </p:spPr>
      </p:pic>
      <p:sp>
        <p:nvSpPr>
          <p:cNvPr id="81" name="TextBox 80">
            <a:extLst>
              <a:ext uri="{FF2B5EF4-FFF2-40B4-BE49-F238E27FC236}">
                <a16:creationId xmlns:a16="http://schemas.microsoft.com/office/drawing/2014/main" id="{CB3F3577-B2BD-9AFC-9272-22B13756A520}"/>
              </a:ext>
            </a:extLst>
          </p:cNvPr>
          <p:cNvSpPr txBox="1"/>
          <p:nvPr/>
        </p:nvSpPr>
        <p:spPr>
          <a:xfrm>
            <a:off x="27804472" y="10277159"/>
            <a:ext cx="3811891" cy="2633670"/>
          </a:xfrm>
          <a:prstGeom prst="rect">
            <a:avLst/>
          </a:prstGeom>
          <a:noFill/>
        </p:spPr>
        <p:txBody>
          <a:bodyPr wrap="square" rtlCol="0">
            <a:spAutoFit/>
          </a:bodyPr>
          <a:lstStyle/>
          <a:p>
            <a:pPr algn="ctr"/>
            <a:r>
              <a:rPr lang="en-US" sz="1600" dirty="0">
                <a:latin typeface="+mn-lt"/>
                <a:ea typeface="Open Sans" panose="020B0606030504020204" pitchFamily="34" charset="0"/>
                <a:cs typeface="Open Sans" panose="020B0606030504020204" pitchFamily="34" charset="0"/>
              </a:rPr>
              <a:t>Turbidity levels increased as the water level increased, regardless</a:t>
            </a:r>
          </a:p>
          <a:p>
            <a:pPr algn="ctr"/>
            <a:r>
              <a:rPr lang="en-US" sz="1600" dirty="0">
                <a:latin typeface="+mn-lt"/>
                <a:ea typeface="Open Sans" panose="020B0606030504020204" pitchFamily="34" charset="0"/>
                <a:cs typeface="Open Sans" panose="020B0606030504020204" pitchFamily="34" charset="0"/>
              </a:rPr>
              <a:t> of intensity. This was a variation, as it was the only parameter affected by rainfall, that was not affected by the intensity of the rainfall. The parameters of conductivity, salinity, pH, and total solids all decreased in the event of significant rainfall, but turbidity increased.</a:t>
            </a:r>
          </a:p>
          <a:p>
            <a:endParaRPr lang="en-US" dirty="0"/>
          </a:p>
        </p:txBody>
      </p:sp>
      <p:pic>
        <p:nvPicPr>
          <p:cNvPr id="85" name="Picture 84">
            <a:extLst>
              <a:ext uri="{FF2B5EF4-FFF2-40B4-BE49-F238E27FC236}">
                <a16:creationId xmlns:a16="http://schemas.microsoft.com/office/drawing/2014/main" id="{AA097D14-C13D-921C-E1B5-862C16782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8075" y="12817753"/>
            <a:ext cx="3931113" cy="2898863"/>
          </a:xfrm>
          <a:prstGeom prst="rect">
            <a:avLst/>
          </a:prstGeom>
        </p:spPr>
      </p:pic>
      <p:pic>
        <p:nvPicPr>
          <p:cNvPr id="87" name="Picture 86">
            <a:extLst>
              <a:ext uri="{FF2B5EF4-FFF2-40B4-BE49-F238E27FC236}">
                <a16:creationId xmlns:a16="http://schemas.microsoft.com/office/drawing/2014/main" id="{65756A1B-B0CC-0FB0-05B0-E03D40643CD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36125" y="9416293"/>
            <a:ext cx="6426776" cy="2779444"/>
          </a:xfrm>
          <a:prstGeom prst="rect">
            <a:avLst/>
          </a:prstGeom>
        </p:spPr>
      </p:pic>
      <p:pic>
        <p:nvPicPr>
          <p:cNvPr id="89" name="Picture 88">
            <a:extLst>
              <a:ext uri="{FF2B5EF4-FFF2-40B4-BE49-F238E27FC236}">
                <a16:creationId xmlns:a16="http://schemas.microsoft.com/office/drawing/2014/main" id="{F6868F6D-B505-41C9-0967-639B121F8E7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770528" y="13857681"/>
            <a:ext cx="2345030" cy="4206913"/>
          </a:xfrm>
          <a:prstGeom prst="rect">
            <a:avLst/>
          </a:prstGeom>
        </p:spPr>
      </p:pic>
      <p:cxnSp>
        <p:nvCxnSpPr>
          <p:cNvPr id="93" name="Straight Arrow Connector 92">
            <a:extLst>
              <a:ext uri="{FF2B5EF4-FFF2-40B4-BE49-F238E27FC236}">
                <a16:creationId xmlns:a16="http://schemas.microsoft.com/office/drawing/2014/main" id="{D4BE4723-3035-1A4E-9C6A-7245E568B103}"/>
              </a:ext>
            </a:extLst>
          </p:cNvPr>
          <p:cNvCxnSpPr/>
          <p:nvPr/>
        </p:nvCxnSpPr>
        <p:spPr bwMode="auto">
          <a:xfrm>
            <a:off x="11859600" y="11963400"/>
            <a:ext cx="369096" cy="39956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a:extLst>
              <a:ext uri="{FF2B5EF4-FFF2-40B4-BE49-F238E27FC236}">
                <a16:creationId xmlns:a16="http://schemas.microsoft.com/office/drawing/2014/main" id="{A853FEBF-DF4E-31CC-ED8B-EDDF3FD4BFA6}"/>
              </a:ext>
            </a:extLst>
          </p:cNvPr>
          <p:cNvCxnSpPr/>
          <p:nvPr/>
        </p:nvCxnSpPr>
        <p:spPr bwMode="auto">
          <a:xfrm flipH="1">
            <a:off x="12115800" y="15138060"/>
            <a:ext cx="381000" cy="75130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96">
            <a:extLst>
              <a:ext uri="{FF2B5EF4-FFF2-40B4-BE49-F238E27FC236}">
                <a16:creationId xmlns:a16="http://schemas.microsoft.com/office/drawing/2014/main" id="{D8F3812A-6463-3AD9-F628-F83A7443F272}"/>
              </a:ext>
            </a:extLst>
          </p:cNvPr>
          <p:cNvCxnSpPr/>
          <p:nvPr/>
        </p:nvCxnSpPr>
        <p:spPr bwMode="auto">
          <a:xfrm>
            <a:off x="12228696" y="17678400"/>
            <a:ext cx="774654" cy="11153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0" name="Picture 99">
            <a:extLst>
              <a:ext uri="{FF2B5EF4-FFF2-40B4-BE49-F238E27FC236}">
                <a16:creationId xmlns:a16="http://schemas.microsoft.com/office/drawing/2014/main" id="{77494A4F-5186-A117-C697-4486D45CE0F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525267" y="3206013"/>
            <a:ext cx="3413767" cy="2426213"/>
          </a:xfrm>
          <a:prstGeom prst="rect">
            <a:avLst/>
          </a:prstGeom>
        </p:spPr>
      </p:pic>
      <p:pic>
        <p:nvPicPr>
          <p:cNvPr id="107" name="Picture 106">
            <a:extLst>
              <a:ext uri="{FF2B5EF4-FFF2-40B4-BE49-F238E27FC236}">
                <a16:creationId xmlns:a16="http://schemas.microsoft.com/office/drawing/2014/main" id="{F100A195-E1F9-EC6C-1314-EF31DEDE5E9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V="1">
            <a:off x="3622381" y="-3"/>
            <a:ext cx="8237219" cy="1667345"/>
          </a:xfrm>
          <a:prstGeom prst="rect">
            <a:avLst/>
          </a:prstGeom>
        </p:spPr>
      </p:pic>
      <p:pic>
        <p:nvPicPr>
          <p:cNvPr id="108" name="Picture 107">
            <a:extLst>
              <a:ext uri="{FF2B5EF4-FFF2-40B4-BE49-F238E27FC236}">
                <a16:creationId xmlns:a16="http://schemas.microsoft.com/office/drawing/2014/main" id="{E4E0CB25-2D85-983A-6C70-DE604EB8D4C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flipV="1">
            <a:off x="11818521" y="5223"/>
            <a:ext cx="6410420" cy="1662117"/>
          </a:xfrm>
          <a:prstGeom prst="rect">
            <a:avLst/>
          </a:prstGeom>
        </p:spPr>
      </p:pic>
      <p:pic>
        <p:nvPicPr>
          <p:cNvPr id="109" name="Picture 108">
            <a:extLst>
              <a:ext uri="{FF2B5EF4-FFF2-40B4-BE49-F238E27FC236}">
                <a16:creationId xmlns:a16="http://schemas.microsoft.com/office/drawing/2014/main" id="{607C3DB9-8BA0-12C2-DF55-8960597E42B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V="1">
            <a:off x="18228940" y="-5"/>
            <a:ext cx="10193659" cy="1691073"/>
          </a:xfrm>
          <a:prstGeom prst="rect">
            <a:avLst/>
          </a:prstGeom>
        </p:spPr>
      </p:pic>
      <p:sp>
        <p:nvSpPr>
          <p:cNvPr id="110" name="Rectangle 109">
            <a:extLst>
              <a:ext uri="{FF2B5EF4-FFF2-40B4-BE49-F238E27FC236}">
                <a16:creationId xmlns:a16="http://schemas.microsoft.com/office/drawing/2014/main" id="{0A8A3B4F-40A4-3182-D827-156C9FFA40F3}"/>
              </a:ext>
            </a:extLst>
          </p:cNvPr>
          <p:cNvSpPr/>
          <p:nvPr/>
        </p:nvSpPr>
        <p:spPr>
          <a:xfrm>
            <a:off x="357406" y="19611147"/>
            <a:ext cx="7530679" cy="207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111" name="TextBox 110">
            <a:extLst>
              <a:ext uri="{FF2B5EF4-FFF2-40B4-BE49-F238E27FC236}">
                <a16:creationId xmlns:a16="http://schemas.microsoft.com/office/drawing/2014/main" id="{59A60E47-311A-12C6-5CB2-6706B951FB31}"/>
              </a:ext>
            </a:extLst>
          </p:cNvPr>
          <p:cNvSpPr txBox="1"/>
          <p:nvPr/>
        </p:nvSpPr>
        <p:spPr>
          <a:xfrm>
            <a:off x="491304" y="20400051"/>
            <a:ext cx="2824439" cy="369332"/>
          </a:xfrm>
          <a:prstGeom prst="rect">
            <a:avLst/>
          </a:prstGeom>
          <a:noFill/>
        </p:spPr>
        <p:txBody>
          <a:bodyPr wrap="square" rtlCol="0">
            <a:spAutoFit/>
          </a:bodyPr>
          <a:lstStyle/>
          <a:p>
            <a:r>
              <a:rPr lang="en-US" sz="1800" dirty="0">
                <a:solidFill>
                  <a:srgbClr val="235078"/>
                </a:solidFill>
                <a:latin typeface="Libre Baskerville" panose="02000000000000000000" pitchFamily="2" charset="0"/>
              </a:rPr>
              <a:t>Research Questions</a:t>
            </a:r>
            <a:endParaRPr lang="en-US" dirty="0"/>
          </a:p>
        </p:txBody>
      </p:sp>
      <p:sp>
        <p:nvSpPr>
          <p:cNvPr id="112" name="TextBox 111">
            <a:extLst>
              <a:ext uri="{FF2B5EF4-FFF2-40B4-BE49-F238E27FC236}">
                <a16:creationId xmlns:a16="http://schemas.microsoft.com/office/drawing/2014/main" id="{1B0649B6-4098-9F97-B82E-EDA4ADA1CEE3}"/>
              </a:ext>
            </a:extLst>
          </p:cNvPr>
          <p:cNvSpPr txBox="1"/>
          <p:nvPr/>
        </p:nvSpPr>
        <p:spPr>
          <a:xfrm>
            <a:off x="2676400" y="19656648"/>
            <a:ext cx="3260510" cy="2062103"/>
          </a:xfrm>
          <a:prstGeom prst="rect">
            <a:avLst/>
          </a:prstGeom>
          <a:noFill/>
        </p:spPr>
        <p:txBody>
          <a:bodyPr wrap="square" rtlCol="0">
            <a:spAutoFit/>
          </a:bodyPr>
          <a:lstStyle/>
          <a:p>
            <a:pPr marL="342900" marR="0" indent="-342900" algn="ctr">
              <a:spcBef>
                <a:spcPts val="0"/>
              </a:spcBef>
              <a:spcAft>
                <a:spcPts val="800"/>
              </a:spcAft>
              <a:tabLst>
                <a:tab pos="342900" algn="l"/>
              </a:tabLst>
            </a:pPr>
            <a:r>
              <a:rPr lang="en-US" sz="1600" dirty="0">
                <a:effectLst/>
                <a:latin typeface="+mn-lt"/>
                <a:ea typeface="Calibri" panose="020F0502020204030204" pitchFamily="34" charset="0"/>
                <a:cs typeface="Times New Roman" panose="02020603050405020304" pitchFamily="18" charset="0"/>
              </a:rPr>
              <a:t>1. To what extent does the seasonal change from summer to fall and </a:t>
            </a:r>
            <a:r>
              <a:rPr lang="en-US" sz="1600" dirty="0">
                <a:latin typeface="+mn-lt"/>
                <a:ea typeface="Calibri" panose="020F0502020204030204" pitchFamily="34" charset="0"/>
                <a:cs typeface="Times New Roman" panose="02020603050405020304" pitchFamily="18" charset="0"/>
              </a:rPr>
              <a:t>accompanying precipitation </a:t>
            </a:r>
            <a:r>
              <a:rPr lang="en-US" sz="1600" dirty="0">
                <a:effectLst/>
                <a:latin typeface="+mn-lt"/>
                <a:ea typeface="Calibri" panose="020F0502020204030204" pitchFamily="34" charset="0"/>
                <a:cs typeface="Times New Roman" panose="02020603050405020304" pitchFamily="18" charset="0"/>
              </a:rPr>
              <a:t>affect salinity, total solids, conductivity, pH, turbidity, and dissolved oxygen levels of the Middle Branch of the Rouge River?</a:t>
            </a:r>
          </a:p>
        </p:txBody>
      </p:sp>
      <p:sp>
        <p:nvSpPr>
          <p:cNvPr id="113" name="TextBox 112">
            <a:extLst>
              <a:ext uri="{FF2B5EF4-FFF2-40B4-BE49-F238E27FC236}">
                <a16:creationId xmlns:a16="http://schemas.microsoft.com/office/drawing/2014/main" id="{9F33085C-619C-C217-792F-6BF5F45D21AA}"/>
              </a:ext>
            </a:extLst>
          </p:cNvPr>
          <p:cNvSpPr txBox="1"/>
          <p:nvPr/>
        </p:nvSpPr>
        <p:spPr>
          <a:xfrm>
            <a:off x="5935698" y="19639079"/>
            <a:ext cx="1979638" cy="2325893"/>
          </a:xfrm>
          <a:prstGeom prst="rect">
            <a:avLst/>
          </a:prstGeom>
          <a:noFill/>
        </p:spPr>
        <p:txBody>
          <a:bodyPr wrap="square" rtlCol="0">
            <a:spAutoFit/>
          </a:bodyPr>
          <a:lstStyle/>
          <a:p>
            <a:pPr algn="ctr"/>
            <a:r>
              <a:rPr lang="en-US" sz="1600" dirty="0">
                <a:effectLst/>
                <a:latin typeface="+mn-lt"/>
                <a:ea typeface="Calibri" panose="020F0502020204030204" pitchFamily="34" charset="0"/>
                <a:cs typeface="Times New Roman" panose="02020603050405020304" pitchFamily="18" charset="0"/>
              </a:rPr>
              <a:t>2. Do significant </a:t>
            </a:r>
            <a:r>
              <a:rPr lang="en-US" sz="1600" dirty="0">
                <a:latin typeface="+mn-lt"/>
                <a:ea typeface="Calibri" panose="020F0502020204030204" pitchFamily="34" charset="0"/>
                <a:cs typeface="Times New Roman" panose="02020603050405020304" pitchFamily="18" charset="0"/>
              </a:rPr>
              <a:t>precipitation events affect, salinity, </a:t>
            </a:r>
            <a:r>
              <a:rPr lang="en-US" sz="1600" dirty="0">
                <a:effectLst/>
                <a:latin typeface="+mn-lt"/>
                <a:ea typeface="Calibri" panose="020F0502020204030204" pitchFamily="34" charset="0"/>
                <a:cs typeface="Times New Roman" panose="02020603050405020304" pitchFamily="18" charset="0"/>
              </a:rPr>
              <a:t>total solids, conductivity, pH, and turbidity levels in the Middle Branch of the Rouge River?</a:t>
            </a:r>
          </a:p>
          <a:p>
            <a:endParaRPr lang="en-US" dirty="0"/>
          </a:p>
        </p:txBody>
      </p:sp>
      <p:pic>
        <p:nvPicPr>
          <p:cNvPr id="114" name="Picture 113">
            <a:extLst>
              <a:ext uri="{FF2B5EF4-FFF2-40B4-BE49-F238E27FC236}">
                <a16:creationId xmlns:a16="http://schemas.microsoft.com/office/drawing/2014/main" id="{E866A006-6150-BD07-D90C-867B8762A26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H="1" flipV="1">
            <a:off x="-1" y="-7"/>
            <a:ext cx="3622379" cy="1676405"/>
          </a:xfrm>
          <a:prstGeom prst="rect">
            <a:avLst/>
          </a:prstGeom>
        </p:spPr>
      </p:pic>
      <p:pic>
        <p:nvPicPr>
          <p:cNvPr id="115" name="Picture 114">
            <a:extLst>
              <a:ext uri="{FF2B5EF4-FFF2-40B4-BE49-F238E27FC236}">
                <a16:creationId xmlns:a16="http://schemas.microsoft.com/office/drawing/2014/main" id="{4599ABDC-F7B5-A645-A789-E36BA7D9101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flipV="1">
            <a:off x="28422598" y="4790"/>
            <a:ext cx="4495802" cy="166255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persuadingsapphire|08-2022"/>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4990</TotalTime>
  <Words>1265</Words>
  <Application>Microsoft Macintosh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Libre Baskerville</vt:lpstr>
      <vt:lpstr>Arial</vt:lpstr>
      <vt:lpstr>Times New Roman</vt:lpstr>
      <vt:lpstr>Montserrat Light</vt:lpstr>
      <vt:lpstr>Calibri</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Science Department</cp:lastModifiedBy>
  <cp:revision>299</cp:revision>
  <cp:lastPrinted>2006-11-15T16:04:57Z</cp:lastPrinted>
  <dcterms:modified xsi:type="dcterms:W3CDTF">2023-03-10T22:02:03Z</dcterms:modified>
  <cp:category>templates for scientific poster</cp:category>
</cp:coreProperties>
</file>