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A25DF1-AD0B-9FB4-0220-C44C10B79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D383E8B-4208-7F51-A598-3713D2144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39F19E-E4D0-18C3-C3C6-D6D2A856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486B45-1F2E-CD1B-4DA4-3AD9F212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8E6C80-0330-C127-6206-4EB5E1B8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664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00A904-31C3-FF3A-353B-D53BB60B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7BFD543-5980-B213-DB43-A5695BCEA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EECD3C-D55E-F4CD-D0CC-963C4C92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33AA28-CF43-F878-B1E3-392624B8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7D5E20-DF42-E3BF-59FA-DA57D15D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449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67CA314-D67E-AD85-B87B-24E7AC97B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707C1EB-B6C2-F076-2706-D0E27A065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2C14A6-CD61-6C73-3CC2-969FEB52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7EAB1D-4D1D-C893-10CA-AD614C4B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AB2A1E-DBA3-D644-C217-CFE3F12D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2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5CFBCA-26E2-F759-B72B-4A347307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201FC0-CDDC-1FFA-1E93-2C93C982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1949ED-8CF3-3AC7-E936-3612F902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49C2FF-497D-B3DD-27D3-01A1F46C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2D35E3-0FA0-DE32-8395-1539BAFB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51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6DE655-4358-2150-1E30-DD58EDC4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6CAF3C-78F5-F3DF-C9D7-DA3964546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12815-F468-4C7F-2DDD-798CB764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8F704F-A0CA-4F94-F7AE-F67A2F60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66FF08-F887-30C1-04FB-FCACB771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801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46E480-A2B8-9688-5513-49123E08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CE0B82-A81A-DF48-A7AE-415F1B5BA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F7F8FEB-80B9-ABDC-2AC5-9615978B6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1FE227-A849-5A01-D085-6704132D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15F4D9-14F3-D315-9FE9-EA1DFA32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7F91B4D-883A-3E0F-FE92-CC3989C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514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C80E29-5814-42C0-E740-873F7931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B2D917-3512-E08F-86BC-83A3E1B0E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261D7A6-8368-9701-CB3E-7DCC97670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42E79A0-1ADE-BCC3-F334-40AEAFAA0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FB25F9D-D214-AD38-4135-1173FDA22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8999E9-A913-89BA-35CB-2B10927B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043BCA6-6565-0F01-376D-E72F2E5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2C3C71D-2DCE-760C-DBFE-24753242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72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2DB28-A12A-0DCF-104D-A0CF6882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0895F58-5BA4-F650-A4DE-45575914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6FA7A78-6E7F-6A82-2749-8B7E35B5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92B0BDF-FEE1-AFB9-01C3-57BD3815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76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CBC4C19-10A5-8AAE-2973-32661509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D6D0D74-38EF-95C7-B0EE-C99F6E0A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3CA96F-202B-4FF4-C66C-E192B6E2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7FBB43-EEC6-E534-ED1F-9DA720F9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C43E3E-0B98-ABC4-6633-D76D4FC8F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823AEA-BD66-C1FD-FB83-73CEF3466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F77224-2D20-10C0-DE84-D4D446EA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B09BD0-EA05-738A-EEDE-0AB2F2B3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38A48A-4AE7-8FBB-7079-238D0ABD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030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1DC7A9-0A10-81D8-AB09-CE1F5150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8A97809-2F0E-D336-EF84-BE31C572C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01CA97-F31A-9DEF-44FF-44AD0A4D2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B69F23-6B79-F626-2A2C-DFBF9747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47BD62-E060-9663-4B08-AE75AFBE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A173010-4149-8DD1-5696-CA2AFBC6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327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9F40AAF-5DA6-B4AE-6962-D2806F17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C520D1-46EA-178E-FA1E-4E3A9F52A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85EF14-35B5-A3EF-CA77-B84DD0BD3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C6C7D0-E88B-4336-8B50-6E2E6683EF24}" type="datetimeFigureOut">
              <a:rPr lang="ar-SA" smtClean="0"/>
              <a:t>12/09/46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AC7123-19DA-410D-6570-BC4F2AECD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B49702-3A45-AC45-E76C-BC04B38E1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D0368-1919-438C-9F1B-D34A3E3037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712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D8EF580-0D55-3684-8134-9A1E2690B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16"/>
            <a:ext cx="12096925" cy="990476"/>
          </a:xfrm>
          <a:prstGeom prst="rect">
            <a:avLst/>
          </a:prstGeom>
        </p:spPr>
      </p:pic>
      <p:pic>
        <p:nvPicPr>
          <p:cNvPr id="7" name="صورة 6" descr="صورة تحتوي على الخط, نص, الرسومات, التصميم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FD4B8DF7-927A-A762-4BBA-AA3D7EA77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22698" r="12683" b="24459"/>
          <a:stretch/>
        </p:blipFill>
        <p:spPr>
          <a:xfrm>
            <a:off x="9731230" y="1140902"/>
            <a:ext cx="1585520" cy="113251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42DA633-500A-18E3-AE06-3E48E5F5E09B}"/>
              </a:ext>
            </a:extLst>
          </p:cNvPr>
          <p:cNvSpPr txBox="1"/>
          <p:nvPr/>
        </p:nvSpPr>
        <p:spPr>
          <a:xfrm>
            <a:off x="8506438" y="2350726"/>
            <a:ext cx="28103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4">
                    <a:lumMod val="50000"/>
                  </a:schemeClr>
                </a:solidFill>
                <a:cs typeface="AL-Mateen" pitchFamily="2" charset="-78"/>
              </a:rPr>
              <a:t>المملكة العربية السعودية</a:t>
            </a:r>
          </a:p>
          <a:p>
            <a:r>
              <a:rPr lang="ar-SA" dirty="0">
                <a:solidFill>
                  <a:schemeClr val="accent4">
                    <a:lumMod val="50000"/>
                  </a:schemeClr>
                </a:solidFill>
                <a:cs typeface="AL-Mateen" pitchFamily="2" charset="-78"/>
              </a:rPr>
              <a:t>              وزارة التعليم </a:t>
            </a:r>
          </a:p>
          <a:p>
            <a:r>
              <a:rPr lang="ar-SA" dirty="0">
                <a:solidFill>
                  <a:schemeClr val="accent4">
                    <a:lumMod val="50000"/>
                  </a:schemeClr>
                </a:solidFill>
                <a:cs typeface="AL-Mateen" pitchFamily="2" charset="-78"/>
              </a:rPr>
              <a:t>            إدارة تعليم صبيا</a:t>
            </a:r>
          </a:p>
          <a:p>
            <a:r>
              <a:rPr lang="ar-SA" dirty="0">
                <a:solidFill>
                  <a:schemeClr val="accent4">
                    <a:lumMod val="50000"/>
                  </a:schemeClr>
                </a:solidFill>
                <a:cs typeface="AL-Mateen" pitchFamily="2" charset="-78"/>
              </a:rPr>
              <a:t>   مدرسة القعقاع المتوسطة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5BD869-0E8C-7062-366F-275EC2F6E073}"/>
              </a:ext>
            </a:extLst>
          </p:cNvPr>
          <p:cNvSpPr txBox="1"/>
          <p:nvPr/>
        </p:nvSpPr>
        <p:spPr>
          <a:xfrm>
            <a:off x="875250" y="1707159"/>
            <a:ext cx="7169792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عنوان البحث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2400" dirty="0">
                <a:solidFill>
                  <a:srgbClr val="4EA7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الموت القمي لأشجار العرعر في جبل طلان  بمحافظة الداير منطقة جازان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en-US" sz="2400" dirty="0">
                <a:solidFill>
                  <a:srgbClr val="3A7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Dieback of Juniper Trees in Jabal </a:t>
            </a:r>
            <a:r>
              <a:rPr lang="en-US" sz="2400" dirty="0" err="1">
                <a:solidFill>
                  <a:srgbClr val="3A7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Tallan</a:t>
            </a:r>
            <a:r>
              <a:rPr lang="en-US" sz="2400" dirty="0">
                <a:solidFill>
                  <a:srgbClr val="3A7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, </a:t>
            </a:r>
            <a:r>
              <a:rPr lang="en-US" sz="2400" dirty="0" err="1">
                <a:solidFill>
                  <a:srgbClr val="3A7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Addayer</a:t>
            </a:r>
            <a:r>
              <a:rPr lang="en-US" sz="2400" dirty="0">
                <a:solidFill>
                  <a:srgbClr val="3A7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 Governorate, </a:t>
            </a:r>
            <a:r>
              <a:rPr lang="en-US" sz="2400" dirty="0" err="1">
                <a:solidFill>
                  <a:srgbClr val="3A7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Jazan</a:t>
            </a:r>
            <a:r>
              <a:rPr lang="en-US" sz="2400" dirty="0">
                <a:solidFill>
                  <a:srgbClr val="3A7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 Region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صورة 10" descr="صورة تحتوي على في الخارج, سماء, نبات, مجتمع نباتي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61C7C76D-CA88-D3CB-967A-9BFEA2705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3806865"/>
            <a:ext cx="3845420" cy="2163049"/>
          </a:xfrm>
          <a:prstGeom prst="rect">
            <a:avLst/>
          </a:prstGeom>
        </p:spPr>
      </p:pic>
      <p:pic>
        <p:nvPicPr>
          <p:cNvPr id="12" name="Picture 35" descr="page10image55542384">
            <a:extLst>
              <a:ext uri="{FF2B5EF4-FFF2-40B4-BE49-F238E27FC236}">
                <a16:creationId xmlns:a16="http://schemas.microsoft.com/office/drawing/2014/main" id="{5F55C1AA-84FB-71E4-C7D3-BF09C6CD0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57" y="3798476"/>
            <a:ext cx="3845419" cy="216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847F188-15D0-EB48-CB0F-06CF96A8E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183"/>
            <a:ext cx="12192000" cy="609550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7F7F276-0842-ABC7-1842-676462DD22DE}"/>
              </a:ext>
            </a:extLst>
          </p:cNvPr>
          <p:cNvSpPr/>
          <p:nvPr/>
        </p:nvSpPr>
        <p:spPr>
          <a:xfrm>
            <a:off x="8607105" y="3806865"/>
            <a:ext cx="2952924" cy="21546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cs typeface="AL-Mateen" pitchFamily="2" charset="-78"/>
              </a:rPr>
              <a:t>إعداد :</a:t>
            </a:r>
          </a:p>
          <a:p>
            <a:pPr algn="ctr"/>
            <a:r>
              <a:rPr lang="ar-SA" dirty="0">
                <a:cs typeface="AL-Mateen" pitchFamily="2" charset="-78"/>
              </a:rPr>
              <a:t>إلياس محمد جبران المالكي</a:t>
            </a:r>
          </a:p>
          <a:p>
            <a:pPr algn="ctr"/>
            <a:r>
              <a:rPr lang="ar-SA" dirty="0">
                <a:cs typeface="AL-Mateen" pitchFamily="2" charset="-78"/>
              </a:rPr>
              <a:t>وليد سالم يحيى المالكي</a:t>
            </a:r>
          </a:p>
          <a:p>
            <a:pPr algn="ctr"/>
            <a:r>
              <a:rPr lang="ar-SA" dirty="0">
                <a:solidFill>
                  <a:schemeClr val="tx1"/>
                </a:solidFill>
                <a:cs typeface="AL-Mateen" pitchFamily="2" charset="-78"/>
              </a:rPr>
              <a:t>الصف الثالث المتوسط</a:t>
            </a:r>
          </a:p>
          <a:p>
            <a:pPr algn="ctr"/>
            <a:r>
              <a:rPr lang="ar-SA" dirty="0">
                <a:cs typeface="AL-Mateen" pitchFamily="2" charset="-78"/>
              </a:rPr>
              <a:t>إشراف المعلم</a:t>
            </a:r>
          </a:p>
          <a:p>
            <a:pPr algn="ctr"/>
            <a:r>
              <a:rPr lang="ar-SA" dirty="0">
                <a:cs typeface="AL-Mateen" pitchFamily="2" charset="-78"/>
              </a:rPr>
              <a:t>أحمد جبران فرحان المالكي</a:t>
            </a:r>
          </a:p>
        </p:txBody>
      </p:sp>
    </p:spTree>
    <p:extLst>
      <p:ext uri="{BB962C8B-B14F-4D97-AF65-F5344CB8AC3E}">
        <p14:creationId xmlns:p14="http://schemas.microsoft.com/office/powerpoint/2010/main" val="214836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A3AFE9-DEA8-A8E1-E07D-A3018CAB3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04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F2423F0-F2DD-D3C6-DC5C-403907655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50"/>
            <a:ext cx="12192000" cy="6095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846ED31-390C-06CA-D001-4F84A089C06F}"/>
              </a:ext>
            </a:extLst>
          </p:cNvPr>
          <p:cNvSpPr txBox="1"/>
          <p:nvPr/>
        </p:nvSpPr>
        <p:spPr>
          <a:xfrm>
            <a:off x="757806" y="3045114"/>
            <a:ext cx="11048300" cy="14552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ar-SA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L-Mateen" pitchFamily="2" charset="-78"/>
              </a:rPr>
              <a:t>التعريف بمشكلة تضاؤل غابات العرعر في بيئة جبل طلان بمحافظة الداير .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L-Mateen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L-Mateen" pitchFamily="2" charset="-78"/>
              </a:rPr>
              <a:t>البحث عن أسباب هذه الظاهرة ودراستها.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L-Mateen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L-Mateen" pitchFamily="2" charset="-78"/>
              </a:rPr>
              <a:t>المساهمة (مع الجهات ذات العلاقة)في إيجاد حلول مناسبة لهذه الظاهرة البيئية الخطيرة.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L-Mateen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B9A62A1-6E8B-A8C0-C66C-19BC02FA6F43}"/>
              </a:ext>
            </a:extLst>
          </p:cNvPr>
          <p:cNvSpPr txBox="1"/>
          <p:nvPr/>
        </p:nvSpPr>
        <p:spPr>
          <a:xfrm>
            <a:off x="4907560" y="1870745"/>
            <a:ext cx="62246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AL-Mateen" pitchFamily="2" charset="-78"/>
              </a:rPr>
              <a:t>أهداف البحث </a:t>
            </a:r>
            <a:r>
              <a:rPr lang="ar-SA" dirty="0"/>
              <a:t>:</a:t>
            </a:r>
          </a:p>
        </p:txBody>
      </p:sp>
      <p:pic>
        <p:nvPicPr>
          <p:cNvPr id="11" name="صورة 10" descr="صورة تحتوي على في الخارج, شخص, تلبيس, سماء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4583E619-148B-E03E-F358-24F21D361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2" y="1297733"/>
            <a:ext cx="3974517" cy="2881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030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A8CB6B-7F93-FFE7-2005-5148A002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0342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61C5DB4-CB85-C94F-A564-85330F5EA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8450"/>
            <a:ext cx="12191999" cy="6095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627D799-6D04-FC3D-E02D-A44FD0C63347}"/>
              </a:ext>
            </a:extLst>
          </p:cNvPr>
          <p:cNvSpPr txBox="1"/>
          <p:nvPr/>
        </p:nvSpPr>
        <p:spPr>
          <a:xfrm>
            <a:off x="458598" y="1661021"/>
            <a:ext cx="1127480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cs typeface="AL-Mateen" pitchFamily="2" charset="-78"/>
              </a:rPr>
              <a:t>خطوات البحث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>
                <a:cs typeface="AL-Mateen" pitchFamily="2" charset="-78"/>
              </a:rPr>
              <a:t>رصد المشكلة وتحديدها.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>
                <a:cs typeface="AL-Mateen" pitchFamily="2" charset="-78"/>
              </a:rPr>
              <a:t>صياغة مشكلة البحث ومناقشتها.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>
                <a:cs typeface="AL-Mateen" pitchFamily="2" charset="-78"/>
              </a:rPr>
              <a:t>تحديد أدوات الدراسة.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>
                <a:cs typeface="AL-Mateen" pitchFamily="2" charset="-78"/>
              </a:rPr>
              <a:t>التواصل مع الجهات ذات العلاقة.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>
                <a:cs typeface="AL-Mateen" pitchFamily="2" charset="-78"/>
              </a:rPr>
              <a:t>الاجتماع مع مسؤولي وزارة البيئة.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>
                <a:cs typeface="AL-Mateen" pitchFamily="2" charset="-78"/>
              </a:rPr>
              <a:t>تحديد موقع الدراسة.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>
                <a:cs typeface="AL-Mateen" pitchFamily="2" charset="-78"/>
              </a:rPr>
              <a:t>تنفيذ بروتوكول الغلاف الجوي.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>
                <a:cs typeface="AL-Mateen" pitchFamily="2" charset="-78"/>
              </a:rPr>
              <a:t>جمع البيانات وتحليلها.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>
                <a:cs typeface="AL-Mateen" pitchFamily="2" charset="-78"/>
              </a:rPr>
              <a:t>استخلاص النتائج وكتابة التوصيات. </a:t>
            </a:r>
          </a:p>
        </p:txBody>
      </p:sp>
      <p:pic>
        <p:nvPicPr>
          <p:cNvPr id="10" name="صورة 9" descr="صورة تحتوي على تلبيس, شخص, في الخارج, التربة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38736B45-3DE6-A82A-23B3-C5F8CC0F2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22" y="1180478"/>
            <a:ext cx="2536271" cy="1640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 descr="صورة تحتوي على تلبيس, شخص, في الخارج, جبل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9427B621-7363-01CA-0685-FC05AFC1D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8" y="2416306"/>
            <a:ext cx="3895288" cy="2191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 descr="صورة تحتوي على تلبيس, شخص, كيمياء, زجاجة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A67669CE-32DC-C3FA-86C0-B902EE8E0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39" y="4081703"/>
            <a:ext cx="3727507" cy="2096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صورة تحتوي على نص, لقطة شاشة, برمجيات, خريطة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D0270BD6-CDB3-E74E-24FC-FDCA34262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6"/>
          <a:stretch/>
        </p:blipFill>
        <p:spPr>
          <a:xfrm>
            <a:off x="458598" y="4420999"/>
            <a:ext cx="3728905" cy="1827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89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F2D96F-C5AA-1D05-09A6-2E0AAE2AF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04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0A3E559-B78B-97EA-6887-F0F3A2927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50"/>
            <a:ext cx="12192000" cy="6095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212B4C4-96D9-5656-792B-EA5456455471}"/>
              </a:ext>
            </a:extLst>
          </p:cNvPr>
          <p:cNvSpPr txBox="1"/>
          <p:nvPr/>
        </p:nvSpPr>
        <p:spPr>
          <a:xfrm>
            <a:off x="125835" y="1582340"/>
            <a:ext cx="11786532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cs typeface="AL-Mateen" pitchFamily="2" charset="-78"/>
              </a:rPr>
              <a:t>نتائج البحث :</a:t>
            </a:r>
          </a:p>
          <a:p>
            <a:r>
              <a:rPr lang="ar-SA" sz="2400" dirty="0">
                <a:cs typeface="AL-Mateen" pitchFamily="2" charset="-78"/>
              </a:rPr>
              <a:t>أظهرت الدراسة أن أسباب الموت القمي لنبات العرعر تتمثل في :</a:t>
            </a:r>
          </a:p>
          <a:p>
            <a:r>
              <a:rPr lang="ar-SA" sz="2400" dirty="0">
                <a:cs typeface="AL-Mateen" pitchFamily="2" charset="-78"/>
              </a:rPr>
              <a:t>1- عدم انتظام هطول الأمطار في فصول السنة.</a:t>
            </a:r>
          </a:p>
          <a:p>
            <a:r>
              <a:rPr lang="ar-SA" sz="2400" dirty="0">
                <a:cs typeface="AL-Mateen" pitchFamily="2" charset="-78"/>
              </a:rPr>
              <a:t>2- انخفاض معدل الرطوبة في بعض فصول السنة .</a:t>
            </a:r>
          </a:p>
          <a:p>
            <a:r>
              <a:rPr lang="ar-SA" sz="2400" dirty="0">
                <a:cs typeface="AL-Mateen" pitchFamily="2" charset="-78"/>
              </a:rPr>
              <a:t>3- انخفاض معدل وجود السحب والضباب  وتفاوتها خلال فصول السنة.</a:t>
            </a:r>
          </a:p>
          <a:p>
            <a:r>
              <a:rPr lang="ar-SA" sz="2400" dirty="0">
                <a:cs typeface="AL-Mateen" pitchFamily="2" charset="-78"/>
              </a:rPr>
              <a:t>4- نقص عناصر النيتروجين والفوسفور والبوتاسيوم في التربة في مواقع الدراسة .</a:t>
            </a:r>
          </a:p>
          <a:p>
            <a:r>
              <a:rPr lang="ar-SA" sz="2400" dirty="0">
                <a:cs typeface="AL-Mateen" pitchFamily="2" charset="-78"/>
              </a:rPr>
              <a:t>5- تأثير النشاطات البشرية  على المواطن الطبيعية لنبات العرعر .</a:t>
            </a:r>
          </a:p>
          <a:p>
            <a:r>
              <a:rPr lang="ar-SA" sz="2400" dirty="0">
                <a:cs typeface="AL-Mateen" pitchFamily="2" charset="-78"/>
              </a:rPr>
              <a:t>6- الرعي الغير منظم .</a:t>
            </a:r>
          </a:p>
          <a:p>
            <a:r>
              <a:rPr lang="ar-SA" sz="2400" dirty="0">
                <a:cs typeface="AL-Mateen" pitchFamily="2" charset="-78"/>
              </a:rPr>
              <a:t>7-عدم وجود برامج لتقليم نبات العرعر .</a:t>
            </a:r>
          </a:p>
          <a:p>
            <a:endParaRPr lang="ar-SA" dirty="0"/>
          </a:p>
        </p:txBody>
      </p:sp>
      <p:pic>
        <p:nvPicPr>
          <p:cNvPr id="4" name="صورة 3" descr="صورة تحتوي على في الخارج, جبل, الطبيعة, المناظر الطبيعية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0B9734F9-67CA-5236-AA81-F3C0C9859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6385" y="2096861"/>
            <a:ext cx="5257974" cy="3045204"/>
          </a:xfrm>
          <a:prstGeom prst="rect">
            <a:avLst/>
          </a:prstGeom>
        </p:spPr>
      </p:pic>
      <p:pic>
        <p:nvPicPr>
          <p:cNvPr id="8" name="صورة 7" descr="صورة تحتوي على في الخارج, شجرة, جذر, الغابة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D5FF5E74-3399-AF41-95F8-7B6BD97FF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2" y="4706224"/>
            <a:ext cx="2483140" cy="1542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92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78ADFEA-7D8C-0794-C366-D164F9C23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04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3453D89-845A-1A20-A635-DC7D34AE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8450"/>
            <a:ext cx="12191999" cy="6095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A7E5FEE-10B9-5175-BD6F-D10EA1C3A637}"/>
              </a:ext>
            </a:extLst>
          </p:cNvPr>
          <p:cNvSpPr txBox="1"/>
          <p:nvPr/>
        </p:nvSpPr>
        <p:spPr>
          <a:xfrm>
            <a:off x="293615" y="1258349"/>
            <a:ext cx="11694253" cy="31398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يتماشى هذا البحث مع أهداف التنمية المستدامة ورؤية المملكة 2030 في حماية البيئة والحفاظ على الموارد الطبيعية</a:t>
            </a: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 حيث يُبرز أهمية غابات العرعر ليس فقط كمؤشر على جودة البيئة</a:t>
            </a: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 بل أيضاً كعنصر أساسي في دعم التوازن البيئي ومقاومة التدهور البيئي.</a:t>
            </a: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 ومن المتوقع أن تسهم النتائج المستخلصة في وضع إطار عملي </a:t>
            </a: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لإعادة تأهيل المواطن الطبيعية المتأثرة وتحسين إدارة التربة والمياه في المنطقة</a:t>
            </a: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Mateen" pitchFamily="2" charset="-78"/>
              </a:rPr>
              <a:t> مما ينعكس إيجاباً على المجتمع والبيئة على حد سواء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" name="صورة 5" descr="صورة تحتوي على في الخارج, شجرة, جبل, الغابة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D76D8696-5B2D-2B68-A99B-A2C77E241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5" y="1977705"/>
            <a:ext cx="4871207" cy="2537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61536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296</Words>
  <Application>Microsoft Office PowerPoint</Application>
  <PresentationFormat>شاشة عريضة</PresentationFormat>
  <Paragraphs>42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AL-Mateen</vt:lpstr>
      <vt:lpstr>Aptos</vt:lpstr>
      <vt:lpstr>Aptos Display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أروى احمد جبران الخالدي المالكي</dc:creator>
  <cp:lastModifiedBy>أروى احمد جبران الخالدي المالكي</cp:lastModifiedBy>
  <cp:revision>4</cp:revision>
  <dcterms:created xsi:type="dcterms:W3CDTF">2025-03-11T18:19:51Z</dcterms:created>
  <dcterms:modified xsi:type="dcterms:W3CDTF">2025-03-11T19:37:04Z</dcterms:modified>
</cp:coreProperties>
</file>