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062f3ff79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062f3ff79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062f3ff7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062f3ff7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9062f3ff7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9062f3ff7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062f3ff7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9062f3ff7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062f3ff79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062f3ff79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062f3ff7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062f3ff7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062f3ff7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062f3ff7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062f3ff7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062f3ff7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062f3ff79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062f3ff79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9062f3ff79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9062f3ff7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9062f3ff7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9062f3ff7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9062f3ff7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9062f3ff7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062f3ff79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062f3ff7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062f3ff7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062f3ff7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062f3ff7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062f3ff7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Relationship Id="rId4" Type="http://schemas.openxmlformats.org/officeDocument/2006/relationships/image" Target="../media/image10.jpg"/><Relationship Id="rId5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9.jpg"/><Relationship Id="rId5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5178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Hydrology of Lake Viljandi</a:t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1681000" y="3325175"/>
            <a:ext cx="5991300" cy="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/>
              <a:t>Helgi Muoni, Kent Gregor Mahla, </a:t>
            </a:r>
            <a:r>
              <a:rPr lang="et"/>
              <a:t>Adeele Must, Daniil Nikitin, Jarek Kurul, Ksenija Jarmuhhamedova, Mattias Ilp, Mihkel Jakobson, Rosmarii Ilp, Stefania Grati, Xenia Voronovich, Yulia Nechipor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Data from the sites</a:t>
            </a:r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b="44515" l="0" r="0" t="0"/>
          <a:stretch/>
        </p:blipFill>
        <p:spPr>
          <a:xfrm>
            <a:off x="106163" y="1475224"/>
            <a:ext cx="9037825" cy="33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</a:rPr>
              <a:t>Validity of Hypotheses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2400">
                <a:solidFill>
                  <a:srgbClr val="000000"/>
                </a:solidFill>
              </a:rPr>
              <a:t>1. There is more dissolved O</a:t>
            </a:r>
            <a:r>
              <a:rPr baseline="-25000" lang="et" sz="2400">
                <a:solidFill>
                  <a:srgbClr val="000000"/>
                </a:solidFill>
              </a:rPr>
              <a:t>2</a:t>
            </a:r>
            <a:r>
              <a:rPr lang="et" sz="2400">
                <a:solidFill>
                  <a:srgbClr val="000000"/>
                </a:solidFill>
              </a:rPr>
              <a:t> in the streams, than in the lake - wrong, the data showed the opposite.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250" y="2397375"/>
            <a:ext cx="4765114" cy="25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 rotWithShape="1">
          <a:blip r:embed="rId4">
            <a:alphaModFix/>
          </a:blip>
          <a:srcRect b="0" l="0" r="29188" t="0"/>
          <a:stretch/>
        </p:blipFill>
        <p:spPr>
          <a:xfrm rot="5400000">
            <a:off x="594625" y="2651652"/>
            <a:ext cx="2469251" cy="196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t" sz="2600">
                <a:solidFill>
                  <a:srgbClr val="000000"/>
                </a:solidFill>
              </a:rPr>
              <a:t>2. </a:t>
            </a:r>
            <a:r>
              <a:rPr lang="et" sz="2600">
                <a:solidFill>
                  <a:srgbClr val="000000"/>
                </a:solidFill>
              </a:rPr>
              <a:t>The higher water temperature is, the lower Oxygen concentration is - wrong, the data showed the opposite.</a:t>
            </a:r>
            <a:endParaRPr sz="2600">
              <a:solidFill>
                <a:srgbClr val="000000"/>
              </a:solidFill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675" y="1740600"/>
            <a:ext cx="5768874" cy="31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525" y="1947525"/>
            <a:ext cx="1677728" cy="298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2400">
                <a:solidFill>
                  <a:srgbClr val="000000"/>
                </a:solidFill>
              </a:rPr>
              <a:t>3. </a:t>
            </a:r>
            <a:r>
              <a:rPr lang="et" sz="2400">
                <a:solidFill>
                  <a:srgbClr val="000000"/>
                </a:solidFill>
              </a:rPr>
              <a:t>The more vegetated sites are the higher the concentration of Oxygen is - the gathered data supported the hypothesis.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45" name="Google Shape;145;p25"/>
          <p:cNvSpPr txBox="1"/>
          <p:nvPr>
            <p:ph idx="1" type="body"/>
          </p:nvPr>
        </p:nvSpPr>
        <p:spPr>
          <a:xfrm>
            <a:off x="311700" y="1975250"/>
            <a:ext cx="3898800" cy="25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</a:rPr>
              <a:t>Vegetation in streams:                          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t">
                <a:solidFill>
                  <a:srgbClr val="000000"/>
                </a:solidFill>
              </a:rPr>
              <a:t>Forest stream &lt; Bridge stream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6" name="Google Shape;146;p25"/>
          <p:cNvSpPr txBox="1"/>
          <p:nvPr/>
        </p:nvSpPr>
        <p:spPr>
          <a:xfrm>
            <a:off x="4916225" y="2009550"/>
            <a:ext cx="3624300" cy="24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/>
              <a:t>Vegetation in lake: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/>
              <a:t>Boat bridge &lt; Shore &lt; Pond </a:t>
            </a:r>
            <a:endParaRPr sz="1800"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9750" y="3067050"/>
            <a:ext cx="3667649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311700" y="46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2400">
                <a:solidFill>
                  <a:srgbClr val="000000"/>
                </a:solidFill>
              </a:rPr>
              <a:t>4. </a:t>
            </a:r>
            <a:r>
              <a:rPr lang="et" sz="2400">
                <a:solidFill>
                  <a:srgbClr val="000000"/>
                </a:solidFill>
              </a:rPr>
              <a:t>The closer the sites are to the city the higher the concentration of Nitrates and Nitrides is - wrong, the data showed that concentration did not differ between sites. 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6050" y="2335375"/>
            <a:ext cx="3806625" cy="251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Conclusion</a:t>
            </a:r>
            <a:endParaRPr/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t">
                <a:solidFill>
                  <a:srgbClr val="000000"/>
                </a:solidFill>
              </a:rPr>
              <a:t>3 out of 4 </a:t>
            </a:r>
            <a:r>
              <a:rPr lang="et">
                <a:solidFill>
                  <a:srgbClr val="000000"/>
                </a:solidFill>
              </a:rPr>
              <a:t>hypotheses were wrong and only 1 was correct.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t">
                <a:solidFill>
                  <a:srgbClr val="000000"/>
                </a:solidFill>
              </a:rPr>
              <a:t>During our expedition we found diverse ecosystems around the lake.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t">
                <a:solidFill>
                  <a:srgbClr val="000000"/>
                </a:solidFill>
              </a:rPr>
              <a:t>We got acquainted with new scientific tools and now we know how to use this equipment!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t">
                <a:solidFill>
                  <a:srgbClr val="000000"/>
                </a:solidFill>
              </a:rPr>
              <a:t>We had fun!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95700"/>
            <a:ext cx="85206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Aim and </a:t>
            </a:r>
            <a:r>
              <a:rPr lang="et"/>
              <a:t>Hypotheses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657900"/>
            <a:ext cx="8520600" cy="39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</a:rPr>
              <a:t>Aim: To compare water conditions in the different parts of the lake. 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t">
                <a:solidFill>
                  <a:srgbClr val="000000"/>
                </a:solidFill>
              </a:rPr>
              <a:t>Hypotheses: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arenR"/>
            </a:pPr>
            <a:r>
              <a:rPr lang="et">
                <a:solidFill>
                  <a:srgbClr val="000000"/>
                </a:solidFill>
              </a:rPr>
              <a:t>There is higher Oxygen concentration in the streams.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arenR"/>
            </a:pPr>
            <a:r>
              <a:rPr lang="et">
                <a:solidFill>
                  <a:srgbClr val="000000"/>
                </a:solidFill>
              </a:rPr>
              <a:t>The higher water temperature is, the lower Oxygen concentration is.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arenR"/>
            </a:pPr>
            <a:r>
              <a:rPr lang="et">
                <a:solidFill>
                  <a:srgbClr val="000000"/>
                </a:solidFill>
              </a:rPr>
              <a:t>The more vegetated sites are the higher the concentration of Oxygen is.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arenR"/>
            </a:pPr>
            <a:r>
              <a:rPr lang="et">
                <a:solidFill>
                  <a:srgbClr val="000000"/>
                </a:solidFill>
              </a:rPr>
              <a:t>The closer the sites are to the Viljandi city the higher the concentration of Nitrates and Nitrides is.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563" y="165250"/>
            <a:ext cx="7467371" cy="4978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26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The Route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9675" y="695325"/>
            <a:ext cx="5762625" cy="40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Observation site 1 - Pond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165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825" y="1515474"/>
            <a:ext cx="4657096" cy="261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4574" y="563174"/>
            <a:ext cx="2423818" cy="4310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/>
              <a:t>Observation site 2 - Bridge Stream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3400" y="445024"/>
            <a:ext cx="2528903" cy="449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9099" y="1060448"/>
            <a:ext cx="2024477" cy="360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550" y="1701768"/>
            <a:ext cx="3528678" cy="19840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813400" y="1566975"/>
            <a:ext cx="1554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/>
              <a:t>Observation site 3 -  Boat bridge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00" y="1221064"/>
            <a:ext cx="3811748" cy="2143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224" y="663874"/>
            <a:ext cx="2145527" cy="3815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5">
            <a:alphaModFix/>
          </a:blip>
          <a:srcRect b="0" l="0" r="0" t="10754"/>
          <a:stretch/>
        </p:blipFill>
        <p:spPr>
          <a:xfrm>
            <a:off x="2484050" y="3026275"/>
            <a:ext cx="3811748" cy="1912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/>
              <a:t>Observation site 4 -  Shore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2247" y="0"/>
            <a:ext cx="2892103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675" y="2130178"/>
            <a:ext cx="5359100" cy="3013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/>
              <a:t>Observation site 5 - Forest stream</a:t>
            </a:r>
            <a:endParaRPr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83725" y="1152475"/>
            <a:ext cx="8748600" cy="37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1897" y="59800"/>
            <a:ext cx="2892103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25" y="1569376"/>
            <a:ext cx="5776775" cy="324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