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401538" cy="35999738"/>
  <p:notesSz cx="6715125" cy="9239250"/>
  <p:defaultTextStyle>
    <a:defPPr>
      <a:defRPr lang="en-US"/>
    </a:defPPr>
    <a:lvl1pPr algn="ctr" rtl="0" fontAlgn="base">
      <a:spcBef>
        <a:spcPct val="0"/>
      </a:spcBef>
      <a:spcAft>
        <a:spcPct val="0"/>
      </a:spcAft>
      <a:defRPr sz="9600" kern="1200">
        <a:solidFill>
          <a:schemeClr val="tx1"/>
        </a:solidFill>
        <a:latin typeface="Arial" charset="0"/>
        <a:ea typeface="+mn-ea"/>
        <a:cs typeface="+mn-cs"/>
      </a:defRPr>
    </a:lvl1pPr>
    <a:lvl2pPr marL="457200" algn="ctr" rtl="0" fontAlgn="base">
      <a:spcBef>
        <a:spcPct val="0"/>
      </a:spcBef>
      <a:spcAft>
        <a:spcPct val="0"/>
      </a:spcAft>
      <a:defRPr sz="9600" kern="1200">
        <a:solidFill>
          <a:schemeClr val="tx1"/>
        </a:solidFill>
        <a:latin typeface="Arial" charset="0"/>
        <a:ea typeface="+mn-ea"/>
        <a:cs typeface="+mn-cs"/>
      </a:defRPr>
    </a:lvl2pPr>
    <a:lvl3pPr marL="914400" algn="ctr" rtl="0" fontAlgn="base">
      <a:spcBef>
        <a:spcPct val="0"/>
      </a:spcBef>
      <a:spcAft>
        <a:spcPct val="0"/>
      </a:spcAft>
      <a:defRPr sz="9600" kern="1200">
        <a:solidFill>
          <a:schemeClr val="tx1"/>
        </a:solidFill>
        <a:latin typeface="Arial" charset="0"/>
        <a:ea typeface="+mn-ea"/>
        <a:cs typeface="+mn-cs"/>
      </a:defRPr>
    </a:lvl3pPr>
    <a:lvl4pPr marL="1371600" algn="ctr" rtl="0" fontAlgn="base">
      <a:spcBef>
        <a:spcPct val="0"/>
      </a:spcBef>
      <a:spcAft>
        <a:spcPct val="0"/>
      </a:spcAft>
      <a:defRPr sz="9600" kern="1200">
        <a:solidFill>
          <a:schemeClr val="tx1"/>
        </a:solidFill>
        <a:latin typeface="Arial" charset="0"/>
        <a:ea typeface="+mn-ea"/>
        <a:cs typeface="+mn-cs"/>
      </a:defRPr>
    </a:lvl4pPr>
    <a:lvl5pPr marL="1828800" algn="ctr"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5195" userDrawn="1">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3A8BE"/>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36" autoAdjust="0"/>
    <p:restoredTop sz="93091" autoAdjust="0"/>
  </p:normalViewPr>
  <p:slideViewPr>
    <p:cSldViewPr snapToGrid="0" showGuides="1">
      <p:cViewPr>
        <p:scale>
          <a:sx n="31" d="100"/>
          <a:sy n="31" d="100"/>
        </p:scale>
        <p:origin x="2742" y="1452"/>
      </p:cViewPr>
      <p:guideLst>
        <p:guide orient="horz" pos="5195"/>
        <p:guide orient="horz" pos="22425"/>
        <p:guide orient="horz" pos="2349"/>
        <p:guide pos="15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96"/>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R%20FASAKIN\Documents\Globe%20data%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latin typeface="Arial" pitchFamily="34" charset="0"/>
                <a:cs typeface="Arial" pitchFamily="34" charset="0"/>
              </a:rPr>
              <a:t>Mean</a:t>
            </a:r>
            <a:r>
              <a:rPr lang="en-US" sz="1400" baseline="0">
                <a:latin typeface="Arial" pitchFamily="34" charset="0"/>
                <a:cs typeface="Arial" pitchFamily="34" charset="0"/>
              </a:rPr>
              <a:t> Graph</a:t>
            </a:r>
            <a:endParaRPr lang="en-US" sz="1400">
              <a:latin typeface="Arial" pitchFamily="34" charset="0"/>
              <a:cs typeface="Arial" pitchFamily="34" charset="0"/>
            </a:endParaRPr>
          </a:p>
        </c:rich>
      </c:tx>
      <c:layout/>
      <c:overlay val="0"/>
    </c:title>
    <c:autoTitleDeleted val="0"/>
    <c:plotArea>
      <c:layout>
        <c:manualLayout>
          <c:layoutTarget val="inner"/>
          <c:xMode val="edge"/>
          <c:yMode val="edge"/>
          <c:x val="0.10110404468672185"/>
          <c:y val="0.17472485138477162"/>
          <c:w val="0.69264536644457908"/>
          <c:h val="0.72090694365557484"/>
        </c:manualLayout>
      </c:layout>
      <c:lineChart>
        <c:grouping val="standard"/>
        <c:varyColors val="0"/>
        <c:ser>
          <c:idx val="0"/>
          <c:order val="0"/>
          <c:tx>
            <c:strRef>
              <c:f>Sheet11!$B$2</c:f>
              <c:strCache>
                <c:ptCount val="1"/>
                <c:pt idx="0">
                  <c:v>Surface Temperature</c:v>
                </c:pt>
              </c:strCache>
            </c:strRef>
          </c:tx>
          <c:val>
            <c:numRef>
              <c:f>Sheet11!$B$3:$B$12</c:f>
              <c:numCache>
                <c:formatCode>General</c:formatCode>
                <c:ptCount val="10"/>
                <c:pt idx="0">
                  <c:v>49.5</c:v>
                </c:pt>
                <c:pt idx="1">
                  <c:v>48.5</c:v>
                </c:pt>
                <c:pt idx="2">
                  <c:v>48.3</c:v>
                </c:pt>
                <c:pt idx="3">
                  <c:v>50.1</c:v>
                </c:pt>
                <c:pt idx="4">
                  <c:v>50.4</c:v>
                </c:pt>
                <c:pt idx="5">
                  <c:v>45.6</c:v>
                </c:pt>
                <c:pt idx="6">
                  <c:v>45.3</c:v>
                </c:pt>
                <c:pt idx="7">
                  <c:v>50.4</c:v>
                </c:pt>
                <c:pt idx="8">
                  <c:v>52.4</c:v>
                </c:pt>
                <c:pt idx="9">
                  <c:v>51.2</c:v>
                </c:pt>
              </c:numCache>
            </c:numRef>
          </c:val>
          <c:smooth val="0"/>
        </c:ser>
        <c:ser>
          <c:idx val="1"/>
          <c:order val="1"/>
          <c:tx>
            <c:strRef>
              <c:f>Sheet11!$C$2</c:f>
              <c:strCache>
                <c:ptCount val="1"/>
                <c:pt idx="0">
                  <c:v>Air Temperature</c:v>
                </c:pt>
              </c:strCache>
            </c:strRef>
          </c:tx>
          <c:val>
            <c:numRef>
              <c:f>Sheet11!$C$3:$C$12</c:f>
              <c:numCache>
                <c:formatCode>General</c:formatCode>
                <c:ptCount val="10"/>
                <c:pt idx="0">
                  <c:v>41.5</c:v>
                </c:pt>
                <c:pt idx="1">
                  <c:v>40.200000000000003</c:v>
                </c:pt>
                <c:pt idx="2">
                  <c:v>36.4</c:v>
                </c:pt>
                <c:pt idx="3">
                  <c:v>36.9</c:v>
                </c:pt>
                <c:pt idx="4">
                  <c:v>38.4</c:v>
                </c:pt>
                <c:pt idx="5">
                  <c:v>35.6</c:v>
                </c:pt>
                <c:pt idx="6">
                  <c:v>35.700000000000003</c:v>
                </c:pt>
                <c:pt idx="7">
                  <c:v>35.299999999999997</c:v>
                </c:pt>
                <c:pt idx="8">
                  <c:v>36.700000000000003</c:v>
                </c:pt>
                <c:pt idx="9">
                  <c:v>36.700000000000003</c:v>
                </c:pt>
              </c:numCache>
            </c:numRef>
          </c:val>
          <c:smooth val="0"/>
        </c:ser>
        <c:ser>
          <c:idx val="2"/>
          <c:order val="2"/>
          <c:tx>
            <c:strRef>
              <c:f>Sheet11!$D$2</c:f>
              <c:strCache>
                <c:ptCount val="1"/>
                <c:pt idx="0">
                  <c:v>Soil Temperature</c:v>
                </c:pt>
              </c:strCache>
            </c:strRef>
          </c:tx>
          <c:val>
            <c:numRef>
              <c:f>Sheet11!$D$3:$D$12</c:f>
              <c:numCache>
                <c:formatCode>General</c:formatCode>
                <c:ptCount val="10"/>
                <c:pt idx="0">
                  <c:v>39.9</c:v>
                </c:pt>
                <c:pt idx="1">
                  <c:v>38.200000000000003</c:v>
                </c:pt>
                <c:pt idx="2">
                  <c:v>38.1</c:v>
                </c:pt>
                <c:pt idx="3">
                  <c:v>40.200000000000003</c:v>
                </c:pt>
                <c:pt idx="4">
                  <c:v>36.700000000000003</c:v>
                </c:pt>
                <c:pt idx="5">
                  <c:v>34.299999999999997</c:v>
                </c:pt>
                <c:pt idx="6">
                  <c:v>36.9</c:v>
                </c:pt>
                <c:pt idx="7">
                  <c:v>36.6</c:v>
                </c:pt>
                <c:pt idx="8">
                  <c:v>40.200000000000003</c:v>
                </c:pt>
                <c:pt idx="9">
                  <c:v>39.299999999999997</c:v>
                </c:pt>
              </c:numCache>
            </c:numRef>
          </c:val>
          <c:smooth val="0"/>
        </c:ser>
        <c:dLbls>
          <c:showLegendKey val="0"/>
          <c:showVal val="0"/>
          <c:showCatName val="0"/>
          <c:showSerName val="0"/>
          <c:showPercent val="0"/>
          <c:showBubbleSize val="0"/>
        </c:dLbls>
        <c:marker val="1"/>
        <c:smooth val="0"/>
        <c:axId val="50882048"/>
        <c:axId val="50883968"/>
      </c:lineChart>
      <c:catAx>
        <c:axId val="50882048"/>
        <c:scaling>
          <c:orientation val="minMax"/>
        </c:scaling>
        <c:delete val="0"/>
        <c:axPos val="b"/>
        <c:majorTickMark val="out"/>
        <c:minorTickMark val="none"/>
        <c:tickLblPos val="nextTo"/>
        <c:crossAx val="50883968"/>
        <c:crosses val="autoZero"/>
        <c:auto val="1"/>
        <c:lblAlgn val="ctr"/>
        <c:lblOffset val="100"/>
        <c:noMultiLvlLbl val="0"/>
      </c:catAx>
      <c:valAx>
        <c:axId val="50883968"/>
        <c:scaling>
          <c:orientation val="minMax"/>
        </c:scaling>
        <c:delete val="0"/>
        <c:axPos val="l"/>
        <c:title>
          <c:tx>
            <c:rich>
              <a:bodyPr/>
              <a:lstStyle/>
              <a:p>
                <a:pPr>
                  <a:defRPr/>
                </a:pPr>
                <a:r>
                  <a:rPr lang="en-US"/>
                  <a:t>Temperature (</a:t>
                </a:r>
                <a:r>
                  <a:rPr lang="en-US" baseline="30000"/>
                  <a:t>0</a:t>
                </a:r>
                <a:r>
                  <a:rPr lang="en-US"/>
                  <a:t>C)</a:t>
                </a:r>
              </a:p>
            </c:rich>
          </c:tx>
          <c:layout/>
          <c:overlay val="0"/>
        </c:title>
        <c:numFmt formatCode="General" sourceLinked="1"/>
        <c:majorTickMark val="out"/>
        <c:minorTickMark val="none"/>
        <c:tickLblPos val="nextTo"/>
        <c:crossAx val="50882048"/>
        <c:crosses val="autoZero"/>
        <c:crossBetween val="between"/>
      </c:valAx>
    </c:plotArea>
    <c:legend>
      <c:legendPos val="r"/>
      <c:layout>
        <c:manualLayout>
          <c:xMode val="edge"/>
          <c:yMode val="edge"/>
          <c:x val="0.7916126589945488"/>
          <c:y val="0.31997667809444502"/>
          <c:w val="0.19556682818493842"/>
          <c:h val="0.35594831809752808"/>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0.81395</cdr:x>
      <cdr:y>0.91384</cdr:y>
    </cdr:from>
    <cdr:to>
      <cdr:x>0.9678</cdr:x>
      <cdr:y>0.9814</cdr:y>
    </cdr:to>
    <cdr:sp macro="" textlink="">
      <cdr:nvSpPr>
        <cdr:cNvPr id="2" name="Text Box 1"/>
        <cdr:cNvSpPr txBox="1"/>
      </cdr:nvSpPr>
      <cdr:spPr>
        <a:xfrm xmlns:a="http://schemas.openxmlformats.org/drawingml/2006/main">
          <a:off x="4837814" y="2732567"/>
          <a:ext cx="914400" cy="202019"/>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100" b="1">
              <a:latin typeface="Arial" pitchFamily="34" charset="0"/>
              <a:cs typeface="Arial" pitchFamily="34" charset="0"/>
            </a:rPr>
            <a:t>Weeks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dirty="0"/>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931863" y="692150"/>
            <a:ext cx="4852987"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dirty="0"/>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F64AA5-5A0D-456F-8AB4-ECE9208990E0}" type="slidenum">
              <a:rPr lang="en-US" altLang="en-US"/>
              <a:pPr>
                <a:defRPr/>
              </a:pPr>
              <a:t>‹#›</a:t>
            </a:fld>
            <a:endParaRPr lang="en-US" altLang="en-US" dirty="0"/>
          </a:p>
        </p:txBody>
      </p:sp>
    </p:spTree>
    <p:extLst>
      <p:ext uri="{BB962C8B-B14F-4D97-AF65-F5344CB8AC3E}">
        <p14:creationId xmlns:p14="http://schemas.microsoft.com/office/powerpoint/2010/main" val="298807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fld id="{2D2DCC4E-AF26-4184-ACB8-3F61D0E86D2A}" type="slidenum">
              <a:rPr lang="en-US" altLang="en-US" sz="1200"/>
              <a:pPr eaLnBrk="1" hangingPunct="1"/>
              <a:t>1</a:t>
            </a:fld>
            <a:endParaRPr lang="en-US" alt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1192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11183938"/>
            <a:ext cx="42841862" cy="77152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7559675" y="20399375"/>
            <a:ext cx="35282188" cy="92011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9786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519363" y="8399463"/>
            <a:ext cx="45362812" cy="23758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2663" y="1441450"/>
            <a:ext cx="11339512" cy="307165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519363" y="1441450"/>
            <a:ext cx="33870900" cy="307165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19363" y="8399463"/>
            <a:ext cx="45362812" cy="23758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2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450" y="23133050"/>
            <a:ext cx="42841863" cy="71501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81450" y="15257463"/>
            <a:ext cx="42841863" cy="78755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5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19363" y="8399463"/>
            <a:ext cx="22604412"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76175" y="8399463"/>
            <a:ext cx="22606000"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86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9363" y="8058150"/>
            <a:ext cx="22269450"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9363" y="11417300"/>
            <a:ext cx="22269450"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3200" y="8058150"/>
            <a:ext cx="22278975"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603200" y="11417300"/>
            <a:ext cx="22278975"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3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7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33513"/>
            <a:ext cx="16583025" cy="60991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705638" y="1433513"/>
            <a:ext cx="28176537" cy="30724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3" y="7532688"/>
            <a:ext cx="16583025" cy="24625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40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013" y="25199975"/>
            <a:ext cx="30240287" cy="2974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9013" y="3216275"/>
            <a:ext cx="30240287" cy="21599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9879013" y="28174950"/>
            <a:ext cx="30240287" cy="42243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93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8713" rtl="0" eaLnBrk="0" fontAlgn="base" hangingPunct="0">
        <a:spcBef>
          <a:spcPct val="0"/>
        </a:spcBef>
        <a:spcAft>
          <a:spcPct val="0"/>
        </a:spcAft>
        <a:defRPr sz="23700">
          <a:solidFill>
            <a:schemeClr val="tx2"/>
          </a:solidFill>
          <a:latin typeface="+mj-lt"/>
          <a:ea typeface="+mj-ea"/>
          <a:cs typeface="+mj-cs"/>
        </a:defRPr>
      </a:lvl1pPr>
      <a:lvl2pPr algn="ctr" defTabSz="4938713" rtl="0" eaLnBrk="0" fontAlgn="base" hangingPunct="0">
        <a:spcBef>
          <a:spcPct val="0"/>
        </a:spcBef>
        <a:spcAft>
          <a:spcPct val="0"/>
        </a:spcAft>
        <a:defRPr sz="23700">
          <a:solidFill>
            <a:schemeClr val="tx2"/>
          </a:solidFill>
          <a:latin typeface="Arial" charset="0"/>
        </a:defRPr>
      </a:lvl2pPr>
      <a:lvl3pPr algn="ctr" defTabSz="4938713" rtl="0" eaLnBrk="0" fontAlgn="base" hangingPunct="0">
        <a:spcBef>
          <a:spcPct val="0"/>
        </a:spcBef>
        <a:spcAft>
          <a:spcPct val="0"/>
        </a:spcAft>
        <a:defRPr sz="23700">
          <a:solidFill>
            <a:schemeClr val="tx2"/>
          </a:solidFill>
          <a:latin typeface="Arial" charset="0"/>
        </a:defRPr>
      </a:lvl3pPr>
      <a:lvl4pPr algn="ctr" defTabSz="4938713" rtl="0" eaLnBrk="0" fontAlgn="base" hangingPunct="0">
        <a:spcBef>
          <a:spcPct val="0"/>
        </a:spcBef>
        <a:spcAft>
          <a:spcPct val="0"/>
        </a:spcAft>
        <a:defRPr sz="23700">
          <a:solidFill>
            <a:schemeClr val="tx2"/>
          </a:solidFill>
          <a:latin typeface="Arial" charset="0"/>
        </a:defRPr>
      </a:lvl4pPr>
      <a:lvl5pPr algn="ctr" defTabSz="4938713" rtl="0" eaLnBrk="0" fontAlgn="base" hangingPunct="0">
        <a:spcBef>
          <a:spcPct val="0"/>
        </a:spcBef>
        <a:spcAft>
          <a:spcPct val="0"/>
        </a:spcAft>
        <a:defRPr sz="23700">
          <a:solidFill>
            <a:schemeClr val="tx2"/>
          </a:solidFill>
          <a:latin typeface="Arial" charset="0"/>
        </a:defRPr>
      </a:lvl5pPr>
      <a:lvl6pPr marL="457200" algn="ctr" defTabSz="4938713" rtl="0" fontAlgn="base">
        <a:spcBef>
          <a:spcPct val="0"/>
        </a:spcBef>
        <a:spcAft>
          <a:spcPct val="0"/>
        </a:spcAft>
        <a:defRPr sz="23700">
          <a:solidFill>
            <a:schemeClr val="tx2"/>
          </a:solidFill>
          <a:latin typeface="Arial" charset="0"/>
        </a:defRPr>
      </a:lvl6pPr>
      <a:lvl7pPr marL="914400" algn="ctr" defTabSz="4938713" rtl="0" fontAlgn="base">
        <a:spcBef>
          <a:spcPct val="0"/>
        </a:spcBef>
        <a:spcAft>
          <a:spcPct val="0"/>
        </a:spcAft>
        <a:defRPr sz="23700">
          <a:solidFill>
            <a:schemeClr val="tx2"/>
          </a:solidFill>
          <a:latin typeface="Arial" charset="0"/>
        </a:defRPr>
      </a:lvl7pPr>
      <a:lvl8pPr marL="1371600" algn="ctr" defTabSz="4938713" rtl="0" fontAlgn="base">
        <a:spcBef>
          <a:spcPct val="0"/>
        </a:spcBef>
        <a:spcAft>
          <a:spcPct val="0"/>
        </a:spcAft>
        <a:defRPr sz="23700">
          <a:solidFill>
            <a:schemeClr val="tx2"/>
          </a:solidFill>
          <a:latin typeface="Arial" charset="0"/>
        </a:defRPr>
      </a:lvl8pPr>
      <a:lvl9pPr marL="1828800" algn="ctr" defTabSz="4938713" rtl="0" fontAlgn="base">
        <a:spcBef>
          <a:spcPct val="0"/>
        </a:spcBef>
        <a:spcAft>
          <a:spcPct val="0"/>
        </a:spcAft>
        <a:defRPr sz="23700">
          <a:solidFill>
            <a:schemeClr val="tx2"/>
          </a:solidFill>
          <a:latin typeface="Arial" charset="0"/>
        </a:defRPr>
      </a:lvl9pPr>
    </p:titleStyle>
    <p:bodyStyle>
      <a:lvl1pPr marL="1852613" indent="-1852613" algn="l" defTabSz="4938713" rtl="0" eaLnBrk="0" fontAlgn="base" hangingPunct="0">
        <a:spcBef>
          <a:spcPct val="20000"/>
        </a:spcBef>
        <a:spcAft>
          <a:spcPct val="0"/>
        </a:spcAft>
        <a:buChar char="•"/>
        <a:defRPr sz="17200">
          <a:solidFill>
            <a:schemeClr val="tx1"/>
          </a:solidFill>
          <a:latin typeface="+mn-lt"/>
          <a:ea typeface="+mn-ea"/>
          <a:cs typeface="+mn-cs"/>
        </a:defRPr>
      </a:lvl1pPr>
      <a:lvl2pPr marL="4011613" indent="-1544638" algn="l" defTabSz="4938713" rtl="0" eaLnBrk="0" fontAlgn="base" hangingPunct="0">
        <a:spcBef>
          <a:spcPct val="20000"/>
        </a:spcBef>
        <a:spcAft>
          <a:spcPct val="0"/>
        </a:spcAft>
        <a:buChar char="–"/>
        <a:defRPr sz="15000">
          <a:solidFill>
            <a:schemeClr val="tx1"/>
          </a:solidFill>
          <a:latin typeface="+mn-lt"/>
        </a:defRPr>
      </a:lvl2pPr>
      <a:lvl3pPr marL="6170613" indent="-1231900" algn="l" defTabSz="4938713" rtl="0" eaLnBrk="0" fontAlgn="base" hangingPunct="0">
        <a:spcBef>
          <a:spcPct val="20000"/>
        </a:spcBef>
        <a:spcAft>
          <a:spcPct val="0"/>
        </a:spcAft>
        <a:buChar char="•"/>
        <a:defRPr sz="13000">
          <a:solidFill>
            <a:schemeClr val="tx1"/>
          </a:solidFill>
          <a:latin typeface="+mn-lt"/>
        </a:defRPr>
      </a:lvl3pPr>
      <a:lvl4pPr marL="8637588" indent="-1231900" algn="l" defTabSz="4938713" rtl="0" eaLnBrk="0" fontAlgn="base" hangingPunct="0">
        <a:spcBef>
          <a:spcPct val="20000"/>
        </a:spcBef>
        <a:spcAft>
          <a:spcPct val="0"/>
        </a:spcAft>
        <a:buChar char="–"/>
        <a:defRPr sz="10700">
          <a:solidFill>
            <a:schemeClr val="tx1"/>
          </a:solidFill>
          <a:latin typeface="+mn-lt"/>
        </a:defRPr>
      </a:lvl4pPr>
      <a:lvl5pPr marL="11109325" indent="-1235075" algn="l" defTabSz="4938713" rtl="0" eaLnBrk="0" fontAlgn="base" hangingPunct="0">
        <a:spcBef>
          <a:spcPct val="20000"/>
        </a:spcBef>
        <a:spcAft>
          <a:spcPct val="0"/>
        </a:spcAft>
        <a:buChar char="»"/>
        <a:defRPr sz="10700">
          <a:solidFill>
            <a:schemeClr val="tx1"/>
          </a:solidFill>
          <a:latin typeface="+mn-lt"/>
        </a:defRPr>
      </a:lvl5pPr>
      <a:lvl6pPr marL="11566525" indent="-1235075" algn="l" defTabSz="4938713" rtl="0" fontAlgn="base">
        <a:spcBef>
          <a:spcPct val="20000"/>
        </a:spcBef>
        <a:spcAft>
          <a:spcPct val="0"/>
        </a:spcAft>
        <a:buChar char="»"/>
        <a:defRPr sz="10700">
          <a:solidFill>
            <a:schemeClr val="tx1"/>
          </a:solidFill>
          <a:latin typeface="+mn-lt"/>
        </a:defRPr>
      </a:lvl6pPr>
      <a:lvl7pPr marL="12023725" indent="-1235075" algn="l" defTabSz="4938713" rtl="0" fontAlgn="base">
        <a:spcBef>
          <a:spcPct val="20000"/>
        </a:spcBef>
        <a:spcAft>
          <a:spcPct val="0"/>
        </a:spcAft>
        <a:buChar char="»"/>
        <a:defRPr sz="10700">
          <a:solidFill>
            <a:schemeClr val="tx1"/>
          </a:solidFill>
          <a:latin typeface="+mn-lt"/>
        </a:defRPr>
      </a:lvl7pPr>
      <a:lvl8pPr marL="12480925" indent="-1235075" algn="l" defTabSz="4938713" rtl="0" fontAlgn="base">
        <a:spcBef>
          <a:spcPct val="20000"/>
        </a:spcBef>
        <a:spcAft>
          <a:spcPct val="0"/>
        </a:spcAft>
        <a:buChar char="»"/>
        <a:defRPr sz="10700">
          <a:solidFill>
            <a:schemeClr val="tx1"/>
          </a:solidFill>
          <a:latin typeface="+mn-lt"/>
        </a:defRPr>
      </a:lvl8pPr>
      <a:lvl9pPr marL="12938125" indent="-1235075" algn="l" defTabSz="4938713"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30"/>
          <p:cNvSpPr>
            <a:spLocks noChangeArrowheads="1"/>
          </p:cNvSpPr>
          <p:nvPr/>
        </p:nvSpPr>
        <p:spPr bwMode="auto">
          <a:xfrm>
            <a:off x="37679436" y="27950160"/>
            <a:ext cx="11934702" cy="7475966"/>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1" name="AutoShape 29"/>
          <p:cNvSpPr>
            <a:spLocks noChangeArrowheads="1"/>
          </p:cNvSpPr>
          <p:nvPr/>
        </p:nvSpPr>
        <p:spPr bwMode="auto">
          <a:xfrm>
            <a:off x="12860338" y="7178675"/>
            <a:ext cx="11899900" cy="28247451"/>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2" name="AutoShape 31"/>
          <p:cNvSpPr>
            <a:spLocks noChangeArrowheads="1"/>
          </p:cNvSpPr>
          <p:nvPr/>
        </p:nvSpPr>
        <p:spPr bwMode="auto">
          <a:xfrm>
            <a:off x="25437148" y="7223760"/>
            <a:ext cx="11899900" cy="2695575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5" name="Text Box 10"/>
          <p:cNvSpPr txBox="1">
            <a:spLocks noChangeArrowheads="1"/>
          </p:cNvSpPr>
          <p:nvPr/>
        </p:nvSpPr>
        <p:spPr bwMode="auto">
          <a:xfrm>
            <a:off x="13300075" y="7165975"/>
            <a:ext cx="11288713" cy="195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Research Methods</a:t>
            </a:r>
            <a:br>
              <a:rPr lang="en-US" altLang="en-US" sz="6000" b="1" dirty="0">
                <a:latin typeface="Helvetica" pitchFamily="2" charset="0"/>
                <a:cs typeface="Cambria"/>
              </a:rPr>
            </a:br>
            <a:endParaRPr lang="en-US" altLang="en-US" sz="6000" b="1" dirty="0">
              <a:latin typeface="Helvetica" pitchFamily="2" charset="0"/>
              <a:cs typeface="Cambria"/>
            </a:endParaRPr>
          </a:p>
        </p:txBody>
      </p:sp>
      <p:sp>
        <p:nvSpPr>
          <p:cNvPr id="2057" name="AutoShape 13"/>
          <p:cNvSpPr>
            <a:spLocks noChangeArrowheads="1"/>
          </p:cNvSpPr>
          <p:nvPr/>
        </p:nvSpPr>
        <p:spPr bwMode="auto">
          <a:xfrm>
            <a:off x="787400" y="1199407"/>
            <a:ext cx="48826738" cy="5103432"/>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49" tIns="51425" rIns="102849" bIns="51425" anchor="ct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endParaRPr lang="en-US" altLang="en-US" dirty="0">
              <a:solidFill>
                <a:schemeClr val="bg1"/>
              </a:solidFill>
            </a:endParaRPr>
          </a:p>
        </p:txBody>
      </p:sp>
      <p:sp>
        <p:nvSpPr>
          <p:cNvPr id="2058" name="Text Box 14"/>
          <p:cNvSpPr txBox="1">
            <a:spLocks noChangeArrowheads="1"/>
          </p:cNvSpPr>
          <p:nvPr/>
        </p:nvSpPr>
        <p:spPr bwMode="auto">
          <a:xfrm>
            <a:off x="1400175" y="1317624"/>
            <a:ext cx="48160305" cy="370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smtClean="0">
                <a:latin typeface="Helvetica" pitchFamily="2" charset="0"/>
              </a:rPr>
              <a:t>EFFECT OF URBANIZATION ON SURFACE, AIR AND SOIL TEMPERATURE CHANGES IN AKURE , </a:t>
            </a:r>
            <a:r>
              <a:rPr lang="en-US" altLang="en-US" sz="6000" b="1" dirty="0" smtClean="0">
                <a:latin typeface="Helvetica" pitchFamily="2" charset="0"/>
              </a:rPr>
              <a:t>NIGERIA</a:t>
            </a:r>
          </a:p>
          <a:p>
            <a:pPr eaLnBrk="1" hangingPunct="1"/>
            <a:r>
              <a:rPr lang="en-US" altLang="en-US" sz="6000" b="1" dirty="0" smtClean="0">
                <a:latin typeface="Helvetica" pitchFamily="2" charset="0"/>
              </a:rPr>
              <a:t>Principal</a:t>
            </a:r>
            <a:r>
              <a:rPr lang="en-US" altLang="en-US" sz="6000" b="1" dirty="0" smtClean="0">
                <a:latin typeface="Helvetica" pitchFamily="2" charset="0"/>
              </a:rPr>
              <a:t>: Mrs. F </a:t>
            </a:r>
            <a:r>
              <a:rPr lang="en-US" altLang="en-US" sz="6000" b="1" dirty="0" err="1" smtClean="0">
                <a:latin typeface="Helvetica" pitchFamily="2" charset="0"/>
              </a:rPr>
              <a:t>Arowosade</a:t>
            </a:r>
            <a:r>
              <a:rPr lang="en-US" altLang="en-US" sz="6000" b="1" dirty="0" smtClean="0">
                <a:latin typeface="Helvetica" pitchFamily="2" charset="0"/>
              </a:rPr>
              <a:t>. Teacher: Olawunmi Fasakin.  Students: </a:t>
            </a:r>
            <a:r>
              <a:rPr lang="en-US" altLang="en-US" sz="6000" b="1" dirty="0" err="1" smtClean="0">
                <a:latin typeface="Helvetica" pitchFamily="2" charset="0"/>
              </a:rPr>
              <a:t>Folayan</a:t>
            </a:r>
            <a:r>
              <a:rPr lang="en-US" altLang="en-US" sz="6000" b="1" dirty="0" smtClean="0">
                <a:latin typeface="Helvetica" pitchFamily="2" charset="0"/>
              </a:rPr>
              <a:t> </a:t>
            </a:r>
            <a:r>
              <a:rPr lang="en-US" altLang="en-US" sz="6000" b="1" dirty="0" err="1" smtClean="0">
                <a:latin typeface="Helvetica" pitchFamily="2" charset="0"/>
              </a:rPr>
              <a:t>Favour</a:t>
            </a:r>
            <a:r>
              <a:rPr lang="en-US" altLang="en-US" sz="6000" b="1" dirty="0" smtClean="0">
                <a:latin typeface="Helvetica" pitchFamily="2" charset="0"/>
              </a:rPr>
              <a:t>, </a:t>
            </a:r>
            <a:r>
              <a:rPr lang="en-US" altLang="en-US" sz="6000" b="1" dirty="0" err="1" smtClean="0">
                <a:latin typeface="Helvetica" pitchFamily="2" charset="0"/>
              </a:rPr>
              <a:t>Olamobisi</a:t>
            </a:r>
            <a:r>
              <a:rPr lang="en-US" altLang="en-US" sz="6000" b="1" dirty="0" smtClean="0">
                <a:latin typeface="Helvetica" pitchFamily="2" charset="0"/>
              </a:rPr>
              <a:t> </a:t>
            </a:r>
            <a:r>
              <a:rPr lang="en-US" altLang="en-US" sz="6000" b="1" dirty="0" err="1" smtClean="0">
                <a:latin typeface="Helvetica" pitchFamily="2" charset="0"/>
              </a:rPr>
              <a:t>Oluwaseyi</a:t>
            </a:r>
            <a:r>
              <a:rPr lang="en-US" altLang="en-US" sz="6000" b="1" dirty="0" smtClean="0">
                <a:latin typeface="Helvetica" pitchFamily="2" charset="0"/>
              </a:rPr>
              <a:t>, </a:t>
            </a:r>
            <a:r>
              <a:rPr lang="en-US" altLang="en-US" sz="6000" b="1" dirty="0" err="1" smtClean="0">
                <a:latin typeface="Helvetica" pitchFamily="2" charset="0"/>
              </a:rPr>
              <a:t>Dunbaiju</a:t>
            </a:r>
            <a:r>
              <a:rPr lang="en-US" altLang="en-US" sz="6000" b="1" dirty="0" smtClean="0">
                <a:latin typeface="Helvetica" pitchFamily="2" charset="0"/>
              </a:rPr>
              <a:t> Promise and </a:t>
            </a:r>
          </a:p>
          <a:p>
            <a:pPr eaLnBrk="1" hangingPunct="1"/>
            <a:r>
              <a:rPr lang="en-US" altLang="en-US" sz="6000" b="1" dirty="0" err="1" smtClean="0">
                <a:latin typeface="Helvetica" pitchFamily="2" charset="0"/>
              </a:rPr>
              <a:t>Odunjo</a:t>
            </a:r>
            <a:r>
              <a:rPr lang="en-US" altLang="en-US" sz="6000" b="1" dirty="0" smtClean="0">
                <a:latin typeface="Helvetica" pitchFamily="2" charset="0"/>
              </a:rPr>
              <a:t> </a:t>
            </a:r>
            <a:r>
              <a:rPr lang="en-US" altLang="en-US" sz="6000" b="1" dirty="0" err="1" smtClean="0">
                <a:latin typeface="Helvetica" pitchFamily="2" charset="0"/>
              </a:rPr>
              <a:t>Adeole</a:t>
            </a:r>
            <a:endParaRPr lang="en-US" altLang="en-US" sz="6000" b="1" dirty="0">
              <a:latin typeface="Helvetica" pitchFamily="2" charset="0"/>
            </a:endParaRPr>
          </a:p>
          <a:p>
            <a:pPr eaLnBrk="1" hangingPunct="1"/>
            <a:r>
              <a:rPr lang="en-US" altLang="en-US" sz="5400" b="1" i="1" dirty="0" smtClean="0">
                <a:latin typeface="Helvetica" pitchFamily="2" charset="0"/>
              </a:rPr>
              <a:t>ST. PETER’S UNITY SECONDARY SCHOOL, AKURE, ONDO STATE, NIGERIA</a:t>
            </a:r>
            <a:endParaRPr lang="en-US" altLang="en-US" dirty="0">
              <a:latin typeface="Helvetica" pitchFamily="2" charset="0"/>
            </a:endParaRPr>
          </a:p>
        </p:txBody>
      </p:sp>
      <p:sp>
        <p:nvSpPr>
          <p:cNvPr id="2062" name="Text Box 27"/>
          <p:cNvSpPr txBox="1">
            <a:spLocks noChangeArrowheads="1"/>
          </p:cNvSpPr>
          <p:nvPr/>
        </p:nvSpPr>
        <p:spPr bwMode="auto">
          <a:xfrm>
            <a:off x="37679437" y="28133041"/>
            <a:ext cx="11921930" cy="231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marL="0" lvl="1" indent="0" eaLnBrk="1" hangingPunct="1">
              <a:spcBef>
                <a:spcPct val="50000"/>
              </a:spcBef>
            </a:pPr>
            <a:r>
              <a:rPr lang="en-US" altLang="en-US" sz="5400" b="1" dirty="0" smtClean="0">
                <a:latin typeface="Helvetica"/>
                <a:cs typeface="Cambria"/>
              </a:rPr>
              <a:t>Bibliography/</a:t>
            </a:r>
            <a:r>
              <a:rPr lang="en-US" sz="5400" b="1" dirty="0" smtClean="0">
                <a:latin typeface="Helvetica"/>
                <a:cs typeface="Cambria"/>
              </a:rPr>
              <a:t>References</a:t>
            </a:r>
            <a:endParaRPr lang="en-US" sz="5400" dirty="0" smtClean="0">
              <a:latin typeface="Helvetica"/>
            </a:endParaRPr>
          </a:p>
          <a:p>
            <a:pPr eaLnBrk="1" hangingPunct="1">
              <a:spcBef>
                <a:spcPct val="50000"/>
              </a:spcBef>
            </a:pPr>
            <a:endParaRPr lang="en-US" altLang="en-US" sz="6000" b="1" dirty="0">
              <a:latin typeface="Helvetica" pitchFamily="2" charset="0"/>
              <a:cs typeface="Cambria"/>
            </a:endParaRPr>
          </a:p>
        </p:txBody>
      </p:sp>
      <p:sp>
        <p:nvSpPr>
          <p:cNvPr id="2063" name="Text Box 36"/>
          <p:cNvSpPr txBox="1">
            <a:spLocks noChangeArrowheads="1"/>
          </p:cNvSpPr>
          <p:nvPr/>
        </p:nvSpPr>
        <p:spPr bwMode="auto">
          <a:xfrm>
            <a:off x="12926103" y="7955280"/>
            <a:ext cx="11824566" cy="145349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lvl="1"/>
            <a:r>
              <a:rPr lang="en-US" altLang="en-US" sz="3600" b="1" dirty="0">
                <a:latin typeface="Garamond" panose="02020404030301010803" pitchFamily="18" charset="0"/>
                <a:cs typeface="Cambria"/>
              </a:rPr>
              <a:t>Planning </a:t>
            </a:r>
            <a:r>
              <a:rPr lang="en-US" altLang="en-US" sz="3600" b="1" dirty="0" smtClean="0">
                <a:latin typeface="Garamond" panose="02020404030301010803" pitchFamily="18" charset="0"/>
                <a:cs typeface="Cambria"/>
              </a:rPr>
              <a:t>Investigations</a:t>
            </a:r>
          </a:p>
          <a:p>
            <a:pPr lvl="1" algn="l"/>
            <a:r>
              <a:rPr lang="en-US" sz="2800" dirty="0" smtClean="0"/>
              <a:t>Surface </a:t>
            </a:r>
            <a:r>
              <a:rPr lang="en-US" sz="2800" dirty="0"/>
              <a:t>temperature was measured with a hand-held </a:t>
            </a:r>
            <a:r>
              <a:rPr lang="en-US" sz="2800" dirty="0" smtClean="0"/>
              <a:t>infra-red </a:t>
            </a:r>
          </a:p>
          <a:p>
            <a:pPr lvl="1" algn="l"/>
            <a:r>
              <a:rPr lang="en-US" sz="2800" dirty="0" smtClean="0"/>
              <a:t>thermometer (IRT). This device was pointed at the ground to measure</a:t>
            </a:r>
          </a:p>
          <a:p>
            <a:pPr lvl="1" algn="l"/>
            <a:r>
              <a:rPr lang="en-US" sz="2800" dirty="0" smtClean="0"/>
              <a:t>surface temperature readings. </a:t>
            </a:r>
            <a:r>
              <a:rPr lang="en-US" sz="2800" b="1" dirty="0" smtClean="0"/>
              <a:t>Cloud </a:t>
            </a:r>
            <a:r>
              <a:rPr lang="en-US" sz="2800" b="1" dirty="0"/>
              <a:t>protocols</a:t>
            </a:r>
            <a:r>
              <a:rPr lang="en-US" sz="2800" dirty="0"/>
              <a:t> were performed </a:t>
            </a:r>
            <a:r>
              <a:rPr lang="en-US" sz="2800" dirty="0" smtClean="0"/>
              <a:t>along</a:t>
            </a:r>
          </a:p>
          <a:p>
            <a:pPr lvl="1" algn="l"/>
            <a:r>
              <a:rPr lang="en-US" sz="2800" dirty="0" smtClean="0"/>
              <a:t>with </a:t>
            </a:r>
            <a:r>
              <a:rPr lang="en-US" sz="2800" dirty="0"/>
              <a:t>the </a:t>
            </a:r>
            <a:r>
              <a:rPr lang="en-US" sz="2800" b="1" dirty="0"/>
              <a:t>Surface Temperature </a:t>
            </a:r>
            <a:r>
              <a:rPr lang="en-US" sz="2800" b="1" dirty="0" smtClean="0"/>
              <a:t>and </a:t>
            </a:r>
            <a:r>
              <a:rPr lang="en-US" sz="2800" b="1" dirty="0" err="1" smtClean="0"/>
              <a:t>Pedosphere</a:t>
            </a:r>
            <a:r>
              <a:rPr lang="en-US" sz="2800" b="1" dirty="0" smtClean="0"/>
              <a:t> (soil) protocols</a:t>
            </a:r>
            <a:r>
              <a:rPr lang="en-US" sz="2800" dirty="0" smtClean="0"/>
              <a:t>. We </a:t>
            </a:r>
            <a:r>
              <a:rPr lang="en-US" sz="2800" dirty="0"/>
              <a:t>used the GLOBE </a:t>
            </a:r>
            <a:r>
              <a:rPr lang="en-US" sz="2800" dirty="0" smtClean="0"/>
              <a:t>cloud</a:t>
            </a:r>
          </a:p>
          <a:p>
            <a:pPr lvl="1" algn="l"/>
            <a:r>
              <a:rPr lang="en-US" sz="2800" dirty="0" smtClean="0"/>
              <a:t>chart </a:t>
            </a:r>
            <a:r>
              <a:rPr lang="en-US" sz="2800" dirty="0"/>
              <a:t>to identify cloud type. We estimated the cloud cover</a:t>
            </a:r>
            <a:r>
              <a:rPr lang="en-US" sz="2800" dirty="0" smtClean="0"/>
              <a:t>. We </a:t>
            </a:r>
            <a:r>
              <a:rPr lang="en-US" sz="2800" dirty="0"/>
              <a:t>used </a:t>
            </a:r>
            <a:endParaRPr lang="en-US" sz="2800" dirty="0" smtClean="0"/>
          </a:p>
          <a:p>
            <a:pPr lvl="1" algn="l"/>
            <a:r>
              <a:rPr lang="en-US" sz="2800" dirty="0" smtClean="0"/>
              <a:t>meter </a:t>
            </a:r>
            <a:r>
              <a:rPr lang="en-US" sz="2800" dirty="0"/>
              <a:t>sticks to measure the depth of soil at 10 cm</a:t>
            </a:r>
            <a:r>
              <a:rPr lang="en-US" sz="2800" dirty="0" smtClean="0"/>
              <a:t>. We </a:t>
            </a:r>
            <a:r>
              <a:rPr lang="en-US" sz="2800" dirty="0"/>
              <a:t>established </a:t>
            </a:r>
            <a:endParaRPr lang="en-US" sz="2800" dirty="0" smtClean="0"/>
          </a:p>
          <a:p>
            <a:pPr lvl="1" algn="l"/>
            <a:r>
              <a:rPr lang="en-US" sz="2800" dirty="0" smtClean="0"/>
              <a:t>three </a:t>
            </a:r>
            <a:r>
              <a:rPr lang="en-US" sz="2800" dirty="0"/>
              <a:t>(3) atmospheric study sites within SPUSSA compound where </a:t>
            </a:r>
            <a:r>
              <a:rPr lang="en-US" sz="2800" dirty="0" smtClean="0"/>
              <a:t>soil</a:t>
            </a:r>
          </a:p>
          <a:p>
            <a:pPr lvl="1" algn="l"/>
            <a:r>
              <a:rPr lang="en-US" sz="2800" dirty="0" smtClean="0"/>
              <a:t>temperature </a:t>
            </a:r>
            <a:r>
              <a:rPr lang="en-US" sz="2800" dirty="0"/>
              <a:t>and air temperature were measured. </a:t>
            </a:r>
            <a:r>
              <a:rPr lang="en-US" sz="2800" dirty="0" smtClean="0"/>
              <a:t>The GPS</a:t>
            </a:r>
          </a:p>
          <a:p>
            <a:pPr lvl="1" algn="l"/>
            <a:r>
              <a:rPr lang="en-US" sz="2800" dirty="0" smtClean="0"/>
              <a:t>coordinates </a:t>
            </a:r>
            <a:r>
              <a:rPr lang="en-US" sz="2800" dirty="0"/>
              <a:t>of the atmospheric sites were recorded. </a:t>
            </a:r>
            <a:r>
              <a:rPr lang="en-US" sz="2800" dirty="0" smtClean="0"/>
              <a:t> Measurements</a:t>
            </a:r>
          </a:p>
          <a:p>
            <a:pPr lvl="1" algn="l"/>
            <a:r>
              <a:rPr lang="en-US" sz="2800" dirty="0" smtClean="0"/>
              <a:t>were </a:t>
            </a:r>
            <a:r>
              <a:rPr lang="en-US" sz="2800" dirty="0"/>
              <a:t>taken at open area of land exposed to sunlight.</a:t>
            </a:r>
          </a:p>
          <a:p>
            <a:pPr marL="457200" lvl="1" indent="0"/>
            <a:r>
              <a:rPr lang="en-US" altLang="en-US" sz="3600" b="1" dirty="0" smtClean="0">
                <a:latin typeface="Garamond" panose="02020404030301010803" pitchFamily="18" charset="0"/>
                <a:cs typeface="Cambria"/>
              </a:rPr>
              <a:t>Carrying </a:t>
            </a:r>
            <a:r>
              <a:rPr lang="en-US" altLang="en-US" sz="3600" b="1" dirty="0">
                <a:latin typeface="Garamond" panose="02020404030301010803" pitchFamily="18" charset="0"/>
                <a:cs typeface="Cambria"/>
              </a:rPr>
              <a:t>Out Investigations</a:t>
            </a:r>
            <a:endParaRPr lang="en-US" sz="3600" dirty="0">
              <a:latin typeface="Garamond" panose="02020404030301010803" pitchFamily="18" charset="0"/>
            </a:endParaRPr>
          </a:p>
          <a:p>
            <a:pPr algn="l"/>
            <a:r>
              <a:rPr lang="en-US" sz="2800" dirty="0"/>
              <a:t>Three observational or atmospheric study sites that are large</a:t>
            </a:r>
            <a:r>
              <a:rPr lang="en-US" sz="2800" dirty="0" smtClean="0"/>
              <a:t>, open </a:t>
            </a:r>
            <a:r>
              <a:rPr lang="en-US" sz="2800" dirty="0"/>
              <a:t>and homogenous, of dimension 30 m X 30 m were established in the school compound. Nine (9) individual observational spots were randomly selected within the 30 m X 30 m observation sites which are at least 5 meters apart </a:t>
            </a:r>
            <a:r>
              <a:rPr lang="en-US" sz="2800" dirty="0" smtClean="0"/>
              <a:t>.  At </a:t>
            </a:r>
            <a:r>
              <a:rPr lang="en-US" sz="2800" dirty="0"/>
              <a:t>each of the observation spot surface temperature data were collected to be compared with air and </a:t>
            </a:r>
            <a:r>
              <a:rPr lang="en-US" sz="2800" dirty="0" smtClean="0"/>
              <a:t>soil temperature </a:t>
            </a:r>
            <a:r>
              <a:rPr lang="en-US" sz="2800" dirty="0"/>
              <a:t>measurements. In addition, the GPS values at the centers of each observation site were recorded. The atmospheric or selected site is considered to have its own micro-climate</a:t>
            </a:r>
            <a:r>
              <a:rPr lang="en-US" sz="2800" dirty="0" smtClean="0"/>
              <a:t>.</a:t>
            </a:r>
          </a:p>
          <a:p>
            <a:pPr algn="l"/>
            <a:r>
              <a:rPr lang="en-US" sz="2800" dirty="0"/>
              <a:t>Data Collection: The data for this study were collected from three </a:t>
            </a:r>
            <a:r>
              <a:rPr lang="en-US" sz="2800" dirty="0" smtClean="0"/>
              <a:t>selected </a:t>
            </a:r>
            <a:r>
              <a:rPr lang="en-US" sz="2800" dirty="0"/>
              <a:t>sites within SPUSSA community. Data were obtained for a period of four months from November 2020 to February 2021</a:t>
            </a:r>
            <a:r>
              <a:rPr lang="en-US" sz="2800" dirty="0" smtClean="0"/>
              <a:t>. </a:t>
            </a:r>
            <a:r>
              <a:rPr lang="en-US" sz="2800" dirty="0"/>
              <a:t>These sites are also part of the micro-climate areas that play significant role at the macro-climate effect over the city. </a:t>
            </a:r>
            <a:endParaRPr lang="en-US" sz="2800" dirty="0">
              <a:latin typeface="Garamond" panose="02020404030301010803" pitchFamily="18" charset="0"/>
            </a:endParaRPr>
          </a:p>
          <a:p>
            <a:pPr algn="l"/>
            <a:r>
              <a:rPr lang="en-US" sz="2800" dirty="0"/>
              <a:t>Data Analyses: The data from this study were analyzed using descriptive one way Analysis of Variance ANOVA statistics. ANOVA was used to analyze increase in urbanization effect, that is, increase in urban land surface transformation, on surface temperature as well as relationship between surface temperature and air temperature and relationship between surface temperature and soil temperature</a:t>
            </a:r>
            <a:r>
              <a:rPr lang="en-US" sz="2800" dirty="0" smtClean="0"/>
              <a:t>.</a:t>
            </a:r>
            <a:endParaRPr lang="en-US" altLang="en-US" sz="700" dirty="0">
              <a:latin typeface="Times New Roman" pitchFamily="18" charset="0"/>
            </a:endParaRPr>
          </a:p>
        </p:txBody>
      </p:sp>
      <p:sp>
        <p:nvSpPr>
          <p:cNvPr id="2065" name="Text Box 39"/>
          <p:cNvSpPr txBox="1">
            <a:spLocks noChangeArrowheads="1"/>
          </p:cNvSpPr>
          <p:nvPr/>
        </p:nvSpPr>
        <p:spPr bwMode="auto">
          <a:xfrm>
            <a:off x="25398198" y="8267606"/>
            <a:ext cx="11756133" cy="40705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marL="457200" lvl="1" indent="0"/>
            <a:r>
              <a:rPr lang="en-US" altLang="en-US" sz="3600" b="1" dirty="0">
                <a:latin typeface="Garamond" panose="02020404030301010803" pitchFamily="18" charset="0"/>
                <a:cs typeface="Cambria"/>
              </a:rPr>
              <a:t>Analyzing </a:t>
            </a:r>
            <a:r>
              <a:rPr lang="en-US" altLang="en-US" sz="3600" b="1" dirty="0" smtClean="0">
                <a:latin typeface="Garamond" panose="02020404030301010803" pitchFamily="18" charset="0"/>
                <a:cs typeface="Cambria"/>
              </a:rPr>
              <a:t>Data</a:t>
            </a:r>
          </a:p>
          <a:p>
            <a:pPr algn="l"/>
            <a:r>
              <a:rPr lang="en-US" sz="2800" dirty="0"/>
              <a:t>The GPS Coordinates for the three observational sites are:  </a:t>
            </a:r>
          </a:p>
          <a:p>
            <a:pPr algn="l"/>
            <a:r>
              <a:rPr lang="en-US" sz="2800" dirty="0"/>
              <a:t>School Field coordinates N07</a:t>
            </a:r>
            <a:r>
              <a:rPr lang="en-US" sz="2800" baseline="30000" dirty="0"/>
              <a:t>0</a:t>
            </a:r>
            <a:r>
              <a:rPr lang="en-US" sz="2800" dirty="0"/>
              <a:t> 15’ 31.2”, E005</a:t>
            </a:r>
            <a:r>
              <a:rPr lang="en-US" sz="2800" baseline="30000" dirty="0"/>
              <a:t>0</a:t>
            </a:r>
            <a:r>
              <a:rPr lang="en-US" sz="2800" dirty="0"/>
              <a:t> 11’ 03.4” with elevation 352 m and accuracy ±2 m</a:t>
            </a:r>
            <a:r>
              <a:rPr lang="en-US" sz="2800" dirty="0" smtClean="0"/>
              <a:t>. School </a:t>
            </a:r>
            <a:r>
              <a:rPr lang="en-US" sz="2800" dirty="0"/>
              <a:t>Farm coordinates N07</a:t>
            </a:r>
            <a:r>
              <a:rPr lang="en-US" sz="2800" baseline="30000" dirty="0"/>
              <a:t>0</a:t>
            </a:r>
            <a:r>
              <a:rPr lang="en-US" sz="2800" dirty="0"/>
              <a:t> 15’ 4.2”, E005</a:t>
            </a:r>
            <a:r>
              <a:rPr lang="en-US" sz="2800" baseline="30000" dirty="0"/>
              <a:t>0</a:t>
            </a:r>
            <a:r>
              <a:rPr lang="en-US" sz="2800" dirty="0"/>
              <a:t> 10’ 53.8” with elevation 354 m and accuracy ±2 m</a:t>
            </a:r>
            <a:r>
              <a:rPr lang="en-US" sz="2800" dirty="0" smtClean="0"/>
              <a:t>. Cemented </a:t>
            </a:r>
            <a:r>
              <a:rPr lang="en-US" sz="2800" dirty="0"/>
              <a:t>Floor coordinates N07</a:t>
            </a:r>
            <a:r>
              <a:rPr lang="en-US" sz="2800" baseline="30000" dirty="0"/>
              <a:t>0</a:t>
            </a:r>
            <a:r>
              <a:rPr lang="en-US" sz="2800" dirty="0"/>
              <a:t> 15’ 34.7”, E005</a:t>
            </a:r>
            <a:r>
              <a:rPr lang="en-US" sz="2800" baseline="30000" dirty="0"/>
              <a:t>0</a:t>
            </a:r>
            <a:r>
              <a:rPr lang="en-US" sz="2800" dirty="0"/>
              <a:t> 11’ 03.8” with elevation 352 m and accuracy ±2 m</a:t>
            </a:r>
            <a:r>
              <a:rPr lang="en-US" sz="2800" dirty="0" smtClean="0"/>
              <a:t>.</a:t>
            </a:r>
          </a:p>
          <a:p>
            <a:pPr algn="l"/>
            <a:endParaRPr lang="en-US" sz="2800" dirty="0" smtClean="0"/>
          </a:p>
          <a:p>
            <a:pPr algn="l"/>
            <a:endParaRPr lang="en-US" sz="2800" dirty="0"/>
          </a:p>
        </p:txBody>
      </p:sp>
      <p:sp>
        <p:nvSpPr>
          <p:cNvPr id="2068" name="Text Box 43"/>
          <p:cNvSpPr txBox="1">
            <a:spLocks noChangeArrowheads="1"/>
          </p:cNvSpPr>
          <p:nvPr/>
        </p:nvSpPr>
        <p:spPr bwMode="auto">
          <a:xfrm>
            <a:off x="25638125" y="7178675"/>
            <a:ext cx="11288713" cy="10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Results</a:t>
            </a:r>
            <a:endParaRPr lang="en-US" altLang="en-US" sz="6000" b="1" dirty="0">
              <a:latin typeface="Garamond" panose="02020404030301010803" pitchFamily="18" charset="0"/>
              <a:cs typeface="Cambria"/>
            </a:endParaRPr>
          </a:p>
        </p:txBody>
      </p:sp>
      <p:sp>
        <p:nvSpPr>
          <p:cNvPr id="29" name="AutoShape 4"/>
          <p:cNvSpPr>
            <a:spLocks noChangeArrowheads="1"/>
          </p:cNvSpPr>
          <p:nvPr/>
        </p:nvSpPr>
        <p:spPr bwMode="auto">
          <a:xfrm>
            <a:off x="683142" y="8319320"/>
            <a:ext cx="12102464" cy="625177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 name="TextBox 1"/>
          <p:cNvSpPr txBox="1"/>
          <p:nvPr/>
        </p:nvSpPr>
        <p:spPr>
          <a:xfrm>
            <a:off x="1185421" y="7193212"/>
            <a:ext cx="11176821" cy="1015663"/>
          </a:xfrm>
          <a:prstGeom prst="rect">
            <a:avLst/>
          </a:prstGeom>
          <a:noFill/>
        </p:spPr>
        <p:txBody>
          <a:bodyPr wrap="square" rtlCol="0">
            <a:spAutoFit/>
          </a:bodyPr>
          <a:lstStyle/>
          <a:p>
            <a:r>
              <a:rPr lang="en-US" sz="6000" b="1" dirty="0">
                <a:latin typeface="Helvetica" pitchFamily="2" charset="0"/>
                <a:cs typeface="Cambria"/>
              </a:rPr>
              <a:t>Abstract</a:t>
            </a:r>
          </a:p>
        </p:txBody>
      </p:sp>
      <p:sp>
        <p:nvSpPr>
          <p:cNvPr id="30" name="AutoShape 4"/>
          <p:cNvSpPr>
            <a:spLocks noChangeArrowheads="1"/>
          </p:cNvSpPr>
          <p:nvPr/>
        </p:nvSpPr>
        <p:spPr bwMode="auto">
          <a:xfrm>
            <a:off x="616423" y="15849600"/>
            <a:ext cx="12023551" cy="493776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1" name="TextBox 30"/>
          <p:cNvSpPr txBox="1"/>
          <p:nvPr/>
        </p:nvSpPr>
        <p:spPr>
          <a:xfrm>
            <a:off x="1253148" y="15880080"/>
            <a:ext cx="11176821" cy="1015663"/>
          </a:xfrm>
          <a:prstGeom prst="rect">
            <a:avLst/>
          </a:prstGeom>
          <a:noFill/>
        </p:spPr>
        <p:txBody>
          <a:bodyPr wrap="square" rtlCol="0">
            <a:spAutoFit/>
          </a:bodyPr>
          <a:lstStyle/>
          <a:p>
            <a:r>
              <a:rPr lang="en-US" sz="6000" b="1" dirty="0">
                <a:latin typeface="Helvetica" pitchFamily="2" charset="0"/>
                <a:cs typeface="Cambria"/>
              </a:rPr>
              <a:t>Research </a:t>
            </a:r>
            <a:r>
              <a:rPr lang="en-US" sz="6000" b="1" dirty="0" smtClean="0">
                <a:latin typeface="Helvetica" pitchFamily="2" charset="0"/>
                <a:cs typeface="Cambria"/>
              </a:rPr>
              <a:t>Questions</a:t>
            </a:r>
            <a:endParaRPr lang="en-US" sz="6000" b="1" dirty="0">
              <a:latin typeface="Garamond" panose="02020404030301010803" pitchFamily="18" charset="0"/>
              <a:cs typeface="Cambria"/>
            </a:endParaRPr>
          </a:p>
        </p:txBody>
      </p:sp>
      <p:sp>
        <p:nvSpPr>
          <p:cNvPr id="32" name="AutoShape 4"/>
          <p:cNvSpPr>
            <a:spLocks noChangeArrowheads="1"/>
          </p:cNvSpPr>
          <p:nvPr/>
        </p:nvSpPr>
        <p:spPr bwMode="auto">
          <a:xfrm>
            <a:off x="496850" y="20909280"/>
            <a:ext cx="12102464" cy="1469040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3" name="Text Box 42"/>
          <p:cNvSpPr txBox="1">
            <a:spLocks noChangeArrowheads="1"/>
          </p:cNvSpPr>
          <p:nvPr/>
        </p:nvSpPr>
        <p:spPr bwMode="auto">
          <a:xfrm>
            <a:off x="947045" y="21000719"/>
            <a:ext cx="11288713" cy="10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Introduction</a:t>
            </a:r>
            <a:endParaRPr lang="en-US" altLang="en-US" sz="6000" b="1" dirty="0">
              <a:latin typeface="Garamond" panose="02020404030301010803" pitchFamily="18" charset="0"/>
              <a:cs typeface="Cambria"/>
            </a:endParaRPr>
          </a:p>
        </p:txBody>
      </p:sp>
      <p:sp>
        <p:nvSpPr>
          <p:cNvPr id="34" name="AutoShape 4"/>
          <p:cNvSpPr>
            <a:spLocks noChangeArrowheads="1"/>
          </p:cNvSpPr>
          <p:nvPr/>
        </p:nvSpPr>
        <p:spPr bwMode="auto">
          <a:xfrm>
            <a:off x="37498903" y="6911195"/>
            <a:ext cx="12102464" cy="1216928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5" name="TextBox 34"/>
          <p:cNvSpPr txBox="1"/>
          <p:nvPr/>
        </p:nvSpPr>
        <p:spPr>
          <a:xfrm>
            <a:off x="37876590" y="7007189"/>
            <a:ext cx="11176821" cy="1015663"/>
          </a:xfrm>
          <a:prstGeom prst="rect">
            <a:avLst/>
          </a:prstGeom>
          <a:noFill/>
        </p:spPr>
        <p:txBody>
          <a:bodyPr wrap="square" rtlCol="0">
            <a:spAutoFit/>
          </a:bodyPr>
          <a:lstStyle/>
          <a:p>
            <a:r>
              <a:rPr lang="en-US" sz="6000" b="1" dirty="0">
                <a:latin typeface="Helvetica" pitchFamily="2" charset="0"/>
                <a:cs typeface="Cambria"/>
              </a:rPr>
              <a:t>Discussion</a:t>
            </a:r>
          </a:p>
        </p:txBody>
      </p:sp>
      <p:sp>
        <p:nvSpPr>
          <p:cNvPr id="36" name="AutoShape 4"/>
          <p:cNvSpPr>
            <a:spLocks noChangeArrowheads="1"/>
          </p:cNvSpPr>
          <p:nvPr/>
        </p:nvSpPr>
        <p:spPr bwMode="auto">
          <a:xfrm>
            <a:off x="37679436" y="19598641"/>
            <a:ext cx="12338244" cy="7924799"/>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6" name="Text Box 11"/>
          <p:cNvSpPr txBox="1">
            <a:spLocks noChangeArrowheads="1"/>
          </p:cNvSpPr>
          <p:nvPr/>
        </p:nvSpPr>
        <p:spPr bwMode="auto">
          <a:xfrm>
            <a:off x="37876590" y="19809241"/>
            <a:ext cx="11724777" cy="10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Conclusions</a:t>
            </a:r>
          </a:p>
        </p:txBody>
      </p:sp>
      <p:sp>
        <p:nvSpPr>
          <p:cNvPr id="40" name="TextBox 39"/>
          <p:cNvSpPr txBox="1"/>
          <p:nvPr/>
        </p:nvSpPr>
        <p:spPr>
          <a:xfrm>
            <a:off x="37734240" y="20634960"/>
            <a:ext cx="12131040" cy="6555641"/>
          </a:xfrm>
          <a:prstGeom prst="rect">
            <a:avLst/>
          </a:prstGeom>
          <a:noFill/>
        </p:spPr>
        <p:txBody>
          <a:bodyPr wrap="square" rtlCol="0">
            <a:spAutoFit/>
          </a:bodyPr>
          <a:lstStyle/>
          <a:p>
            <a:pPr algn="l">
              <a:lnSpc>
                <a:spcPct val="150000"/>
              </a:lnSpc>
            </a:pPr>
            <a:r>
              <a:rPr lang="en-US" sz="2800" dirty="0"/>
              <a:t>The study has revealed that the rate of urbanization is high in the Akure city and this consequently impacted the study area over the period of investigation; and that there is significant influence of urbanization on surface temperature. In addition, surface temperature has a close relationship with air temperature and soil temperature such that there is greater influence of surface temperature on air temperature and soil temperature.</a:t>
            </a:r>
          </a:p>
          <a:p>
            <a:pPr algn="l">
              <a:lnSpc>
                <a:spcPct val="150000"/>
              </a:lnSpc>
            </a:pPr>
            <a:r>
              <a:rPr lang="en-US" sz="2800" dirty="0"/>
              <a:t> </a:t>
            </a:r>
            <a:r>
              <a:rPr lang="en-US" sz="2800" dirty="0" smtClean="0"/>
              <a:t>It </a:t>
            </a:r>
            <a:r>
              <a:rPr lang="en-US" sz="2800" dirty="0"/>
              <a:t>is recommended the future study on effect of urbanization rate in the area of study should include more climatic factors for a more broad based understanding</a:t>
            </a:r>
            <a:r>
              <a:rPr lang="en-US" sz="2800" dirty="0" smtClean="0"/>
              <a:t>.</a:t>
            </a:r>
            <a:endParaRPr lang="en-US" sz="3200" dirty="0">
              <a:latin typeface="Garamond" panose="02020404030301010803" pitchFamily="18" charset="0"/>
            </a:endParaRPr>
          </a:p>
        </p:txBody>
      </p:sp>
      <p:sp>
        <p:nvSpPr>
          <p:cNvPr id="41" name="TextBox 40"/>
          <p:cNvSpPr txBox="1"/>
          <p:nvPr/>
        </p:nvSpPr>
        <p:spPr>
          <a:xfrm>
            <a:off x="37498903" y="7559041"/>
            <a:ext cx="11665337" cy="11910953"/>
          </a:xfrm>
          <a:prstGeom prst="rect">
            <a:avLst/>
          </a:prstGeom>
          <a:noFill/>
        </p:spPr>
        <p:txBody>
          <a:bodyPr wrap="square" rtlCol="0">
            <a:spAutoFit/>
          </a:bodyPr>
          <a:lstStyle/>
          <a:p>
            <a:pPr algn="l"/>
            <a:endParaRPr lang="en-US" sz="2400" dirty="0" smtClean="0"/>
          </a:p>
          <a:p>
            <a:pPr algn="l"/>
            <a:r>
              <a:rPr lang="en-US" sz="2400" dirty="0" smtClean="0"/>
              <a:t>The first graph shows increase </a:t>
            </a:r>
            <a:r>
              <a:rPr lang="en-US" sz="2400" dirty="0"/>
              <a:t>in surface temperature and air temperature with increase in soil </a:t>
            </a:r>
            <a:r>
              <a:rPr lang="en-US" sz="2400" dirty="0" smtClean="0"/>
              <a:t>temperature. The second graph also indicates the </a:t>
            </a:r>
            <a:r>
              <a:rPr lang="en-US" sz="2400" dirty="0"/>
              <a:t>surface temperature, air temperature and soil temperature </a:t>
            </a:r>
            <a:r>
              <a:rPr lang="en-US" sz="2400" dirty="0" smtClean="0"/>
              <a:t>experiencing increase </a:t>
            </a:r>
            <a:r>
              <a:rPr lang="en-US" sz="2400" dirty="0"/>
              <a:t>in their values.</a:t>
            </a:r>
          </a:p>
          <a:p>
            <a:pPr algn="l"/>
            <a:endParaRPr lang="en-US" sz="2400" dirty="0"/>
          </a:p>
          <a:p>
            <a:pPr algn="l"/>
            <a:r>
              <a:rPr lang="en-US" sz="2400" dirty="0" smtClean="0"/>
              <a:t>ANOVA </a:t>
            </a:r>
            <a:r>
              <a:rPr lang="en-US" sz="2400" dirty="0"/>
              <a:t>statistical technique was used to test the significance of surface temperature across the sites in area of investigation as well as the significance of the corresponding influence of the surface temperature on air temperature and soil temperature. </a:t>
            </a:r>
            <a:r>
              <a:rPr lang="en-US" sz="2400" dirty="0" smtClean="0"/>
              <a:t>Table </a:t>
            </a:r>
            <a:r>
              <a:rPr lang="en-US" sz="2400" dirty="0"/>
              <a:t>7 shows the ANOVA result from the School Field site. The value of the F-statistics for surface temperature, air temperature and soil temperature at a depth of 10 cm, at probability p&lt; 0.05 and 5% error level are 12.499, 16.040 and 13.986 respectively. All the three variables have significant values of 0.000. This indicates that surface temperature, air temperature and soil temperature at a depth of 10 cm over the School Field is significant across the study area. This implies that the significance of one is a corresponding significance of the other over the area of investigation</a:t>
            </a:r>
            <a:r>
              <a:rPr lang="en-US" sz="2400" dirty="0" smtClean="0"/>
              <a:t>. Table </a:t>
            </a:r>
            <a:r>
              <a:rPr lang="en-US" sz="2400" dirty="0"/>
              <a:t>8 presents the ANOVA result from the School Farm observation site. The F-statistics values for surface temperature, air temperature and soil temperature at a depth of 10 cm, at probability p&lt; 0.05 and 5% error level are 2.969, 25.930 and 40.533 respectively. The significant values of the surface temperature, air temperature and soil temperature at a depth of 10 cm are 0.004, 0.000 and 0.000 respectively. This indicates that surface temperature, air temperature and soil temperature at a depth of 10 cm over the School Farm site is significant across the study area</a:t>
            </a:r>
            <a:r>
              <a:rPr lang="en-US" sz="2400" dirty="0" smtClean="0"/>
              <a:t>. Table </a:t>
            </a:r>
            <a:r>
              <a:rPr lang="en-US" sz="2400" dirty="0"/>
              <a:t>9 </a:t>
            </a:r>
            <a:r>
              <a:rPr lang="en-US" sz="2400" dirty="0" smtClean="0"/>
              <a:t>(not displayed on the poster) displays </a:t>
            </a:r>
            <a:r>
              <a:rPr lang="en-US" sz="2400" dirty="0"/>
              <a:t>the ANOVA result from the Cemented Floor atmospheric site. In this case, the soil temperature at a depth of 10 cm was not carried out. Hence, two variables are possible. The F-statistics values for surface temperature and air temperature, at probability p&lt;0.05 and 5% error level are 31.646 and 27.101 respectively. The significant values of the surface temperature and air temperature are 0.000 and 0.000 respectively. It reveals that the surface temperature and air temperature over the cemented floor is significant across the study area. </a:t>
            </a:r>
          </a:p>
          <a:p>
            <a:pPr lvl="1" algn="l"/>
            <a:endParaRPr lang="en-US" sz="2400" dirty="0">
              <a:latin typeface="Garamond" panose="02020404030301010803" pitchFamily="18" charset="0"/>
            </a:endParaRPr>
          </a:p>
        </p:txBody>
      </p:sp>
      <p:sp>
        <p:nvSpPr>
          <p:cNvPr id="43" name="TextBox 42"/>
          <p:cNvSpPr txBox="1"/>
          <p:nvPr/>
        </p:nvSpPr>
        <p:spPr>
          <a:xfrm>
            <a:off x="947045" y="16733520"/>
            <a:ext cx="11288714" cy="3416320"/>
          </a:xfrm>
          <a:prstGeom prst="rect">
            <a:avLst/>
          </a:prstGeom>
          <a:noFill/>
        </p:spPr>
        <p:txBody>
          <a:bodyPr wrap="square" rtlCol="0">
            <a:spAutoFit/>
          </a:bodyPr>
          <a:lstStyle/>
          <a:p>
            <a:pPr algn="l"/>
            <a:r>
              <a:rPr lang="en-US" sz="3600" dirty="0" smtClean="0"/>
              <a:t>1. Does </a:t>
            </a:r>
            <a:r>
              <a:rPr lang="en-US" sz="3600" dirty="0"/>
              <a:t>urbanization increases surface temperature?</a:t>
            </a:r>
          </a:p>
          <a:p>
            <a:pPr lvl="0" algn="l"/>
            <a:r>
              <a:rPr lang="en-US" sz="3600" dirty="0" smtClean="0"/>
              <a:t>2. Does </a:t>
            </a:r>
            <a:r>
              <a:rPr lang="en-US" sz="3600" dirty="0"/>
              <a:t>surface temperature have corresponding </a:t>
            </a:r>
            <a:r>
              <a:rPr lang="en-US" sz="3600" dirty="0" smtClean="0"/>
              <a:t>  	influence </a:t>
            </a:r>
            <a:r>
              <a:rPr lang="en-US" sz="3600" dirty="0"/>
              <a:t>on air temperature increase?</a:t>
            </a:r>
          </a:p>
          <a:p>
            <a:pPr lvl="0" algn="l"/>
            <a:r>
              <a:rPr lang="en-US" sz="3600" dirty="0" smtClean="0"/>
              <a:t>3. Does </a:t>
            </a:r>
            <a:r>
              <a:rPr lang="en-US" sz="3600" dirty="0"/>
              <a:t>surface temperature have corresponding </a:t>
            </a:r>
            <a:r>
              <a:rPr lang="en-US" sz="3600" dirty="0" smtClean="0"/>
              <a:t>	influence </a:t>
            </a:r>
            <a:r>
              <a:rPr lang="en-US" sz="3600" dirty="0"/>
              <a:t>on soil temperature at a depth of 10 cm?</a:t>
            </a:r>
          </a:p>
          <a:p>
            <a:pPr lvl="0" algn="l"/>
            <a:endParaRPr lang="en-US" sz="3600" dirty="0">
              <a:latin typeface="Garamond" panose="02020404030301010803" pitchFamily="18" charset="0"/>
            </a:endParaRPr>
          </a:p>
        </p:txBody>
      </p:sp>
      <p:sp>
        <p:nvSpPr>
          <p:cNvPr id="45" name="TextBox 44"/>
          <p:cNvSpPr txBox="1"/>
          <p:nvPr/>
        </p:nvSpPr>
        <p:spPr>
          <a:xfrm>
            <a:off x="530791" y="21701760"/>
            <a:ext cx="11844090" cy="5447645"/>
          </a:xfrm>
          <a:prstGeom prst="rect">
            <a:avLst/>
          </a:prstGeom>
          <a:noFill/>
        </p:spPr>
        <p:txBody>
          <a:bodyPr wrap="square" rtlCol="0">
            <a:spAutoFit/>
          </a:bodyPr>
          <a:lstStyle/>
          <a:p>
            <a:pPr marL="1028700" lvl="1" indent="-571500" algn="l">
              <a:buFont typeface="Arial" panose="020B0604020202020204" pitchFamily="34" charset="0"/>
              <a:buChar char="•"/>
            </a:pPr>
            <a:endParaRPr lang="en-US" sz="3000" dirty="0" smtClean="0">
              <a:latin typeface="Garamond" panose="02020404030301010803" pitchFamily="18" charset="0"/>
            </a:endParaRPr>
          </a:p>
          <a:p>
            <a:pPr marL="1028700" lvl="1" indent="-571500" algn="l">
              <a:buFont typeface="Arial" panose="020B0604020202020204" pitchFamily="34" charset="0"/>
              <a:buChar char="•"/>
            </a:pPr>
            <a:endParaRPr lang="en-US" sz="30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r>
              <a:rPr lang="en-US" sz="3200" dirty="0" smtClean="0">
                <a:latin typeface="Garamond" panose="02020404030301010803" pitchFamily="18" charset="0"/>
              </a:rPr>
              <a:t> </a:t>
            </a:r>
            <a:endParaRPr lang="en-US" sz="3200" dirty="0">
              <a:latin typeface="Garamond" panose="02020404030301010803" pitchFamily="18" charset="0"/>
            </a:endParaRPr>
          </a:p>
        </p:txBody>
      </p:sp>
      <p:pic>
        <p:nvPicPr>
          <p:cNvPr id="5" name="Picture 4"/>
          <p:cNvPicPr>
            <a:picLocks noChangeAspect="1"/>
          </p:cNvPicPr>
          <p:nvPr/>
        </p:nvPicPr>
        <p:blipFill>
          <a:blip r:embed="rId3"/>
          <a:stretch>
            <a:fillRect/>
          </a:stretch>
        </p:blipFill>
        <p:spPr>
          <a:xfrm>
            <a:off x="39932591" y="3327000"/>
            <a:ext cx="8991169" cy="2387620"/>
          </a:xfrm>
          <a:prstGeom prst="rect">
            <a:avLst/>
          </a:prstGeom>
          <a:ln>
            <a:solidFill>
              <a:srgbClr val="0046D2"/>
            </a:solidFill>
          </a:ln>
        </p:spPr>
      </p:pic>
      <p:pic>
        <p:nvPicPr>
          <p:cNvPr id="39" name="Picture 38" descr="C:\Users\USER\Desktop\St Peters Logo.JPG"/>
          <p:cNvPicPr/>
          <p:nvPr/>
        </p:nvPicPr>
        <p:blipFill>
          <a:blip r:embed="rId4"/>
          <a:srcRect/>
          <a:stretch>
            <a:fillRect/>
          </a:stretch>
        </p:blipFill>
        <p:spPr bwMode="auto">
          <a:xfrm>
            <a:off x="2103120" y="3253595"/>
            <a:ext cx="390144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9" name="TextBox 48"/>
          <p:cNvSpPr txBox="1"/>
          <p:nvPr/>
        </p:nvSpPr>
        <p:spPr>
          <a:xfrm>
            <a:off x="13208634" y="26934497"/>
            <a:ext cx="7243445" cy="1569660"/>
          </a:xfrm>
          <a:prstGeom prst="rect">
            <a:avLst/>
          </a:prstGeom>
          <a:noFill/>
        </p:spPr>
        <p:txBody>
          <a:bodyPr wrap="square" rtlCol="0">
            <a:spAutoFit/>
          </a:bodyPr>
          <a:lstStyle/>
          <a:p>
            <a:pPr algn="l"/>
            <a:r>
              <a:rPr lang="en-US" sz="2400" dirty="0" smtClean="0"/>
              <a:t>The GLOBE Team recording surface temperature, air temperature and the coordinates at the School Field observation site with Infrared thermometer, Digital </a:t>
            </a:r>
            <a:r>
              <a:rPr lang="en-US" sz="2400" dirty="0" err="1" smtClean="0"/>
              <a:t>hygro</a:t>
            </a:r>
            <a:r>
              <a:rPr lang="en-US" sz="2400" dirty="0" smtClean="0"/>
              <a:t>-thermometer and </a:t>
            </a:r>
            <a:r>
              <a:rPr lang="en-US" sz="2400" dirty="0" err="1" smtClean="0"/>
              <a:t>etrex</a:t>
            </a:r>
            <a:r>
              <a:rPr lang="en-US" sz="2400" dirty="0" smtClean="0"/>
              <a:t> 10 GPS device</a:t>
            </a:r>
            <a:endParaRPr lang="en-US" sz="2400" dirty="0"/>
          </a:p>
        </p:txBody>
      </p:sp>
      <p:sp>
        <p:nvSpPr>
          <p:cNvPr id="58" name="TextBox 57"/>
          <p:cNvSpPr txBox="1"/>
          <p:nvPr/>
        </p:nvSpPr>
        <p:spPr>
          <a:xfrm>
            <a:off x="2103120" y="8382000"/>
            <a:ext cx="9448800" cy="584775"/>
          </a:xfrm>
          <a:prstGeom prst="rect">
            <a:avLst/>
          </a:prstGeom>
          <a:noFill/>
        </p:spPr>
        <p:txBody>
          <a:bodyPr wrap="square" rtlCol="0">
            <a:spAutoFit/>
          </a:bodyPr>
          <a:lstStyle/>
          <a:p>
            <a:endParaRPr lang="en-US" sz="3200" dirty="0"/>
          </a:p>
        </p:txBody>
      </p:sp>
      <p:sp>
        <p:nvSpPr>
          <p:cNvPr id="59" name="TextBox 58"/>
          <p:cNvSpPr txBox="1"/>
          <p:nvPr/>
        </p:nvSpPr>
        <p:spPr>
          <a:xfrm>
            <a:off x="37876590" y="29778960"/>
            <a:ext cx="11348610" cy="3970318"/>
          </a:xfrm>
          <a:prstGeom prst="rect">
            <a:avLst/>
          </a:prstGeom>
          <a:noFill/>
        </p:spPr>
        <p:txBody>
          <a:bodyPr wrap="square" rtlCol="0">
            <a:spAutoFit/>
          </a:bodyPr>
          <a:lstStyle/>
          <a:p>
            <a:pPr lvl="0" algn="l"/>
            <a:r>
              <a:rPr lang="en-US" sz="2800" dirty="0" err="1" smtClean="0"/>
              <a:t>Babatola</a:t>
            </a:r>
            <a:r>
              <a:rPr lang="en-US" sz="2800" dirty="0"/>
              <a:t>, E. B. (2013). Urban Influence on Relative-Humidity and its corresponding Effects on Rainfall, A Case study of Ibadan, Nigeria. Mediterranean Journal of Social Sciences, 4, 343 -351</a:t>
            </a:r>
            <a:r>
              <a:rPr lang="en-US" sz="2800" dirty="0" smtClean="0"/>
              <a:t>.</a:t>
            </a:r>
          </a:p>
          <a:p>
            <a:pPr lvl="0" algn="l"/>
            <a:endParaRPr lang="en-US" sz="2800" dirty="0"/>
          </a:p>
          <a:p>
            <a:pPr lvl="0" algn="l"/>
            <a:endParaRPr lang="en-US" sz="2800" dirty="0"/>
          </a:p>
          <a:p>
            <a:pPr lvl="0" algn="l"/>
            <a:r>
              <a:rPr lang="en-US" sz="2800" dirty="0" err="1"/>
              <a:t>Saaroni</a:t>
            </a:r>
            <a:r>
              <a:rPr lang="en-US" sz="2800" dirty="0"/>
              <a:t> </a:t>
            </a:r>
            <a:r>
              <a:rPr lang="en-US" sz="2800" i="1" dirty="0"/>
              <a:t>et al</a:t>
            </a:r>
            <a:r>
              <a:rPr lang="en-US" sz="2800" dirty="0"/>
              <a:t>. (2000). Spatial distribution and micro scale characteristics of urban heat island in Tel-</a:t>
            </a:r>
            <a:r>
              <a:rPr lang="en-US" sz="2800" dirty="0" err="1"/>
              <a:t>aviv</a:t>
            </a:r>
            <a:r>
              <a:rPr lang="en-US" sz="2800" dirty="0"/>
              <a:t>, Israel. Land scape and urban planning, 48, 1 – 18.</a:t>
            </a:r>
          </a:p>
          <a:p>
            <a:pPr algn="l"/>
            <a:endParaRPr lang="en-US" sz="2800" dirty="0"/>
          </a:p>
        </p:txBody>
      </p:sp>
      <p:sp>
        <p:nvSpPr>
          <p:cNvPr id="60" name="TextBox 59"/>
          <p:cNvSpPr txBox="1"/>
          <p:nvPr/>
        </p:nvSpPr>
        <p:spPr>
          <a:xfrm>
            <a:off x="787400" y="7894320"/>
            <a:ext cx="11811914" cy="7755969"/>
          </a:xfrm>
          <a:prstGeom prst="rect">
            <a:avLst/>
          </a:prstGeom>
          <a:noFill/>
        </p:spPr>
        <p:txBody>
          <a:bodyPr wrap="square" rtlCol="0">
            <a:spAutoFit/>
          </a:bodyPr>
          <a:lstStyle/>
          <a:p>
            <a:pPr algn="just"/>
            <a:r>
              <a:rPr lang="en-US" sz="2000" dirty="0"/>
              <a:t>The Earth atmospheric system has been seriously affected by different urbanization processes that greatly impacted natural ecosystem. These have influenced the evapotranspiration and the energy cycle. Data were collected from three observational sites (School Football Field, School Farm and Cement Floor) within SPUSSA study area. The objectives of this project are to evaluate the effect of urbanization and examine the influence of surface temperature on air temperature and soil temperature. These data are weekly surface land, air and soil temperatures for period of five months from October 2020 to February 2021. No soil temperatures were obtained from the Cement Floor. Cloud cover conditions were recorded. Data were analyzed using mean graph and analysis of variance (ANOVA) test. The general attributes of the surface and sky conditions are dry ground, leaves on trees, low moisture content, overcast, somewhat hazy sky visibility and opaque cloud opacity. The mean weekly graphs indicate increase surface land temperature, air temperature and soil temperature with time across the three selected sites. This implies increase of surface land, air and soil temperatures with urbanization, that is, increase surface temperature with increase air temperature and increase surface temperature with soil temperature. The ANOVA reveals significant effect of urban island heat effect (urban land transformation) on surface land, air and soil temperatures across the School Field, School Farm and Cement Floor, at probability p&lt;0.05 and 5% error level, with significant values of 0.000 (for the three climatic variables on the School Farm); significant values of 0.004, 0.000 and 0.000 (for the three climatic variables on the School Farm), and significant values of 0.000 and 0.000 (for the two climatic variables). It is recommended that other climatic factors should be included for further studies to give a holistic view to effects of urban land transform in the study area</a:t>
            </a:r>
            <a:r>
              <a:rPr lang="en-US" sz="2000" dirty="0" smtClean="0"/>
              <a:t>.</a:t>
            </a:r>
          </a:p>
          <a:p>
            <a:pPr algn="just"/>
            <a:endParaRPr lang="en-US" sz="2000" dirty="0" smtClean="0"/>
          </a:p>
          <a:p>
            <a:pPr algn="just"/>
            <a:r>
              <a:rPr lang="en-US" sz="2000" b="1" dirty="0"/>
              <a:t>Keywords: </a:t>
            </a:r>
            <a:r>
              <a:rPr lang="en-US" sz="2000" dirty="0"/>
              <a:t>Observation sites, evapotranspiration, Earth atmospheric system, cloud cover, ANOVA.</a:t>
            </a:r>
          </a:p>
          <a:p>
            <a:pPr algn="just"/>
            <a:endParaRPr lang="en-US" sz="2000" dirty="0"/>
          </a:p>
          <a:p>
            <a:pPr algn="l"/>
            <a:endParaRPr lang="en-US" sz="2000" dirty="0" smtClean="0"/>
          </a:p>
          <a:p>
            <a:endParaRPr lang="en-US" sz="1800" dirty="0"/>
          </a:p>
        </p:txBody>
      </p:sp>
      <p:sp>
        <p:nvSpPr>
          <p:cNvPr id="62" name="TextBox 61"/>
          <p:cNvSpPr txBox="1"/>
          <p:nvPr/>
        </p:nvSpPr>
        <p:spPr>
          <a:xfrm>
            <a:off x="1310640" y="21945600"/>
            <a:ext cx="10515600" cy="12649617"/>
          </a:xfrm>
          <a:prstGeom prst="rect">
            <a:avLst/>
          </a:prstGeom>
          <a:noFill/>
        </p:spPr>
        <p:txBody>
          <a:bodyPr wrap="square" rtlCol="0">
            <a:spAutoFit/>
          </a:bodyPr>
          <a:lstStyle/>
          <a:p>
            <a:pPr marL="457200" indent="-457200" algn="l">
              <a:buFont typeface="Wingdings" pitchFamily="2" charset="2"/>
              <a:buChar char="§"/>
            </a:pPr>
            <a:r>
              <a:rPr lang="en-US" sz="2800" dirty="0"/>
              <a:t>Urbanization processes bring about drastic changes over the nature of earth’s surface and atmosphere parameters of an environment. These processes initiate changes in thermal energy, moisture variations, radiation transformation and aerodynamic properties, thereby influencing the earth’s natural solar and hydrologic systems (</a:t>
            </a:r>
            <a:r>
              <a:rPr lang="en-US" sz="2800" dirty="0" err="1"/>
              <a:t>Babatola</a:t>
            </a:r>
            <a:r>
              <a:rPr lang="en-US" sz="2800" dirty="0"/>
              <a:t>, 2013</a:t>
            </a:r>
            <a:r>
              <a:rPr lang="en-US" sz="2800" dirty="0" smtClean="0"/>
              <a:t>).</a:t>
            </a:r>
          </a:p>
          <a:p>
            <a:pPr algn="l"/>
            <a:endParaRPr lang="en-US" sz="2800" dirty="0" smtClean="0"/>
          </a:p>
          <a:p>
            <a:pPr marL="457200" indent="-457200" algn="l">
              <a:buFont typeface="Wingdings" pitchFamily="2" charset="2"/>
              <a:buChar char="§"/>
            </a:pPr>
            <a:r>
              <a:rPr lang="en-US" sz="2800" dirty="0" err="1"/>
              <a:t>Saaroni</a:t>
            </a:r>
            <a:r>
              <a:rPr lang="en-US" sz="2800" dirty="0"/>
              <a:t> </a:t>
            </a:r>
            <a:r>
              <a:rPr lang="en-US" sz="2800" i="1" dirty="0"/>
              <a:t>et al</a:t>
            </a:r>
            <a:r>
              <a:rPr lang="en-US" sz="2800" dirty="0"/>
              <a:t>. (2000) explained that in cities or urban areas, larger evapo-transpiration processes take place leading to more consumption of energy when compared with rural settings. This makes the urban environment act as a heat sink.</a:t>
            </a:r>
          </a:p>
          <a:p>
            <a:pPr marL="457200" indent="-457200" algn="l">
              <a:buFont typeface="Wingdings" pitchFamily="2" charset="2"/>
              <a:buChar char="§"/>
            </a:pPr>
            <a:endParaRPr lang="en-US" sz="2800" dirty="0"/>
          </a:p>
          <a:p>
            <a:pPr algn="l">
              <a:buFont typeface="Wingdings" pitchFamily="2" charset="2"/>
              <a:buChar char="§"/>
            </a:pPr>
            <a:r>
              <a:rPr lang="en-US" sz="2800" dirty="0" smtClean="0"/>
              <a:t> </a:t>
            </a:r>
            <a:r>
              <a:rPr lang="en-US" sz="2800" dirty="0"/>
              <a:t>St. Peter’s Unity Secondary School, Akure (SPUSSA</a:t>
            </a:r>
            <a:r>
              <a:rPr lang="en-US" sz="2800" dirty="0" smtClean="0"/>
              <a:t>)   study </a:t>
            </a:r>
            <a:r>
              <a:rPr lang="en-US" sz="2800" dirty="0"/>
              <a:t>area was used as a point of reference to </a:t>
            </a:r>
            <a:r>
              <a:rPr lang="en-US" sz="2800" dirty="0" smtClean="0"/>
              <a:t> corroborate </a:t>
            </a:r>
            <a:r>
              <a:rPr lang="en-US" sz="2800" dirty="0"/>
              <a:t>the fact that the land surface </a:t>
            </a:r>
            <a:r>
              <a:rPr lang="en-US" sz="2800" dirty="0" smtClean="0"/>
              <a:t>transformation  from </a:t>
            </a:r>
            <a:r>
              <a:rPr lang="en-US" sz="2800" dirty="0"/>
              <a:t>natural to artificial surfaces in Akure </a:t>
            </a:r>
            <a:r>
              <a:rPr lang="en-US" sz="2800" dirty="0" smtClean="0"/>
              <a:t>Metropolitan  city </a:t>
            </a:r>
            <a:r>
              <a:rPr lang="en-US" sz="2800" dirty="0"/>
              <a:t>has dynamically affected evapo-transpiration </a:t>
            </a:r>
            <a:r>
              <a:rPr lang="en-US" sz="2800" dirty="0" smtClean="0"/>
              <a:t>  system </a:t>
            </a:r>
            <a:r>
              <a:rPr lang="en-US" sz="2800" dirty="0"/>
              <a:t>which consequently impacted surface </a:t>
            </a:r>
            <a:r>
              <a:rPr lang="en-US" sz="2800" dirty="0" smtClean="0"/>
              <a:t>  temperature</a:t>
            </a:r>
            <a:r>
              <a:rPr lang="en-US" sz="2800" dirty="0"/>
              <a:t>, air temperature and soil temperature.</a:t>
            </a:r>
          </a:p>
          <a:p>
            <a:pPr algn="l"/>
            <a:endParaRPr lang="en-US" sz="2800" dirty="0" smtClean="0"/>
          </a:p>
          <a:p>
            <a:pPr algn="l">
              <a:buFont typeface="Wingdings" pitchFamily="2" charset="2"/>
              <a:buChar char="§"/>
            </a:pPr>
            <a:r>
              <a:rPr lang="en-US" sz="2800" dirty="0" smtClean="0"/>
              <a:t> </a:t>
            </a:r>
            <a:r>
              <a:rPr lang="en-US" sz="2800" dirty="0"/>
              <a:t>The aim of the study is to investigate how the Urban Heat Island Effect (UHIE) changes the climatic properties over a specified period of time in Akure City, Nigeria using SPUSSA community as a case study. The objectives of this project are to evaluate the urbanization (land surface transformation) on surface temperature and examine the effect of surface temperature on air temperature and soil temperature at different atmospheric or observational sites.</a:t>
            </a:r>
          </a:p>
          <a:p>
            <a:pPr algn="l">
              <a:buFont typeface="Wingdings" pitchFamily="2" charset="2"/>
              <a:buChar char="§"/>
            </a:pPr>
            <a:endParaRPr lang="en-US" sz="2800" dirty="0" smtClean="0"/>
          </a:p>
          <a:p>
            <a:endParaRPr lang="en-US" sz="3200"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635" y="22363241"/>
            <a:ext cx="7458075" cy="4514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66"/>
          <p:cNvPicPr/>
          <p:nvPr/>
        </p:nvPicPr>
        <p:blipFill>
          <a:blip r:embed="rId6"/>
          <a:stretch>
            <a:fillRect/>
          </a:stretch>
        </p:blipFill>
        <p:spPr>
          <a:xfrm>
            <a:off x="20956473" y="22363242"/>
            <a:ext cx="3632315" cy="4514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8" name="TextBox 67"/>
          <p:cNvSpPr txBox="1"/>
          <p:nvPr/>
        </p:nvSpPr>
        <p:spPr>
          <a:xfrm>
            <a:off x="20956472" y="26869817"/>
            <a:ext cx="3632315" cy="1200329"/>
          </a:xfrm>
          <a:prstGeom prst="rect">
            <a:avLst/>
          </a:prstGeom>
          <a:noFill/>
        </p:spPr>
        <p:txBody>
          <a:bodyPr wrap="square" rtlCol="0">
            <a:spAutoFit/>
          </a:bodyPr>
          <a:lstStyle/>
          <a:p>
            <a:pPr algn="l"/>
            <a:r>
              <a:rPr lang="en-US" sz="2000" dirty="0" smtClean="0"/>
              <a:t> </a:t>
            </a:r>
            <a:r>
              <a:rPr lang="en-US" sz="2400" dirty="0" smtClean="0"/>
              <a:t>GLOBE students taking air temperature on the Cemented Floor</a:t>
            </a:r>
            <a:endParaRPr lang="en-US" sz="2400" dirty="0"/>
          </a:p>
        </p:txBody>
      </p:sp>
      <p:pic>
        <p:nvPicPr>
          <p:cNvPr id="69" name="Picture 68"/>
          <p:cNvPicPr/>
          <p:nvPr/>
        </p:nvPicPr>
        <p:blipFill>
          <a:blip r:embed="rId7"/>
          <a:stretch>
            <a:fillRect/>
          </a:stretch>
        </p:blipFill>
        <p:spPr>
          <a:xfrm>
            <a:off x="13300075" y="28887736"/>
            <a:ext cx="5644356" cy="4152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0" name="TextBox 69"/>
          <p:cNvSpPr txBox="1"/>
          <p:nvPr/>
        </p:nvSpPr>
        <p:spPr>
          <a:xfrm>
            <a:off x="13300075" y="33253680"/>
            <a:ext cx="5644356" cy="1200329"/>
          </a:xfrm>
          <a:prstGeom prst="rect">
            <a:avLst/>
          </a:prstGeom>
          <a:noFill/>
        </p:spPr>
        <p:txBody>
          <a:bodyPr wrap="square" rtlCol="0">
            <a:spAutoFit/>
          </a:bodyPr>
          <a:lstStyle/>
          <a:p>
            <a:pPr algn="l"/>
            <a:r>
              <a:rPr lang="en-US" sz="2000" dirty="0" smtClean="0"/>
              <a:t> </a:t>
            </a:r>
            <a:r>
              <a:rPr lang="en-US" sz="2400" dirty="0" smtClean="0"/>
              <a:t>GLOBE Team recording Soil temperature on the School Farm with the 4-in-1 Soil tester. </a:t>
            </a:r>
            <a:endParaRPr lang="en-US" sz="2400" dirty="0"/>
          </a:p>
        </p:txBody>
      </p:sp>
      <p:pic>
        <p:nvPicPr>
          <p:cNvPr id="71" name="Picture 70"/>
          <p:cNvPicPr/>
          <p:nvPr/>
        </p:nvPicPr>
        <p:blipFill>
          <a:blip r:embed="rId8"/>
          <a:stretch>
            <a:fillRect/>
          </a:stretch>
        </p:blipFill>
        <p:spPr>
          <a:xfrm>
            <a:off x="19507200" y="28887737"/>
            <a:ext cx="4572000" cy="4152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2" name="TextBox 71"/>
          <p:cNvSpPr txBox="1"/>
          <p:nvPr/>
        </p:nvSpPr>
        <p:spPr>
          <a:xfrm>
            <a:off x="19507200" y="33253680"/>
            <a:ext cx="5081587" cy="1200329"/>
          </a:xfrm>
          <a:prstGeom prst="rect">
            <a:avLst/>
          </a:prstGeom>
          <a:noFill/>
        </p:spPr>
        <p:txBody>
          <a:bodyPr wrap="square" rtlCol="0">
            <a:spAutoFit/>
          </a:bodyPr>
          <a:lstStyle/>
          <a:p>
            <a:pPr algn="l"/>
            <a:r>
              <a:rPr lang="en-US" sz="2000" dirty="0" smtClean="0"/>
              <a:t> </a:t>
            </a:r>
            <a:r>
              <a:rPr lang="en-US" sz="2400" dirty="0" smtClean="0"/>
              <a:t>GLOBE Team recording Surface temperature on the School Farm with the Infrared thermometer.. </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1689606337"/>
              </p:ext>
            </p:extLst>
          </p:nvPr>
        </p:nvGraphicFramePr>
        <p:xfrm>
          <a:off x="25999440" y="12338174"/>
          <a:ext cx="10028555" cy="4049734"/>
        </p:xfrm>
        <a:graphic>
          <a:graphicData uri="http://schemas.openxmlformats.org/drawingml/2006/table">
            <a:tbl>
              <a:tblPr firstRow="1" firstCol="1" bandRow="1">
                <a:tableStyleId>{5C22544A-7EE6-4342-B048-85BDC9FD1C3A}</a:tableStyleId>
              </a:tblPr>
              <a:tblGrid>
                <a:gridCol w="1588808"/>
                <a:gridCol w="2139595"/>
                <a:gridCol w="1631176"/>
                <a:gridCol w="1885385"/>
                <a:gridCol w="2783591"/>
              </a:tblGrid>
              <a:tr h="997888">
                <a:tc>
                  <a:txBody>
                    <a:bodyPr/>
                    <a:lstStyle/>
                    <a:p>
                      <a:pPr marL="0" marR="0" algn="ctr">
                        <a:lnSpc>
                          <a:spcPct val="115000"/>
                        </a:lnSpc>
                        <a:spcBef>
                          <a:spcPts val="0"/>
                        </a:spcBef>
                        <a:spcAft>
                          <a:spcPts val="0"/>
                        </a:spcAft>
                      </a:pPr>
                      <a:r>
                        <a:rPr lang="en-US" sz="1100">
                          <a:effectLst/>
                        </a:rPr>
                        <a:t>Observation Spots</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Surface Temperature</a:t>
                      </a:r>
                    </a:p>
                    <a:p>
                      <a:pPr marL="0" marR="0" algn="ctr">
                        <a:lnSpc>
                          <a:spcPct val="115000"/>
                        </a:lnSpc>
                        <a:spcBef>
                          <a:spcPts val="0"/>
                        </a:spcBef>
                        <a:spcAft>
                          <a:spcPts val="0"/>
                        </a:spcAft>
                      </a:pPr>
                      <a:r>
                        <a:rPr lang="en-US" sz="1100">
                          <a:effectLst/>
                        </a:rPr>
                        <a:t>(°C)</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Air temperature</a:t>
                      </a:r>
                    </a:p>
                    <a:p>
                      <a:pPr marL="0" marR="0" algn="ctr">
                        <a:lnSpc>
                          <a:spcPct val="115000"/>
                        </a:lnSpc>
                        <a:spcBef>
                          <a:spcPts val="0"/>
                        </a:spcBef>
                        <a:spcAft>
                          <a:spcPts val="0"/>
                        </a:spcAft>
                      </a:pPr>
                      <a:r>
                        <a:rPr lang="en-US" sz="1100">
                          <a:effectLst/>
                        </a:rPr>
                        <a:t>(°C)</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Soil Temperature</a:t>
                      </a:r>
                    </a:p>
                    <a:p>
                      <a:pPr marL="0" marR="0" algn="ctr">
                        <a:lnSpc>
                          <a:spcPct val="115000"/>
                        </a:lnSpc>
                        <a:spcBef>
                          <a:spcPts val="0"/>
                        </a:spcBef>
                        <a:spcAft>
                          <a:spcPts val="0"/>
                        </a:spcAft>
                      </a:pPr>
                      <a:r>
                        <a:rPr lang="en-US" sz="1100">
                          <a:effectLst/>
                        </a:rPr>
                        <a:t>(°C)</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Cloud Cover conditions-</a:t>
                      </a:r>
                    </a:p>
                    <a:p>
                      <a:pPr marL="0" marR="0" algn="ctr">
                        <a:lnSpc>
                          <a:spcPct val="115000"/>
                        </a:lnSpc>
                        <a:spcBef>
                          <a:spcPts val="0"/>
                        </a:spcBef>
                        <a:spcAft>
                          <a:spcPts val="0"/>
                        </a:spcAft>
                      </a:pPr>
                      <a:r>
                        <a:rPr lang="en-US" sz="1100">
                          <a:effectLst/>
                        </a:rPr>
                        <a:t>Sky and Surface</a:t>
                      </a:r>
                      <a:endParaRPr lang="en-US" sz="1100">
                        <a:effectLst/>
                        <a:latin typeface="Arial"/>
                        <a:ea typeface="Arial"/>
                      </a:endParaRPr>
                    </a:p>
                  </a:txBody>
                  <a:tcPr marL="68580" marR="68580" marT="0" marB="0"/>
                </a:tc>
              </a:tr>
              <a:tr h="338267">
                <a:tc>
                  <a:txBody>
                    <a:bodyPr/>
                    <a:lstStyle/>
                    <a:p>
                      <a:pPr marL="0" marR="0" algn="ctr">
                        <a:lnSpc>
                          <a:spcPct val="115000"/>
                        </a:lnSpc>
                        <a:spcBef>
                          <a:spcPts val="0"/>
                        </a:spcBef>
                        <a:spcAft>
                          <a:spcPts val="0"/>
                        </a:spcAft>
                      </a:pPr>
                      <a:r>
                        <a:rPr lang="en-US" sz="1100">
                          <a:effectLst/>
                        </a:rPr>
                        <a:t>1</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46.1</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37.3</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33.0</a:t>
                      </a:r>
                      <a:endParaRPr lang="en-US" sz="1100">
                        <a:effectLst/>
                        <a:latin typeface="Arial"/>
                        <a:ea typeface="Arial"/>
                      </a:endParaRPr>
                    </a:p>
                  </a:txBody>
                  <a:tcPr marL="68580" marR="68580" marT="0" marB="0"/>
                </a:tc>
                <a:tc rowSpan="9">
                  <a:txBody>
                    <a:bodyPr/>
                    <a:lstStyle/>
                    <a:p>
                      <a:pPr marL="0" marR="0">
                        <a:lnSpc>
                          <a:spcPct val="115000"/>
                        </a:lnSpc>
                        <a:spcBef>
                          <a:spcPts val="0"/>
                        </a:spcBef>
                        <a:spcAft>
                          <a:spcPts val="0"/>
                        </a:spcAft>
                      </a:pPr>
                      <a:r>
                        <a:rPr lang="en-US" sz="1100">
                          <a:effectLst/>
                        </a:rPr>
                        <a:t>Dry ground, Leaves on trees.</a:t>
                      </a:r>
                    </a:p>
                    <a:p>
                      <a:pPr marL="0" marR="0">
                        <a:lnSpc>
                          <a:spcPct val="115000"/>
                        </a:lnSpc>
                        <a:spcBef>
                          <a:spcPts val="0"/>
                        </a:spcBef>
                        <a:spcAft>
                          <a:spcPts val="0"/>
                        </a:spcAft>
                      </a:pPr>
                      <a:r>
                        <a:rPr lang="en-US" sz="1100">
                          <a:effectLst/>
                        </a:rPr>
                        <a:t>Moisture content: Low.</a:t>
                      </a:r>
                    </a:p>
                    <a:p>
                      <a:pPr marL="0" marR="0">
                        <a:lnSpc>
                          <a:spcPct val="115000"/>
                        </a:lnSpc>
                        <a:spcBef>
                          <a:spcPts val="0"/>
                        </a:spcBef>
                        <a:spcAft>
                          <a:spcPts val="0"/>
                        </a:spcAft>
                      </a:pPr>
                      <a:r>
                        <a:rPr lang="en-US" sz="1100">
                          <a:effectLst/>
                        </a:rPr>
                        <a:t>Cloud Cover: Overcast.</a:t>
                      </a:r>
                    </a:p>
                    <a:p>
                      <a:pPr marL="0" marR="0">
                        <a:lnSpc>
                          <a:spcPct val="115000"/>
                        </a:lnSpc>
                        <a:spcBef>
                          <a:spcPts val="0"/>
                        </a:spcBef>
                        <a:spcAft>
                          <a:spcPts val="0"/>
                        </a:spcAft>
                      </a:pPr>
                      <a:r>
                        <a:rPr lang="en-US" sz="1100">
                          <a:effectLst/>
                        </a:rPr>
                        <a:t>Sky colour: Pale Blue.</a:t>
                      </a:r>
                    </a:p>
                    <a:p>
                      <a:pPr marL="0" marR="0">
                        <a:lnSpc>
                          <a:spcPct val="115000"/>
                        </a:lnSpc>
                        <a:spcBef>
                          <a:spcPts val="0"/>
                        </a:spcBef>
                        <a:spcAft>
                          <a:spcPts val="0"/>
                        </a:spcAft>
                      </a:pPr>
                      <a:r>
                        <a:rPr lang="en-US" sz="1100">
                          <a:effectLst/>
                        </a:rPr>
                        <a:t>Sky visibility: Somewhat hazy.</a:t>
                      </a:r>
                    </a:p>
                    <a:p>
                      <a:pPr marL="0" marR="0">
                        <a:lnSpc>
                          <a:spcPct val="115000"/>
                        </a:lnSpc>
                        <a:spcBef>
                          <a:spcPts val="0"/>
                        </a:spcBef>
                        <a:spcAft>
                          <a:spcPts val="0"/>
                        </a:spcAft>
                      </a:pPr>
                      <a:r>
                        <a:rPr lang="en-US" sz="1100">
                          <a:effectLst/>
                        </a:rPr>
                        <a:t>Cloud Opacity: Opaque.</a:t>
                      </a:r>
                    </a:p>
                    <a:p>
                      <a:pPr marL="0" marR="0">
                        <a:lnSpc>
                          <a:spcPct val="115000"/>
                        </a:lnSpc>
                        <a:spcBef>
                          <a:spcPts val="0"/>
                        </a:spcBef>
                        <a:spcAft>
                          <a:spcPts val="0"/>
                        </a:spcAft>
                      </a:pPr>
                      <a:r>
                        <a:rPr lang="en-US" sz="1100">
                          <a:effectLst/>
                        </a:rPr>
                        <a:t> </a:t>
                      </a:r>
                      <a:endParaRPr lang="en-US" sz="1100">
                        <a:effectLst/>
                        <a:latin typeface="Arial"/>
                        <a:ea typeface="Arial"/>
                      </a:endParaRPr>
                    </a:p>
                  </a:txBody>
                  <a:tcPr marL="68580" marR="68580" marT="0" marB="0"/>
                </a:tc>
              </a:tr>
              <a:tr h="338267">
                <a:tc>
                  <a:txBody>
                    <a:bodyPr/>
                    <a:lstStyle/>
                    <a:p>
                      <a:pPr marL="0" marR="0" algn="ctr">
                        <a:lnSpc>
                          <a:spcPct val="115000"/>
                        </a:lnSpc>
                        <a:spcBef>
                          <a:spcPts val="0"/>
                        </a:spcBef>
                        <a:spcAft>
                          <a:spcPts val="0"/>
                        </a:spcAft>
                      </a:pPr>
                      <a:r>
                        <a:rPr lang="en-US" sz="1100">
                          <a:effectLst/>
                        </a:rPr>
                        <a:t>2</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47.6</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39.4</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39.0</a:t>
                      </a:r>
                      <a:endParaRPr lang="en-US" sz="1100">
                        <a:effectLst/>
                        <a:latin typeface="Arial"/>
                        <a:ea typeface="Arial"/>
                      </a:endParaRPr>
                    </a:p>
                  </a:txBody>
                  <a:tcPr marL="68580" marR="68580" marT="0" marB="0"/>
                </a:tc>
                <a:tc vMerge="1">
                  <a:txBody>
                    <a:bodyPr/>
                    <a:lstStyle/>
                    <a:p>
                      <a:endParaRPr lang="en-US"/>
                    </a:p>
                  </a:txBody>
                  <a:tcPr/>
                </a:tc>
              </a:tr>
              <a:tr h="338267">
                <a:tc>
                  <a:txBody>
                    <a:bodyPr/>
                    <a:lstStyle/>
                    <a:p>
                      <a:pPr marL="0" marR="0" algn="ctr">
                        <a:lnSpc>
                          <a:spcPct val="115000"/>
                        </a:lnSpc>
                        <a:spcBef>
                          <a:spcPts val="0"/>
                        </a:spcBef>
                        <a:spcAft>
                          <a:spcPts val="0"/>
                        </a:spcAft>
                      </a:pPr>
                      <a:r>
                        <a:rPr lang="en-US" sz="1100">
                          <a:effectLst/>
                        </a:rPr>
                        <a:t>3</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47.6</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41.2</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39.0</a:t>
                      </a:r>
                      <a:endParaRPr lang="en-US" sz="1100">
                        <a:effectLst/>
                        <a:latin typeface="Arial"/>
                        <a:ea typeface="Arial"/>
                      </a:endParaRPr>
                    </a:p>
                  </a:txBody>
                  <a:tcPr marL="68580" marR="68580" marT="0" marB="0"/>
                </a:tc>
                <a:tc vMerge="1">
                  <a:txBody>
                    <a:bodyPr/>
                    <a:lstStyle/>
                    <a:p>
                      <a:endParaRPr lang="en-US"/>
                    </a:p>
                  </a:txBody>
                  <a:tcPr/>
                </a:tc>
              </a:tr>
              <a:tr h="338267">
                <a:tc>
                  <a:txBody>
                    <a:bodyPr/>
                    <a:lstStyle/>
                    <a:p>
                      <a:pPr marL="0" marR="0" algn="ctr">
                        <a:lnSpc>
                          <a:spcPct val="115000"/>
                        </a:lnSpc>
                        <a:spcBef>
                          <a:spcPts val="0"/>
                        </a:spcBef>
                        <a:spcAft>
                          <a:spcPts val="0"/>
                        </a:spcAft>
                      </a:pPr>
                      <a:r>
                        <a:rPr lang="en-US" sz="1100">
                          <a:effectLst/>
                        </a:rPr>
                        <a:t>4</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49.7</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40.8</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40.0</a:t>
                      </a:r>
                      <a:endParaRPr lang="en-US" sz="1100">
                        <a:effectLst/>
                        <a:latin typeface="Arial"/>
                        <a:ea typeface="Arial"/>
                      </a:endParaRPr>
                    </a:p>
                  </a:txBody>
                  <a:tcPr marL="68580" marR="68580" marT="0" marB="0"/>
                </a:tc>
                <a:tc vMerge="1">
                  <a:txBody>
                    <a:bodyPr/>
                    <a:lstStyle/>
                    <a:p>
                      <a:endParaRPr lang="en-US"/>
                    </a:p>
                  </a:txBody>
                  <a:tcPr/>
                </a:tc>
              </a:tr>
              <a:tr h="338267">
                <a:tc>
                  <a:txBody>
                    <a:bodyPr/>
                    <a:lstStyle/>
                    <a:p>
                      <a:pPr marL="0" marR="0" algn="ctr">
                        <a:lnSpc>
                          <a:spcPct val="115000"/>
                        </a:lnSpc>
                        <a:spcBef>
                          <a:spcPts val="0"/>
                        </a:spcBef>
                        <a:spcAft>
                          <a:spcPts val="0"/>
                        </a:spcAft>
                      </a:pPr>
                      <a:r>
                        <a:rPr lang="en-US" sz="1100">
                          <a:effectLst/>
                        </a:rPr>
                        <a:t>5</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49.1</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40.9</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39.0</a:t>
                      </a:r>
                      <a:endParaRPr lang="en-US" sz="1100">
                        <a:effectLst/>
                        <a:latin typeface="Arial"/>
                        <a:ea typeface="Arial"/>
                      </a:endParaRPr>
                    </a:p>
                  </a:txBody>
                  <a:tcPr marL="68580" marR="68580" marT="0" marB="0"/>
                </a:tc>
                <a:tc vMerge="1">
                  <a:txBody>
                    <a:bodyPr/>
                    <a:lstStyle/>
                    <a:p>
                      <a:endParaRPr lang="en-US"/>
                    </a:p>
                  </a:txBody>
                  <a:tcPr/>
                </a:tc>
              </a:tr>
              <a:tr h="338267">
                <a:tc>
                  <a:txBody>
                    <a:bodyPr/>
                    <a:lstStyle/>
                    <a:p>
                      <a:pPr marL="0" marR="0" algn="ctr">
                        <a:lnSpc>
                          <a:spcPct val="115000"/>
                        </a:lnSpc>
                        <a:spcBef>
                          <a:spcPts val="0"/>
                        </a:spcBef>
                        <a:spcAft>
                          <a:spcPts val="0"/>
                        </a:spcAft>
                      </a:pPr>
                      <a:r>
                        <a:rPr lang="en-US" sz="1100">
                          <a:effectLst/>
                        </a:rPr>
                        <a:t>6</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51.6</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41.2</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38.0</a:t>
                      </a:r>
                      <a:endParaRPr lang="en-US" sz="1100">
                        <a:effectLst/>
                        <a:latin typeface="Arial"/>
                        <a:ea typeface="Arial"/>
                      </a:endParaRPr>
                    </a:p>
                  </a:txBody>
                  <a:tcPr marL="68580" marR="68580" marT="0" marB="0"/>
                </a:tc>
                <a:tc vMerge="1">
                  <a:txBody>
                    <a:bodyPr/>
                    <a:lstStyle/>
                    <a:p>
                      <a:endParaRPr lang="en-US"/>
                    </a:p>
                  </a:txBody>
                  <a:tcPr/>
                </a:tc>
              </a:tr>
              <a:tr h="338267">
                <a:tc>
                  <a:txBody>
                    <a:bodyPr/>
                    <a:lstStyle/>
                    <a:p>
                      <a:pPr marL="0" marR="0" algn="ctr">
                        <a:lnSpc>
                          <a:spcPct val="115000"/>
                        </a:lnSpc>
                        <a:spcBef>
                          <a:spcPts val="0"/>
                        </a:spcBef>
                        <a:spcAft>
                          <a:spcPts val="0"/>
                        </a:spcAft>
                      </a:pPr>
                      <a:r>
                        <a:rPr lang="en-US" sz="1100">
                          <a:effectLst/>
                        </a:rPr>
                        <a:t>7</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50.6</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41.1</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39.0</a:t>
                      </a:r>
                      <a:endParaRPr lang="en-US" sz="1100">
                        <a:effectLst/>
                        <a:latin typeface="Arial"/>
                        <a:ea typeface="Arial"/>
                      </a:endParaRPr>
                    </a:p>
                  </a:txBody>
                  <a:tcPr marL="68580" marR="68580" marT="0" marB="0"/>
                </a:tc>
                <a:tc vMerge="1">
                  <a:txBody>
                    <a:bodyPr/>
                    <a:lstStyle/>
                    <a:p>
                      <a:endParaRPr lang="en-US"/>
                    </a:p>
                  </a:txBody>
                  <a:tcPr/>
                </a:tc>
              </a:tr>
              <a:tr h="338267">
                <a:tc>
                  <a:txBody>
                    <a:bodyPr/>
                    <a:lstStyle/>
                    <a:p>
                      <a:pPr marL="0" marR="0" algn="ctr">
                        <a:lnSpc>
                          <a:spcPct val="115000"/>
                        </a:lnSpc>
                        <a:spcBef>
                          <a:spcPts val="0"/>
                        </a:spcBef>
                        <a:spcAft>
                          <a:spcPts val="0"/>
                        </a:spcAft>
                      </a:pPr>
                      <a:r>
                        <a:rPr lang="en-US" sz="1100">
                          <a:effectLst/>
                        </a:rPr>
                        <a:t>8</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51.6</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40.3</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40.0</a:t>
                      </a:r>
                      <a:endParaRPr lang="en-US" sz="1100">
                        <a:effectLst/>
                        <a:latin typeface="Arial"/>
                        <a:ea typeface="Arial"/>
                      </a:endParaRPr>
                    </a:p>
                  </a:txBody>
                  <a:tcPr marL="68580" marR="68580" marT="0" marB="0"/>
                </a:tc>
                <a:tc vMerge="1">
                  <a:txBody>
                    <a:bodyPr/>
                    <a:lstStyle/>
                    <a:p>
                      <a:endParaRPr lang="en-US"/>
                    </a:p>
                  </a:txBody>
                  <a:tcPr/>
                </a:tc>
              </a:tr>
              <a:tr h="345710">
                <a:tc>
                  <a:txBody>
                    <a:bodyPr/>
                    <a:lstStyle/>
                    <a:p>
                      <a:pPr marL="0" marR="0" algn="ctr">
                        <a:lnSpc>
                          <a:spcPct val="115000"/>
                        </a:lnSpc>
                        <a:spcBef>
                          <a:spcPts val="0"/>
                        </a:spcBef>
                        <a:spcAft>
                          <a:spcPts val="0"/>
                        </a:spcAft>
                      </a:pPr>
                      <a:r>
                        <a:rPr lang="en-US" sz="1100">
                          <a:effectLst/>
                        </a:rPr>
                        <a:t>9</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51.8</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a:effectLst/>
                        </a:rPr>
                        <a:t>40.7</a:t>
                      </a:r>
                      <a:endParaRPr lang="en-US" sz="1100">
                        <a:effectLst/>
                        <a:latin typeface="Arial"/>
                        <a:ea typeface="Arial"/>
                      </a:endParaRPr>
                    </a:p>
                  </a:txBody>
                  <a:tcPr marL="68580" marR="68580" marT="0" marB="0"/>
                </a:tc>
                <a:tc>
                  <a:txBody>
                    <a:bodyPr/>
                    <a:lstStyle/>
                    <a:p>
                      <a:pPr marL="0" marR="0" algn="ctr">
                        <a:lnSpc>
                          <a:spcPct val="115000"/>
                        </a:lnSpc>
                        <a:spcBef>
                          <a:spcPts val="0"/>
                        </a:spcBef>
                        <a:spcAft>
                          <a:spcPts val="0"/>
                        </a:spcAft>
                      </a:pPr>
                      <a:r>
                        <a:rPr lang="en-US" sz="1100" dirty="0">
                          <a:effectLst/>
                        </a:rPr>
                        <a:t>40.0</a:t>
                      </a:r>
                      <a:endParaRPr lang="en-US" sz="1100" dirty="0">
                        <a:effectLst/>
                        <a:latin typeface="Arial"/>
                        <a:ea typeface="Arial"/>
                      </a:endParaRPr>
                    </a:p>
                  </a:txBody>
                  <a:tcPr marL="68580" marR="68580" marT="0" marB="0"/>
                </a:tc>
                <a:tc vMerge="1">
                  <a:txBody>
                    <a:bodyPr/>
                    <a:lstStyle/>
                    <a:p>
                      <a:endParaRPr lang="en-US"/>
                    </a:p>
                  </a:txBody>
                  <a:tcPr/>
                </a:tc>
              </a:tr>
            </a:tbl>
          </a:graphicData>
        </a:graphic>
      </p:graphicFrame>
      <p:sp>
        <p:nvSpPr>
          <p:cNvPr id="7" name="Rectangle 3"/>
          <p:cNvSpPr>
            <a:spLocks noChangeArrowheads="1"/>
          </p:cNvSpPr>
          <p:nvPr/>
        </p:nvSpPr>
        <p:spPr bwMode="auto">
          <a:xfrm>
            <a:off x="25398199" y="11503176"/>
            <a:ext cx="968428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Helvetica"/>
                <a:ea typeface="Times New Roman" pitchFamily="18" charset="0"/>
                <a:cs typeface="Arial" pitchFamily="34" charset="0"/>
              </a:rPr>
              <a:t>Sample Data and Observations obtained from the School Field after Two Weeks.</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3" name="Chart 72"/>
          <p:cNvGraphicFramePr/>
          <p:nvPr>
            <p:extLst>
              <p:ext uri="{D42A27DB-BD31-4B8C-83A1-F6EECF244321}">
                <p14:modId xmlns:p14="http://schemas.microsoft.com/office/powerpoint/2010/main" val="290395014"/>
              </p:ext>
            </p:extLst>
          </p:nvPr>
        </p:nvGraphicFramePr>
        <p:xfrm>
          <a:off x="26090880" y="17169889"/>
          <a:ext cx="9845039" cy="366653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74511287"/>
              </p:ext>
            </p:extLst>
          </p:nvPr>
        </p:nvGraphicFramePr>
        <p:xfrm>
          <a:off x="26029921" y="27469985"/>
          <a:ext cx="10607040" cy="5783693"/>
        </p:xfrm>
        <a:graphic>
          <a:graphicData uri="http://schemas.openxmlformats.org/drawingml/2006/table">
            <a:tbl>
              <a:tblPr>
                <a:tableStyleId>{5C22544A-7EE6-4342-B048-85BDC9FD1C3A}</a:tableStyleId>
              </a:tblPr>
              <a:tblGrid>
                <a:gridCol w="2169644"/>
                <a:gridCol w="1783954"/>
                <a:gridCol w="1542766"/>
                <a:gridCol w="1478312"/>
                <a:gridCol w="1478312"/>
                <a:gridCol w="1077026"/>
                <a:gridCol w="1077026"/>
              </a:tblGrid>
              <a:tr h="484214">
                <a:tc gridSpan="7">
                  <a:txBody>
                    <a:bodyPr/>
                    <a:lstStyle/>
                    <a:p>
                      <a:pPr marL="38100" marR="38100">
                        <a:lnSpc>
                          <a:spcPts val="1600"/>
                        </a:lnSpc>
                        <a:spcBef>
                          <a:spcPts val="0"/>
                        </a:spcBef>
                        <a:spcAft>
                          <a:spcPts val="0"/>
                        </a:spcAft>
                      </a:pPr>
                      <a:r>
                        <a:rPr lang="en-US" sz="1100" dirty="0">
                          <a:effectLst/>
                        </a:rPr>
                        <a:t>Table 7: ANOVA Result for the School Field</a:t>
                      </a:r>
                      <a:endParaRPr lang="en-US" sz="1100" dirty="0">
                        <a:effectLst/>
                        <a:latin typeface="Arial"/>
                        <a:ea typeface="Arial"/>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10655">
                <a:tc gridSpan="2">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b"/>
                </a:tc>
                <a:tc hMerge="1">
                  <a:txBody>
                    <a:bodyPr/>
                    <a:lstStyle/>
                    <a:p>
                      <a:endParaRPr lang="en-US"/>
                    </a:p>
                  </a:txBody>
                  <a:tcPr/>
                </a:tc>
                <a:tc>
                  <a:txBody>
                    <a:bodyPr/>
                    <a:lstStyle/>
                    <a:p>
                      <a:pPr marL="38100" marR="38100" algn="ctr">
                        <a:lnSpc>
                          <a:spcPts val="1600"/>
                        </a:lnSpc>
                        <a:spcBef>
                          <a:spcPts val="0"/>
                        </a:spcBef>
                        <a:spcAft>
                          <a:spcPts val="0"/>
                        </a:spcAft>
                      </a:pPr>
                      <a:r>
                        <a:rPr lang="en-US" sz="1000" dirty="0">
                          <a:effectLst/>
                        </a:rPr>
                        <a:t>Sum of Squares</a:t>
                      </a:r>
                      <a:endParaRPr lang="en-US" sz="1100" dirty="0">
                        <a:effectLst/>
                        <a:latin typeface="Arial"/>
                        <a:ea typeface="Arial"/>
                      </a:endParaRPr>
                    </a:p>
                  </a:txBody>
                  <a:tcPr marL="0" marR="0" marT="0" marB="0" anchor="b"/>
                </a:tc>
                <a:tc>
                  <a:txBody>
                    <a:bodyPr/>
                    <a:lstStyle/>
                    <a:p>
                      <a:pPr marL="38100" marR="38100" algn="ctr">
                        <a:lnSpc>
                          <a:spcPts val="1600"/>
                        </a:lnSpc>
                        <a:spcBef>
                          <a:spcPts val="0"/>
                        </a:spcBef>
                        <a:spcAft>
                          <a:spcPts val="0"/>
                        </a:spcAft>
                      </a:pPr>
                      <a:r>
                        <a:rPr lang="en-US" sz="1000">
                          <a:effectLst/>
                        </a:rPr>
                        <a:t>df</a:t>
                      </a:r>
                      <a:endParaRPr lang="en-US" sz="1100">
                        <a:effectLst/>
                        <a:latin typeface="Arial"/>
                        <a:ea typeface="Arial"/>
                      </a:endParaRPr>
                    </a:p>
                  </a:txBody>
                  <a:tcPr marL="0" marR="0" marT="0" marB="0" anchor="b"/>
                </a:tc>
                <a:tc>
                  <a:txBody>
                    <a:bodyPr/>
                    <a:lstStyle/>
                    <a:p>
                      <a:pPr marL="38100" marR="38100" algn="ctr">
                        <a:lnSpc>
                          <a:spcPts val="1600"/>
                        </a:lnSpc>
                        <a:spcBef>
                          <a:spcPts val="0"/>
                        </a:spcBef>
                        <a:spcAft>
                          <a:spcPts val="0"/>
                        </a:spcAft>
                      </a:pPr>
                      <a:r>
                        <a:rPr lang="en-US" sz="1000">
                          <a:effectLst/>
                        </a:rPr>
                        <a:t>Mean Square</a:t>
                      </a:r>
                      <a:endParaRPr lang="en-US" sz="1100">
                        <a:effectLst/>
                        <a:latin typeface="Arial"/>
                        <a:ea typeface="Arial"/>
                      </a:endParaRPr>
                    </a:p>
                  </a:txBody>
                  <a:tcPr marL="0" marR="0" marT="0" marB="0" anchor="b"/>
                </a:tc>
                <a:tc>
                  <a:txBody>
                    <a:bodyPr/>
                    <a:lstStyle/>
                    <a:p>
                      <a:pPr marL="38100" marR="38100" algn="ctr">
                        <a:lnSpc>
                          <a:spcPts val="1600"/>
                        </a:lnSpc>
                        <a:spcBef>
                          <a:spcPts val="0"/>
                        </a:spcBef>
                        <a:spcAft>
                          <a:spcPts val="0"/>
                        </a:spcAft>
                      </a:pPr>
                      <a:r>
                        <a:rPr lang="en-US" sz="1000">
                          <a:effectLst/>
                        </a:rPr>
                        <a:t>F</a:t>
                      </a:r>
                      <a:endParaRPr lang="en-US" sz="1100">
                        <a:effectLst/>
                        <a:latin typeface="Arial"/>
                        <a:ea typeface="Arial"/>
                      </a:endParaRPr>
                    </a:p>
                  </a:txBody>
                  <a:tcPr marL="0" marR="0" marT="0" marB="0" anchor="b"/>
                </a:tc>
                <a:tc>
                  <a:txBody>
                    <a:bodyPr/>
                    <a:lstStyle/>
                    <a:p>
                      <a:pPr marL="38100" marR="38100" algn="ctr">
                        <a:lnSpc>
                          <a:spcPts val="1600"/>
                        </a:lnSpc>
                        <a:spcBef>
                          <a:spcPts val="0"/>
                        </a:spcBef>
                        <a:spcAft>
                          <a:spcPts val="0"/>
                        </a:spcAft>
                      </a:pPr>
                      <a:r>
                        <a:rPr lang="en-US" sz="1000">
                          <a:effectLst/>
                        </a:rPr>
                        <a:t>Sig.</a:t>
                      </a:r>
                      <a:endParaRPr lang="en-US" sz="1100">
                        <a:effectLst/>
                        <a:latin typeface="Arial"/>
                        <a:ea typeface="Arial"/>
                      </a:endParaRPr>
                    </a:p>
                  </a:txBody>
                  <a:tcPr marL="0" marR="0" marT="0" marB="0" anchor="b"/>
                </a:tc>
              </a:tr>
              <a:tr h="476536">
                <a:tc rowSpan="3">
                  <a:txBody>
                    <a:bodyPr/>
                    <a:lstStyle/>
                    <a:p>
                      <a:pPr marL="38100" marR="38100">
                        <a:lnSpc>
                          <a:spcPts val="1600"/>
                        </a:lnSpc>
                        <a:spcBef>
                          <a:spcPts val="0"/>
                        </a:spcBef>
                        <a:spcAft>
                          <a:spcPts val="0"/>
                        </a:spcAft>
                      </a:pPr>
                      <a:r>
                        <a:rPr lang="en-US" sz="1000">
                          <a:effectLst/>
                        </a:rPr>
                        <a:t>Surface Temperature</a:t>
                      </a:r>
                      <a:endParaRPr lang="en-US" sz="1100">
                        <a:effectLst/>
                        <a:latin typeface="Arial"/>
                        <a:ea typeface="Arial"/>
                      </a:endParaRPr>
                    </a:p>
                  </a:txBody>
                  <a:tcPr marL="0" marR="0" marT="0" marB="0"/>
                </a:tc>
                <a:tc>
                  <a:txBody>
                    <a:bodyPr/>
                    <a:lstStyle/>
                    <a:p>
                      <a:pPr marL="38100" marR="38100">
                        <a:lnSpc>
                          <a:spcPts val="1600"/>
                        </a:lnSpc>
                        <a:spcBef>
                          <a:spcPts val="0"/>
                        </a:spcBef>
                        <a:spcAft>
                          <a:spcPts val="0"/>
                        </a:spcAft>
                      </a:pPr>
                      <a:r>
                        <a:rPr lang="en-US" sz="1000">
                          <a:effectLst/>
                        </a:rPr>
                        <a:t>Between Groups</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447.420</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9</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49.713</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12.499</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.000</a:t>
                      </a:r>
                      <a:endParaRPr lang="en-US" sz="1100">
                        <a:effectLst/>
                        <a:latin typeface="Arial"/>
                        <a:ea typeface="Arial"/>
                      </a:endParaRPr>
                    </a:p>
                  </a:txBody>
                  <a:tcPr marL="0" marR="0" marT="0" marB="0" anchor="ctr"/>
                </a:tc>
              </a:tr>
              <a:tr h="476536">
                <a:tc vMerge="1">
                  <a:txBody>
                    <a:bodyPr/>
                    <a:lstStyle/>
                    <a:p>
                      <a:endParaRPr lang="en-US"/>
                    </a:p>
                  </a:txBody>
                  <a:tcPr/>
                </a:tc>
                <a:tc>
                  <a:txBody>
                    <a:bodyPr/>
                    <a:lstStyle/>
                    <a:p>
                      <a:pPr marL="38100" marR="38100">
                        <a:lnSpc>
                          <a:spcPts val="1600"/>
                        </a:lnSpc>
                        <a:spcBef>
                          <a:spcPts val="0"/>
                        </a:spcBef>
                        <a:spcAft>
                          <a:spcPts val="0"/>
                        </a:spcAft>
                      </a:pPr>
                      <a:r>
                        <a:rPr lang="en-US" sz="1000">
                          <a:effectLst/>
                        </a:rPr>
                        <a:t>Within Groups</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318.202</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80</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3.978</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r>
              <a:tr h="476536">
                <a:tc vMerge="1">
                  <a:txBody>
                    <a:bodyPr/>
                    <a:lstStyle/>
                    <a:p>
                      <a:endParaRPr lang="en-US"/>
                    </a:p>
                  </a:txBody>
                  <a:tcPr/>
                </a:tc>
                <a:tc>
                  <a:txBody>
                    <a:bodyPr/>
                    <a:lstStyle/>
                    <a:p>
                      <a:pPr marL="38100" marR="38100">
                        <a:lnSpc>
                          <a:spcPts val="1600"/>
                        </a:lnSpc>
                        <a:spcBef>
                          <a:spcPts val="0"/>
                        </a:spcBef>
                        <a:spcAft>
                          <a:spcPts val="0"/>
                        </a:spcAft>
                      </a:pPr>
                      <a:r>
                        <a:rPr lang="en-US" sz="1000">
                          <a:effectLst/>
                        </a:rPr>
                        <a:t>Total</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765.622</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89</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r>
              <a:tr h="476536">
                <a:tc rowSpan="3">
                  <a:txBody>
                    <a:bodyPr/>
                    <a:lstStyle/>
                    <a:p>
                      <a:pPr marL="38100" marR="38100">
                        <a:lnSpc>
                          <a:spcPts val="1600"/>
                        </a:lnSpc>
                        <a:spcBef>
                          <a:spcPts val="0"/>
                        </a:spcBef>
                        <a:spcAft>
                          <a:spcPts val="0"/>
                        </a:spcAft>
                      </a:pPr>
                      <a:r>
                        <a:rPr lang="en-US" sz="1000">
                          <a:effectLst/>
                        </a:rPr>
                        <a:t>Air Temperature</a:t>
                      </a:r>
                      <a:endParaRPr lang="en-US" sz="1100">
                        <a:effectLst/>
                        <a:latin typeface="Arial"/>
                        <a:ea typeface="Arial"/>
                      </a:endParaRPr>
                    </a:p>
                  </a:txBody>
                  <a:tcPr marL="0" marR="0" marT="0" marB="0"/>
                </a:tc>
                <a:tc>
                  <a:txBody>
                    <a:bodyPr/>
                    <a:lstStyle/>
                    <a:p>
                      <a:pPr marL="38100" marR="38100">
                        <a:lnSpc>
                          <a:spcPts val="1600"/>
                        </a:lnSpc>
                        <a:spcBef>
                          <a:spcPts val="0"/>
                        </a:spcBef>
                        <a:spcAft>
                          <a:spcPts val="0"/>
                        </a:spcAft>
                      </a:pPr>
                      <a:r>
                        <a:rPr lang="en-US" sz="1000">
                          <a:effectLst/>
                        </a:rPr>
                        <a:t>Between Groups</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320.287</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9</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35.587</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16.040</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.000</a:t>
                      </a:r>
                      <a:endParaRPr lang="en-US" sz="1100">
                        <a:effectLst/>
                        <a:latin typeface="Arial"/>
                        <a:ea typeface="Arial"/>
                      </a:endParaRPr>
                    </a:p>
                  </a:txBody>
                  <a:tcPr marL="0" marR="0" marT="0" marB="0" anchor="ctr"/>
                </a:tc>
              </a:tr>
              <a:tr h="476536">
                <a:tc vMerge="1">
                  <a:txBody>
                    <a:bodyPr/>
                    <a:lstStyle/>
                    <a:p>
                      <a:endParaRPr lang="en-US"/>
                    </a:p>
                  </a:txBody>
                  <a:tcPr/>
                </a:tc>
                <a:tc>
                  <a:txBody>
                    <a:bodyPr/>
                    <a:lstStyle/>
                    <a:p>
                      <a:pPr marL="38100" marR="38100">
                        <a:lnSpc>
                          <a:spcPts val="1600"/>
                        </a:lnSpc>
                        <a:spcBef>
                          <a:spcPts val="0"/>
                        </a:spcBef>
                        <a:spcAft>
                          <a:spcPts val="0"/>
                        </a:spcAft>
                      </a:pPr>
                      <a:r>
                        <a:rPr lang="en-US" sz="1000">
                          <a:effectLst/>
                        </a:rPr>
                        <a:t>Within Groups</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177.489</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80</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2.219</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r>
              <a:tr h="476536">
                <a:tc vMerge="1">
                  <a:txBody>
                    <a:bodyPr/>
                    <a:lstStyle/>
                    <a:p>
                      <a:endParaRPr lang="en-US"/>
                    </a:p>
                  </a:txBody>
                  <a:tcPr/>
                </a:tc>
                <a:tc>
                  <a:txBody>
                    <a:bodyPr/>
                    <a:lstStyle/>
                    <a:p>
                      <a:pPr marL="38100" marR="38100">
                        <a:lnSpc>
                          <a:spcPts val="1600"/>
                        </a:lnSpc>
                        <a:spcBef>
                          <a:spcPts val="0"/>
                        </a:spcBef>
                        <a:spcAft>
                          <a:spcPts val="0"/>
                        </a:spcAft>
                      </a:pPr>
                      <a:r>
                        <a:rPr lang="en-US" sz="1000">
                          <a:effectLst/>
                        </a:rPr>
                        <a:t>Total</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497.776</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89</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r>
              <a:tr h="476536">
                <a:tc rowSpan="3">
                  <a:txBody>
                    <a:bodyPr/>
                    <a:lstStyle/>
                    <a:p>
                      <a:pPr marL="38100" marR="38100">
                        <a:lnSpc>
                          <a:spcPts val="1600"/>
                        </a:lnSpc>
                        <a:spcBef>
                          <a:spcPts val="0"/>
                        </a:spcBef>
                        <a:spcAft>
                          <a:spcPts val="0"/>
                        </a:spcAft>
                      </a:pPr>
                      <a:r>
                        <a:rPr lang="en-US" sz="1000">
                          <a:effectLst/>
                        </a:rPr>
                        <a:t>Soil Temperature</a:t>
                      </a:r>
                      <a:endParaRPr lang="en-US" sz="1100">
                        <a:effectLst/>
                        <a:latin typeface="Arial"/>
                        <a:ea typeface="Arial"/>
                      </a:endParaRPr>
                    </a:p>
                  </a:txBody>
                  <a:tcPr marL="0" marR="0" marT="0" marB="0"/>
                </a:tc>
                <a:tc>
                  <a:txBody>
                    <a:bodyPr/>
                    <a:lstStyle/>
                    <a:p>
                      <a:pPr marL="38100" marR="38100">
                        <a:lnSpc>
                          <a:spcPts val="1600"/>
                        </a:lnSpc>
                        <a:spcBef>
                          <a:spcPts val="0"/>
                        </a:spcBef>
                        <a:spcAft>
                          <a:spcPts val="0"/>
                        </a:spcAft>
                      </a:pPr>
                      <a:r>
                        <a:rPr lang="en-US" sz="1000">
                          <a:effectLst/>
                        </a:rPr>
                        <a:t>Between Groups</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335.993</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9</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37.333</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13.986</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.000</a:t>
                      </a:r>
                      <a:endParaRPr lang="en-US" sz="1100">
                        <a:effectLst/>
                        <a:latin typeface="Arial"/>
                        <a:ea typeface="Arial"/>
                      </a:endParaRPr>
                    </a:p>
                  </a:txBody>
                  <a:tcPr marL="0" marR="0" marT="0" marB="0" anchor="ctr"/>
                </a:tc>
              </a:tr>
              <a:tr h="476536">
                <a:tc vMerge="1">
                  <a:txBody>
                    <a:bodyPr/>
                    <a:lstStyle/>
                    <a:p>
                      <a:endParaRPr lang="en-US"/>
                    </a:p>
                  </a:txBody>
                  <a:tcPr/>
                </a:tc>
                <a:tc>
                  <a:txBody>
                    <a:bodyPr/>
                    <a:lstStyle/>
                    <a:p>
                      <a:pPr marL="38100" marR="38100">
                        <a:lnSpc>
                          <a:spcPts val="1600"/>
                        </a:lnSpc>
                        <a:spcBef>
                          <a:spcPts val="0"/>
                        </a:spcBef>
                        <a:spcAft>
                          <a:spcPts val="0"/>
                        </a:spcAft>
                      </a:pPr>
                      <a:r>
                        <a:rPr lang="en-US" sz="1000">
                          <a:effectLst/>
                        </a:rPr>
                        <a:t>Within Groups</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213.547</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80</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2.669</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r>
              <a:tr h="476536">
                <a:tc vMerge="1">
                  <a:txBody>
                    <a:bodyPr/>
                    <a:lstStyle/>
                    <a:p>
                      <a:endParaRPr lang="en-US"/>
                    </a:p>
                  </a:txBody>
                  <a:tcPr/>
                </a:tc>
                <a:tc>
                  <a:txBody>
                    <a:bodyPr/>
                    <a:lstStyle/>
                    <a:p>
                      <a:pPr marL="38100" marR="38100">
                        <a:lnSpc>
                          <a:spcPts val="1600"/>
                        </a:lnSpc>
                        <a:spcBef>
                          <a:spcPts val="0"/>
                        </a:spcBef>
                        <a:spcAft>
                          <a:spcPts val="0"/>
                        </a:spcAft>
                      </a:pPr>
                      <a:r>
                        <a:rPr lang="en-US" sz="1000">
                          <a:effectLst/>
                        </a:rPr>
                        <a:t>Total</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549.540</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89</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dirty="0">
                          <a:effectLst/>
                        </a:rPr>
                        <a:t> </a:t>
                      </a:r>
                      <a:endParaRPr lang="en-US" sz="1100" dirty="0">
                        <a:effectLst/>
                        <a:latin typeface="Arial"/>
                        <a:ea typeface="Arial"/>
                      </a:endParaRPr>
                    </a:p>
                  </a:txBody>
                  <a:tcPr marL="0" marR="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1580493"/>
              </p:ext>
            </p:extLst>
          </p:nvPr>
        </p:nvGraphicFramePr>
        <p:xfrm>
          <a:off x="25877520" y="21514315"/>
          <a:ext cx="11049317" cy="5530296"/>
        </p:xfrm>
        <a:graphic>
          <a:graphicData uri="http://schemas.openxmlformats.org/drawingml/2006/table">
            <a:tbl>
              <a:tblPr>
                <a:tableStyleId>{5C22544A-7EE6-4342-B048-85BDC9FD1C3A}</a:tableStyleId>
              </a:tblPr>
              <a:tblGrid>
                <a:gridCol w="2261614"/>
                <a:gridCol w="1858874"/>
                <a:gridCol w="1606623"/>
                <a:gridCol w="1539499"/>
                <a:gridCol w="1539499"/>
                <a:gridCol w="1121604"/>
                <a:gridCol w="1121604"/>
              </a:tblGrid>
              <a:tr h="462999">
                <a:tc gridSpan="7">
                  <a:txBody>
                    <a:bodyPr/>
                    <a:lstStyle/>
                    <a:p>
                      <a:pPr marL="38100" marR="38100">
                        <a:lnSpc>
                          <a:spcPts val="1600"/>
                        </a:lnSpc>
                        <a:spcBef>
                          <a:spcPts val="0"/>
                        </a:spcBef>
                        <a:spcAft>
                          <a:spcPts val="0"/>
                        </a:spcAft>
                      </a:pPr>
                      <a:r>
                        <a:rPr lang="en-US" sz="1100" dirty="0">
                          <a:effectLst/>
                        </a:rPr>
                        <a:t>Table 8: ANOVA Result for School Farm</a:t>
                      </a:r>
                      <a:endParaRPr lang="en-US" sz="1100" dirty="0">
                        <a:effectLst/>
                        <a:latin typeface="Arial"/>
                        <a:ea typeface="Arial"/>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66375">
                <a:tc gridSpan="2">
                  <a:txBody>
                    <a:bodyPr/>
                    <a:lstStyle/>
                    <a:p>
                      <a:pPr marL="0" marR="0">
                        <a:lnSpc>
                          <a:spcPct val="115000"/>
                        </a:lnSpc>
                        <a:spcBef>
                          <a:spcPts val="0"/>
                        </a:spcBef>
                        <a:spcAft>
                          <a:spcPts val="0"/>
                        </a:spcAft>
                      </a:pPr>
                      <a:r>
                        <a:rPr lang="en-US" sz="1000" dirty="0">
                          <a:effectLst/>
                        </a:rPr>
                        <a:t> </a:t>
                      </a:r>
                      <a:endParaRPr lang="en-US" sz="1100" dirty="0">
                        <a:effectLst/>
                        <a:latin typeface="Arial"/>
                        <a:ea typeface="Arial"/>
                      </a:endParaRPr>
                    </a:p>
                  </a:txBody>
                  <a:tcPr marL="0" marR="0" marT="0" marB="0" anchor="b"/>
                </a:tc>
                <a:tc hMerge="1">
                  <a:txBody>
                    <a:bodyPr/>
                    <a:lstStyle/>
                    <a:p>
                      <a:endParaRPr lang="en-US"/>
                    </a:p>
                  </a:txBody>
                  <a:tcPr/>
                </a:tc>
                <a:tc>
                  <a:txBody>
                    <a:bodyPr/>
                    <a:lstStyle/>
                    <a:p>
                      <a:pPr marL="38100" marR="38100" algn="ctr">
                        <a:lnSpc>
                          <a:spcPts val="1600"/>
                        </a:lnSpc>
                        <a:spcBef>
                          <a:spcPts val="0"/>
                        </a:spcBef>
                        <a:spcAft>
                          <a:spcPts val="0"/>
                        </a:spcAft>
                      </a:pPr>
                      <a:r>
                        <a:rPr lang="en-US" sz="1000">
                          <a:effectLst/>
                        </a:rPr>
                        <a:t>Sum of Squares</a:t>
                      </a:r>
                      <a:endParaRPr lang="en-US" sz="1100">
                        <a:effectLst/>
                        <a:latin typeface="Arial"/>
                        <a:ea typeface="Arial"/>
                      </a:endParaRPr>
                    </a:p>
                  </a:txBody>
                  <a:tcPr marL="0" marR="0" marT="0" marB="0" anchor="b"/>
                </a:tc>
                <a:tc>
                  <a:txBody>
                    <a:bodyPr/>
                    <a:lstStyle/>
                    <a:p>
                      <a:pPr marL="38100" marR="38100" algn="ctr">
                        <a:lnSpc>
                          <a:spcPts val="1600"/>
                        </a:lnSpc>
                        <a:spcBef>
                          <a:spcPts val="0"/>
                        </a:spcBef>
                        <a:spcAft>
                          <a:spcPts val="0"/>
                        </a:spcAft>
                      </a:pPr>
                      <a:r>
                        <a:rPr lang="en-US" sz="1000" dirty="0" err="1">
                          <a:effectLst/>
                        </a:rPr>
                        <a:t>df</a:t>
                      </a:r>
                      <a:endParaRPr lang="en-US" sz="1100" dirty="0">
                        <a:effectLst/>
                        <a:latin typeface="Arial"/>
                        <a:ea typeface="Arial"/>
                      </a:endParaRPr>
                    </a:p>
                  </a:txBody>
                  <a:tcPr marL="0" marR="0" marT="0" marB="0" anchor="b"/>
                </a:tc>
                <a:tc>
                  <a:txBody>
                    <a:bodyPr/>
                    <a:lstStyle/>
                    <a:p>
                      <a:pPr marL="38100" marR="38100" algn="ctr">
                        <a:lnSpc>
                          <a:spcPts val="1600"/>
                        </a:lnSpc>
                        <a:spcBef>
                          <a:spcPts val="0"/>
                        </a:spcBef>
                        <a:spcAft>
                          <a:spcPts val="0"/>
                        </a:spcAft>
                      </a:pPr>
                      <a:r>
                        <a:rPr lang="en-US" sz="1000">
                          <a:effectLst/>
                        </a:rPr>
                        <a:t>Mean Square</a:t>
                      </a:r>
                      <a:endParaRPr lang="en-US" sz="1100">
                        <a:effectLst/>
                        <a:latin typeface="Arial"/>
                        <a:ea typeface="Arial"/>
                      </a:endParaRPr>
                    </a:p>
                  </a:txBody>
                  <a:tcPr marL="0" marR="0" marT="0" marB="0" anchor="b"/>
                </a:tc>
                <a:tc>
                  <a:txBody>
                    <a:bodyPr/>
                    <a:lstStyle/>
                    <a:p>
                      <a:pPr marL="38100" marR="38100" algn="ctr">
                        <a:lnSpc>
                          <a:spcPts val="1600"/>
                        </a:lnSpc>
                        <a:spcBef>
                          <a:spcPts val="0"/>
                        </a:spcBef>
                        <a:spcAft>
                          <a:spcPts val="0"/>
                        </a:spcAft>
                      </a:pPr>
                      <a:r>
                        <a:rPr lang="en-US" sz="1000">
                          <a:effectLst/>
                        </a:rPr>
                        <a:t>F</a:t>
                      </a:r>
                      <a:endParaRPr lang="en-US" sz="1100">
                        <a:effectLst/>
                        <a:latin typeface="Arial"/>
                        <a:ea typeface="Arial"/>
                      </a:endParaRPr>
                    </a:p>
                  </a:txBody>
                  <a:tcPr marL="0" marR="0" marT="0" marB="0" anchor="b"/>
                </a:tc>
                <a:tc>
                  <a:txBody>
                    <a:bodyPr/>
                    <a:lstStyle/>
                    <a:p>
                      <a:pPr marL="38100" marR="38100" algn="ctr">
                        <a:lnSpc>
                          <a:spcPts val="1600"/>
                        </a:lnSpc>
                        <a:spcBef>
                          <a:spcPts val="0"/>
                        </a:spcBef>
                        <a:spcAft>
                          <a:spcPts val="0"/>
                        </a:spcAft>
                      </a:pPr>
                      <a:r>
                        <a:rPr lang="en-US" sz="1000">
                          <a:effectLst/>
                        </a:rPr>
                        <a:t>Sig.</a:t>
                      </a:r>
                      <a:endParaRPr lang="en-US" sz="1100">
                        <a:effectLst/>
                        <a:latin typeface="Arial"/>
                        <a:ea typeface="Arial"/>
                      </a:endParaRPr>
                    </a:p>
                  </a:txBody>
                  <a:tcPr marL="0" marR="0" marT="0" marB="0" anchor="b"/>
                </a:tc>
              </a:tr>
              <a:tr h="455658">
                <a:tc rowSpan="3">
                  <a:txBody>
                    <a:bodyPr/>
                    <a:lstStyle/>
                    <a:p>
                      <a:pPr marL="38100" marR="38100">
                        <a:lnSpc>
                          <a:spcPts val="1600"/>
                        </a:lnSpc>
                        <a:spcBef>
                          <a:spcPts val="0"/>
                        </a:spcBef>
                        <a:spcAft>
                          <a:spcPts val="0"/>
                        </a:spcAft>
                      </a:pPr>
                      <a:r>
                        <a:rPr lang="en-US" sz="1000">
                          <a:effectLst/>
                        </a:rPr>
                        <a:t>Surface Temperature</a:t>
                      </a:r>
                      <a:endParaRPr lang="en-US" sz="1100">
                        <a:effectLst/>
                        <a:latin typeface="Arial"/>
                        <a:ea typeface="Arial"/>
                      </a:endParaRPr>
                    </a:p>
                  </a:txBody>
                  <a:tcPr marL="0" marR="0" marT="0" marB="0"/>
                </a:tc>
                <a:tc>
                  <a:txBody>
                    <a:bodyPr/>
                    <a:lstStyle/>
                    <a:p>
                      <a:pPr marL="38100" marR="38100">
                        <a:lnSpc>
                          <a:spcPts val="1600"/>
                        </a:lnSpc>
                        <a:spcBef>
                          <a:spcPts val="0"/>
                        </a:spcBef>
                        <a:spcAft>
                          <a:spcPts val="0"/>
                        </a:spcAft>
                      </a:pPr>
                      <a:r>
                        <a:rPr lang="en-US" sz="1000">
                          <a:effectLst/>
                        </a:rPr>
                        <a:t>Between Groups</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244.704</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9</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27.189</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2.969</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.004</a:t>
                      </a:r>
                      <a:endParaRPr lang="en-US" sz="1100">
                        <a:effectLst/>
                        <a:latin typeface="Arial"/>
                        <a:ea typeface="Arial"/>
                      </a:endParaRPr>
                    </a:p>
                  </a:txBody>
                  <a:tcPr marL="0" marR="0" marT="0" marB="0" anchor="ctr"/>
                </a:tc>
              </a:tr>
              <a:tr h="455658">
                <a:tc vMerge="1">
                  <a:txBody>
                    <a:bodyPr/>
                    <a:lstStyle/>
                    <a:p>
                      <a:endParaRPr lang="en-US"/>
                    </a:p>
                  </a:txBody>
                  <a:tcPr/>
                </a:tc>
                <a:tc>
                  <a:txBody>
                    <a:bodyPr/>
                    <a:lstStyle/>
                    <a:p>
                      <a:pPr marL="38100" marR="38100">
                        <a:lnSpc>
                          <a:spcPts val="1600"/>
                        </a:lnSpc>
                        <a:spcBef>
                          <a:spcPts val="0"/>
                        </a:spcBef>
                        <a:spcAft>
                          <a:spcPts val="0"/>
                        </a:spcAft>
                      </a:pPr>
                      <a:r>
                        <a:rPr lang="en-US" sz="1000">
                          <a:effectLst/>
                        </a:rPr>
                        <a:t>Within Groups</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732.742</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80</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9.159</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r>
              <a:tr h="455658">
                <a:tc vMerge="1">
                  <a:txBody>
                    <a:bodyPr/>
                    <a:lstStyle/>
                    <a:p>
                      <a:endParaRPr lang="en-US"/>
                    </a:p>
                  </a:txBody>
                  <a:tcPr/>
                </a:tc>
                <a:tc>
                  <a:txBody>
                    <a:bodyPr/>
                    <a:lstStyle/>
                    <a:p>
                      <a:pPr marL="38100" marR="38100">
                        <a:lnSpc>
                          <a:spcPts val="1600"/>
                        </a:lnSpc>
                        <a:spcBef>
                          <a:spcPts val="0"/>
                        </a:spcBef>
                        <a:spcAft>
                          <a:spcPts val="0"/>
                        </a:spcAft>
                      </a:pPr>
                      <a:r>
                        <a:rPr lang="en-US" sz="1000">
                          <a:effectLst/>
                        </a:rPr>
                        <a:t>Total</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977.446</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89</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r>
              <a:tr h="455658">
                <a:tc rowSpan="3">
                  <a:txBody>
                    <a:bodyPr/>
                    <a:lstStyle/>
                    <a:p>
                      <a:pPr marL="38100" marR="38100">
                        <a:lnSpc>
                          <a:spcPts val="1600"/>
                        </a:lnSpc>
                        <a:spcBef>
                          <a:spcPts val="0"/>
                        </a:spcBef>
                        <a:spcAft>
                          <a:spcPts val="0"/>
                        </a:spcAft>
                      </a:pPr>
                      <a:r>
                        <a:rPr lang="en-US" sz="1000">
                          <a:effectLst/>
                        </a:rPr>
                        <a:t>Air Temperature</a:t>
                      </a:r>
                      <a:endParaRPr lang="en-US" sz="1100">
                        <a:effectLst/>
                        <a:latin typeface="Arial"/>
                        <a:ea typeface="Arial"/>
                      </a:endParaRPr>
                    </a:p>
                  </a:txBody>
                  <a:tcPr marL="0" marR="0" marT="0" marB="0"/>
                </a:tc>
                <a:tc>
                  <a:txBody>
                    <a:bodyPr/>
                    <a:lstStyle/>
                    <a:p>
                      <a:pPr marL="38100" marR="38100">
                        <a:lnSpc>
                          <a:spcPts val="1600"/>
                        </a:lnSpc>
                        <a:spcBef>
                          <a:spcPts val="0"/>
                        </a:spcBef>
                        <a:spcAft>
                          <a:spcPts val="0"/>
                        </a:spcAft>
                      </a:pPr>
                      <a:r>
                        <a:rPr lang="en-US" sz="1000">
                          <a:effectLst/>
                        </a:rPr>
                        <a:t>Between Groups</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171.451</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9</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19.050</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25.930</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.000</a:t>
                      </a:r>
                      <a:endParaRPr lang="en-US" sz="1100">
                        <a:effectLst/>
                        <a:latin typeface="Arial"/>
                        <a:ea typeface="Arial"/>
                      </a:endParaRPr>
                    </a:p>
                  </a:txBody>
                  <a:tcPr marL="0" marR="0" marT="0" marB="0" anchor="ctr"/>
                </a:tc>
              </a:tr>
              <a:tr h="455658">
                <a:tc vMerge="1">
                  <a:txBody>
                    <a:bodyPr/>
                    <a:lstStyle/>
                    <a:p>
                      <a:endParaRPr lang="en-US"/>
                    </a:p>
                  </a:txBody>
                  <a:tcPr/>
                </a:tc>
                <a:tc>
                  <a:txBody>
                    <a:bodyPr/>
                    <a:lstStyle/>
                    <a:p>
                      <a:pPr marL="38100" marR="38100">
                        <a:lnSpc>
                          <a:spcPts val="1600"/>
                        </a:lnSpc>
                        <a:spcBef>
                          <a:spcPts val="0"/>
                        </a:spcBef>
                        <a:spcAft>
                          <a:spcPts val="0"/>
                        </a:spcAft>
                      </a:pPr>
                      <a:r>
                        <a:rPr lang="en-US" sz="1000">
                          <a:effectLst/>
                        </a:rPr>
                        <a:t>Within Groups</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58.773</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80</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.735</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r>
              <a:tr h="455658">
                <a:tc vMerge="1">
                  <a:txBody>
                    <a:bodyPr/>
                    <a:lstStyle/>
                    <a:p>
                      <a:endParaRPr lang="en-US"/>
                    </a:p>
                  </a:txBody>
                  <a:tcPr/>
                </a:tc>
                <a:tc>
                  <a:txBody>
                    <a:bodyPr/>
                    <a:lstStyle/>
                    <a:p>
                      <a:pPr marL="38100" marR="38100">
                        <a:lnSpc>
                          <a:spcPts val="1600"/>
                        </a:lnSpc>
                        <a:spcBef>
                          <a:spcPts val="0"/>
                        </a:spcBef>
                        <a:spcAft>
                          <a:spcPts val="0"/>
                        </a:spcAft>
                      </a:pPr>
                      <a:r>
                        <a:rPr lang="en-US" sz="1000">
                          <a:effectLst/>
                        </a:rPr>
                        <a:t>Total</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230.225</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89</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r>
              <a:tr h="455658">
                <a:tc rowSpan="3">
                  <a:txBody>
                    <a:bodyPr/>
                    <a:lstStyle/>
                    <a:p>
                      <a:pPr marL="38100" marR="38100">
                        <a:lnSpc>
                          <a:spcPts val="1600"/>
                        </a:lnSpc>
                        <a:spcBef>
                          <a:spcPts val="0"/>
                        </a:spcBef>
                        <a:spcAft>
                          <a:spcPts val="0"/>
                        </a:spcAft>
                      </a:pPr>
                      <a:r>
                        <a:rPr lang="en-US" sz="1000">
                          <a:effectLst/>
                        </a:rPr>
                        <a:t>Soil Temperature</a:t>
                      </a:r>
                      <a:endParaRPr lang="en-US" sz="1100">
                        <a:effectLst/>
                        <a:latin typeface="Arial"/>
                        <a:ea typeface="Arial"/>
                      </a:endParaRPr>
                    </a:p>
                  </a:txBody>
                  <a:tcPr marL="0" marR="0" marT="0" marB="0"/>
                </a:tc>
                <a:tc>
                  <a:txBody>
                    <a:bodyPr/>
                    <a:lstStyle/>
                    <a:p>
                      <a:pPr marL="38100" marR="38100">
                        <a:lnSpc>
                          <a:spcPts val="1600"/>
                        </a:lnSpc>
                        <a:spcBef>
                          <a:spcPts val="0"/>
                        </a:spcBef>
                        <a:spcAft>
                          <a:spcPts val="0"/>
                        </a:spcAft>
                      </a:pPr>
                      <a:r>
                        <a:rPr lang="en-US" sz="1000">
                          <a:effectLst/>
                        </a:rPr>
                        <a:t>Between Groups</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541.122</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9</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60.125</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40.533</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.000</a:t>
                      </a:r>
                      <a:endParaRPr lang="en-US" sz="1100">
                        <a:effectLst/>
                        <a:latin typeface="Arial"/>
                        <a:ea typeface="Arial"/>
                      </a:endParaRPr>
                    </a:p>
                  </a:txBody>
                  <a:tcPr marL="0" marR="0" marT="0" marB="0" anchor="ctr"/>
                </a:tc>
              </a:tr>
              <a:tr h="455658">
                <a:tc vMerge="1">
                  <a:txBody>
                    <a:bodyPr/>
                    <a:lstStyle/>
                    <a:p>
                      <a:endParaRPr lang="en-US"/>
                    </a:p>
                  </a:txBody>
                  <a:tcPr/>
                </a:tc>
                <a:tc>
                  <a:txBody>
                    <a:bodyPr/>
                    <a:lstStyle/>
                    <a:p>
                      <a:pPr marL="38100" marR="38100">
                        <a:lnSpc>
                          <a:spcPts val="1600"/>
                        </a:lnSpc>
                        <a:spcBef>
                          <a:spcPts val="0"/>
                        </a:spcBef>
                        <a:spcAft>
                          <a:spcPts val="0"/>
                        </a:spcAft>
                      </a:pPr>
                      <a:r>
                        <a:rPr lang="en-US" sz="1000">
                          <a:effectLst/>
                        </a:rPr>
                        <a:t>Within Groups</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118.667</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80</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1.483</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r>
              <a:tr h="455658">
                <a:tc vMerge="1">
                  <a:txBody>
                    <a:bodyPr/>
                    <a:lstStyle/>
                    <a:p>
                      <a:endParaRPr lang="en-US"/>
                    </a:p>
                  </a:txBody>
                  <a:tcPr/>
                </a:tc>
                <a:tc>
                  <a:txBody>
                    <a:bodyPr/>
                    <a:lstStyle/>
                    <a:p>
                      <a:pPr marL="38100" marR="38100">
                        <a:lnSpc>
                          <a:spcPts val="1600"/>
                        </a:lnSpc>
                        <a:spcBef>
                          <a:spcPts val="0"/>
                        </a:spcBef>
                        <a:spcAft>
                          <a:spcPts val="0"/>
                        </a:spcAft>
                      </a:pPr>
                      <a:r>
                        <a:rPr lang="en-US" sz="1000">
                          <a:effectLst/>
                        </a:rPr>
                        <a:t>Total</a:t>
                      </a:r>
                      <a:endParaRPr lang="en-US" sz="1100">
                        <a:effectLst/>
                        <a:latin typeface="Arial"/>
                        <a:ea typeface="Arial"/>
                      </a:endParaRPr>
                    </a:p>
                  </a:txBody>
                  <a:tcPr marL="0" marR="0" marT="0" marB="0"/>
                </a:tc>
                <a:tc>
                  <a:txBody>
                    <a:bodyPr/>
                    <a:lstStyle/>
                    <a:p>
                      <a:pPr marL="38100" marR="38100" algn="r">
                        <a:lnSpc>
                          <a:spcPts val="1600"/>
                        </a:lnSpc>
                        <a:spcBef>
                          <a:spcPts val="0"/>
                        </a:spcBef>
                        <a:spcAft>
                          <a:spcPts val="0"/>
                        </a:spcAft>
                      </a:pPr>
                      <a:r>
                        <a:rPr lang="en-US" sz="1000">
                          <a:effectLst/>
                        </a:rPr>
                        <a:t>659.789</a:t>
                      </a:r>
                      <a:endParaRPr lang="en-US" sz="1100">
                        <a:effectLst/>
                        <a:latin typeface="Arial"/>
                        <a:ea typeface="Arial"/>
                      </a:endParaRPr>
                    </a:p>
                  </a:txBody>
                  <a:tcPr marL="0" marR="0" marT="0" marB="0" anchor="ctr"/>
                </a:tc>
                <a:tc>
                  <a:txBody>
                    <a:bodyPr/>
                    <a:lstStyle/>
                    <a:p>
                      <a:pPr marL="38100" marR="38100" algn="r">
                        <a:lnSpc>
                          <a:spcPts val="1600"/>
                        </a:lnSpc>
                        <a:spcBef>
                          <a:spcPts val="0"/>
                        </a:spcBef>
                        <a:spcAft>
                          <a:spcPts val="0"/>
                        </a:spcAft>
                      </a:pPr>
                      <a:r>
                        <a:rPr lang="en-US" sz="1000">
                          <a:effectLst/>
                        </a:rPr>
                        <a:t>89</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a:effectLst/>
                        </a:rPr>
                        <a:t> </a:t>
                      </a:r>
                      <a:endParaRPr lang="en-US" sz="1100">
                        <a:effectLst/>
                        <a:latin typeface="Arial"/>
                        <a:ea typeface="Arial"/>
                      </a:endParaRPr>
                    </a:p>
                  </a:txBody>
                  <a:tcPr marL="0" marR="0" marT="0" marB="0" anchor="ctr"/>
                </a:tc>
                <a:tc>
                  <a:txBody>
                    <a:bodyPr/>
                    <a:lstStyle/>
                    <a:p>
                      <a:pPr marL="0" marR="0">
                        <a:lnSpc>
                          <a:spcPct val="115000"/>
                        </a:lnSpc>
                        <a:spcBef>
                          <a:spcPts val="0"/>
                        </a:spcBef>
                        <a:spcAft>
                          <a:spcPts val="0"/>
                        </a:spcAft>
                      </a:pPr>
                      <a:r>
                        <a:rPr lang="en-US" sz="1000" dirty="0">
                          <a:effectLst/>
                        </a:rPr>
                        <a:t> </a:t>
                      </a:r>
                      <a:endParaRPr lang="en-US" sz="1100" dirty="0">
                        <a:effectLst/>
                        <a:latin typeface="Arial"/>
                        <a:ea typeface="Arial"/>
                      </a:endParaRPr>
                    </a:p>
                  </a:txBody>
                  <a:tcPr marL="0" marR="0" marT="0" marB="0" anchor="ctr"/>
                </a:tc>
              </a:tr>
            </a:tbl>
          </a:graphicData>
        </a:graphic>
      </p:graphicFrame>
      <p:sp>
        <p:nvSpPr>
          <p:cNvPr id="11" name="Rectangle 4"/>
          <p:cNvSpPr>
            <a:spLocks noChangeArrowheads="1"/>
          </p:cNvSpPr>
          <p:nvPr/>
        </p:nvSpPr>
        <p:spPr bwMode="auto">
          <a:xfrm>
            <a:off x="22080538" y="19364325"/>
            <a:ext cx="50401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8207</TotalTime>
  <Words>1954</Words>
  <Application>Microsoft Office PowerPoint</Application>
  <PresentationFormat>Custom</PresentationFormat>
  <Paragraphs>254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creator>Ethan Shulda;www.postersession.com</dc:creator>
  <cp:keywords>www.postersession.com</cp:keywords>
  <dc:description>©MegaPrint Inc. 2009-2015</dc:description>
  <cp:lastModifiedBy>DR FASAKIN</cp:lastModifiedBy>
  <cp:revision>155</cp:revision>
  <dcterms:created xsi:type="dcterms:W3CDTF">2008-12-04T00:20:37Z</dcterms:created>
  <dcterms:modified xsi:type="dcterms:W3CDTF">2021-03-12T15:35:11Z</dcterms:modified>
</cp:coreProperties>
</file>