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28" y="274320"/>
            <a:ext cx="8656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sz="2400" dirty="0"/>
              <a:t>Monitoring Multispecies Vectors in School Environments</a:t>
            </a:r>
            <a:br>
              <a:rPr sz="2400" dirty="0"/>
            </a:br>
            <a:r>
              <a:rPr sz="2400" dirty="0"/>
              <a:t>Integrating the GLOBE Protocol, CDC Traps, and Low-Cost Technologies</a:t>
            </a:r>
            <a:r>
              <a:rPr lang="pt-BR" sz="2400" dirty="0"/>
              <a:t>.</a:t>
            </a:r>
            <a:endParaRPr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328" y="1372255"/>
            <a:ext cx="8229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/>
            </a:pPr>
            <a:r>
              <a:rPr dirty="0"/>
              <a:t>Sandra Maria Nascimento et al.</a:t>
            </a:r>
          </a:p>
          <a:p>
            <a:r>
              <a:rPr dirty="0" err="1"/>
              <a:t>Colégio</a:t>
            </a:r>
            <a:r>
              <a:rPr dirty="0"/>
              <a:t> Militar </a:t>
            </a:r>
            <a:r>
              <a:rPr dirty="0" err="1"/>
              <a:t>Tiradentes</a:t>
            </a:r>
            <a:r>
              <a:rPr dirty="0"/>
              <a:t> V – Timon, Maranhão, Brazil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853" y="2367141"/>
            <a:ext cx="865681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sz="2400" dirty="0"/>
              <a:t>Introduction &amp; Objective</a:t>
            </a:r>
          </a:p>
          <a:p>
            <a:pPr>
              <a:defRPr sz="1400"/>
            </a:pPr>
            <a:r>
              <a:rPr sz="2400" dirty="0"/>
              <a:t>• Investigate mosquito vectors of public health importance in a school environment.</a:t>
            </a:r>
          </a:p>
          <a:p>
            <a:pPr>
              <a:defRPr sz="1400"/>
            </a:pPr>
            <a:r>
              <a:rPr sz="2400" dirty="0"/>
              <a:t>• Integrate citizen science, entomological surveillance, and STEM education using the GLOBE Program.</a:t>
            </a:r>
          </a:p>
          <a:p>
            <a:pPr>
              <a:defRPr sz="1400"/>
            </a:pPr>
            <a:r>
              <a:rPr sz="2400" dirty="0"/>
              <a:t>Methods</a:t>
            </a:r>
          </a:p>
          <a:p>
            <a:pPr>
              <a:defRPr sz="1400"/>
            </a:pPr>
            <a:r>
              <a:rPr sz="2400" dirty="0"/>
              <a:t>• Three CDC-type light traps installed overnight (Sept 22–23, 2025).</a:t>
            </a:r>
          </a:p>
          <a:p>
            <a:pPr>
              <a:defRPr sz="1400"/>
            </a:pPr>
            <a:r>
              <a:rPr sz="2400" dirty="0"/>
              <a:t>• Environmental conditions: 27 °C, 71% relative humidity.</a:t>
            </a:r>
          </a:p>
          <a:p>
            <a:pPr>
              <a:defRPr sz="1400"/>
            </a:pPr>
            <a:r>
              <a:rPr sz="2400" dirty="0"/>
              <a:t>• Specimens identified in the Zoonosis Surveillance Unit laboratory.</a:t>
            </a:r>
          </a:p>
          <a:p>
            <a:pPr>
              <a:defRPr sz="1400"/>
            </a:pPr>
            <a:r>
              <a:rPr sz="2400" dirty="0"/>
              <a:t>• Data uploaded to the GLOBE Mosquito Habitat Mapper.</a:t>
            </a:r>
          </a:p>
          <a:p>
            <a:pPr>
              <a:defRPr sz="1400"/>
            </a:pPr>
            <a:endParaRPr dirty="0"/>
          </a:p>
          <a:p>
            <a:pPr>
              <a:defRPr sz="1400"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3288724-86FA-4C0F-A603-42F5F21A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40" y="614162"/>
            <a:ext cx="3200677" cy="5419814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5B2184B-8AD5-C326-F8BE-C202062411ED}"/>
              </a:ext>
            </a:extLst>
          </p:cNvPr>
          <p:cNvSpPr txBox="1"/>
          <p:nvPr/>
        </p:nvSpPr>
        <p:spPr>
          <a:xfrm>
            <a:off x="6032681" y="6116010"/>
            <a:ext cx="276293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rPr dirty="0"/>
              <a:t>Low-cost mosquito trap prototype (BE2</a:t>
            </a:r>
            <a:r>
              <a:rPr lang="pt-BR" dirty="0"/>
              <a:t>5</a:t>
            </a:r>
            <a:r>
              <a:rPr dirty="0"/>
              <a:t>)</a:t>
            </a:r>
          </a:p>
          <a:p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2D41D7-7827-9E81-8910-15CCAE4A662A}"/>
              </a:ext>
            </a:extLst>
          </p:cNvPr>
          <p:cNvSpPr txBox="1"/>
          <p:nvPr/>
        </p:nvSpPr>
        <p:spPr>
          <a:xfrm>
            <a:off x="348383" y="614162"/>
            <a:ext cx="457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pt-BR" sz="2400" dirty="0" err="1"/>
              <a:t>Results</a:t>
            </a:r>
            <a:endParaRPr lang="pt-BR" sz="2400" dirty="0"/>
          </a:p>
          <a:p>
            <a:pPr>
              <a:defRPr sz="1400"/>
            </a:pPr>
            <a:r>
              <a:rPr lang="pt-BR" sz="2400" dirty="0"/>
              <a:t>• 38 </a:t>
            </a:r>
            <a:r>
              <a:rPr lang="pt-BR" sz="2400" dirty="0" err="1"/>
              <a:t>insects</a:t>
            </a:r>
            <a:r>
              <a:rPr lang="pt-BR" sz="2400" dirty="0"/>
              <a:t> </a:t>
            </a:r>
            <a:r>
              <a:rPr lang="pt-BR" sz="2400" dirty="0" err="1"/>
              <a:t>collected</a:t>
            </a:r>
            <a:r>
              <a:rPr lang="pt-BR" sz="2400" dirty="0"/>
              <a:t>.</a:t>
            </a:r>
          </a:p>
          <a:p>
            <a:pPr>
              <a:defRPr sz="1400"/>
            </a:pPr>
            <a:r>
              <a:rPr lang="pt-BR" sz="2400" dirty="0"/>
              <a:t>• </a:t>
            </a:r>
            <a:r>
              <a:rPr lang="pt-BR" sz="2400" dirty="0" err="1"/>
              <a:t>Culicidae</a:t>
            </a:r>
            <a:r>
              <a:rPr lang="pt-BR" sz="2400" dirty="0"/>
              <a:t>: 15.79% (Culex </a:t>
            </a:r>
            <a:r>
              <a:rPr lang="pt-BR" sz="2400" dirty="0" err="1"/>
              <a:t>pipiens</a:t>
            </a:r>
            <a:r>
              <a:rPr lang="pt-BR" sz="2400" dirty="0"/>
              <a:t>).</a:t>
            </a:r>
          </a:p>
          <a:p>
            <a:pPr>
              <a:defRPr sz="1400"/>
            </a:pPr>
            <a:r>
              <a:rPr lang="pt-BR" sz="2400" dirty="0"/>
              <a:t>• </a:t>
            </a:r>
            <a:r>
              <a:rPr lang="pt-BR" sz="2400" dirty="0" err="1"/>
              <a:t>Simuliidae</a:t>
            </a:r>
            <a:r>
              <a:rPr lang="pt-BR" sz="2400" dirty="0"/>
              <a:t>: 50%.</a:t>
            </a:r>
          </a:p>
          <a:p>
            <a:pPr>
              <a:defRPr sz="1400"/>
            </a:pPr>
            <a:r>
              <a:rPr lang="pt-BR" sz="2400" dirty="0"/>
              <a:t>• </a:t>
            </a:r>
            <a:r>
              <a:rPr lang="pt-BR" sz="2400" dirty="0" err="1"/>
              <a:t>Psychodidae</a:t>
            </a:r>
            <a:r>
              <a:rPr lang="pt-BR" sz="2400" dirty="0"/>
              <a:t>: 34.21% (</a:t>
            </a:r>
            <a:r>
              <a:rPr lang="pt-BR" sz="2400" dirty="0" err="1"/>
              <a:t>Lutzomyia</a:t>
            </a:r>
            <a:r>
              <a:rPr lang="pt-BR" sz="2400" dirty="0"/>
              <a:t> longipalpis).</a:t>
            </a:r>
          </a:p>
          <a:p>
            <a:pPr>
              <a:defRPr sz="1400"/>
            </a:pPr>
            <a:endParaRPr lang="pt-BR" sz="2400" dirty="0"/>
          </a:p>
          <a:p>
            <a:pPr>
              <a:defRPr sz="1400"/>
            </a:pPr>
            <a:r>
              <a:rPr lang="pt-BR" sz="2400" dirty="0" err="1"/>
              <a:t>Conclusion</a:t>
            </a:r>
            <a:endParaRPr lang="pt-BR" sz="2400" dirty="0"/>
          </a:p>
          <a:p>
            <a:pPr>
              <a:defRPr sz="1400"/>
            </a:pPr>
            <a:r>
              <a:rPr lang="pt-BR" sz="2400" dirty="0"/>
              <a:t>• </a:t>
            </a:r>
            <a:r>
              <a:rPr lang="pt-BR" sz="2400" dirty="0" err="1"/>
              <a:t>Presence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disease</a:t>
            </a:r>
            <a:r>
              <a:rPr lang="pt-BR" sz="2400" dirty="0"/>
              <a:t> </a:t>
            </a:r>
            <a:r>
              <a:rPr lang="pt-BR" sz="2400" dirty="0" err="1"/>
              <a:t>vectors</a:t>
            </a:r>
            <a:r>
              <a:rPr lang="pt-BR" sz="2400" dirty="0"/>
              <a:t> </a:t>
            </a:r>
            <a:r>
              <a:rPr lang="pt-BR" sz="2400" dirty="0" err="1"/>
              <a:t>highlights</a:t>
            </a:r>
            <a:r>
              <a:rPr lang="pt-BR" sz="2400" dirty="0"/>
              <a:t> </a:t>
            </a:r>
            <a:r>
              <a:rPr lang="pt-BR" sz="2400" dirty="0" err="1"/>
              <a:t>need</a:t>
            </a:r>
            <a:r>
              <a:rPr lang="pt-BR" sz="2400" dirty="0"/>
              <a:t> for </a:t>
            </a:r>
            <a:r>
              <a:rPr lang="pt-BR" sz="2400" dirty="0" err="1"/>
              <a:t>school-based</a:t>
            </a:r>
            <a:r>
              <a:rPr lang="pt-BR" sz="2400" dirty="0"/>
              <a:t> </a:t>
            </a:r>
            <a:r>
              <a:rPr lang="pt-BR" sz="2400" dirty="0" err="1"/>
              <a:t>monitoring</a:t>
            </a:r>
            <a:r>
              <a:rPr lang="pt-BR" sz="2400" dirty="0"/>
              <a:t>.</a:t>
            </a:r>
          </a:p>
          <a:p>
            <a:pPr>
              <a:defRPr sz="1400"/>
            </a:pPr>
            <a:r>
              <a:rPr lang="pt-BR" sz="2400" dirty="0"/>
              <a:t>• </a:t>
            </a:r>
            <a:r>
              <a:rPr lang="pt-BR" sz="2400" dirty="0" err="1"/>
              <a:t>Low-cost</a:t>
            </a:r>
            <a:r>
              <a:rPr lang="pt-BR" sz="2400" dirty="0"/>
              <a:t> Arduino </a:t>
            </a:r>
            <a:r>
              <a:rPr lang="pt-BR" sz="2400" dirty="0" err="1"/>
              <a:t>trap</a:t>
            </a:r>
            <a:r>
              <a:rPr lang="pt-BR" sz="2400" dirty="0"/>
              <a:t> </a:t>
            </a:r>
            <a:r>
              <a:rPr lang="pt-BR" sz="2400" dirty="0" err="1"/>
              <a:t>supports</a:t>
            </a:r>
            <a:r>
              <a:rPr lang="pt-BR" sz="2400" dirty="0"/>
              <a:t> </a:t>
            </a:r>
            <a:r>
              <a:rPr lang="pt-BR" sz="2400" dirty="0" err="1"/>
              <a:t>education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public</a:t>
            </a:r>
            <a:r>
              <a:rPr lang="pt-BR" sz="2400" dirty="0"/>
              <a:t> </a:t>
            </a:r>
            <a:r>
              <a:rPr lang="pt-BR" sz="2400" dirty="0" err="1"/>
              <a:t>health</a:t>
            </a:r>
            <a:r>
              <a:rPr lang="pt-BR" sz="2400" dirty="0"/>
              <a:t> </a:t>
            </a:r>
            <a:r>
              <a:rPr lang="pt-BR" sz="2400" dirty="0" err="1"/>
              <a:t>awareness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18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174</Words>
  <Application>Microsoft Office PowerPoint</Application>
  <PresentationFormat>Apresentação na tela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SANDRA NASCIMENTO</cp:lastModifiedBy>
  <cp:revision>2</cp:revision>
  <dcterms:created xsi:type="dcterms:W3CDTF">2013-01-27T09:14:16Z</dcterms:created>
  <dcterms:modified xsi:type="dcterms:W3CDTF">2026-02-01T19:44:58Z</dcterms:modified>
  <cp:category/>
</cp:coreProperties>
</file>