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56" r:id="rId5"/>
  </p:sldIdLst>
  <p:sldSz cx="32918400" cy="21945600"/>
  <p:notesSz cx="5800725" cy="9094788"/>
  <p:embeddedFontLst>
    <p:embeddedFont>
      <p:font typeface="Amaranth" panose="02000503050000020004" pitchFamily="2" charset="77"/>
      <p:regular r:id="rId6"/>
    </p:embeddedFont>
  </p:embeddedFontLst>
  <p:custDataLst>
    <p:tags r:id="rId7"/>
  </p:custDataLst>
  <p:defaultTextStyle>
    <a:defPPr>
      <a:defRPr lang="en-US"/>
    </a:defPPr>
    <a:lvl1pPr algn="l" rtl="0" fontAlgn="base">
      <a:spcBef>
        <a:spcPct val="0"/>
      </a:spcBef>
      <a:spcAft>
        <a:spcPct val="0"/>
      </a:spcAft>
      <a:defRPr sz="6642" kern="1200">
        <a:solidFill>
          <a:schemeClr val="tx1"/>
        </a:solidFill>
        <a:latin typeface="Arial"/>
        <a:ea typeface="+mn-ea"/>
        <a:cs typeface="+mn-cs"/>
      </a:defRPr>
    </a:lvl1pPr>
    <a:lvl2pPr marL="326532" algn="l" rtl="0" fontAlgn="base">
      <a:spcBef>
        <a:spcPct val="0"/>
      </a:spcBef>
      <a:spcAft>
        <a:spcPct val="0"/>
      </a:spcAft>
      <a:defRPr sz="6642" kern="1200">
        <a:solidFill>
          <a:schemeClr val="tx1"/>
        </a:solidFill>
        <a:latin typeface="Arial"/>
        <a:ea typeface="+mn-ea"/>
        <a:cs typeface="+mn-cs"/>
      </a:defRPr>
    </a:lvl2pPr>
    <a:lvl3pPr marL="653064" algn="l" rtl="0" fontAlgn="base">
      <a:spcBef>
        <a:spcPct val="0"/>
      </a:spcBef>
      <a:spcAft>
        <a:spcPct val="0"/>
      </a:spcAft>
      <a:defRPr sz="6642" kern="1200">
        <a:solidFill>
          <a:schemeClr val="tx1"/>
        </a:solidFill>
        <a:latin typeface="Arial"/>
        <a:ea typeface="+mn-ea"/>
        <a:cs typeface="+mn-cs"/>
      </a:defRPr>
    </a:lvl3pPr>
    <a:lvl4pPr marL="979597" algn="l" rtl="0" fontAlgn="base">
      <a:spcBef>
        <a:spcPct val="0"/>
      </a:spcBef>
      <a:spcAft>
        <a:spcPct val="0"/>
      </a:spcAft>
      <a:defRPr sz="6642" kern="1200">
        <a:solidFill>
          <a:schemeClr val="tx1"/>
        </a:solidFill>
        <a:latin typeface="Arial"/>
        <a:ea typeface="+mn-ea"/>
        <a:cs typeface="+mn-cs"/>
      </a:defRPr>
    </a:lvl4pPr>
    <a:lvl5pPr marL="1306129" algn="l" rtl="0" fontAlgn="base">
      <a:spcBef>
        <a:spcPct val="0"/>
      </a:spcBef>
      <a:spcAft>
        <a:spcPct val="0"/>
      </a:spcAft>
      <a:defRPr sz="6642" kern="1200">
        <a:solidFill>
          <a:schemeClr val="tx1"/>
        </a:solidFill>
        <a:latin typeface="Arial"/>
        <a:ea typeface="+mn-ea"/>
        <a:cs typeface="+mn-cs"/>
      </a:defRPr>
    </a:lvl5pPr>
    <a:lvl6pPr marL="1632661" algn="l" defTabSz="653064" rtl="0" eaLnBrk="1" latinLnBrk="0" hangingPunct="1">
      <a:defRPr sz="6642" kern="1200">
        <a:solidFill>
          <a:schemeClr val="tx1"/>
        </a:solidFill>
        <a:latin typeface="Arial"/>
        <a:ea typeface="+mn-ea"/>
        <a:cs typeface="+mn-cs"/>
      </a:defRPr>
    </a:lvl6pPr>
    <a:lvl7pPr marL="1959193" algn="l" defTabSz="653064" rtl="0" eaLnBrk="1" latinLnBrk="0" hangingPunct="1">
      <a:defRPr sz="6642" kern="1200">
        <a:solidFill>
          <a:schemeClr val="tx1"/>
        </a:solidFill>
        <a:latin typeface="Arial"/>
        <a:ea typeface="+mn-ea"/>
        <a:cs typeface="+mn-cs"/>
      </a:defRPr>
    </a:lvl7pPr>
    <a:lvl8pPr marL="2285726" algn="l" defTabSz="653064" rtl="0" eaLnBrk="1" latinLnBrk="0" hangingPunct="1">
      <a:defRPr sz="6642" kern="1200">
        <a:solidFill>
          <a:schemeClr val="tx1"/>
        </a:solidFill>
        <a:latin typeface="Arial"/>
        <a:ea typeface="+mn-ea"/>
        <a:cs typeface="+mn-cs"/>
      </a:defRPr>
    </a:lvl8pPr>
    <a:lvl9pPr marL="2612258" algn="l" defTabSz="653064" rtl="0" eaLnBrk="1" latinLnBrk="0" hangingPunct="1">
      <a:defRPr sz="6642"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EC5DE-3064-445E-9460-99441416EFAE}" v="146" dt="2023-03-11T05:24:18.579"/>
    <p1510:client id="{1822334E-F6F6-4BF6-B310-516959E899DA}" v="28" dt="2023-03-13T10:59:59.708"/>
    <p1510:client id="{1B2DC2BF-51DF-40C2-BC48-4A677D983912}" v="1080" dt="2023-03-12T18:33:56.604"/>
    <p1510:client id="{3494B5D1-4A7D-89EA-8F7E-0F4239D53205}" v="42" dt="2023-03-11T05:13:01.495"/>
    <p1510:client id="{469507AB-3958-BC01-4AE5-F2C545296A93}" v="2" dt="2023-03-11T04:55:06.964"/>
    <p1510:client id="{83CD4561-B232-1F54-31F3-7B681856223E}" v="20" dt="2023-03-11T04:52:32.982"/>
    <p1510:client id="{8CE60B43-AB67-4BF3-9362-8D97D7D2B887}" v="64" dt="2023-03-11T04:47:05.561"/>
    <p1510:client id="{B5B5895E-E380-4DA9-3DF3-9A170E3B60D2}" v="2" dt="2023-03-11T04:49:58.939"/>
    <p1510:client id="{E453AB36-A1B5-94B8-7688-84757450ACF4}" v="34" dt="2023-03-11T05:23:31.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38" d="100"/>
          <a:sy n="38" d="100"/>
        </p:scale>
        <p:origin x="1496" y="248"/>
      </p:cViewPr>
      <p:guideLst>
        <p:guide orient="horz" pos="6912"/>
        <p:guide pos="103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tags" Target="tags/tag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6" y="6817784"/>
            <a:ext cx="27979688" cy="4703233"/>
          </a:xfrm>
        </p:spPr>
        <p:txBody>
          <a:bodyPr/>
          <a:lstStyle>
            <a:defPPr>
              <a:defRPr kern="1200"/>
            </a:defPPr>
          </a:lstStyle>
          <a:p>
            <a:r>
              <a:rPr lang="en-US"/>
              <a:t>Click to edit Master title style</a:t>
            </a:r>
          </a:p>
        </p:txBody>
      </p:sp>
      <p:sp>
        <p:nvSpPr>
          <p:cNvPr id="3" name="Subtitle 2"/>
          <p:cNvSpPr>
            <a:spLocks noGrp="1"/>
          </p:cNvSpPr>
          <p:nvPr>
            <p:ph type="subTitle" idx="1"/>
          </p:nvPr>
        </p:nvSpPr>
        <p:spPr>
          <a:xfrm>
            <a:off x="4937523" y="12435417"/>
            <a:ext cx="23043356" cy="5609167"/>
          </a:xfrm>
        </p:spPr>
        <p:txBody>
          <a:bodyPr/>
          <a:lstStyle>
            <a:defPPr>
              <a:defRPr kern="1200"/>
            </a:defPPr>
            <a:lvl1pPr marL="0" indent="0" algn="ctr">
              <a:buNone/>
              <a:defRPr/>
            </a:lvl1pPr>
            <a:lvl2pPr marL="304815" indent="0" algn="ctr">
              <a:buNone/>
              <a:defRPr/>
            </a:lvl2pPr>
            <a:lvl3pPr marL="609630" indent="0" algn="ctr">
              <a:buNone/>
              <a:defRPr/>
            </a:lvl3pPr>
            <a:lvl4pPr marL="914446" indent="0" algn="ctr">
              <a:buNone/>
              <a:defRPr/>
            </a:lvl4pPr>
            <a:lvl5pPr marL="1219261" indent="0" algn="ctr">
              <a:buNone/>
              <a:defRPr/>
            </a:lvl5pPr>
            <a:lvl6pPr marL="1524076" indent="0" algn="ctr">
              <a:buNone/>
              <a:defRPr/>
            </a:lvl6pPr>
            <a:lvl7pPr marL="1828891" indent="0" algn="ctr">
              <a:buNone/>
              <a:defRPr/>
            </a:lvl7pPr>
            <a:lvl8pPr marL="2133707" indent="0" algn="ctr">
              <a:buNone/>
              <a:defRPr/>
            </a:lvl8pPr>
            <a:lvl9pPr marL="2438522"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E9E44D62-E9B9-4A1F-9D60-78A1B8BD2136}" type="slidenum">
              <a:rPr lang="en-US"/>
              <a:pPr>
                <a:defRPr/>
              </a:pPr>
              <a:t>‹#›</a:t>
            </a:fld>
            <a:endParaRPr lang="en-US"/>
          </a:p>
        </p:txBody>
      </p:sp>
    </p:spTree>
    <p:extLst>
      <p:ext uri="{BB962C8B-B14F-4D97-AF65-F5344CB8AC3E}">
        <p14:creationId xmlns:p14="http://schemas.microsoft.com/office/powerpoint/2010/main" val="16521274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8A277C51-0625-40F0-8A02-D153CC2D7029}" type="slidenum">
              <a:rPr lang="en-US"/>
              <a:pPr>
                <a:defRPr/>
              </a:pPr>
              <a:t>‹#›</a:t>
            </a:fld>
            <a:endParaRPr lang="en-US"/>
          </a:p>
        </p:txBody>
      </p:sp>
    </p:spTree>
    <p:extLst>
      <p:ext uri="{BB962C8B-B14F-4D97-AF65-F5344CB8AC3E}">
        <p14:creationId xmlns:p14="http://schemas.microsoft.com/office/powerpoint/2010/main" val="42428590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080" y="878417"/>
            <a:ext cx="7406878" cy="18725093"/>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1645444" y="878417"/>
            <a:ext cx="22106334" cy="18725093"/>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6C9A1A37-7051-412A-8F35-8483CD8F48E7}" type="slidenum">
              <a:rPr lang="en-US"/>
              <a:pPr>
                <a:defRPr/>
              </a:pPr>
              <a:t>‹#›</a:t>
            </a:fld>
            <a:endParaRPr lang="en-US"/>
          </a:p>
        </p:txBody>
      </p:sp>
    </p:spTree>
    <p:extLst>
      <p:ext uri="{BB962C8B-B14F-4D97-AF65-F5344CB8AC3E}">
        <p14:creationId xmlns:p14="http://schemas.microsoft.com/office/powerpoint/2010/main" val="370917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D772C493-C7EB-4BEF-9EB3-C72AA1A173D7}" type="slidenum">
              <a:rPr lang="en-US"/>
              <a:pPr>
                <a:defRPr/>
              </a:pPr>
              <a:t>‹#›</a:t>
            </a:fld>
            <a:endParaRPr lang="en-US"/>
          </a:p>
        </p:txBody>
      </p:sp>
    </p:spTree>
    <p:extLst>
      <p:ext uri="{BB962C8B-B14F-4D97-AF65-F5344CB8AC3E}">
        <p14:creationId xmlns:p14="http://schemas.microsoft.com/office/powerpoint/2010/main" val="24289221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2293"/>
            <a:ext cx="27980878" cy="4358217"/>
          </a:xfrm>
        </p:spPr>
        <p:txBody>
          <a:bodyPr anchor="t"/>
          <a:lstStyle>
            <a:defPPr>
              <a:defRPr kern="1200"/>
            </a:defPPr>
            <a:lvl1pPr algn="l">
              <a:defRPr sz="2667" b="1" cap="all"/>
            </a:lvl1pPr>
          </a:lstStyle>
          <a:p>
            <a:r>
              <a:rPr lang="en-US"/>
              <a:t>Click to edit Master title style</a:t>
            </a:r>
          </a:p>
        </p:txBody>
      </p:sp>
      <p:sp>
        <p:nvSpPr>
          <p:cNvPr id="3" name="Text Placeholder 2"/>
          <p:cNvSpPr>
            <a:spLocks noGrp="1"/>
          </p:cNvSpPr>
          <p:nvPr>
            <p:ph type="body" idx="1"/>
          </p:nvPr>
        </p:nvSpPr>
        <p:spPr>
          <a:xfrm>
            <a:off x="2600325" y="9301692"/>
            <a:ext cx="27980878" cy="4800600"/>
          </a:xfrm>
        </p:spPr>
        <p:txBody>
          <a:bodyPr anchor="b"/>
          <a:lstStyle>
            <a:defPPr>
              <a:defRPr kern="1200"/>
            </a:defPPr>
            <a:lvl1pPr marL="0" indent="0">
              <a:buNone/>
              <a:defRPr sz="1333"/>
            </a:lvl1pPr>
            <a:lvl2pPr marL="304815" indent="0">
              <a:buNone/>
              <a:defRPr sz="1200"/>
            </a:lvl2pPr>
            <a:lvl3pPr marL="609630" indent="0">
              <a:buNone/>
              <a:defRPr sz="1067"/>
            </a:lvl3pPr>
            <a:lvl4pPr marL="914446" indent="0">
              <a:buNone/>
              <a:defRPr sz="933"/>
            </a:lvl4pPr>
            <a:lvl5pPr marL="1219261" indent="0">
              <a:buNone/>
              <a:defRPr sz="933"/>
            </a:lvl5pPr>
            <a:lvl6pPr marL="1524076" indent="0">
              <a:buNone/>
              <a:defRPr sz="933"/>
            </a:lvl6pPr>
            <a:lvl7pPr marL="1828891" indent="0">
              <a:buNone/>
              <a:defRPr sz="933"/>
            </a:lvl7pPr>
            <a:lvl8pPr marL="2133707" indent="0">
              <a:buNone/>
              <a:defRPr sz="933"/>
            </a:lvl8pPr>
            <a:lvl9pPr marL="2438522" indent="0">
              <a:buNone/>
              <a:defRPr sz="933"/>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3239EF23-2AC5-4B50-8C9E-5F8D49668A77}" type="slidenum">
              <a:rPr lang="en-US"/>
              <a:pPr>
                <a:defRPr/>
              </a:pPr>
              <a:t>‹#›</a:t>
            </a:fld>
            <a:endParaRPr lang="en-US"/>
          </a:p>
        </p:txBody>
      </p:sp>
    </p:spTree>
    <p:extLst>
      <p:ext uri="{BB962C8B-B14F-4D97-AF65-F5344CB8AC3E}">
        <p14:creationId xmlns:p14="http://schemas.microsoft.com/office/powerpoint/2010/main" val="4486258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1645444" y="5120217"/>
            <a:ext cx="14756606" cy="14483293"/>
          </a:xfrm>
        </p:spPr>
        <p:txBody>
          <a:bodyPr/>
          <a:lstStyle>
            <a:defPPr>
              <a:defRPr kern="1200"/>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6352" y="5120217"/>
            <a:ext cx="14756606" cy="14483293"/>
          </a:xfrm>
        </p:spPr>
        <p:txBody>
          <a:bodyPr/>
          <a:lstStyle>
            <a:defPPr>
              <a:defRPr kern="1200"/>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0BBD8762-0F6F-41F2-8E1E-C5EF6CE7FF3C}" type="slidenum">
              <a:rPr lang="en-US"/>
              <a:pPr>
                <a:defRPr/>
              </a:pPr>
              <a:t>‹#›</a:t>
            </a:fld>
            <a:endParaRPr lang="en-US"/>
          </a:p>
        </p:txBody>
      </p:sp>
    </p:spTree>
    <p:extLst>
      <p:ext uri="{BB962C8B-B14F-4D97-AF65-F5344CB8AC3E}">
        <p14:creationId xmlns:p14="http://schemas.microsoft.com/office/powerpoint/2010/main" val="33053972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1645444" y="4912784"/>
            <a:ext cx="14544675" cy="2046817"/>
          </a:xfrm>
        </p:spPr>
        <p:txBody>
          <a:bodyPr anchor="b"/>
          <a:lstStyle>
            <a:defPPr>
              <a:defRPr kern="1200"/>
            </a:defPPr>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1645444" y="6959600"/>
            <a:ext cx="14544675" cy="12643908"/>
          </a:xfrm>
        </p:spPr>
        <p:txBody>
          <a:bodyPr/>
          <a:lstStyle>
            <a:defPPr>
              <a:defRPr kern="1200"/>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28" y="4912784"/>
            <a:ext cx="14550630" cy="2046817"/>
          </a:xfrm>
        </p:spPr>
        <p:txBody>
          <a:bodyPr anchor="b"/>
          <a:lstStyle>
            <a:defPPr>
              <a:defRPr kern="1200"/>
            </a:defPPr>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16722328" y="6959600"/>
            <a:ext cx="14550630" cy="12643908"/>
          </a:xfrm>
        </p:spPr>
        <p:txBody>
          <a:bodyPr/>
          <a:lstStyle>
            <a:defPPr>
              <a:defRPr kern="1200"/>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a:defPPr>
            <a:lvl1pPr>
              <a:defRPr/>
            </a:lvl1pPr>
          </a:lstStyle>
          <a:p>
            <a:pPr>
              <a:defRPr/>
            </a:pPr>
            <a:fld id="{C245EB89-E1F0-4213-BFCF-D6A06A13C4EF}" type="slidenum">
              <a:rPr lang="en-US"/>
              <a:pPr>
                <a:defRPr/>
              </a:pPr>
              <a:t>‹#›</a:t>
            </a:fld>
            <a:endParaRPr lang="en-US"/>
          </a:p>
        </p:txBody>
      </p:sp>
    </p:spTree>
    <p:extLst>
      <p:ext uri="{BB962C8B-B14F-4D97-AF65-F5344CB8AC3E}">
        <p14:creationId xmlns:p14="http://schemas.microsoft.com/office/powerpoint/2010/main" val="40373566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a:defPPr>
            <a:lvl1pPr>
              <a:defRPr/>
            </a:lvl1pPr>
          </a:lstStyle>
          <a:p>
            <a:pPr>
              <a:defRPr/>
            </a:pPr>
            <a:fld id="{F9249905-9305-4041-8B60-8DE0824E8129}" type="slidenum">
              <a:rPr lang="en-US"/>
              <a:pPr>
                <a:defRPr/>
              </a:pPr>
              <a:t>‹#›</a:t>
            </a:fld>
            <a:endParaRPr lang="en-US"/>
          </a:p>
        </p:txBody>
      </p:sp>
    </p:spTree>
    <p:extLst>
      <p:ext uri="{BB962C8B-B14F-4D97-AF65-F5344CB8AC3E}">
        <p14:creationId xmlns:p14="http://schemas.microsoft.com/office/powerpoint/2010/main" val="8328121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a:defPPr>
            <a:lvl1pPr>
              <a:defRPr/>
            </a:lvl1pPr>
          </a:lstStyle>
          <a:p>
            <a:pPr>
              <a:defRPr/>
            </a:pPr>
            <a:fld id="{97C76933-D99D-4DC1-BD09-1072CC92B201}" type="slidenum">
              <a:rPr lang="en-US"/>
              <a:pPr>
                <a:defRPr/>
              </a:pPr>
              <a:t>‹#›</a:t>
            </a:fld>
            <a:endParaRPr lang="en-US"/>
          </a:p>
        </p:txBody>
      </p:sp>
    </p:spTree>
    <p:extLst>
      <p:ext uri="{BB962C8B-B14F-4D97-AF65-F5344CB8AC3E}">
        <p14:creationId xmlns:p14="http://schemas.microsoft.com/office/powerpoint/2010/main" val="7544936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4" y="874184"/>
            <a:ext cx="10829925" cy="3717925"/>
          </a:xfrm>
        </p:spPr>
        <p:txBody>
          <a:bodyPr anchor="b"/>
          <a:lstStyle>
            <a:defPPr>
              <a:defRPr kern="1200"/>
            </a:defPPr>
            <a:lvl1pPr algn="l">
              <a:defRPr sz="1333" b="1"/>
            </a:lvl1pPr>
          </a:lstStyle>
          <a:p>
            <a:r>
              <a:rPr lang="en-US"/>
              <a:t>Click to edit Master title style</a:t>
            </a:r>
          </a:p>
        </p:txBody>
      </p:sp>
      <p:sp>
        <p:nvSpPr>
          <p:cNvPr id="3" name="Content Placeholder 2"/>
          <p:cNvSpPr>
            <a:spLocks noGrp="1"/>
          </p:cNvSpPr>
          <p:nvPr>
            <p:ph idx="1"/>
          </p:nvPr>
        </p:nvSpPr>
        <p:spPr>
          <a:xfrm>
            <a:off x="12870656" y="874184"/>
            <a:ext cx="18402300" cy="18729325"/>
          </a:xfrm>
        </p:spPr>
        <p:txBody>
          <a:bodyPr/>
          <a:lstStyle>
            <a:defPPr>
              <a:defRPr kern="1200"/>
            </a:defPPr>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4" y="4592109"/>
            <a:ext cx="10829925" cy="15011400"/>
          </a:xfrm>
        </p:spPr>
        <p:txBody>
          <a:bodyPr/>
          <a:lstStyle>
            <a:defPPr>
              <a:defRPr kern="1200"/>
            </a:defPPr>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EF6A5529-8465-4E7D-9DB8-D374C51CD792}" type="slidenum">
              <a:rPr lang="en-US"/>
              <a:pPr>
                <a:defRPr/>
              </a:pPr>
              <a:t>‹#›</a:t>
            </a:fld>
            <a:endParaRPr lang="en-US"/>
          </a:p>
        </p:txBody>
      </p:sp>
    </p:spTree>
    <p:extLst>
      <p:ext uri="{BB962C8B-B14F-4D97-AF65-F5344CB8AC3E}">
        <p14:creationId xmlns:p14="http://schemas.microsoft.com/office/powerpoint/2010/main" val="3829111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7" y="15361709"/>
            <a:ext cx="19751280" cy="1813983"/>
          </a:xfrm>
        </p:spPr>
        <p:txBody>
          <a:bodyPr anchor="b"/>
          <a:lstStyle>
            <a:defPPr>
              <a:defRPr kern="1200"/>
            </a:defPPr>
            <a:lvl1pPr algn="l">
              <a:defRPr sz="1333" b="1"/>
            </a:lvl1pPr>
          </a:lstStyle>
          <a:p>
            <a:r>
              <a:rPr lang="en-US"/>
              <a:t>Click to edit Master title style</a:t>
            </a:r>
          </a:p>
        </p:txBody>
      </p:sp>
      <p:sp>
        <p:nvSpPr>
          <p:cNvPr id="3" name="Picture Placeholder 2"/>
          <p:cNvSpPr>
            <a:spLocks noGrp="1"/>
          </p:cNvSpPr>
          <p:nvPr>
            <p:ph type="pic" idx="1"/>
          </p:nvPr>
        </p:nvSpPr>
        <p:spPr>
          <a:xfrm>
            <a:off x="6451997" y="1961092"/>
            <a:ext cx="19751280" cy="13166725"/>
          </a:xfrm>
        </p:spPr>
        <p:txBody>
          <a:bodyPr/>
          <a:lstStyle>
            <a:defPPr>
              <a:defRPr kern="1200"/>
            </a:defPPr>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pPr lvl="0"/>
            <a:endParaRPr lang="en-US" noProof="0"/>
          </a:p>
        </p:txBody>
      </p:sp>
      <p:sp>
        <p:nvSpPr>
          <p:cNvPr id="4" name="Text Placeholder 3"/>
          <p:cNvSpPr>
            <a:spLocks noGrp="1"/>
          </p:cNvSpPr>
          <p:nvPr>
            <p:ph type="body" sz="half" idx="2"/>
          </p:nvPr>
        </p:nvSpPr>
        <p:spPr>
          <a:xfrm>
            <a:off x="6451997" y="17175693"/>
            <a:ext cx="19751280" cy="2574925"/>
          </a:xfrm>
        </p:spPr>
        <p:txBody>
          <a:bodyPr/>
          <a:lstStyle>
            <a:defPPr>
              <a:defRPr kern="1200"/>
            </a:defPPr>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3C022C6C-C3BF-4CE1-8842-0AC597017372}" type="slidenum">
              <a:rPr lang="en-US"/>
              <a:pPr>
                <a:defRPr/>
              </a:pPr>
              <a:t>‹#›</a:t>
            </a:fld>
            <a:endParaRPr lang="en-US"/>
          </a:p>
        </p:txBody>
      </p:sp>
    </p:spTree>
    <p:extLst>
      <p:ext uri="{BB962C8B-B14F-4D97-AF65-F5344CB8AC3E}">
        <p14:creationId xmlns:p14="http://schemas.microsoft.com/office/powerpoint/2010/main" val="26018105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5444" y="878417"/>
            <a:ext cx="2962751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ctr" anchorCtr="0" compatLnSpc="1">
            <a:prstTxWarp prst="textNoShape">
              <a:avLst/>
            </a:prstTxWarp>
          </a:bodyPr>
          <a:lstStyle>
            <a:defPPr>
              <a:defRPr kern="1200"/>
            </a:defPPr>
          </a:lstStyle>
          <a:p>
            <a:pPr lvl="0"/>
            <a:r>
              <a:rPr lang="en-US"/>
              <a:t>Click to edit Master title style</a:t>
            </a:r>
          </a:p>
        </p:txBody>
      </p:sp>
      <p:sp>
        <p:nvSpPr>
          <p:cNvPr id="1027" name="Rectangle 3"/>
          <p:cNvSpPr>
            <a:spLocks noGrp="1" noChangeArrowheads="1"/>
          </p:cNvSpPr>
          <p:nvPr>
            <p:ph type="body" idx="1"/>
          </p:nvPr>
        </p:nvSpPr>
        <p:spPr bwMode="auto">
          <a:xfrm>
            <a:off x="1645444" y="5120217"/>
            <a:ext cx="29627512" cy="14483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645444" y="19984507"/>
            <a:ext cx="768191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vl1pPr defTabSz="3134940">
              <a:defRPr sz="48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1246644" y="19984507"/>
            <a:ext cx="1042511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vl1pPr algn="ctr" defTabSz="3134940">
              <a:defRPr sz="48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3591044" y="19984507"/>
            <a:ext cx="768191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vl1pPr algn="r" defTabSz="3134940">
              <a:defRPr sz="4800" smtClean="0">
                <a:latin typeface="Arial" pitchFamily="34" charset="0"/>
              </a:defRPr>
            </a:lvl1pPr>
          </a:lstStyle>
          <a:p>
            <a:pPr>
              <a:defRPr/>
            </a:pPr>
            <a:fld id="{25043CB6-A91D-4176-912B-555F54C38C99}" type="slidenum">
              <a:rPr lang="en-US"/>
              <a:pPr>
                <a:defRPr/>
              </a:pPr>
              <a:t>‹#›</a:t>
            </a:fld>
            <a:endParaRPr lang="en-US"/>
          </a:p>
        </p:txBody>
      </p:sp>
      <p:pic>
        <p:nvPicPr>
          <p:cNvPr id="1031" name="New picture"/>
          <p:cNvPicPr/>
          <p:nvPr/>
        </p:nvPicPr>
        <p:blipFill>
          <a:blip r:embed="rId13">
            <a:extLst>
              <a:ext uri="{28A0092B-C50C-407E-A947-70E740481C1C}">
                <a14:useLocalDpi xmlns:a14="http://schemas.microsoft.com/office/drawing/2010/main"/>
              </a:ext>
            </a:extLst>
          </a:blip>
          <a:stretch>
            <a:fillRect/>
          </a:stretch>
        </p:blipFill>
        <p:spPr>
          <a:xfrm rot="16200000">
            <a:off x="-11506200" y="10972800"/>
            <a:ext cx="14274800" cy="4368800"/>
          </a:xfrm>
          <a:prstGeom prst="rect">
            <a:avLst/>
          </a:prstGeom>
        </p:spPr>
      </p:pic>
      <p:pic>
        <p:nvPicPr>
          <p:cNvPr id="1032" name="New picture"/>
          <p:cNvPicPr/>
          <p:nvPr/>
        </p:nvPicPr>
        <p:blipFill>
          <a:blip r:embed="rId13">
            <a:extLst>
              <a:ext uri="{28A0092B-C50C-407E-A947-70E740481C1C}">
                <a14:useLocalDpi xmlns:a14="http://schemas.microsoft.com/office/drawing/2010/main"/>
              </a:ext>
            </a:extLst>
          </a:blip>
          <a:stretch>
            <a:fillRect/>
          </a:stretch>
        </p:blipFill>
        <p:spPr>
          <a:xfrm rot="5400000">
            <a:off x="30149800" y="10972800"/>
            <a:ext cx="14274800" cy="4368800"/>
          </a:xfrm>
          <a:prstGeom prst="rect">
            <a:avLst/>
          </a:prstGeom>
        </p:spPr>
      </p:pic>
      <p:pic>
        <p:nvPicPr>
          <p:cNvPr id="1033" name="New picture"/>
          <p:cNvPicPr/>
          <p:nvPr/>
        </p:nvPicPr>
        <p:blipFill>
          <a:blip r:embed="rId14">
            <a:extLst>
              <a:ext uri="{28A0092B-C50C-407E-A947-70E740481C1C}">
                <a14:useLocalDpi xmlns:a14="http://schemas.microsoft.com/office/drawing/2010/main"/>
              </a:ext>
            </a:extLst>
          </a:blip>
          <a:stretch>
            <a:fillRect/>
          </a:stretch>
        </p:blipFill>
        <p:spPr>
          <a:xfrm>
            <a:off x="1473200" y="22453600"/>
            <a:ext cx="29972000" cy="1549400"/>
          </a:xfrm>
          <a:prstGeom prst="rect">
            <a:avLst/>
          </a:prstGeom>
        </p:spPr>
      </p:pic>
      <p:sp>
        <p:nvSpPr>
          <p:cNvPr id="1034" name="New shape"/>
          <p:cNvSpPr/>
          <p:nvPr/>
        </p:nvSpPr>
        <p:spPr>
          <a:xfrm>
            <a:off x="1473200" y="23025100"/>
            <a:ext cx="164592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conceptualizingcobalt  Size: 36x24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a:defPPr>
      <a:lvl1pPr algn="ctr" defTabSz="3134940" rtl="0" eaLnBrk="0" fontAlgn="base" hangingPunct="0">
        <a:spcBef>
          <a:spcPct val="0"/>
        </a:spcBef>
        <a:spcAft>
          <a:spcPct val="0"/>
        </a:spcAft>
        <a:defRPr sz="15067">
          <a:solidFill>
            <a:schemeClr val="tx2"/>
          </a:solidFill>
          <a:latin typeface="+mj-lt"/>
          <a:ea typeface="+mj-ea"/>
          <a:cs typeface="+mj-cs"/>
        </a:defRPr>
      </a:lvl1pPr>
      <a:lvl2pPr algn="ctr" defTabSz="3134940" rtl="0" eaLnBrk="0" fontAlgn="base" hangingPunct="0">
        <a:spcBef>
          <a:spcPct val="0"/>
        </a:spcBef>
        <a:spcAft>
          <a:spcPct val="0"/>
        </a:spcAft>
        <a:defRPr sz="15067">
          <a:solidFill>
            <a:schemeClr val="tx2"/>
          </a:solidFill>
          <a:latin typeface="Arial" pitchFamily="34" charset="0"/>
        </a:defRPr>
      </a:lvl2pPr>
      <a:lvl3pPr algn="ctr" defTabSz="3134940" rtl="0" eaLnBrk="0" fontAlgn="base" hangingPunct="0">
        <a:spcBef>
          <a:spcPct val="0"/>
        </a:spcBef>
        <a:spcAft>
          <a:spcPct val="0"/>
        </a:spcAft>
        <a:defRPr sz="15067">
          <a:solidFill>
            <a:schemeClr val="tx2"/>
          </a:solidFill>
          <a:latin typeface="Arial" pitchFamily="34" charset="0"/>
        </a:defRPr>
      </a:lvl3pPr>
      <a:lvl4pPr algn="ctr" defTabSz="3134940" rtl="0" eaLnBrk="0" fontAlgn="base" hangingPunct="0">
        <a:spcBef>
          <a:spcPct val="0"/>
        </a:spcBef>
        <a:spcAft>
          <a:spcPct val="0"/>
        </a:spcAft>
        <a:defRPr sz="15067">
          <a:solidFill>
            <a:schemeClr val="tx2"/>
          </a:solidFill>
          <a:latin typeface="Arial" pitchFamily="34" charset="0"/>
        </a:defRPr>
      </a:lvl4pPr>
      <a:lvl5pPr algn="ctr" defTabSz="3134940" rtl="0" eaLnBrk="0" fontAlgn="base" hangingPunct="0">
        <a:spcBef>
          <a:spcPct val="0"/>
        </a:spcBef>
        <a:spcAft>
          <a:spcPct val="0"/>
        </a:spcAft>
        <a:defRPr sz="15067">
          <a:solidFill>
            <a:schemeClr val="tx2"/>
          </a:solidFill>
          <a:latin typeface="Arial" pitchFamily="34" charset="0"/>
        </a:defRPr>
      </a:lvl5pPr>
      <a:lvl6pPr marL="304815" algn="ctr" defTabSz="3134940" rtl="0" fontAlgn="base">
        <a:spcBef>
          <a:spcPct val="0"/>
        </a:spcBef>
        <a:spcAft>
          <a:spcPct val="0"/>
        </a:spcAft>
        <a:defRPr sz="15067">
          <a:solidFill>
            <a:schemeClr val="tx2"/>
          </a:solidFill>
          <a:latin typeface="Arial" pitchFamily="34" charset="0"/>
        </a:defRPr>
      </a:lvl6pPr>
      <a:lvl7pPr marL="609630" algn="ctr" defTabSz="3134940" rtl="0" fontAlgn="base">
        <a:spcBef>
          <a:spcPct val="0"/>
        </a:spcBef>
        <a:spcAft>
          <a:spcPct val="0"/>
        </a:spcAft>
        <a:defRPr sz="15067">
          <a:solidFill>
            <a:schemeClr val="tx2"/>
          </a:solidFill>
          <a:latin typeface="Arial" pitchFamily="34" charset="0"/>
        </a:defRPr>
      </a:lvl7pPr>
      <a:lvl8pPr marL="914446" algn="ctr" defTabSz="3134940" rtl="0" fontAlgn="base">
        <a:spcBef>
          <a:spcPct val="0"/>
        </a:spcBef>
        <a:spcAft>
          <a:spcPct val="0"/>
        </a:spcAft>
        <a:defRPr sz="15067">
          <a:solidFill>
            <a:schemeClr val="tx2"/>
          </a:solidFill>
          <a:latin typeface="Arial" pitchFamily="34" charset="0"/>
        </a:defRPr>
      </a:lvl8pPr>
      <a:lvl9pPr marL="1219261" algn="ctr" defTabSz="3134940" rtl="0" fontAlgn="base">
        <a:spcBef>
          <a:spcPct val="0"/>
        </a:spcBef>
        <a:spcAft>
          <a:spcPct val="0"/>
        </a:spcAft>
        <a:defRPr sz="15067">
          <a:solidFill>
            <a:schemeClr val="tx2"/>
          </a:solidFill>
          <a:latin typeface="Arial" pitchFamily="34" charset="0"/>
        </a:defRPr>
      </a:lvl9pPr>
    </p:titleStyle>
    <p:bodyStyle>
      <a:defPPr>
        <a:defRPr kern="1200"/>
      </a:defPPr>
      <a:lvl1pPr marL="1175867" indent="-1175867" algn="l" defTabSz="3134940" rtl="0" eaLnBrk="0" fontAlgn="base" hangingPunct="0">
        <a:spcBef>
          <a:spcPct val="20000"/>
        </a:spcBef>
        <a:spcAft>
          <a:spcPct val="0"/>
        </a:spcAft>
        <a:buChar char="•"/>
        <a:defRPr sz="11001">
          <a:solidFill>
            <a:schemeClr val="tx1"/>
          </a:solidFill>
          <a:latin typeface="+mn-lt"/>
          <a:ea typeface="+mn-ea"/>
          <a:cs typeface="+mn-cs"/>
        </a:defRPr>
      </a:lvl1pPr>
      <a:lvl2pPr marL="2547536" indent="-980066" algn="l" defTabSz="3134940" rtl="0" eaLnBrk="0" fontAlgn="base" hangingPunct="0">
        <a:spcBef>
          <a:spcPct val="20000"/>
        </a:spcBef>
        <a:spcAft>
          <a:spcPct val="0"/>
        </a:spcAft>
        <a:buChar char="–"/>
        <a:defRPr sz="9600">
          <a:solidFill>
            <a:schemeClr val="tx1"/>
          </a:solidFill>
          <a:latin typeface="+mn-lt"/>
        </a:defRPr>
      </a:lvl2pPr>
      <a:lvl3pPr marL="3919205" indent="-784265" algn="l" defTabSz="3134940" rtl="0" eaLnBrk="0" fontAlgn="base" hangingPunct="0">
        <a:spcBef>
          <a:spcPct val="20000"/>
        </a:spcBef>
        <a:spcAft>
          <a:spcPct val="0"/>
        </a:spcAft>
        <a:buChar char="•"/>
        <a:defRPr sz="8200">
          <a:solidFill>
            <a:schemeClr val="tx1"/>
          </a:solidFill>
          <a:latin typeface="+mn-lt"/>
        </a:defRPr>
      </a:lvl3pPr>
      <a:lvl4pPr marL="5486674" indent="-784265" algn="l" defTabSz="3134940" rtl="0" eaLnBrk="0" fontAlgn="base" hangingPunct="0">
        <a:spcBef>
          <a:spcPct val="20000"/>
        </a:spcBef>
        <a:spcAft>
          <a:spcPct val="0"/>
        </a:spcAft>
        <a:buChar char="–"/>
        <a:defRPr sz="6867">
          <a:solidFill>
            <a:schemeClr val="tx1"/>
          </a:solidFill>
          <a:latin typeface="+mn-lt"/>
        </a:defRPr>
      </a:lvl4pPr>
      <a:lvl5pPr marL="7054145" indent="-783206" algn="l" defTabSz="3134940" rtl="0" eaLnBrk="0" fontAlgn="base" hangingPunct="0">
        <a:spcBef>
          <a:spcPct val="20000"/>
        </a:spcBef>
        <a:spcAft>
          <a:spcPct val="0"/>
        </a:spcAft>
        <a:buChar char="»"/>
        <a:defRPr sz="6867">
          <a:solidFill>
            <a:schemeClr val="tx1"/>
          </a:solidFill>
          <a:latin typeface="+mn-lt"/>
        </a:defRPr>
      </a:lvl5pPr>
      <a:lvl6pPr marL="7358960" indent="-783206" algn="l" defTabSz="3134940" rtl="0" fontAlgn="base">
        <a:spcBef>
          <a:spcPct val="20000"/>
        </a:spcBef>
        <a:spcAft>
          <a:spcPct val="0"/>
        </a:spcAft>
        <a:buChar char="»"/>
        <a:defRPr sz="6867">
          <a:solidFill>
            <a:schemeClr val="tx1"/>
          </a:solidFill>
          <a:latin typeface="+mn-lt"/>
        </a:defRPr>
      </a:lvl6pPr>
      <a:lvl7pPr marL="7663775" indent="-783206" algn="l" defTabSz="3134940" rtl="0" fontAlgn="base">
        <a:spcBef>
          <a:spcPct val="20000"/>
        </a:spcBef>
        <a:spcAft>
          <a:spcPct val="0"/>
        </a:spcAft>
        <a:buChar char="»"/>
        <a:defRPr sz="6867">
          <a:solidFill>
            <a:schemeClr val="tx1"/>
          </a:solidFill>
          <a:latin typeface="+mn-lt"/>
        </a:defRPr>
      </a:lvl7pPr>
      <a:lvl8pPr marL="7968590" indent="-783206" algn="l" defTabSz="3134940" rtl="0" fontAlgn="base">
        <a:spcBef>
          <a:spcPct val="20000"/>
        </a:spcBef>
        <a:spcAft>
          <a:spcPct val="0"/>
        </a:spcAft>
        <a:buChar char="»"/>
        <a:defRPr sz="6867">
          <a:solidFill>
            <a:schemeClr val="tx1"/>
          </a:solidFill>
          <a:latin typeface="+mn-lt"/>
        </a:defRPr>
      </a:lvl8pPr>
      <a:lvl9pPr marL="8273406" indent="-783206" algn="l" defTabSz="3134940" rtl="0" fontAlgn="base">
        <a:spcBef>
          <a:spcPct val="20000"/>
        </a:spcBef>
        <a:spcAft>
          <a:spcPct val="0"/>
        </a:spcAft>
        <a:buChar char="»"/>
        <a:defRPr sz="6867">
          <a:solidFill>
            <a:schemeClr val="tx1"/>
          </a:solidFill>
          <a:latin typeface="+mn-lt"/>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4.png"/><Relationship Id="rId21" Type="http://schemas.openxmlformats.org/officeDocument/2006/relationships/image" Target="../media/image22.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0">
  <p:cSld>
    <p:bg>
      <p:bgPr>
        <a:gradFill rotWithShape="0">
          <a:gsLst>
            <a:gs pos="0">
              <a:srgbClr val="FFFFFF"/>
            </a:gs>
            <a:gs pos="100000">
              <a:srgbClr val="D1E0E5"/>
            </a:gs>
          </a:gsLst>
          <a:lin ang="5400000" scaled="1"/>
        </a:gradFill>
        <a:effectLst/>
      </p:bgPr>
    </p:bg>
    <p:spTree>
      <p:nvGrpSpPr>
        <p:cNvPr id="1" name=""/>
        <p:cNvGrpSpPr/>
        <p:nvPr/>
      </p:nvGrpSpPr>
      <p:grpSpPr>
        <a:xfrm>
          <a:off x="0" y="0"/>
          <a:ext cx="0" cy="0"/>
          <a:chOff x="0" y="0"/>
          <a:chExt cx="0" cy="0"/>
        </a:xfrm>
      </p:grpSpPr>
      <p:sp>
        <p:nvSpPr>
          <p:cNvPr id="32" name="Rectangle 27"/>
          <p:cNvSpPr>
            <a:spLocks noChangeArrowheads="1"/>
          </p:cNvSpPr>
          <p:nvPr/>
        </p:nvSpPr>
        <p:spPr bwMode="auto">
          <a:xfrm>
            <a:off x="-32330" y="34252"/>
            <a:ext cx="32950730" cy="4286250"/>
          </a:xfrm>
          <a:prstGeom prst="rect">
            <a:avLst/>
          </a:prstGeom>
          <a:solidFill>
            <a:schemeClr val="accent6">
              <a:lumMod val="60000"/>
              <a:lumOff val="40000"/>
            </a:schemeClr>
          </a:solidFill>
          <a:ln>
            <a:solidFill>
              <a:schemeClr val="accent6"/>
            </a:solidFill>
          </a:ln>
        </p:spPr>
        <p:txBody>
          <a:bodyPr wrap="none" anchor="ctr"/>
          <a:lstStyle>
            <a:defPPr>
              <a:defRPr kern="1200"/>
            </a:defPPr>
          </a:lstStyle>
          <a:p>
            <a:endParaRPr lang="en-US" sz="4428"/>
          </a:p>
        </p:txBody>
      </p:sp>
      <p:sp>
        <p:nvSpPr>
          <p:cNvPr id="31" name="Title 11">
            <a:extLst>
              <a:ext uri="{FF2B5EF4-FFF2-40B4-BE49-F238E27FC236}">
                <a16:creationId xmlns:a16="http://schemas.microsoft.com/office/drawing/2014/main" id="{A3F6428D-1FA6-42BA-BAEA-3577E1620F6B}"/>
              </a:ext>
            </a:extLst>
          </p:cNvPr>
          <p:cNvSpPr txBox="1"/>
          <p:nvPr/>
        </p:nvSpPr>
        <p:spPr>
          <a:xfrm>
            <a:off x="714408" y="528257"/>
            <a:ext cx="27432000" cy="1831290"/>
          </a:xfrm>
          <a:prstGeom prst="rect">
            <a:avLst/>
          </a:prstGeom>
        </p:spPr>
        <p:txBody>
          <a:bodyPr lIns="85344" tIns="42672" rIns="85344" bIns="42672" anchor="t"/>
          <a:lst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a:lstStyle>
          <a:p>
            <a:pPr algn="l"/>
            <a:endParaRPr lang="en-US" sz="5700">
              <a:solidFill>
                <a:schemeClr val="bg1"/>
              </a:solidFill>
              <a:latin typeface="Amaranth" panose="02000503050000020004" pitchFamily="2" charset="0"/>
            </a:endParaRPr>
          </a:p>
        </p:txBody>
      </p:sp>
      <p:sp>
        <p:nvSpPr>
          <p:cNvPr id="35" name="Text Placeholder 16">
            <a:extLst>
              <a:ext uri="{FF2B5EF4-FFF2-40B4-BE49-F238E27FC236}">
                <a16:creationId xmlns:a16="http://schemas.microsoft.com/office/drawing/2014/main" id="{30C08963-BE29-4B96-B122-F15F02A3F7E3}"/>
              </a:ext>
            </a:extLst>
          </p:cNvPr>
          <p:cNvSpPr txBox="1"/>
          <p:nvPr/>
        </p:nvSpPr>
        <p:spPr>
          <a:xfrm>
            <a:off x="8324800" y="757566"/>
            <a:ext cx="16236939" cy="3178371"/>
          </a:xfrm>
          <a:prstGeom prst="rect">
            <a:avLst/>
          </a:prstGeom>
        </p:spPr>
        <p:txBody>
          <a:bodyPr wrap="square" lIns="85344" tIns="42672" rIns="85344" bIns="42672" anchor="t">
            <a:spAutoFit/>
          </a:bodyPr>
          <a:lstStyle>
            <a:defPPr>
              <a:defRPr kern="1200"/>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4100" dirty="0">
                <a:solidFill>
                  <a:schemeClr val="bg1"/>
                </a:solidFill>
                <a:latin typeface="Times New Roman"/>
                <a:ea typeface="+mn-lt"/>
                <a:cs typeface="+mn-lt"/>
              </a:rPr>
              <a:t>Comparing </a:t>
            </a:r>
            <a:r>
              <a:rPr lang="en-US" sz="4100" dirty="0">
                <a:solidFill>
                  <a:schemeClr val="bg1"/>
                </a:solidFill>
                <a:effectLst/>
                <a:latin typeface="Times New Roman"/>
                <a:ea typeface="+mn-lt"/>
                <a:cs typeface="+mn-lt"/>
              </a:rPr>
              <a:t>Select Atmospheric </a:t>
            </a:r>
            <a:r>
              <a:rPr lang="en-US" sz="4100" dirty="0">
                <a:solidFill>
                  <a:schemeClr val="bg1"/>
                </a:solidFill>
                <a:latin typeface="Times New Roman"/>
                <a:ea typeface="+mn-lt"/>
                <a:cs typeface="+mn-lt"/>
              </a:rPr>
              <a:t>Parameters Between Disparate Geographic Locations Using Collaboration Between Two GLOBE Schools </a:t>
            </a:r>
            <a:endParaRPr lang="en-US" sz="4100">
              <a:solidFill>
                <a:schemeClr val="bg1"/>
              </a:solidFill>
              <a:latin typeface="Times New Roman"/>
            </a:endParaRPr>
          </a:p>
          <a:p>
            <a:pPr marL="0" marR="0" algn="ctr">
              <a:lnSpc>
                <a:spcPct val="107000"/>
              </a:lnSpc>
              <a:spcBef>
                <a:spcPts val="0"/>
              </a:spcBef>
              <a:spcAft>
                <a:spcPts val="800"/>
              </a:spcAft>
            </a:pPr>
            <a:endParaRPr lang="en-US" sz="41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5700">
              <a:solidFill>
                <a:schemeClr val="bg1"/>
              </a:solidFill>
              <a:latin typeface="Times New Roman" panose="02020603050405020304" pitchFamily="18" charset="0"/>
              <a:cs typeface="Times New Roman" panose="02020603050405020304" pitchFamily="18" charset="0"/>
            </a:endParaRPr>
          </a:p>
        </p:txBody>
      </p:sp>
      <p:sp>
        <p:nvSpPr>
          <p:cNvPr id="2" name="Rectangle 5"/>
          <p:cNvSpPr>
            <a:spLocks noChangeArrowheads="1"/>
          </p:cNvSpPr>
          <p:nvPr/>
        </p:nvSpPr>
        <p:spPr bwMode="auto">
          <a:xfrm>
            <a:off x="514350" y="4814507"/>
            <a:ext cx="7515257" cy="7220755"/>
          </a:xfrm>
          <a:prstGeom prst="roundRect">
            <a:avLst>
              <a:gd name="adj" fmla="val 1380"/>
            </a:avLst>
          </a:prstGeom>
          <a:noFill/>
          <a:ln>
            <a:noFill/>
          </a:ln>
          <a:effectLst/>
        </p:spPr>
        <p:txBody>
          <a:bodyPr wrap="none" lIns="182880" tIns="45720" rIns="182880" bIns="45720" anchor="ctr"/>
          <a:lstStyle>
            <a:defPPr>
              <a:defRPr kern="1200"/>
            </a:defPPr>
          </a:lstStyle>
          <a:p>
            <a:pPr defTabSz="3135999"/>
            <a:endParaRPr lang="en-US" sz="2400">
              <a:noFill/>
              <a:latin typeface="Times New Roman" panose="02020603050405020304" pitchFamily="18" charset="0"/>
              <a:cs typeface="Times New Roman" panose="02020603050405020304" pitchFamily="18" charset="0"/>
            </a:endParaRPr>
          </a:p>
        </p:txBody>
      </p:sp>
      <p:sp>
        <p:nvSpPr>
          <p:cNvPr id="36" name="Rectangle 5">
            <a:extLst>
              <a:ext uri="{FF2B5EF4-FFF2-40B4-BE49-F238E27FC236}">
                <a16:creationId xmlns:a16="http://schemas.microsoft.com/office/drawing/2014/main" id="{98FCC399-CA5D-4873-B45E-22BAE0F51D2E}"/>
              </a:ext>
            </a:extLst>
          </p:cNvPr>
          <p:cNvSpPr>
            <a:spLocks noChangeArrowheads="1"/>
          </p:cNvSpPr>
          <p:nvPr/>
        </p:nvSpPr>
        <p:spPr bwMode="auto">
          <a:xfrm>
            <a:off x="8600822" y="4762479"/>
            <a:ext cx="15541991" cy="521208"/>
          </a:xfrm>
          <a:prstGeom prst="rect">
            <a:avLst/>
          </a:prstGeom>
          <a:solidFill>
            <a:schemeClr val="accent6">
              <a:lumMod val="60000"/>
              <a:lumOff val="40000"/>
            </a:schemeClr>
          </a:solidFill>
          <a:ln>
            <a:solidFill>
              <a:schemeClr val="accent6">
                <a:lumMod val="60000"/>
                <a:lumOff val="40000"/>
              </a:schemeClr>
            </a:solidFill>
          </a:ln>
          <a:effectLst/>
        </p:spPr>
        <p:txBody>
          <a:bodyPr wrap="none" lIns="182880" tIns="45720" rIns="182880" bIns="45720" anchor="ctr"/>
          <a:lstStyle>
            <a:defPPr>
              <a:defRPr kern="1200"/>
            </a:defPPr>
          </a:lstStyle>
          <a:p>
            <a:pPr algn="ctr" defTabSz="3135999"/>
            <a:r>
              <a:rPr lang="en-US" sz="3200">
                <a:solidFill>
                  <a:schemeClr val="bg1"/>
                </a:solidFill>
                <a:latin typeface="Times New Roman" panose="02020603050405020304" pitchFamily="18" charset="0"/>
                <a:cs typeface="Times New Roman" panose="02020603050405020304" pitchFamily="18" charset="0"/>
              </a:rPr>
              <a:t>Methodology</a:t>
            </a:r>
          </a:p>
        </p:txBody>
      </p:sp>
      <p:sp>
        <p:nvSpPr>
          <p:cNvPr id="38" name="Rectangle 5">
            <a:extLst>
              <a:ext uri="{FF2B5EF4-FFF2-40B4-BE49-F238E27FC236}">
                <a16:creationId xmlns:a16="http://schemas.microsoft.com/office/drawing/2014/main" id="{991B9DF0-7DD4-4C17-94B6-6C493D1C390D}"/>
              </a:ext>
            </a:extLst>
          </p:cNvPr>
          <p:cNvSpPr>
            <a:spLocks noChangeArrowheads="1"/>
          </p:cNvSpPr>
          <p:nvPr/>
        </p:nvSpPr>
        <p:spPr bwMode="auto">
          <a:xfrm>
            <a:off x="8636878" y="14167383"/>
            <a:ext cx="15544800" cy="521208"/>
          </a:xfrm>
          <a:prstGeom prst="rect">
            <a:avLst/>
          </a:prstGeom>
          <a:solidFill>
            <a:schemeClr val="accent6">
              <a:lumMod val="60000"/>
              <a:lumOff val="40000"/>
            </a:schemeClr>
          </a:solidFill>
          <a:ln>
            <a:solidFill>
              <a:schemeClr val="accent6">
                <a:lumMod val="60000"/>
                <a:lumOff val="40000"/>
              </a:schemeClr>
            </a:solidFill>
          </a:ln>
          <a:effectLst/>
        </p:spPr>
        <p:txBody>
          <a:bodyPr wrap="none" lIns="182880" tIns="45720" rIns="182880" bIns="45720" anchor="ctr"/>
          <a:lstStyle>
            <a:defPPr>
              <a:defRPr kern="1200"/>
            </a:defPPr>
          </a:lstStyle>
          <a:p>
            <a:pPr algn="ctr" defTabSz="3135999"/>
            <a:r>
              <a:rPr lang="en-US" sz="3200">
                <a:solidFill>
                  <a:schemeClr val="bg1"/>
                </a:solidFill>
                <a:latin typeface="Times New Roman" panose="02020603050405020304" pitchFamily="18" charset="0"/>
                <a:cs typeface="Times New Roman" panose="02020603050405020304" pitchFamily="18" charset="0"/>
              </a:rPr>
              <a:t>Results</a:t>
            </a:r>
          </a:p>
        </p:txBody>
      </p:sp>
      <p:sp>
        <p:nvSpPr>
          <p:cNvPr id="42" name="Rectangle 5">
            <a:extLst>
              <a:ext uri="{FF2B5EF4-FFF2-40B4-BE49-F238E27FC236}">
                <a16:creationId xmlns:a16="http://schemas.microsoft.com/office/drawing/2014/main" id="{C08CCD14-6632-49E3-A19B-81E98D465D46}"/>
              </a:ext>
            </a:extLst>
          </p:cNvPr>
          <p:cNvSpPr>
            <a:spLocks noChangeArrowheads="1"/>
          </p:cNvSpPr>
          <p:nvPr/>
        </p:nvSpPr>
        <p:spPr bwMode="auto">
          <a:xfrm>
            <a:off x="25066664" y="4777746"/>
            <a:ext cx="7515257" cy="521208"/>
          </a:xfrm>
          <a:prstGeom prst="rect">
            <a:avLst/>
          </a:prstGeom>
          <a:solidFill>
            <a:schemeClr val="accent6">
              <a:lumMod val="60000"/>
              <a:lumOff val="40000"/>
            </a:schemeClr>
          </a:solidFill>
          <a:ln>
            <a:solidFill>
              <a:schemeClr val="accent6">
                <a:lumMod val="60000"/>
                <a:lumOff val="40000"/>
              </a:schemeClr>
            </a:solidFill>
          </a:ln>
          <a:effectLst/>
        </p:spPr>
        <p:txBody>
          <a:bodyPr wrap="none" lIns="182880" tIns="45720" rIns="182880" bIns="45720" anchor="ctr"/>
          <a:lstStyle>
            <a:defPPr>
              <a:defRPr kern="1200"/>
            </a:defPPr>
          </a:lstStyle>
          <a:p>
            <a:pPr algn="ctr" defTabSz="3135999"/>
            <a:r>
              <a:rPr lang="en-US" sz="3200">
                <a:solidFill>
                  <a:schemeClr val="bg1"/>
                </a:solidFill>
                <a:latin typeface="Times New Roman" panose="02020603050405020304" pitchFamily="18" charset="0"/>
                <a:cs typeface="Times New Roman" panose="02020603050405020304" pitchFamily="18" charset="0"/>
              </a:rPr>
              <a:t>Conclusion</a:t>
            </a:r>
          </a:p>
        </p:txBody>
      </p:sp>
      <p:sp>
        <p:nvSpPr>
          <p:cNvPr id="46" name="Rectangle 5">
            <a:extLst>
              <a:ext uri="{FF2B5EF4-FFF2-40B4-BE49-F238E27FC236}">
                <a16:creationId xmlns:a16="http://schemas.microsoft.com/office/drawing/2014/main" id="{88D57C6D-9B7C-4799-9EEF-AD493DF30EC4}"/>
              </a:ext>
            </a:extLst>
          </p:cNvPr>
          <p:cNvSpPr>
            <a:spLocks noChangeArrowheads="1"/>
          </p:cNvSpPr>
          <p:nvPr/>
        </p:nvSpPr>
        <p:spPr bwMode="auto">
          <a:xfrm>
            <a:off x="192792" y="19182607"/>
            <a:ext cx="7515257" cy="522817"/>
          </a:xfrm>
          <a:prstGeom prst="rect">
            <a:avLst/>
          </a:prstGeom>
          <a:solidFill>
            <a:schemeClr val="accent6">
              <a:lumMod val="60000"/>
              <a:lumOff val="40000"/>
            </a:schemeClr>
          </a:solidFill>
          <a:ln>
            <a:solidFill>
              <a:schemeClr val="accent6">
                <a:lumMod val="60000"/>
                <a:lumOff val="40000"/>
              </a:schemeClr>
            </a:solidFill>
          </a:ln>
          <a:effectLst/>
        </p:spPr>
        <p:txBody>
          <a:bodyPr wrap="none" lIns="182880" tIns="45720" rIns="182880" bIns="45720" anchor="ctr"/>
          <a:lstStyle>
            <a:defPPr>
              <a:defRPr kern="1200"/>
            </a:defPPr>
          </a:lstStyle>
          <a:p>
            <a:pPr algn="ctr" defTabSz="3135999"/>
            <a:r>
              <a:rPr lang="en-US" sz="3200">
                <a:solidFill>
                  <a:schemeClr val="bg1"/>
                </a:solidFill>
                <a:latin typeface="Times New Roman" panose="02020603050405020304" pitchFamily="18" charset="0"/>
                <a:cs typeface="Times New Roman" panose="02020603050405020304" pitchFamily="18" charset="0"/>
              </a:rPr>
              <a:t>Acknowledgements</a:t>
            </a:r>
          </a:p>
        </p:txBody>
      </p:sp>
      <p:sp>
        <p:nvSpPr>
          <p:cNvPr id="16" name="Rectangle 5">
            <a:extLst>
              <a:ext uri="{FF2B5EF4-FFF2-40B4-BE49-F238E27FC236}">
                <a16:creationId xmlns:a16="http://schemas.microsoft.com/office/drawing/2014/main" id="{620C51D2-3423-4C6C-A077-34B27F321D2D}"/>
              </a:ext>
            </a:extLst>
          </p:cNvPr>
          <p:cNvSpPr>
            <a:spLocks noChangeArrowheads="1"/>
          </p:cNvSpPr>
          <p:nvPr/>
        </p:nvSpPr>
        <p:spPr bwMode="auto">
          <a:xfrm>
            <a:off x="151229" y="12028042"/>
            <a:ext cx="7515257" cy="522817"/>
          </a:xfrm>
          <a:prstGeom prst="rect">
            <a:avLst/>
          </a:prstGeom>
          <a:solidFill>
            <a:schemeClr val="accent6">
              <a:lumMod val="60000"/>
              <a:lumOff val="40000"/>
            </a:schemeClr>
          </a:solidFill>
          <a:ln>
            <a:solidFill>
              <a:schemeClr val="accent6">
                <a:lumMod val="60000"/>
                <a:lumOff val="40000"/>
              </a:schemeClr>
            </a:solidFill>
          </a:ln>
          <a:effectLst/>
        </p:spPr>
        <p:txBody>
          <a:bodyPr wrap="none" lIns="182880" tIns="45720" rIns="182880" bIns="45720" anchor="ctr"/>
          <a:lstStyle>
            <a:defPPr>
              <a:defRPr kern="1200"/>
            </a:defPPr>
          </a:lstStyle>
          <a:p>
            <a:pPr algn="ctr" defTabSz="3135999"/>
            <a:r>
              <a:rPr lang="en-US" sz="3200">
                <a:solidFill>
                  <a:schemeClr val="bg1"/>
                </a:solidFill>
                <a:latin typeface="Times New Roman" panose="02020603050405020304" pitchFamily="18" charset="0"/>
                <a:cs typeface="Times New Roman" panose="02020603050405020304" pitchFamily="18" charset="0"/>
              </a:rPr>
              <a:t>Discussion</a:t>
            </a:r>
          </a:p>
        </p:txBody>
      </p:sp>
      <p:sp>
        <p:nvSpPr>
          <p:cNvPr id="17" name="Text Box 6">
            <a:extLst>
              <a:ext uri="{FF2B5EF4-FFF2-40B4-BE49-F238E27FC236}">
                <a16:creationId xmlns:a16="http://schemas.microsoft.com/office/drawing/2014/main" id="{8AE8A03B-3762-4AF2-A9FC-B088E0736F3A}"/>
              </a:ext>
            </a:extLst>
          </p:cNvPr>
          <p:cNvSpPr txBox="1">
            <a:spLocks noChangeArrowheads="1"/>
          </p:cNvSpPr>
          <p:nvPr/>
        </p:nvSpPr>
        <p:spPr bwMode="auto">
          <a:xfrm>
            <a:off x="167836" y="12553184"/>
            <a:ext cx="7745428" cy="655564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r>
              <a:rPr lang="en-US" sz="1500" i="0" dirty="0">
                <a:solidFill>
                  <a:srgbClr val="252525"/>
                </a:solidFill>
                <a:effectLst/>
                <a:latin typeface="Times New Roman" panose="02020603050405020304" pitchFamily="18" charset="0"/>
                <a:cs typeface="Times New Roman" panose="02020603050405020304" pitchFamily="18" charset="0"/>
              </a:rPr>
              <a:t>The researchers reject the null hypothesis that there is no significant difference in atmospheric measurements taken at ground level in Dearborn Heights, Michigan and Doha, Qatar in terms of wind speed, temperature, station pressure, relative humidity, heat index, and dew point. The wind speed average taken by the Michigan researchers was significantly higher and varied greatly as the respective lower temperature and higher pressure in Michigan. The station pressure remained predominantly consistent between the two areas with the Michigan data being slightly lower. The relative humidity fluctuates at a similar rate in both Doha and Dearborn Heights with the exception of Dearborn Heights fluctuating at a more extreme degree. Doha likely has a greater heat index as their geographical location is closer to the equator and the sea breeze from Persian Gulf creates greater moisture in Doha's atmosphere while cooling off the land. The Vernier Go Direct Weather Station(s) and the WeatherBug device(s) are comparable to research grade equipment and can be used effectively by students across the world as an inexpensive medium to collect weather related data. This device will allow student scientists to compare and track correlations between data across the globe, but there are potential sources of error due to the distance between the Michigan researchers and the Doha researchers. Additionally, the measurements taken by both groups of researchers could be slightly skewed due to inconsistencies between the placement of the Vernier and surface temperature devices. Finally, the data involved in this report was taken during a limited period of time, in the winter of Michigan and Doha, which is significantly colder for the former. Future research should compare the atmospheric data collected in both geographic regions during a different season, or perhaps, a longer period of time</a:t>
            </a:r>
            <a:r>
              <a:rPr lang="en-US" sz="1500" dirty="0">
                <a:latin typeface="Times New Roman" panose="02020603050405020304" pitchFamily="18" charset="0"/>
                <a:ea typeface="Open Sans"/>
                <a:cs typeface="Times New Roman" panose="02020603050405020304" pitchFamily="18" charset="0"/>
              </a:rPr>
              <a:t> to the fact that for pressure, specifically, the altitude difference is small enough to be negligible. </a:t>
            </a:r>
          </a:p>
          <a:p>
            <a:r>
              <a:rPr lang="en-US" sz="1500" i="0" dirty="0">
                <a:solidFill>
                  <a:srgbClr val="252525"/>
                </a:solidFill>
                <a:effectLst/>
                <a:latin typeface="Times New Roman" panose="02020603050405020304" pitchFamily="18" charset="0"/>
                <a:cs typeface="Times New Roman" panose="02020603050405020304" pitchFamily="18" charset="0"/>
              </a:rPr>
              <a:t>The Michigan researchers wrote this paper as a collaboration with the researchers from Doha, but due to the 2022 World Cup, the Michigan researchers are the sole authors of the report. Despite the large margin of error between the Vernier device and the WeatherBug station in the graphs, this margin of error can be explained by numerous factors. Temperature and humidity both decrease as altitude increases, while wind speed has a percent error 77.67%. Pressure has a very low percent error of 2.3%, due to the fact that for pressure, specifically, the altitude difference is small enough to be negligible.</a:t>
            </a:r>
            <a:endParaRPr lang="en-US" sz="1500" dirty="0">
              <a:latin typeface="Times New Roman" panose="02020603050405020304" pitchFamily="18" charset="0"/>
              <a:cs typeface="Times New Roman" panose="02020603050405020304" pitchFamily="18" charset="0"/>
            </a:endParaRPr>
          </a:p>
        </p:txBody>
      </p:sp>
      <p:sp>
        <p:nvSpPr>
          <p:cNvPr id="21" name="Rectangle 5">
            <a:extLst>
              <a:ext uri="{FF2B5EF4-FFF2-40B4-BE49-F238E27FC236}">
                <a16:creationId xmlns:a16="http://schemas.microsoft.com/office/drawing/2014/main" id="{F9C1CD83-8330-4DDD-AD32-E03D6FDFB99A}"/>
              </a:ext>
            </a:extLst>
          </p:cNvPr>
          <p:cNvSpPr>
            <a:spLocks noChangeArrowheads="1"/>
          </p:cNvSpPr>
          <p:nvPr/>
        </p:nvSpPr>
        <p:spPr bwMode="auto">
          <a:xfrm>
            <a:off x="161714" y="4783435"/>
            <a:ext cx="7515257" cy="521208"/>
          </a:xfrm>
          <a:prstGeom prst="rect">
            <a:avLst/>
          </a:prstGeom>
          <a:solidFill>
            <a:schemeClr val="accent6">
              <a:lumMod val="60000"/>
              <a:lumOff val="40000"/>
            </a:schemeClr>
          </a:solidFill>
          <a:ln>
            <a:solidFill>
              <a:schemeClr val="accent6">
                <a:lumMod val="60000"/>
                <a:lumOff val="40000"/>
              </a:schemeClr>
            </a:solidFill>
          </a:ln>
          <a:effectLst/>
        </p:spPr>
        <p:txBody>
          <a:bodyPr wrap="none" lIns="182880" tIns="45720" rIns="182880" bIns="45720" anchor="ctr"/>
          <a:lstStyle>
            <a:defPPr>
              <a:defRPr kern="1200"/>
            </a:defPPr>
          </a:lstStyle>
          <a:p>
            <a:pPr algn="ctr" defTabSz="3135999"/>
            <a:r>
              <a:rPr lang="en-US" sz="3200">
                <a:solidFill>
                  <a:schemeClr val="bg1"/>
                </a:solidFill>
                <a:latin typeface="Times New Roman" panose="02020603050405020304" pitchFamily="18" charset="0"/>
                <a:cs typeface="Times New Roman" panose="02020603050405020304" pitchFamily="18" charset="0"/>
              </a:rPr>
              <a:t>Abstract</a:t>
            </a:r>
          </a:p>
        </p:txBody>
      </p:sp>
      <p:sp>
        <p:nvSpPr>
          <p:cNvPr id="24" name="TextBox 23">
            <a:extLst>
              <a:ext uri="{FF2B5EF4-FFF2-40B4-BE49-F238E27FC236}">
                <a16:creationId xmlns:a16="http://schemas.microsoft.com/office/drawing/2014/main" id="{4B74CEB9-44DE-48C6-8B75-C7287A4BFB57}"/>
              </a:ext>
            </a:extLst>
          </p:cNvPr>
          <p:cNvSpPr txBox="1"/>
          <p:nvPr/>
        </p:nvSpPr>
        <p:spPr>
          <a:xfrm>
            <a:off x="11732796" y="3545433"/>
            <a:ext cx="12639142"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i="1">
                <a:solidFill>
                  <a:srgbClr val="FFFFFF"/>
                </a:solidFill>
                <a:latin typeface="Times New Roman" panose="02020603050405020304" pitchFamily="18" charset="0"/>
                <a:cs typeface="Times New Roman" panose="02020603050405020304" pitchFamily="18" charset="0"/>
              </a:rPr>
              <a:t>Crestwood High School, Dearborn Heights, MI</a:t>
            </a:r>
          </a:p>
        </p:txBody>
      </p:sp>
      <p:sp>
        <p:nvSpPr>
          <p:cNvPr id="22" name="TextBox 1">
            <a:extLst>
              <a:ext uri="{FF2B5EF4-FFF2-40B4-BE49-F238E27FC236}">
                <a16:creationId xmlns:a16="http://schemas.microsoft.com/office/drawing/2014/main" id="{09E7A643-01CF-41F6-9276-ADCD1F2CC46B}"/>
              </a:ext>
            </a:extLst>
          </p:cNvPr>
          <p:cNvSpPr txBox="1"/>
          <p:nvPr/>
        </p:nvSpPr>
        <p:spPr>
          <a:xfrm>
            <a:off x="9110457" y="2412350"/>
            <a:ext cx="14972189" cy="63094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6642" kern="1200">
                <a:solidFill>
                  <a:schemeClr val="tx1"/>
                </a:solidFill>
                <a:latin typeface="Arial"/>
                <a:ea typeface="+mn-ea"/>
                <a:cs typeface="+mn-cs"/>
              </a:defRPr>
            </a:lvl1pPr>
            <a:lvl2pPr marL="326532" algn="l" rtl="0" fontAlgn="base">
              <a:spcBef>
                <a:spcPct val="0"/>
              </a:spcBef>
              <a:spcAft>
                <a:spcPct val="0"/>
              </a:spcAft>
              <a:defRPr sz="6642" kern="1200">
                <a:solidFill>
                  <a:schemeClr val="tx1"/>
                </a:solidFill>
                <a:latin typeface="Arial"/>
                <a:ea typeface="+mn-ea"/>
                <a:cs typeface="+mn-cs"/>
              </a:defRPr>
            </a:lvl2pPr>
            <a:lvl3pPr marL="653064" algn="l" rtl="0" fontAlgn="base">
              <a:spcBef>
                <a:spcPct val="0"/>
              </a:spcBef>
              <a:spcAft>
                <a:spcPct val="0"/>
              </a:spcAft>
              <a:defRPr sz="6642" kern="1200">
                <a:solidFill>
                  <a:schemeClr val="tx1"/>
                </a:solidFill>
                <a:latin typeface="Arial"/>
                <a:ea typeface="+mn-ea"/>
                <a:cs typeface="+mn-cs"/>
              </a:defRPr>
            </a:lvl3pPr>
            <a:lvl4pPr marL="979597" algn="l" rtl="0" fontAlgn="base">
              <a:spcBef>
                <a:spcPct val="0"/>
              </a:spcBef>
              <a:spcAft>
                <a:spcPct val="0"/>
              </a:spcAft>
              <a:defRPr sz="6642" kern="1200">
                <a:solidFill>
                  <a:schemeClr val="tx1"/>
                </a:solidFill>
                <a:latin typeface="Arial"/>
                <a:ea typeface="+mn-ea"/>
                <a:cs typeface="+mn-cs"/>
              </a:defRPr>
            </a:lvl4pPr>
            <a:lvl5pPr marL="1306129" algn="l" rtl="0" fontAlgn="base">
              <a:spcBef>
                <a:spcPct val="0"/>
              </a:spcBef>
              <a:spcAft>
                <a:spcPct val="0"/>
              </a:spcAft>
              <a:defRPr sz="6642" kern="1200">
                <a:solidFill>
                  <a:schemeClr val="tx1"/>
                </a:solidFill>
                <a:latin typeface="Arial"/>
                <a:ea typeface="+mn-ea"/>
                <a:cs typeface="+mn-cs"/>
              </a:defRPr>
            </a:lvl5pPr>
            <a:lvl6pPr marL="1632661" algn="l" defTabSz="653064" rtl="0" eaLnBrk="1" latinLnBrk="0" hangingPunct="1">
              <a:defRPr sz="6642" kern="1200">
                <a:solidFill>
                  <a:schemeClr val="tx1"/>
                </a:solidFill>
                <a:latin typeface="Arial"/>
                <a:ea typeface="+mn-ea"/>
                <a:cs typeface="+mn-cs"/>
              </a:defRPr>
            </a:lvl6pPr>
            <a:lvl7pPr marL="1959193" algn="l" defTabSz="653064" rtl="0" eaLnBrk="1" latinLnBrk="0" hangingPunct="1">
              <a:defRPr sz="6642" kern="1200">
                <a:solidFill>
                  <a:schemeClr val="tx1"/>
                </a:solidFill>
                <a:latin typeface="Arial"/>
                <a:ea typeface="+mn-ea"/>
                <a:cs typeface="+mn-cs"/>
              </a:defRPr>
            </a:lvl7pPr>
            <a:lvl8pPr marL="2285726" algn="l" defTabSz="653064" rtl="0" eaLnBrk="1" latinLnBrk="0" hangingPunct="1">
              <a:defRPr sz="6642" kern="1200">
                <a:solidFill>
                  <a:schemeClr val="tx1"/>
                </a:solidFill>
                <a:latin typeface="Arial"/>
                <a:ea typeface="+mn-ea"/>
                <a:cs typeface="+mn-cs"/>
              </a:defRPr>
            </a:lvl8pPr>
            <a:lvl9pPr marL="2612258" algn="l" defTabSz="653064" rtl="0" eaLnBrk="1" latinLnBrk="0" hangingPunct="1">
              <a:defRPr sz="6642" kern="1200">
                <a:solidFill>
                  <a:schemeClr val="tx1"/>
                </a:solidFill>
                <a:latin typeface="Arial"/>
                <a:ea typeface="+mn-ea"/>
                <a:cs typeface="+mn-cs"/>
              </a:defRPr>
            </a:lvl9pPr>
          </a:lstStyle>
          <a:p>
            <a:pPr algn="ctr"/>
            <a:r>
              <a:rPr lang="en-US" sz="3500" dirty="0">
                <a:solidFill>
                  <a:schemeClr val="bg1"/>
                </a:solidFill>
                <a:latin typeface="Times New Roman"/>
                <a:cs typeface="Arial"/>
              </a:rPr>
              <a:t>Savannah Jomaa, Isabella Jomaa, Adam Baydoun, and Malik </a:t>
            </a:r>
            <a:r>
              <a:rPr lang="en-US" sz="3500" dirty="0" err="1">
                <a:solidFill>
                  <a:schemeClr val="bg1"/>
                </a:solidFill>
                <a:latin typeface="Times New Roman"/>
                <a:cs typeface="Arial"/>
              </a:rPr>
              <a:t>Mashlab</a:t>
            </a:r>
            <a:endParaRPr lang="en-US" sz="6600" dirty="0" err="1">
              <a:solidFill>
                <a:schemeClr val="bg1"/>
              </a:solidFill>
              <a:latin typeface="Times New Roman"/>
            </a:endParaRPr>
          </a:p>
        </p:txBody>
      </p:sp>
      <p:sp>
        <p:nvSpPr>
          <p:cNvPr id="7" name="Arrow: Curved Left 6">
            <a:extLst>
              <a:ext uri="{FF2B5EF4-FFF2-40B4-BE49-F238E27FC236}">
                <a16:creationId xmlns:a16="http://schemas.microsoft.com/office/drawing/2014/main" id="{E8D4ABD7-424C-4740-A08D-01D551362FF2}"/>
              </a:ext>
            </a:extLst>
          </p:cNvPr>
          <p:cNvSpPr>
            <a:spLocks/>
          </p:cNvSpPr>
          <p:nvPr/>
        </p:nvSpPr>
        <p:spPr bwMode="auto">
          <a:xfrm>
            <a:off x="23647171" y="8102833"/>
            <a:ext cx="1449914" cy="3879667"/>
          </a:xfrm>
          <a:prstGeom prst="curvedLeftArrow">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a:ln>
                <a:noFill/>
              </a:ln>
              <a:solidFill>
                <a:schemeClr val="tx1"/>
              </a:solidFill>
              <a:effectLst/>
              <a:latin typeface="Arial" pitchFamily="34" charset="0"/>
            </a:endParaRPr>
          </a:p>
        </p:txBody>
      </p:sp>
      <p:sp>
        <p:nvSpPr>
          <p:cNvPr id="30" name="Arrow: Right 29">
            <a:extLst>
              <a:ext uri="{FF2B5EF4-FFF2-40B4-BE49-F238E27FC236}">
                <a16:creationId xmlns:a16="http://schemas.microsoft.com/office/drawing/2014/main" id="{1220D8B6-5C01-485C-B8A7-651912126BCB}"/>
              </a:ext>
            </a:extLst>
          </p:cNvPr>
          <p:cNvSpPr/>
          <p:nvPr/>
        </p:nvSpPr>
        <p:spPr bwMode="auto">
          <a:xfrm rot="10800000">
            <a:off x="13654460" y="11129294"/>
            <a:ext cx="1426361" cy="521210"/>
          </a:xfrm>
          <a:prstGeom prst="rightArrow">
            <a:avLst/>
          </a:prstGeom>
          <a:solidFill>
            <a:schemeClr val="accent6">
              <a:lumMod val="75000"/>
            </a:schemeClr>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6642" kern="1200">
                <a:solidFill>
                  <a:schemeClr val="tx1"/>
                </a:solidFill>
                <a:latin typeface="Arial"/>
                <a:ea typeface="+mn-ea"/>
                <a:cs typeface="+mn-cs"/>
              </a:defRPr>
            </a:lvl1pPr>
            <a:lvl2pPr marL="326532" algn="l" rtl="0" fontAlgn="base">
              <a:spcBef>
                <a:spcPct val="0"/>
              </a:spcBef>
              <a:spcAft>
                <a:spcPct val="0"/>
              </a:spcAft>
              <a:defRPr sz="6642" kern="1200">
                <a:solidFill>
                  <a:schemeClr val="tx1"/>
                </a:solidFill>
                <a:latin typeface="Arial"/>
                <a:ea typeface="+mn-ea"/>
                <a:cs typeface="+mn-cs"/>
              </a:defRPr>
            </a:lvl2pPr>
            <a:lvl3pPr marL="653064" algn="l" rtl="0" fontAlgn="base">
              <a:spcBef>
                <a:spcPct val="0"/>
              </a:spcBef>
              <a:spcAft>
                <a:spcPct val="0"/>
              </a:spcAft>
              <a:defRPr sz="6642" kern="1200">
                <a:solidFill>
                  <a:schemeClr val="tx1"/>
                </a:solidFill>
                <a:latin typeface="Arial"/>
                <a:ea typeface="+mn-ea"/>
                <a:cs typeface="+mn-cs"/>
              </a:defRPr>
            </a:lvl3pPr>
            <a:lvl4pPr marL="979597" algn="l" rtl="0" fontAlgn="base">
              <a:spcBef>
                <a:spcPct val="0"/>
              </a:spcBef>
              <a:spcAft>
                <a:spcPct val="0"/>
              </a:spcAft>
              <a:defRPr sz="6642" kern="1200">
                <a:solidFill>
                  <a:schemeClr val="tx1"/>
                </a:solidFill>
                <a:latin typeface="Arial"/>
                <a:ea typeface="+mn-ea"/>
                <a:cs typeface="+mn-cs"/>
              </a:defRPr>
            </a:lvl4pPr>
            <a:lvl5pPr marL="1306129" algn="l" rtl="0" fontAlgn="base">
              <a:spcBef>
                <a:spcPct val="0"/>
              </a:spcBef>
              <a:spcAft>
                <a:spcPct val="0"/>
              </a:spcAft>
              <a:defRPr sz="6642" kern="1200">
                <a:solidFill>
                  <a:schemeClr val="tx1"/>
                </a:solidFill>
                <a:latin typeface="Arial"/>
                <a:ea typeface="+mn-ea"/>
                <a:cs typeface="+mn-cs"/>
              </a:defRPr>
            </a:lvl5pPr>
            <a:lvl6pPr marL="1632661" algn="l" defTabSz="653064" rtl="0" eaLnBrk="1" latinLnBrk="0" hangingPunct="1">
              <a:defRPr sz="6642" kern="1200">
                <a:solidFill>
                  <a:schemeClr val="tx1"/>
                </a:solidFill>
                <a:latin typeface="Arial"/>
                <a:ea typeface="+mn-ea"/>
                <a:cs typeface="+mn-cs"/>
              </a:defRPr>
            </a:lvl6pPr>
            <a:lvl7pPr marL="1959193" algn="l" defTabSz="653064" rtl="0" eaLnBrk="1" latinLnBrk="0" hangingPunct="1">
              <a:defRPr sz="6642" kern="1200">
                <a:solidFill>
                  <a:schemeClr val="tx1"/>
                </a:solidFill>
                <a:latin typeface="Arial"/>
                <a:ea typeface="+mn-ea"/>
                <a:cs typeface="+mn-cs"/>
              </a:defRPr>
            </a:lvl7pPr>
            <a:lvl8pPr marL="2285726" algn="l" defTabSz="653064" rtl="0" eaLnBrk="1" latinLnBrk="0" hangingPunct="1">
              <a:defRPr sz="6642" kern="1200">
                <a:solidFill>
                  <a:schemeClr val="tx1"/>
                </a:solidFill>
                <a:latin typeface="Arial"/>
                <a:ea typeface="+mn-ea"/>
                <a:cs typeface="+mn-cs"/>
              </a:defRPr>
            </a:lvl8pPr>
            <a:lvl9pPr marL="2612258" algn="l" defTabSz="653064" rtl="0" eaLnBrk="1" latinLnBrk="0" hangingPunct="1">
              <a:defRPr sz="6642" kern="1200">
                <a:solidFill>
                  <a:schemeClr val="tx1"/>
                </a:solidFill>
                <a:latin typeface="Arial"/>
                <a:ea typeface="+mn-ea"/>
                <a:cs typeface="+mn-cs"/>
              </a:defRPr>
            </a:lvl9p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a:ln>
                <a:noFill/>
              </a:ln>
              <a:solidFill>
                <a:schemeClr val="tx1"/>
              </a:solidFill>
              <a:effectLst/>
              <a:latin typeface="Arial" pitchFamily="34" charset="0"/>
            </a:endParaRPr>
          </a:p>
        </p:txBody>
      </p:sp>
      <p:sp>
        <p:nvSpPr>
          <p:cNvPr id="12" name="TextBox 11">
            <a:extLst>
              <a:ext uri="{FF2B5EF4-FFF2-40B4-BE49-F238E27FC236}">
                <a16:creationId xmlns:a16="http://schemas.microsoft.com/office/drawing/2014/main" id="{817C5B4A-70A2-409C-A443-37A8A0DB2353}"/>
              </a:ext>
            </a:extLst>
          </p:cNvPr>
          <p:cNvSpPr txBox="1"/>
          <p:nvPr/>
        </p:nvSpPr>
        <p:spPr>
          <a:xfrm>
            <a:off x="8439839" y="9092492"/>
            <a:ext cx="51216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Times New Roman"/>
                <a:cs typeface="Arial"/>
              </a:rPr>
              <a:t>Etekcity Lasergrip 1080 Infared Thermometer </a:t>
            </a:r>
            <a:endParaRPr lang="en-US" sz="2000" dirty="0">
              <a:latin typeface="Times New Roman"/>
            </a:endParaRPr>
          </a:p>
        </p:txBody>
      </p:sp>
      <p:sp>
        <p:nvSpPr>
          <p:cNvPr id="13" name="TextBox 12">
            <a:extLst>
              <a:ext uri="{FF2B5EF4-FFF2-40B4-BE49-F238E27FC236}">
                <a16:creationId xmlns:a16="http://schemas.microsoft.com/office/drawing/2014/main" id="{F21FB11C-D7A1-4266-9E05-A6940BB0D746}"/>
              </a:ext>
            </a:extLst>
          </p:cNvPr>
          <p:cNvSpPr txBox="1">
            <a:spLocks/>
          </p:cNvSpPr>
          <p:nvPr/>
        </p:nvSpPr>
        <p:spPr>
          <a:xfrm>
            <a:off x="13333488" y="9086242"/>
            <a:ext cx="411760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latin typeface="Times New Roman"/>
                <a:cs typeface="Times New Roman"/>
              </a:rPr>
              <a:t>Measuring surface temperature </a:t>
            </a:r>
            <a:endParaRPr lang="en-US" sz="2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F7B2E1D-2C04-426B-8293-558895E83837}"/>
              </a:ext>
            </a:extLst>
          </p:cNvPr>
          <p:cNvSpPr txBox="1"/>
          <p:nvPr/>
        </p:nvSpPr>
        <p:spPr>
          <a:xfrm>
            <a:off x="18797838" y="9198993"/>
            <a:ext cx="406881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latin typeface="Times New Roman"/>
                <a:cs typeface="Arial"/>
              </a:rPr>
              <a:t>Using Vernier Go Direct Weather Device to measure atmospheric </a:t>
            </a:r>
            <a:endParaRPr lang="en-US" sz="6600" dirty="0">
              <a:latin typeface="Times New Roman"/>
            </a:endParaRPr>
          </a:p>
        </p:txBody>
      </p:sp>
      <p:sp>
        <p:nvSpPr>
          <p:cNvPr id="40" name="TextBox 39">
            <a:extLst>
              <a:ext uri="{FF2B5EF4-FFF2-40B4-BE49-F238E27FC236}">
                <a16:creationId xmlns:a16="http://schemas.microsoft.com/office/drawing/2014/main" id="{7BD5331B-F1CC-43EA-BF79-5C5EAB12F9A4}"/>
              </a:ext>
            </a:extLst>
          </p:cNvPr>
          <p:cNvSpPr txBox="1"/>
          <p:nvPr/>
        </p:nvSpPr>
        <p:spPr>
          <a:xfrm>
            <a:off x="8748309" y="13466059"/>
            <a:ext cx="461954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latin typeface="Times New Roman"/>
                <a:cs typeface="Times New Roman"/>
              </a:rPr>
              <a:t>Data gets compiled onto a spreadsheet </a:t>
            </a:r>
            <a:endParaRPr lang="en-US" sz="2200" dirty="0">
              <a:latin typeface="Times New Roman" panose="02020603050405020304" pitchFamily="18" charset="0"/>
              <a:cs typeface="Times New Roman" panose="02020603050405020304" pitchFamily="18" charset="0"/>
            </a:endParaRPr>
          </a:p>
        </p:txBody>
      </p:sp>
      <p:pic>
        <p:nvPicPr>
          <p:cNvPr id="15" name="Picture 17" descr="Logo, icon&#10;&#10;Description automatically generated">
            <a:extLst>
              <a:ext uri="{FF2B5EF4-FFF2-40B4-BE49-F238E27FC236}">
                <a16:creationId xmlns:a16="http://schemas.microsoft.com/office/drawing/2014/main" id="{0CBCE38E-7109-4671-8EBC-08853E90B76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06899" y="230917"/>
            <a:ext cx="7329125" cy="3692413"/>
          </a:xfrm>
          <a:prstGeom prst="rect">
            <a:avLst/>
          </a:prstGeom>
        </p:spPr>
      </p:pic>
      <p:pic>
        <p:nvPicPr>
          <p:cNvPr id="19" name="Picture 19" descr="Logo&#10;&#10;Description automatically generated">
            <a:extLst>
              <a:ext uri="{FF2B5EF4-FFF2-40B4-BE49-F238E27FC236}">
                <a16:creationId xmlns:a16="http://schemas.microsoft.com/office/drawing/2014/main" id="{C83B5282-909D-4677-AC7E-25F8D34D568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71978" y="573863"/>
            <a:ext cx="4265650" cy="3045052"/>
          </a:xfrm>
          <a:prstGeom prst="rect">
            <a:avLst/>
          </a:prstGeom>
        </p:spPr>
      </p:pic>
      <p:pic>
        <p:nvPicPr>
          <p:cNvPr id="26" name="Picture 26" descr="A picture containing window&#10;&#10;Description automatically generated">
            <a:extLst>
              <a:ext uri="{FF2B5EF4-FFF2-40B4-BE49-F238E27FC236}">
                <a16:creationId xmlns:a16="http://schemas.microsoft.com/office/drawing/2014/main" id="{0CD55ED5-0465-4E0C-B3BF-A0292ECA8A1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265704" y="415679"/>
            <a:ext cx="3742743" cy="3328478"/>
          </a:xfrm>
          <a:prstGeom prst="rect">
            <a:avLst/>
          </a:prstGeom>
          <a:ln>
            <a:solidFill>
              <a:schemeClr val="accent6">
                <a:lumMod val="60000"/>
                <a:lumOff val="40000"/>
              </a:schemeClr>
            </a:solidFill>
          </a:ln>
        </p:spPr>
      </p:pic>
      <p:pic>
        <p:nvPicPr>
          <p:cNvPr id="29" name="Picture 33">
            <a:extLst>
              <a:ext uri="{FF2B5EF4-FFF2-40B4-BE49-F238E27FC236}">
                <a16:creationId xmlns:a16="http://schemas.microsoft.com/office/drawing/2014/main" id="{37875C52-81E3-42BD-BCB4-4ED18E5875A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128574" y="1863897"/>
            <a:ext cx="2990102" cy="2910472"/>
          </a:xfrm>
          <a:prstGeom prst="rect">
            <a:avLst/>
          </a:prstGeom>
        </p:spPr>
      </p:pic>
      <p:sp>
        <p:nvSpPr>
          <p:cNvPr id="54" name="TextBox 53">
            <a:extLst>
              <a:ext uri="{FF2B5EF4-FFF2-40B4-BE49-F238E27FC236}">
                <a16:creationId xmlns:a16="http://schemas.microsoft.com/office/drawing/2014/main" id="{CCCA4435-3A01-7F43-A92A-0B679E484030}"/>
              </a:ext>
            </a:extLst>
          </p:cNvPr>
          <p:cNvSpPr txBox="1"/>
          <p:nvPr/>
        </p:nvSpPr>
        <p:spPr>
          <a:xfrm>
            <a:off x="14391092" y="13452272"/>
            <a:ext cx="4410918" cy="769441"/>
          </a:xfrm>
          <a:prstGeom prst="rect">
            <a:avLst/>
          </a:prstGeom>
          <a:noFill/>
        </p:spPr>
        <p:txBody>
          <a:bodyPr wrap="square" lIns="91440" tIns="45720" rIns="91440" bIns="45720" rtlCol="0" anchor="t">
            <a:spAutoFit/>
          </a:bodyPr>
          <a:lstStyle/>
          <a:p>
            <a:pPr algn="ctr"/>
            <a:r>
              <a:rPr lang="en-US" sz="2200" dirty="0">
                <a:latin typeface="Times New Roman"/>
                <a:cs typeface="Times New Roman"/>
              </a:rPr>
              <a:t>Clouds, surface temperature and other data gets recorded on paper </a:t>
            </a:r>
          </a:p>
        </p:txBody>
      </p:sp>
      <p:sp>
        <p:nvSpPr>
          <p:cNvPr id="57" name="TextBox 56">
            <a:extLst>
              <a:ext uri="{FF2B5EF4-FFF2-40B4-BE49-F238E27FC236}">
                <a16:creationId xmlns:a16="http://schemas.microsoft.com/office/drawing/2014/main" id="{9AEFDDE1-5EC0-D744-A1BC-EF871F7521F8}"/>
              </a:ext>
            </a:extLst>
          </p:cNvPr>
          <p:cNvSpPr txBox="1"/>
          <p:nvPr/>
        </p:nvSpPr>
        <p:spPr>
          <a:xfrm>
            <a:off x="27969882" y="5880847"/>
            <a:ext cx="184731" cy="1114472"/>
          </a:xfrm>
          <a:prstGeom prst="rect">
            <a:avLst/>
          </a:prstGeom>
          <a:noFill/>
        </p:spPr>
        <p:txBody>
          <a:bodyPr wrap="none" rtlCol="0">
            <a:spAutoFit/>
          </a:bodyPr>
          <a:lstStyle/>
          <a:p>
            <a:endParaRPr lang="en-US"/>
          </a:p>
        </p:txBody>
      </p:sp>
      <p:sp>
        <p:nvSpPr>
          <p:cNvPr id="61" name="TextBox 60">
            <a:extLst>
              <a:ext uri="{FF2B5EF4-FFF2-40B4-BE49-F238E27FC236}">
                <a16:creationId xmlns:a16="http://schemas.microsoft.com/office/drawing/2014/main" id="{07512746-480C-9744-BE9A-7DC9762C0E9A}"/>
              </a:ext>
            </a:extLst>
          </p:cNvPr>
          <p:cNvSpPr txBox="1"/>
          <p:nvPr/>
        </p:nvSpPr>
        <p:spPr>
          <a:xfrm>
            <a:off x="25149198" y="5039807"/>
            <a:ext cx="7589445" cy="7872476"/>
          </a:xfrm>
          <a:prstGeom prst="rect">
            <a:avLst/>
          </a:prstGeom>
          <a:noFill/>
        </p:spPr>
        <p:txBody>
          <a:bodyPr wrap="square" lIns="91440" tIns="45720" rIns="91440" bIns="45720" rtlCol="0" anchor="t">
            <a:spAutoFit/>
          </a:bodyPr>
          <a:lstStyle/>
          <a:p>
            <a:br>
              <a:rPr lang="en-US" sz="2000" dirty="0"/>
            </a:br>
            <a:r>
              <a:rPr lang="en-US" sz="1600" dirty="0">
                <a:latin typeface="Times New Roman"/>
                <a:cs typeface="Arial"/>
              </a:rPr>
              <a:t>Using </a:t>
            </a:r>
            <a:r>
              <a:rPr lang="en-US" sz="1600" dirty="0">
                <a:effectLst/>
                <a:latin typeface="Times New Roman"/>
                <a:ea typeface="Times New Roman" panose="02020603050405020304" pitchFamily="18" charset="0"/>
                <a:cs typeface="Arial"/>
              </a:rPr>
              <a:t>the </a:t>
            </a:r>
            <a:r>
              <a:rPr lang="en-US" sz="1600" dirty="0">
                <a:latin typeface="Times New Roman"/>
                <a:ea typeface="Times New Roman" panose="02020603050405020304" pitchFamily="18" charset="0"/>
                <a:cs typeface="Arial"/>
              </a:rPr>
              <a:t>relatively inexpensive, portable Vernier Go Direct Weather Station, researchers in Dearborn Heights, Michigan and Doha, Qatar found a significant difference in atmospheric measurements taken at ground level in both geographic locations. Further</a:t>
            </a:r>
            <a:r>
              <a:rPr lang="en-US" sz="1600" dirty="0">
                <a:effectLst/>
                <a:latin typeface="Times New Roman"/>
                <a:ea typeface="Times New Roman" panose="02020603050405020304" pitchFamily="18" charset="0"/>
                <a:cs typeface="Arial"/>
              </a:rPr>
              <a:t>, the </a:t>
            </a:r>
            <a:r>
              <a:rPr lang="en-US" sz="1600" dirty="0">
                <a:latin typeface="Times New Roman"/>
                <a:ea typeface="Times New Roman" panose="02020603050405020304" pitchFamily="18" charset="0"/>
                <a:cs typeface="Arial"/>
              </a:rPr>
              <a:t>measurements in the Michigan location using the Vernier Go Direct </a:t>
            </a:r>
            <a:r>
              <a:rPr lang="en-US" sz="1600" dirty="0">
                <a:effectLst/>
                <a:latin typeface="Times New Roman"/>
                <a:ea typeface="Times New Roman" panose="02020603050405020304" pitchFamily="18" charset="0"/>
                <a:cs typeface="Arial"/>
              </a:rPr>
              <a:t>were </a:t>
            </a:r>
            <a:r>
              <a:rPr lang="en-US" sz="1600" dirty="0">
                <a:latin typeface="Times New Roman"/>
                <a:ea typeface="Times New Roman" panose="02020603050405020304" pitchFamily="18" charset="0"/>
                <a:cs typeface="Arial"/>
              </a:rPr>
              <a:t>compared </a:t>
            </a:r>
            <a:r>
              <a:rPr lang="en-US" sz="1600" dirty="0">
                <a:effectLst/>
                <a:latin typeface="Times New Roman"/>
                <a:ea typeface="Times New Roman" panose="02020603050405020304" pitchFamily="18" charset="0"/>
                <a:cs typeface="Arial"/>
              </a:rPr>
              <a:t>to </a:t>
            </a:r>
            <a:r>
              <a:rPr lang="en-US" sz="1600" dirty="0">
                <a:latin typeface="Times New Roman"/>
                <a:ea typeface="Times New Roman" panose="02020603050405020304" pitchFamily="18" charset="0"/>
                <a:cs typeface="Arial"/>
              </a:rPr>
              <a:t>measurements taken by the research-grade WeatherBug Weather Station</a:t>
            </a:r>
            <a:r>
              <a:rPr lang="en-US" sz="1600" dirty="0">
                <a:effectLst/>
                <a:latin typeface="Times New Roman"/>
                <a:ea typeface="Times New Roman" panose="02020603050405020304" pitchFamily="18" charset="0"/>
                <a:cs typeface="Arial"/>
              </a:rPr>
              <a:t>. </a:t>
            </a:r>
            <a:r>
              <a:rPr lang="en-US" sz="1600" dirty="0">
                <a:latin typeface="Times New Roman"/>
                <a:ea typeface="Times New Roman" panose="02020603050405020304" pitchFamily="18" charset="0"/>
                <a:cs typeface="Arial"/>
              </a:rPr>
              <a:t>As </a:t>
            </a:r>
            <a:r>
              <a:rPr lang="en-US" sz="1600" dirty="0">
                <a:effectLst/>
                <a:latin typeface="Times New Roman"/>
                <a:ea typeface="Times New Roman" panose="02020603050405020304" pitchFamily="18" charset="0"/>
                <a:cs typeface="Arial"/>
              </a:rPr>
              <a:t>a </a:t>
            </a:r>
            <a:r>
              <a:rPr lang="en-US" sz="1600" dirty="0">
                <a:latin typeface="Times New Roman"/>
                <a:ea typeface="Times New Roman" panose="02020603050405020304" pitchFamily="18" charset="0"/>
                <a:cs typeface="Arial"/>
              </a:rPr>
              <a:t>result, the Vernier device was concluded to </a:t>
            </a:r>
            <a:r>
              <a:rPr lang="en-US" sz="1600" dirty="0">
                <a:effectLst/>
                <a:latin typeface="Times New Roman"/>
                <a:ea typeface="Times New Roman" panose="02020603050405020304" pitchFamily="18" charset="0"/>
                <a:cs typeface="Arial"/>
              </a:rPr>
              <a:t>be an </a:t>
            </a:r>
            <a:r>
              <a:rPr lang="en-US" sz="1600" dirty="0">
                <a:latin typeface="Times New Roman"/>
                <a:ea typeface="Times New Roman" panose="02020603050405020304" pitchFamily="18" charset="0"/>
                <a:cs typeface="Arial"/>
              </a:rPr>
              <a:t>appropriate educational-grade device to predict and monitor weather </a:t>
            </a:r>
            <a:r>
              <a:rPr lang="en-US" sz="1600" dirty="0">
                <a:effectLst/>
                <a:latin typeface="Times New Roman"/>
                <a:ea typeface="Times New Roman" panose="02020603050405020304" pitchFamily="18" charset="0"/>
                <a:cs typeface="Arial"/>
              </a:rPr>
              <a:t>and </a:t>
            </a:r>
            <a:r>
              <a:rPr lang="en-US" sz="1600" dirty="0">
                <a:latin typeface="Times New Roman"/>
                <a:ea typeface="Times New Roman" panose="02020603050405020304" pitchFamily="18" charset="0"/>
                <a:cs typeface="Arial"/>
              </a:rPr>
              <a:t>climate trends</a:t>
            </a:r>
            <a:r>
              <a:rPr lang="en-US" sz="1600" dirty="0">
                <a:effectLst/>
                <a:latin typeface="Times New Roman"/>
                <a:ea typeface="Times New Roman" panose="02020603050405020304" pitchFamily="18" charset="0"/>
                <a:cs typeface="Arial"/>
              </a:rPr>
              <a:t>. </a:t>
            </a:r>
            <a:r>
              <a:rPr lang="en-US" sz="1600" dirty="0">
                <a:latin typeface="Times New Roman"/>
                <a:ea typeface="Times New Roman" panose="02020603050405020304" pitchFamily="18" charset="0"/>
                <a:cs typeface="Arial"/>
              </a:rPr>
              <a:t>Therefore</a:t>
            </a:r>
            <a:r>
              <a:rPr lang="en-US" sz="1600" dirty="0">
                <a:effectLst/>
                <a:latin typeface="Times New Roman"/>
                <a:ea typeface="Times New Roman" panose="02020603050405020304" pitchFamily="18" charset="0"/>
                <a:cs typeface="Arial"/>
              </a:rPr>
              <a:t>, </a:t>
            </a:r>
            <a:r>
              <a:rPr lang="en-US" sz="1600" dirty="0">
                <a:latin typeface="Times New Roman"/>
                <a:ea typeface="Times New Roman" panose="02020603050405020304" pitchFamily="18" charset="0"/>
                <a:cs typeface="Arial"/>
              </a:rPr>
              <a:t>the Vernier Go Direct atmospheric measurements can in fact be utilized effectively by students across the world as an inexpensive medium to collect weather related data </a:t>
            </a:r>
            <a:r>
              <a:rPr lang="en-US" sz="1600" dirty="0">
                <a:effectLst/>
                <a:latin typeface="Times New Roman"/>
                <a:ea typeface="Times New Roman" panose="02020603050405020304" pitchFamily="18" charset="0"/>
                <a:cs typeface="Arial"/>
              </a:rPr>
              <a:t>as </a:t>
            </a:r>
            <a:r>
              <a:rPr lang="en-US" sz="1600" dirty="0">
                <a:latin typeface="Times New Roman"/>
                <a:ea typeface="Times New Roman" panose="02020603050405020304" pitchFamily="18" charset="0"/>
                <a:cs typeface="Arial"/>
              </a:rPr>
              <a:t>the data collected by this device </a:t>
            </a:r>
            <a:r>
              <a:rPr lang="en-US" sz="1600" dirty="0">
                <a:effectLst/>
                <a:latin typeface="Times New Roman"/>
                <a:ea typeface="Times New Roman" panose="02020603050405020304" pitchFamily="18" charset="0"/>
                <a:cs typeface="Arial"/>
              </a:rPr>
              <a:t>is </a:t>
            </a:r>
            <a:r>
              <a:rPr lang="en-US" sz="1600" dirty="0">
                <a:latin typeface="Times New Roman"/>
                <a:ea typeface="Times New Roman" panose="02020603050405020304" pitchFamily="18" charset="0"/>
                <a:cs typeface="Arial"/>
              </a:rPr>
              <a:t>extremely accurate at </a:t>
            </a:r>
            <a:r>
              <a:rPr lang="en-US" sz="1600" dirty="0">
                <a:effectLst/>
                <a:latin typeface="Times New Roman"/>
                <a:ea typeface="Times New Roman" panose="02020603050405020304" pitchFamily="18" charset="0"/>
                <a:cs typeface="Arial"/>
              </a:rPr>
              <a:t>a </a:t>
            </a:r>
            <a:r>
              <a:rPr lang="en-US" sz="1600" dirty="0">
                <a:latin typeface="Times New Roman"/>
                <a:ea typeface="Times New Roman" panose="02020603050405020304" pitchFamily="18" charset="0"/>
                <a:cs typeface="Arial"/>
              </a:rPr>
              <a:t>level that </a:t>
            </a:r>
            <a:r>
              <a:rPr lang="en-US" sz="1600" dirty="0">
                <a:effectLst/>
                <a:latin typeface="Times New Roman"/>
                <a:ea typeface="Times New Roman" panose="02020603050405020304" pitchFamily="18" charset="0"/>
                <a:cs typeface="Arial"/>
              </a:rPr>
              <a:t>is </a:t>
            </a:r>
            <a:r>
              <a:rPr lang="en-US" sz="1600" dirty="0">
                <a:latin typeface="Times New Roman"/>
                <a:ea typeface="Times New Roman" panose="02020603050405020304" pitchFamily="18" charset="0"/>
                <a:cs typeface="Arial"/>
              </a:rPr>
              <a:t>on par to research grade devices like the aforementioned WeatherBug</a:t>
            </a:r>
            <a:r>
              <a:rPr lang="en-US" sz="1600" dirty="0">
                <a:effectLst/>
                <a:latin typeface="Times New Roman"/>
                <a:ea typeface="Times New Roman" panose="02020603050405020304" pitchFamily="18" charset="0"/>
                <a:cs typeface="Arial"/>
              </a:rPr>
              <a:t>.</a:t>
            </a:r>
            <a:r>
              <a:rPr lang="en-US" sz="1600" dirty="0">
                <a:latin typeface="Times New Roman"/>
                <a:ea typeface="Times New Roman" panose="02020603050405020304" pitchFamily="18" charset="0"/>
                <a:cs typeface="Arial"/>
              </a:rPr>
              <a:t> </a:t>
            </a:r>
            <a:endParaRPr lang="en-US" sz="1600">
              <a:latin typeface="Times New Roman"/>
              <a:ea typeface="Calibri" panose="020F0502020204030204" pitchFamily="34" charset="0"/>
              <a:cs typeface="Arial" panose="020B0604020202020204" pitchFamily="34" charset="0"/>
            </a:endParaRPr>
          </a:p>
          <a:p>
            <a:r>
              <a:rPr lang="en-US" sz="1600" dirty="0">
                <a:latin typeface="Times New Roman"/>
                <a:ea typeface="Times New Roman" panose="02020603050405020304" pitchFamily="18" charset="0"/>
                <a:cs typeface="Arial"/>
              </a:rPr>
              <a:t>The usage</a:t>
            </a:r>
            <a:r>
              <a:rPr lang="en-US" sz="1600" dirty="0">
                <a:effectLst/>
                <a:latin typeface="Times New Roman"/>
                <a:ea typeface="Times New Roman" panose="02020603050405020304" pitchFamily="18" charset="0"/>
                <a:cs typeface="Arial"/>
              </a:rPr>
              <a:t> of the </a:t>
            </a:r>
            <a:r>
              <a:rPr lang="en-US" sz="1600" dirty="0">
                <a:latin typeface="Times New Roman"/>
                <a:ea typeface="Times New Roman" panose="02020603050405020304" pitchFamily="18" charset="0"/>
                <a:cs typeface="Arial"/>
              </a:rPr>
              <a:t>Vernier device will allow students and other citizen scientists across the globe to take relatively accurate atmospheric measurements </a:t>
            </a:r>
            <a:r>
              <a:rPr lang="en-US" sz="1600" dirty="0">
                <a:effectLst/>
                <a:latin typeface="Times New Roman"/>
                <a:ea typeface="Times New Roman" panose="02020603050405020304" pitchFamily="18" charset="0"/>
                <a:cs typeface="Arial"/>
              </a:rPr>
              <a:t>for </a:t>
            </a:r>
            <a:r>
              <a:rPr lang="en-US" sz="1600" dirty="0">
                <a:latin typeface="Times New Roman"/>
                <a:ea typeface="Times New Roman" panose="02020603050405020304" pitchFamily="18" charset="0"/>
                <a:cs typeface="Arial"/>
              </a:rPr>
              <a:t>their geographic location, helping to mitigate the meteorological gaps present in current data</a:t>
            </a:r>
            <a:r>
              <a:rPr lang="en-US" sz="1600" dirty="0">
                <a:effectLst/>
                <a:latin typeface="Times New Roman"/>
                <a:ea typeface="Times New Roman" panose="02020603050405020304" pitchFamily="18" charset="0"/>
                <a:cs typeface="Arial"/>
              </a:rPr>
              <a:t>. </a:t>
            </a:r>
            <a:r>
              <a:rPr lang="en-US" sz="1600" dirty="0">
                <a:latin typeface="Times New Roman"/>
                <a:ea typeface="Times New Roman" panose="02020603050405020304" pitchFamily="18" charset="0"/>
                <a:cs typeface="Arial"/>
              </a:rPr>
              <a:t>Additionally, this device will open greater collaborative efforts between student scientists across </a:t>
            </a:r>
            <a:r>
              <a:rPr lang="en-US" sz="1600" dirty="0">
                <a:effectLst/>
                <a:latin typeface="Times New Roman"/>
                <a:ea typeface="Times New Roman" panose="02020603050405020304" pitchFamily="18" charset="0"/>
                <a:cs typeface="Arial"/>
              </a:rPr>
              <a:t>the </a:t>
            </a:r>
            <a:r>
              <a:rPr lang="en-US" sz="1600" dirty="0">
                <a:latin typeface="Times New Roman"/>
                <a:ea typeface="Times New Roman" panose="02020603050405020304" pitchFamily="18" charset="0"/>
                <a:cs typeface="Arial"/>
              </a:rPr>
              <a:t>globe</a:t>
            </a:r>
            <a:r>
              <a:rPr lang="en-US" sz="1600" dirty="0">
                <a:effectLst/>
                <a:latin typeface="Times New Roman"/>
                <a:ea typeface="Times New Roman" panose="02020603050405020304" pitchFamily="18" charset="0"/>
                <a:cs typeface="Arial"/>
              </a:rPr>
              <a:t>, </a:t>
            </a:r>
            <a:r>
              <a:rPr lang="en-US" sz="1600" dirty="0">
                <a:latin typeface="Times New Roman"/>
                <a:ea typeface="Times New Roman" panose="02020603050405020304" pitchFamily="18" charset="0"/>
                <a:cs typeface="Arial"/>
              </a:rPr>
              <a:t>allowing for </a:t>
            </a:r>
            <a:r>
              <a:rPr lang="en-US" sz="1600" dirty="0">
                <a:effectLst/>
                <a:latin typeface="Times New Roman"/>
                <a:ea typeface="Times New Roman" panose="02020603050405020304" pitchFamily="18" charset="0"/>
                <a:cs typeface="Arial"/>
              </a:rPr>
              <a:t>an </a:t>
            </a:r>
            <a:r>
              <a:rPr lang="en-US" sz="1600" dirty="0">
                <a:latin typeface="Times New Roman"/>
                <a:ea typeface="Times New Roman" panose="02020603050405020304" pitchFamily="18" charset="0"/>
                <a:cs typeface="Arial"/>
              </a:rPr>
              <a:t>accurate microscale collection of data and corresponding global weather patterns. The use of this device could transcend country boundaries, religions, cultures</a:t>
            </a:r>
            <a:r>
              <a:rPr lang="en-US" sz="1600" dirty="0">
                <a:effectLst/>
                <a:latin typeface="Times New Roman"/>
                <a:ea typeface="Times New Roman" panose="02020603050405020304" pitchFamily="18" charset="0"/>
                <a:cs typeface="Arial"/>
              </a:rPr>
              <a:t>, and </a:t>
            </a:r>
            <a:r>
              <a:rPr lang="en-US" sz="1600" dirty="0">
                <a:latin typeface="Times New Roman"/>
                <a:ea typeface="Times New Roman" panose="02020603050405020304" pitchFamily="18" charset="0"/>
                <a:cs typeface="Arial"/>
              </a:rPr>
              <a:t>language barriers </a:t>
            </a:r>
            <a:r>
              <a:rPr lang="en-US" sz="1600" dirty="0">
                <a:effectLst/>
                <a:latin typeface="Times New Roman"/>
                <a:ea typeface="Times New Roman" panose="02020603050405020304" pitchFamily="18" charset="0"/>
                <a:cs typeface="Arial"/>
              </a:rPr>
              <a:t>to </a:t>
            </a:r>
            <a:r>
              <a:rPr lang="en-US" sz="1600" dirty="0">
                <a:latin typeface="Times New Roman"/>
                <a:ea typeface="Times New Roman" panose="02020603050405020304" pitchFamily="18" charset="0"/>
                <a:cs typeface="Arial"/>
              </a:rPr>
              <a:t>unite student researchers in </a:t>
            </a:r>
            <a:r>
              <a:rPr lang="en-US" sz="1600" dirty="0">
                <a:effectLst/>
                <a:latin typeface="Times New Roman"/>
                <a:ea typeface="Times New Roman" panose="02020603050405020304" pitchFamily="18" charset="0"/>
                <a:cs typeface="Arial"/>
              </a:rPr>
              <a:t>a </a:t>
            </a:r>
            <a:r>
              <a:rPr lang="en-US" sz="1600" dirty="0">
                <a:latin typeface="Times New Roman"/>
                <a:ea typeface="Times New Roman" panose="02020603050405020304" pitchFamily="18" charset="0"/>
                <a:cs typeface="Arial"/>
              </a:rPr>
              <a:t>collective effort </a:t>
            </a:r>
            <a:r>
              <a:rPr lang="en-US" sz="1600" dirty="0">
                <a:effectLst/>
                <a:latin typeface="Times New Roman"/>
                <a:ea typeface="Times New Roman" panose="02020603050405020304" pitchFamily="18" charset="0"/>
                <a:cs typeface="Arial"/>
              </a:rPr>
              <a:t>to </a:t>
            </a:r>
            <a:r>
              <a:rPr lang="en-US" sz="1600" dirty="0">
                <a:latin typeface="Times New Roman"/>
                <a:ea typeface="Times New Roman" panose="02020603050405020304" pitchFamily="18" charset="0"/>
                <a:cs typeface="Arial"/>
              </a:rPr>
              <a:t>better understand atmospheric phenomena and patterns on a micro and global scale</a:t>
            </a:r>
            <a:r>
              <a:rPr lang="en-US" sz="1600" dirty="0">
                <a:effectLst/>
                <a:latin typeface="Times New Roman"/>
                <a:ea typeface="Times New Roman" panose="02020603050405020304" pitchFamily="18" charset="0"/>
                <a:cs typeface="Arial"/>
              </a:rPr>
              <a:t>.</a:t>
            </a:r>
            <a:r>
              <a:rPr lang="en-US" sz="1600" dirty="0">
                <a:latin typeface="Times New Roman"/>
                <a:ea typeface="Times New Roman" panose="02020603050405020304" pitchFamily="18" charset="0"/>
                <a:cs typeface="Arial"/>
              </a:rPr>
              <a:t> </a:t>
            </a:r>
            <a:endParaRPr lang="en-US" sz="1600" dirty="0">
              <a:latin typeface="Times New Roman"/>
            </a:endParaRPr>
          </a:p>
          <a:p>
            <a:r>
              <a:rPr lang="en-US" sz="1600" dirty="0">
                <a:latin typeface="Times New Roman"/>
                <a:ea typeface="Times New Roman" panose="02020603050405020304" pitchFamily="18" charset="0"/>
                <a:cs typeface="Arial"/>
              </a:rPr>
              <a:t>In </a:t>
            </a:r>
            <a:r>
              <a:rPr lang="en-US" sz="1600" dirty="0">
                <a:effectLst/>
                <a:latin typeface="Times New Roman"/>
                <a:ea typeface="Times New Roman" panose="02020603050405020304" pitchFamily="18" charset="0"/>
                <a:cs typeface="Arial"/>
              </a:rPr>
              <a:t>the </a:t>
            </a:r>
            <a:r>
              <a:rPr lang="en-US" sz="1600" dirty="0">
                <a:latin typeface="Times New Roman"/>
                <a:ea typeface="Times New Roman" panose="02020603050405020304" pitchFamily="18" charset="0"/>
                <a:cs typeface="Arial"/>
              </a:rPr>
              <a:t>future</a:t>
            </a:r>
            <a:r>
              <a:rPr lang="en-US" sz="1600" dirty="0">
                <a:effectLst/>
                <a:latin typeface="Times New Roman"/>
                <a:ea typeface="Times New Roman" panose="02020603050405020304" pitchFamily="18" charset="0"/>
                <a:cs typeface="Arial"/>
              </a:rPr>
              <a:t>, </a:t>
            </a:r>
            <a:r>
              <a:rPr lang="en-US" sz="1600" dirty="0">
                <a:latin typeface="Times New Roman"/>
                <a:ea typeface="Times New Roman" panose="02020603050405020304" pitchFamily="18" charset="0"/>
                <a:cs typeface="Arial"/>
              </a:rPr>
              <a:t>this research </a:t>
            </a:r>
            <a:r>
              <a:rPr lang="en-US" sz="1600" dirty="0">
                <a:effectLst/>
                <a:latin typeface="Times New Roman"/>
                <a:ea typeface="Times New Roman" panose="02020603050405020304" pitchFamily="18" charset="0"/>
                <a:cs typeface="Arial"/>
              </a:rPr>
              <a:t>may </a:t>
            </a:r>
            <a:r>
              <a:rPr lang="en-US" sz="1600" dirty="0">
                <a:latin typeface="Times New Roman"/>
                <a:ea typeface="Times New Roman" panose="02020603050405020304" pitchFamily="18" charset="0"/>
                <a:cs typeface="Arial"/>
              </a:rPr>
              <a:t>be expanded to other geographic locations across </a:t>
            </a:r>
            <a:r>
              <a:rPr lang="en-US" sz="1600" dirty="0">
                <a:effectLst/>
                <a:latin typeface="Times New Roman"/>
                <a:ea typeface="Times New Roman" panose="02020603050405020304" pitchFamily="18" charset="0"/>
                <a:cs typeface="Arial"/>
              </a:rPr>
              <a:t>the </a:t>
            </a:r>
            <a:r>
              <a:rPr lang="en-US" sz="1600" dirty="0">
                <a:latin typeface="Times New Roman"/>
                <a:ea typeface="Times New Roman" panose="02020603050405020304" pitchFamily="18" charset="0"/>
                <a:cs typeface="Arial"/>
              </a:rPr>
              <a:t>globe</a:t>
            </a:r>
            <a:r>
              <a:rPr lang="en-US" sz="1600" dirty="0">
                <a:effectLst/>
                <a:latin typeface="Times New Roman"/>
                <a:ea typeface="Times New Roman" panose="02020603050405020304" pitchFamily="18" charset="0"/>
                <a:cs typeface="Arial"/>
              </a:rPr>
              <a:t>.</a:t>
            </a:r>
            <a:r>
              <a:rPr lang="en-US" sz="1600" dirty="0">
                <a:latin typeface="Times New Roman"/>
                <a:ea typeface="Times New Roman" panose="02020603050405020304" pitchFamily="18" charset="0"/>
                <a:cs typeface="Arial"/>
              </a:rPr>
              <a:t> For future reference, similar </a:t>
            </a:r>
            <a:r>
              <a:rPr lang="en-US" sz="1600" dirty="0">
                <a:effectLst/>
                <a:latin typeface="Times New Roman"/>
                <a:ea typeface="Times New Roman" panose="02020603050405020304" pitchFamily="18" charset="0"/>
                <a:cs typeface="Arial"/>
              </a:rPr>
              <a:t>data </a:t>
            </a:r>
            <a:r>
              <a:rPr lang="en-US" sz="1600" dirty="0">
                <a:latin typeface="Times New Roman"/>
                <a:ea typeface="Times New Roman" panose="02020603050405020304" pitchFamily="18" charset="0"/>
                <a:cs typeface="Arial"/>
              </a:rPr>
              <a:t>should </a:t>
            </a:r>
            <a:r>
              <a:rPr lang="en-US" sz="1600" dirty="0">
                <a:effectLst/>
                <a:latin typeface="Times New Roman"/>
                <a:ea typeface="Times New Roman" panose="02020603050405020304" pitchFamily="18" charset="0"/>
                <a:cs typeface="Arial"/>
              </a:rPr>
              <a:t>be </a:t>
            </a:r>
            <a:r>
              <a:rPr lang="en-US" sz="1600" dirty="0">
                <a:latin typeface="Times New Roman"/>
                <a:ea typeface="Times New Roman" panose="02020603050405020304" pitchFamily="18" charset="0"/>
                <a:cs typeface="Arial"/>
              </a:rPr>
              <a:t>collected over longer periods of time, spanning more than one season. Also, ground-level data </a:t>
            </a:r>
            <a:r>
              <a:rPr lang="en-US" sz="1600" dirty="0">
                <a:effectLst/>
                <a:latin typeface="Times New Roman"/>
                <a:ea typeface="Times New Roman" panose="02020603050405020304" pitchFamily="18" charset="0"/>
                <a:cs typeface="Arial"/>
              </a:rPr>
              <a:t>should be taken </a:t>
            </a:r>
            <a:r>
              <a:rPr lang="en-US" sz="1600" dirty="0">
                <a:latin typeface="Times New Roman"/>
                <a:ea typeface="Times New Roman" panose="02020603050405020304" pitchFamily="18" charset="0"/>
                <a:cs typeface="Arial"/>
              </a:rPr>
              <a:t>simultaneously with reports from the WeatherBug station, so as </a:t>
            </a:r>
            <a:r>
              <a:rPr lang="en-US" sz="1600" dirty="0">
                <a:effectLst/>
                <a:latin typeface="Times New Roman"/>
                <a:ea typeface="Times New Roman" panose="02020603050405020304" pitchFamily="18" charset="0"/>
                <a:cs typeface="Arial"/>
              </a:rPr>
              <a:t>to </a:t>
            </a:r>
            <a:r>
              <a:rPr lang="en-US" sz="1600" dirty="0">
                <a:latin typeface="Times New Roman"/>
                <a:ea typeface="Times New Roman" panose="02020603050405020304" pitchFamily="18" charset="0"/>
                <a:cs typeface="Arial"/>
              </a:rPr>
              <a:t>have </a:t>
            </a:r>
            <a:r>
              <a:rPr lang="en-US" sz="1600" dirty="0">
                <a:effectLst/>
                <a:latin typeface="Times New Roman"/>
                <a:ea typeface="Times New Roman" panose="02020603050405020304" pitchFamily="18" charset="0"/>
                <a:cs typeface="Arial"/>
              </a:rPr>
              <a:t>the </a:t>
            </a:r>
            <a:r>
              <a:rPr lang="en-US" sz="1600" dirty="0">
                <a:latin typeface="Times New Roman"/>
                <a:ea typeface="Times New Roman" panose="02020603050405020304" pitchFamily="18" charset="0"/>
                <a:cs typeface="Arial"/>
              </a:rPr>
              <a:t>highest accuracy </a:t>
            </a:r>
            <a:r>
              <a:rPr lang="en-US" sz="1600" dirty="0">
                <a:effectLst/>
                <a:latin typeface="Times New Roman"/>
                <a:ea typeface="Times New Roman" panose="02020603050405020304" pitchFamily="18" charset="0"/>
                <a:cs typeface="Arial"/>
              </a:rPr>
              <a:t>of </a:t>
            </a:r>
            <a:r>
              <a:rPr lang="en-US" sz="1600" dirty="0">
                <a:latin typeface="Times New Roman"/>
                <a:ea typeface="Times New Roman" panose="02020603050405020304" pitchFamily="18" charset="0"/>
                <a:cs typeface="Arial"/>
              </a:rPr>
              <a:t>comparison between the two data sets</a:t>
            </a:r>
            <a:r>
              <a:rPr lang="en-US" sz="1600" dirty="0">
                <a:effectLst/>
                <a:latin typeface="Times New Roman"/>
                <a:ea typeface="Times New Roman" panose="02020603050405020304" pitchFamily="18" charset="0"/>
                <a:cs typeface="Arial"/>
              </a:rPr>
              <a:t>.</a:t>
            </a:r>
            <a:r>
              <a:rPr lang="en-US" sz="1600" dirty="0">
                <a:latin typeface="Times New Roman"/>
                <a:ea typeface="Times New Roman" panose="02020603050405020304" pitchFamily="18" charset="0"/>
                <a:cs typeface="Arial"/>
              </a:rPr>
              <a:t> </a:t>
            </a:r>
            <a:endParaRPr lang="en-US" sz="1600" dirty="0">
              <a:latin typeface="Times New Roman"/>
            </a:endParaRPr>
          </a:p>
          <a:p>
            <a:pPr>
              <a:lnSpc>
                <a:spcPct val="107000"/>
              </a:lnSpc>
              <a:spcBef>
                <a:spcPts val="0"/>
              </a:spcBef>
              <a:spcAft>
                <a:spcPts val="800"/>
              </a:spcAft>
            </a:pPr>
            <a:r>
              <a:rPr lang="en-US" sz="1600" dirty="0">
                <a:latin typeface="Times New Roman"/>
                <a:ea typeface="Times New Roman" panose="02020603050405020304" pitchFamily="18" charset="0"/>
                <a:cs typeface="Arial"/>
              </a:rPr>
              <a:t>Finally, working with collaborators across</a:t>
            </a:r>
            <a:r>
              <a:rPr lang="en-US" sz="1600" dirty="0">
                <a:effectLst/>
                <a:latin typeface="Times New Roman"/>
                <a:ea typeface="Times New Roman" panose="02020603050405020304" pitchFamily="18" charset="0"/>
                <a:cs typeface="Arial"/>
              </a:rPr>
              <a:t> the </a:t>
            </a:r>
            <a:r>
              <a:rPr lang="en-US" sz="1600" dirty="0">
                <a:latin typeface="Times New Roman"/>
                <a:ea typeface="Times New Roman" panose="02020603050405020304" pitchFamily="18" charset="0"/>
                <a:cs typeface="Arial"/>
              </a:rPr>
              <a:t>globe</a:t>
            </a:r>
            <a:r>
              <a:rPr lang="en-US" sz="1600" dirty="0">
                <a:effectLst/>
                <a:latin typeface="Times New Roman"/>
                <a:ea typeface="Times New Roman" panose="02020603050405020304" pitchFamily="18" charset="0"/>
                <a:cs typeface="Arial"/>
              </a:rPr>
              <a:t>, as </a:t>
            </a:r>
            <a:r>
              <a:rPr lang="en-US" sz="1600" dirty="0">
                <a:latin typeface="Times New Roman"/>
                <a:ea typeface="Times New Roman" panose="02020603050405020304" pitchFamily="18" charset="0"/>
                <a:cs typeface="Arial"/>
              </a:rPr>
              <a:t>well as a mentor, provided </a:t>
            </a:r>
            <a:r>
              <a:rPr lang="en-US" sz="1600" dirty="0">
                <a:effectLst/>
                <a:latin typeface="Times New Roman"/>
                <a:ea typeface="Times New Roman" panose="02020603050405020304" pitchFamily="18" charset="0"/>
                <a:cs typeface="Arial"/>
              </a:rPr>
              <a:t>a </a:t>
            </a:r>
            <a:r>
              <a:rPr lang="en-US" sz="1600" dirty="0">
                <a:latin typeface="Times New Roman"/>
                <a:ea typeface="Times New Roman" panose="02020603050405020304" pitchFamily="18" charset="0"/>
                <a:cs typeface="Arial"/>
              </a:rPr>
              <a:t>unique experience </a:t>
            </a:r>
            <a:r>
              <a:rPr lang="en-US" sz="1600" dirty="0">
                <a:effectLst/>
                <a:latin typeface="Times New Roman"/>
                <a:ea typeface="Times New Roman" panose="02020603050405020304" pitchFamily="18" charset="0"/>
                <a:cs typeface="Arial"/>
              </a:rPr>
              <a:t>for </a:t>
            </a:r>
            <a:r>
              <a:rPr lang="en-US" sz="1600" dirty="0">
                <a:latin typeface="Times New Roman"/>
                <a:ea typeface="Times New Roman" panose="02020603050405020304" pitchFamily="18" charset="0"/>
                <a:cs typeface="Arial"/>
              </a:rPr>
              <a:t>all researchers</a:t>
            </a:r>
            <a:r>
              <a:rPr lang="en-US" sz="1600" dirty="0">
                <a:effectLst/>
                <a:latin typeface="Times New Roman"/>
                <a:ea typeface="Times New Roman" panose="02020603050405020304" pitchFamily="18" charset="0"/>
                <a:cs typeface="Arial"/>
              </a:rPr>
              <a:t>. </a:t>
            </a:r>
            <a:r>
              <a:rPr lang="en-US" sz="1600" dirty="0">
                <a:latin typeface="Times New Roman"/>
                <a:ea typeface="Times New Roman" panose="02020603050405020304" pitchFamily="18" charset="0"/>
                <a:cs typeface="Arial"/>
              </a:rPr>
              <a:t>Collaborating with students in an entirely different geographic location allowed researchers to expand their knowledge </a:t>
            </a:r>
            <a:r>
              <a:rPr lang="en-US" sz="1600" dirty="0">
                <a:effectLst/>
                <a:latin typeface="Times New Roman"/>
                <a:ea typeface="Times New Roman" panose="02020603050405020304" pitchFamily="18" charset="0"/>
                <a:cs typeface="Arial"/>
              </a:rPr>
              <a:t>and </a:t>
            </a:r>
            <a:r>
              <a:rPr lang="en-US" sz="1600" dirty="0">
                <a:latin typeface="Times New Roman"/>
                <a:ea typeface="Times New Roman" panose="02020603050405020304" pitchFamily="18" charset="0"/>
                <a:cs typeface="Arial"/>
              </a:rPr>
              <a:t>perspectives on the topic, formulating a truly memorable experience in which all participants were able </a:t>
            </a:r>
            <a:r>
              <a:rPr lang="en-US" sz="1600" dirty="0">
                <a:effectLst/>
                <a:latin typeface="Times New Roman"/>
                <a:ea typeface="Times New Roman" panose="02020603050405020304" pitchFamily="18" charset="0"/>
                <a:cs typeface="Arial"/>
              </a:rPr>
              <a:t>to </a:t>
            </a:r>
            <a:r>
              <a:rPr lang="en-US" sz="1600" dirty="0">
                <a:latin typeface="Times New Roman"/>
                <a:ea typeface="Times New Roman" panose="02020603050405020304" pitchFamily="18" charset="0"/>
                <a:cs typeface="Arial"/>
              </a:rPr>
              <a:t>grow as citizen scientists. A project like this under </a:t>
            </a:r>
            <a:r>
              <a:rPr lang="en-US" sz="1600" dirty="0">
                <a:effectLst/>
                <a:latin typeface="Times New Roman"/>
                <a:ea typeface="Times New Roman" panose="02020603050405020304" pitchFamily="18" charset="0"/>
                <a:cs typeface="Arial"/>
              </a:rPr>
              <a:t>the </a:t>
            </a:r>
            <a:r>
              <a:rPr lang="en-US" sz="1600" dirty="0">
                <a:latin typeface="Times New Roman"/>
                <a:ea typeface="Times New Roman" panose="02020603050405020304" pitchFamily="18" charset="0"/>
                <a:cs typeface="Arial"/>
              </a:rPr>
              <a:t>design </a:t>
            </a:r>
            <a:r>
              <a:rPr lang="en-US" sz="1600" dirty="0">
                <a:effectLst/>
                <a:latin typeface="Times New Roman"/>
                <a:ea typeface="Times New Roman" panose="02020603050405020304" pitchFamily="18" charset="0"/>
                <a:cs typeface="Arial"/>
              </a:rPr>
              <a:t>of </a:t>
            </a:r>
            <a:r>
              <a:rPr lang="en-US" sz="1600" dirty="0">
                <a:latin typeface="Times New Roman"/>
                <a:ea typeface="Times New Roman" panose="02020603050405020304" pitchFamily="18" charset="0"/>
                <a:cs typeface="Arial"/>
              </a:rPr>
              <a:t>a NASA scientist would make a great  GLOBE Measurement Campaign or intense observation period</a:t>
            </a:r>
            <a:r>
              <a:rPr lang="en-US" sz="1600" dirty="0">
                <a:effectLst/>
                <a:latin typeface="Times New Roman"/>
                <a:ea typeface="Times New Roman" panose="02020603050405020304" pitchFamily="18" charset="0"/>
                <a:cs typeface="Arial"/>
              </a:rPr>
              <a:t>.</a:t>
            </a:r>
            <a:endParaRPr lang="en-US" sz="1600" dirty="0">
              <a:latin typeface="Times New Roman"/>
              <a:cs typeface="Arial"/>
            </a:endParaRPr>
          </a:p>
        </p:txBody>
      </p:sp>
      <p:sp>
        <p:nvSpPr>
          <p:cNvPr id="65" name="Rectangle 5">
            <a:extLst>
              <a:ext uri="{FF2B5EF4-FFF2-40B4-BE49-F238E27FC236}">
                <a16:creationId xmlns:a16="http://schemas.microsoft.com/office/drawing/2014/main" id="{09E4BC8F-42D6-A64C-90C9-0176A5E5B103}"/>
              </a:ext>
            </a:extLst>
          </p:cNvPr>
          <p:cNvSpPr>
            <a:spLocks noChangeArrowheads="1"/>
          </p:cNvSpPr>
          <p:nvPr/>
        </p:nvSpPr>
        <p:spPr bwMode="auto">
          <a:xfrm>
            <a:off x="25134373" y="17830387"/>
            <a:ext cx="7683082" cy="522817"/>
          </a:xfrm>
          <a:prstGeom prst="rect">
            <a:avLst/>
          </a:prstGeom>
          <a:solidFill>
            <a:schemeClr val="accent6">
              <a:lumMod val="60000"/>
              <a:lumOff val="40000"/>
            </a:schemeClr>
          </a:solidFill>
          <a:ln>
            <a:solidFill>
              <a:schemeClr val="accent6">
                <a:lumMod val="60000"/>
                <a:lumOff val="40000"/>
              </a:schemeClr>
            </a:solidFill>
          </a:ln>
          <a:effectLst/>
        </p:spPr>
        <p:txBody>
          <a:bodyPr wrap="none" lIns="182880" tIns="45720" rIns="182880" bIns="45720" anchor="ctr"/>
          <a:lstStyle>
            <a:defPPr>
              <a:defRPr kern="1200"/>
            </a:defPPr>
          </a:lstStyle>
          <a:p>
            <a:pPr algn="ctr" defTabSz="3135999"/>
            <a:r>
              <a:rPr lang="en-US" sz="3200">
                <a:solidFill>
                  <a:schemeClr val="bg1"/>
                </a:solidFill>
                <a:latin typeface="Times New Roman" panose="02020603050405020304" pitchFamily="18" charset="0"/>
                <a:cs typeface="Times New Roman" panose="02020603050405020304" pitchFamily="18" charset="0"/>
              </a:rPr>
              <a:t>Citations</a:t>
            </a:r>
          </a:p>
        </p:txBody>
      </p:sp>
      <p:sp>
        <p:nvSpPr>
          <p:cNvPr id="62" name="TextBox 61">
            <a:extLst>
              <a:ext uri="{FF2B5EF4-FFF2-40B4-BE49-F238E27FC236}">
                <a16:creationId xmlns:a16="http://schemas.microsoft.com/office/drawing/2014/main" id="{74B1EA99-687A-BB46-86D7-5FD29EC4AC44}"/>
              </a:ext>
            </a:extLst>
          </p:cNvPr>
          <p:cNvSpPr txBox="1"/>
          <p:nvPr/>
        </p:nvSpPr>
        <p:spPr>
          <a:xfrm>
            <a:off x="24703594" y="19158695"/>
            <a:ext cx="7515257" cy="553998"/>
          </a:xfrm>
          <a:prstGeom prst="rect">
            <a:avLst/>
          </a:prstGeom>
          <a:noFill/>
        </p:spPr>
        <p:txBody>
          <a:bodyPr wrap="square" rtlCol="0">
            <a:spAutoFit/>
          </a:bodyPr>
          <a:lstStyle/>
          <a:p>
            <a:br>
              <a:rPr lang="en-US" sz="1000">
                <a:latin typeface="Times New Roman" panose="02020603050405020304" pitchFamily="18" charset="0"/>
                <a:cs typeface="Times New Roman" panose="02020603050405020304" pitchFamily="18" charset="0"/>
              </a:rPr>
            </a:br>
            <a:br>
              <a:rPr lang="en-US" sz="1000">
                <a:latin typeface="Times New Roman" panose="02020603050405020304" pitchFamily="18" charset="0"/>
                <a:cs typeface="Times New Roman" panose="02020603050405020304" pitchFamily="18" charset="0"/>
              </a:rPr>
            </a:br>
            <a:endParaRPr lang="en-US" sz="1000">
              <a:latin typeface="Times New Roman" panose="02020603050405020304" pitchFamily="18" charset="0"/>
              <a:cs typeface="Times New Roman" panose="02020603050405020304" pitchFamily="18" charset="0"/>
            </a:endParaRPr>
          </a:p>
        </p:txBody>
      </p:sp>
      <p:sp>
        <p:nvSpPr>
          <p:cNvPr id="4" name="AutoShape 4">
            <a:extLst>
              <a:ext uri="{FF2B5EF4-FFF2-40B4-BE49-F238E27FC236}">
                <a16:creationId xmlns:a16="http://schemas.microsoft.com/office/drawing/2014/main" id="{CA96F96E-3380-B7B3-2558-497981099C0D}"/>
              </a:ext>
            </a:extLst>
          </p:cNvPr>
          <p:cNvSpPr>
            <a:spLocks noChangeAspect="1" noChangeArrowheads="1"/>
          </p:cNvSpPr>
          <p:nvPr/>
        </p:nvSpPr>
        <p:spPr bwMode="auto">
          <a:xfrm>
            <a:off x="16306800" y="1082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A07F8218-31AA-1745-6711-C155ED029F61}"/>
              </a:ext>
            </a:extLst>
          </p:cNvPr>
          <p:cNvSpPr txBox="1"/>
          <p:nvPr/>
        </p:nvSpPr>
        <p:spPr>
          <a:xfrm>
            <a:off x="192793" y="5335981"/>
            <a:ext cx="7643841" cy="68249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50" dirty="0">
                <a:latin typeface="Times New Roman"/>
                <a:cs typeface="Arial"/>
              </a:rPr>
              <a:t>During the 2022-2023 school year, a group of researchers from Crestwood High School in Dearborn Heights, Michigan and the ACS International School in Doha, Qatar collected data on select GLOBE atmospheric protocols in their two different geographic locations using portable, consumer-grade Vernier Weather Stations. Using the device, a variety of data was collected on each of the two schools’ soccer fields. The Vernier Weather Device was fitted with a wind attachment and held at an elevation of one (1) meter from the ground to collect data. Following the data collection with that device, surface temperature was measured using GLOBE protocols with an infrared thermometer. Additionally, for Dearborn Heights only, the data from the portable weather station was compared to the data collected by our permanent, research-grade WeatherBug station located on the corner of the roof of our new science classrooms. Atmospheric protocols, including wind speed, wind direction, wind chill, temperature, heat index, dew point, relative humidity, absolute humidity, station pressure, altitude, and barometric pressure collected in both Michigan and Qatar. Since all data was taken by both schools on the same day and close to solar noon, it was possible to analyze the data and make some comparisons between the two sites. Furthermore, noting the differences in the measurements from the portable and stationary weather station allowed us to test the accuracy of the portable Vernier weather station. Additionally, testing the accuracy of the relatively inexpensive, portable weather station may allow for the collection of data by numerous other students around the globe, transcending geographical boundaries and drawing scientific conclusions that would have not been made otherwise. Moving forward, the researchers recommend the Vernier Weather Station be considered for use by other schools and citizen scientists to facilitate greater collaboration and scientific data in microclimates across the globe.</a:t>
            </a:r>
            <a:endParaRPr lang="en-US" sz="1750" dirty="0">
              <a:latin typeface="Times New Roman"/>
            </a:endParaRPr>
          </a:p>
        </p:txBody>
      </p:sp>
      <p:sp>
        <p:nvSpPr>
          <p:cNvPr id="70" name="TextBox 69">
            <a:extLst>
              <a:ext uri="{FF2B5EF4-FFF2-40B4-BE49-F238E27FC236}">
                <a16:creationId xmlns:a16="http://schemas.microsoft.com/office/drawing/2014/main" id="{7D477A0D-ECEE-17D8-78D8-704BD9CB7728}"/>
              </a:ext>
            </a:extLst>
          </p:cNvPr>
          <p:cNvSpPr txBox="1"/>
          <p:nvPr/>
        </p:nvSpPr>
        <p:spPr>
          <a:xfrm>
            <a:off x="218507" y="19712693"/>
            <a:ext cx="7401670" cy="2239074"/>
          </a:xfrm>
          <a:prstGeom prst="rect">
            <a:avLst/>
          </a:prstGeom>
          <a:noFill/>
        </p:spPr>
        <p:txBody>
          <a:bodyPr wrap="square" lIns="91440" tIns="45720" rIns="91440" bIns="45720" rtlCol="0" anchor="t">
            <a:spAutoFit/>
          </a:bodyPr>
          <a:lstStyle/>
          <a:p>
            <a:r>
              <a:rPr lang="en-US" sz="1550" dirty="0">
                <a:latin typeface="Times New Roman"/>
                <a:ea typeface="Times New Roman" panose="02020603050405020304" pitchFamily="18" charset="0"/>
                <a:cs typeface="Arial"/>
              </a:rPr>
              <a:t>A special thank you to Ms. Dorothy Grace Manalac and her students, Darin </a:t>
            </a:r>
            <a:r>
              <a:rPr lang="en-US" sz="1550" dirty="0" err="1">
                <a:latin typeface="Times New Roman"/>
                <a:ea typeface="Times New Roman" panose="02020603050405020304" pitchFamily="18" charset="0"/>
                <a:cs typeface="Arial"/>
              </a:rPr>
              <a:t>Chebib</a:t>
            </a:r>
            <a:r>
              <a:rPr lang="en-US" sz="1550" dirty="0">
                <a:latin typeface="Times New Roman"/>
                <a:ea typeface="Times New Roman" panose="02020603050405020304" pitchFamily="18" charset="0"/>
                <a:cs typeface="Arial"/>
              </a:rPr>
              <a:t>, Ahmad Kachmar, Hamad </a:t>
            </a:r>
            <a:r>
              <a:rPr lang="en-US" sz="1550" dirty="0" err="1">
                <a:latin typeface="Times New Roman"/>
                <a:ea typeface="Times New Roman" panose="02020603050405020304" pitchFamily="18" charset="0"/>
                <a:cs typeface="Arial"/>
              </a:rPr>
              <a:t>Almuhannadi</a:t>
            </a:r>
            <a:r>
              <a:rPr lang="en-US" sz="1550" dirty="0">
                <a:latin typeface="Times New Roman"/>
                <a:ea typeface="Times New Roman" panose="02020603050405020304" pitchFamily="18" charset="0"/>
                <a:cs typeface="Arial"/>
              </a:rPr>
              <a:t>, and Jumanah El Hassan from the ACS International School of Doha, Qatar for their assistance </a:t>
            </a:r>
            <a:r>
              <a:rPr lang="en-US" sz="1550" dirty="0">
                <a:effectLst/>
                <a:latin typeface="Times New Roman"/>
                <a:ea typeface="Times New Roman" panose="02020603050405020304" pitchFamily="18" charset="0"/>
                <a:cs typeface="Arial"/>
              </a:rPr>
              <a:t>and </a:t>
            </a:r>
            <a:r>
              <a:rPr lang="en-US" sz="1550" dirty="0">
                <a:latin typeface="Times New Roman"/>
                <a:ea typeface="Times New Roman" panose="02020603050405020304" pitchFamily="18" charset="0"/>
                <a:cs typeface="Arial"/>
              </a:rPr>
              <a:t>collaboration on this project. Thank you to </a:t>
            </a:r>
            <a:r>
              <a:rPr lang="en-US" sz="1550" dirty="0">
                <a:effectLst/>
                <a:latin typeface="Times New Roman"/>
                <a:ea typeface="Times New Roman" panose="02020603050405020304" pitchFamily="18" charset="0"/>
                <a:cs typeface="Arial"/>
              </a:rPr>
              <a:t>our advisor </a:t>
            </a:r>
            <a:r>
              <a:rPr lang="en-US" sz="1550" dirty="0">
                <a:latin typeface="Times New Roman"/>
                <a:ea typeface="Times New Roman" panose="02020603050405020304" pitchFamily="18" charset="0"/>
                <a:cs typeface="Arial"/>
              </a:rPr>
              <a:t>for this project, </a:t>
            </a:r>
            <a:r>
              <a:rPr lang="en-US" sz="1550" dirty="0">
                <a:effectLst/>
                <a:latin typeface="Times New Roman"/>
                <a:ea typeface="Times New Roman" panose="02020603050405020304" pitchFamily="18" charset="0"/>
                <a:cs typeface="Arial"/>
              </a:rPr>
              <a:t>Mrs. </a:t>
            </a:r>
            <a:r>
              <a:rPr lang="en-US" sz="1550" dirty="0">
                <a:latin typeface="Times New Roman"/>
                <a:ea typeface="Times New Roman" panose="02020603050405020304" pitchFamily="18" charset="0"/>
                <a:cs typeface="Arial"/>
              </a:rPr>
              <a:t>Diana </a:t>
            </a:r>
            <a:r>
              <a:rPr lang="en-US" sz="1550" dirty="0">
                <a:effectLst/>
                <a:latin typeface="Times New Roman"/>
                <a:ea typeface="Times New Roman" panose="02020603050405020304" pitchFamily="18" charset="0"/>
                <a:cs typeface="Arial"/>
              </a:rPr>
              <a:t>Johns</a:t>
            </a:r>
            <a:r>
              <a:rPr lang="en-US" sz="1550" dirty="0">
                <a:latin typeface="Times New Roman"/>
                <a:ea typeface="Times New Roman" panose="02020603050405020304" pitchFamily="18" charset="0"/>
                <a:cs typeface="Arial"/>
              </a:rPr>
              <a:t>, as without her knowledge as our teacher</a:t>
            </a:r>
            <a:r>
              <a:rPr lang="en-US" sz="1550" dirty="0">
                <a:effectLst/>
                <a:latin typeface="Times New Roman"/>
                <a:ea typeface="Times New Roman" panose="02020603050405020304" pitchFamily="18" charset="0"/>
                <a:cs typeface="Arial"/>
              </a:rPr>
              <a:t> and </a:t>
            </a:r>
            <a:r>
              <a:rPr lang="en-US" sz="1550" dirty="0">
                <a:latin typeface="Times New Roman"/>
                <a:ea typeface="Times New Roman" panose="02020603050405020304" pitchFamily="18" charset="0"/>
                <a:cs typeface="Arial"/>
              </a:rPr>
              <a:t>guidance as </a:t>
            </a:r>
            <a:r>
              <a:rPr lang="en-US" sz="1550" dirty="0">
                <a:effectLst/>
                <a:latin typeface="Times New Roman"/>
                <a:ea typeface="Times New Roman" panose="02020603050405020304" pitchFamily="18" charset="0"/>
                <a:cs typeface="Arial"/>
              </a:rPr>
              <a:t>our </a:t>
            </a:r>
            <a:r>
              <a:rPr lang="en-US" sz="1550" dirty="0">
                <a:latin typeface="Times New Roman"/>
                <a:ea typeface="Times New Roman" panose="02020603050405020304" pitchFamily="18" charset="0"/>
                <a:cs typeface="Arial"/>
              </a:rPr>
              <a:t>advisor, this project would not have been possible</a:t>
            </a:r>
            <a:r>
              <a:rPr lang="en-US" sz="1550" dirty="0">
                <a:effectLst/>
                <a:latin typeface="Times New Roman"/>
                <a:ea typeface="Times New Roman" panose="02020603050405020304" pitchFamily="18" charset="0"/>
                <a:cs typeface="Arial"/>
              </a:rPr>
              <a:t>. </a:t>
            </a:r>
            <a:r>
              <a:rPr lang="en-US" sz="1550" dirty="0">
                <a:latin typeface="Times New Roman"/>
                <a:ea typeface="Times New Roman" panose="02020603050405020304" pitchFamily="18" charset="0"/>
                <a:cs typeface="Arial"/>
              </a:rPr>
              <a:t>Thank you </a:t>
            </a:r>
            <a:r>
              <a:rPr lang="en-US" sz="1550" dirty="0">
                <a:effectLst/>
                <a:latin typeface="Times New Roman"/>
                <a:ea typeface="Times New Roman" panose="02020603050405020304" pitchFamily="18" charset="0"/>
                <a:cs typeface="Arial"/>
              </a:rPr>
              <a:t>to Mission Earth</a:t>
            </a:r>
            <a:r>
              <a:rPr lang="en-US" sz="1550" dirty="0">
                <a:latin typeface="Times New Roman"/>
                <a:ea typeface="Times New Roman" panose="02020603050405020304" pitchFamily="18" charset="0"/>
                <a:cs typeface="Arial"/>
              </a:rPr>
              <a:t>,</a:t>
            </a:r>
            <a:r>
              <a:rPr lang="en-US" sz="1550" dirty="0">
                <a:effectLst/>
                <a:latin typeface="Times New Roman"/>
                <a:ea typeface="Times New Roman" panose="02020603050405020304" pitchFamily="18" charset="0"/>
                <a:cs typeface="Arial"/>
              </a:rPr>
              <a:t> for providing equipment and </a:t>
            </a:r>
            <a:r>
              <a:rPr lang="en-US" sz="1550" dirty="0">
                <a:latin typeface="Times New Roman"/>
                <a:ea typeface="Times New Roman" panose="02020603050405020304" pitchFamily="18" charset="0"/>
                <a:cs typeface="Arial"/>
              </a:rPr>
              <a:t>sponsoring students from the Crestwood High School Science Club to attend the Student Research Symposium (SRS) in Wisconsin, in order to present their research projects</a:t>
            </a:r>
            <a:r>
              <a:rPr lang="en-US" sz="1550" dirty="0">
                <a:effectLst/>
                <a:latin typeface="Times New Roman"/>
                <a:ea typeface="Times New Roman" panose="02020603050405020304" pitchFamily="18" charset="0"/>
                <a:cs typeface="Arial"/>
              </a:rPr>
              <a:t>. </a:t>
            </a:r>
            <a:r>
              <a:rPr lang="en-US" sz="1550" dirty="0">
                <a:latin typeface="Times New Roman"/>
                <a:ea typeface="Times New Roman" panose="02020603050405020304" pitchFamily="18" charset="0"/>
                <a:cs typeface="Arial"/>
              </a:rPr>
              <a:t>Last but not least, thank you to the </a:t>
            </a:r>
            <a:r>
              <a:rPr lang="en-US" sz="1550" dirty="0">
                <a:effectLst/>
                <a:latin typeface="Times New Roman"/>
                <a:ea typeface="Times New Roman" panose="02020603050405020304" pitchFamily="18" charset="0"/>
                <a:cs typeface="Arial"/>
              </a:rPr>
              <a:t>AREN Project </a:t>
            </a:r>
            <a:r>
              <a:rPr lang="en-US" sz="1550" dirty="0">
                <a:latin typeface="Times New Roman"/>
                <a:ea typeface="Times New Roman" panose="02020603050405020304" pitchFamily="18" charset="0"/>
                <a:cs typeface="Arial"/>
              </a:rPr>
              <a:t>for supplying the Michigan researchers </a:t>
            </a:r>
            <a:r>
              <a:rPr lang="en-US" sz="1550" dirty="0">
                <a:effectLst/>
                <a:latin typeface="Times New Roman"/>
                <a:ea typeface="Times New Roman" panose="02020603050405020304" pitchFamily="18" charset="0"/>
                <a:cs typeface="Arial"/>
              </a:rPr>
              <a:t>with </a:t>
            </a:r>
            <a:r>
              <a:rPr lang="en-US" sz="1550" dirty="0">
                <a:latin typeface="Times New Roman"/>
                <a:ea typeface="Times New Roman" panose="02020603050405020304" pitchFamily="18" charset="0"/>
                <a:cs typeface="Arial"/>
              </a:rPr>
              <a:t>the Vernier Go-Direct device, free of cost</a:t>
            </a:r>
            <a:r>
              <a:rPr lang="en-US" sz="1550" dirty="0">
                <a:effectLst/>
                <a:latin typeface="Times New Roman"/>
                <a:ea typeface="Times New Roman" panose="02020603050405020304" pitchFamily="18" charset="0"/>
                <a:cs typeface="Arial"/>
              </a:rPr>
              <a:t>.</a:t>
            </a:r>
            <a:r>
              <a:rPr lang="en-US" sz="1550" dirty="0">
                <a:latin typeface="Times New Roman"/>
                <a:ea typeface="Times New Roman" panose="02020603050405020304" pitchFamily="18" charset="0"/>
                <a:cs typeface="Arial"/>
              </a:rPr>
              <a:t> </a:t>
            </a:r>
            <a:endParaRPr lang="en-US" sz="1550" dirty="0">
              <a:latin typeface="Times New Roman"/>
            </a:endParaRPr>
          </a:p>
        </p:txBody>
      </p:sp>
      <p:sp>
        <p:nvSpPr>
          <p:cNvPr id="71" name="TextBox 70">
            <a:extLst>
              <a:ext uri="{FF2B5EF4-FFF2-40B4-BE49-F238E27FC236}">
                <a16:creationId xmlns:a16="http://schemas.microsoft.com/office/drawing/2014/main" id="{2EBA127A-F36E-010A-F6BA-0D244E51FBFE}"/>
              </a:ext>
            </a:extLst>
          </p:cNvPr>
          <p:cNvSpPr txBox="1"/>
          <p:nvPr/>
        </p:nvSpPr>
        <p:spPr>
          <a:xfrm>
            <a:off x="25113387" y="18355229"/>
            <a:ext cx="7581450" cy="3600986"/>
          </a:xfrm>
          <a:prstGeom prst="rect">
            <a:avLst/>
          </a:prstGeom>
          <a:noFill/>
        </p:spPr>
        <p:txBody>
          <a:bodyPr wrap="square" lIns="91440" tIns="45720" rIns="91440" bIns="45720" rtlCol="0" anchor="t">
            <a:spAutoFit/>
          </a:bodyPr>
          <a:lstStyle/>
          <a:p>
            <a:pPr>
              <a:tabLst>
                <a:tab pos="342900" algn="l"/>
              </a:tabLst>
            </a:pPr>
            <a:r>
              <a:rPr lang="en-US" sz="1200" dirty="0" err="1">
                <a:latin typeface="Times New Roman"/>
                <a:ea typeface="Times New Roman" panose="02020603050405020304" pitchFamily="18" charset="0"/>
                <a:cs typeface="Arial"/>
              </a:rPr>
              <a:t>Caluwaerts</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S</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Top</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S</a:t>
            </a:r>
            <a:r>
              <a:rPr lang="en-US" sz="1200" dirty="0">
                <a:effectLst/>
                <a:latin typeface="Times New Roman"/>
                <a:ea typeface="Times New Roman" panose="02020603050405020304" pitchFamily="18" charset="0"/>
                <a:cs typeface="Arial"/>
              </a:rPr>
              <a:t>., </a:t>
            </a:r>
            <a:r>
              <a:rPr lang="en-US" sz="1200" dirty="0" err="1">
                <a:latin typeface="Times New Roman"/>
                <a:ea typeface="Times New Roman" panose="02020603050405020304" pitchFamily="18" charset="0"/>
                <a:cs typeface="Arial"/>
              </a:rPr>
              <a:t>Vergauwen</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T</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Wauters</a:t>
            </a:r>
            <a:r>
              <a:rPr lang="en-US" sz="1200" dirty="0">
                <a:effectLst/>
                <a:latin typeface="Times New Roman"/>
                <a:ea typeface="Times New Roman" panose="02020603050405020304" pitchFamily="18" charset="0"/>
                <a:cs typeface="Arial"/>
              </a:rPr>
              <a:t>, G., </a:t>
            </a:r>
            <a:r>
              <a:rPr lang="en-US" sz="1200" dirty="0">
                <a:latin typeface="Times New Roman"/>
                <a:ea typeface="Times New Roman" panose="02020603050405020304" pitchFamily="18" charset="0"/>
                <a:cs typeface="Arial"/>
              </a:rPr>
              <a:t>De Ridder, K., Hamdi</a:t>
            </a:r>
            <a:r>
              <a:rPr lang="en-US" sz="1200" dirty="0">
                <a:effectLst/>
                <a:latin typeface="Times New Roman"/>
                <a:ea typeface="Times New Roman" panose="02020603050405020304" pitchFamily="18" charset="0"/>
                <a:cs typeface="Arial"/>
              </a:rPr>
              <a:t>, R., </a:t>
            </a:r>
            <a:r>
              <a:rPr lang="en-US" sz="1200" dirty="0" err="1">
                <a:latin typeface="Times New Roman"/>
                <a:ea typeface="Times New Roman" panose="02020603050405020304" pitchFamily="18" charset="0"/>
                <a:cs typeface="Arial"/>
              </a:rPr>
              <a:t>Mesuere</a:t>
            </a:r>
            <a:r>
              <a:rPr lang="en-US" sz="1200" dirty="0">
                <a:effectLst/>
                <a:latin typeface="Times New Roman"/>
                <a:ea typeface="Times New Roman" panose="02020603050405020304" pitchFamily="18" charset="0"/>
                <a:cs typeface="Arial"/>
              </a:rPr>
              <a:t>, B., </a:t>
            </a:r>
            <a:r>
              <a:rPr lang="en-US" sz="1200" dirty="0">
                <a:latin typeface="Times New Roman"/>
                <a:ea typeface="Times New Roman" panose="02020603050405020304" pitchFamily="18" charset="0"/>
                <a:cs typeface="Arial"/>
              </a:rPr>
              <a:t>Van </a:t>
            </a:r>
            <a:r>
              <a:rPr lang="en-US" sz="1200" dirty="0" err="1">
                <a:latin typeface="Times New Roman"/>
                <a:ea typeface="Times New Roman" panose="02020603050405020304" pitchFamily="18" charset="0"/>
                <a:cs typeface="Arial"/>
              </a:rPr>
              <a:t>Schaeybroeck</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B</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Wouters</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H</a:t>
            </a:r>
            <a:r>
              <a:rPr lang="en-US" sz="1200" dirty="0">
                <a:effectLst/>
                <a:latin typeface="Times New Roman"/>
                <a:ea typeface="Times New Roman" panose="02020603050405020304" pitchFamily="18" charset="0"/>
                <a:cs typeface="Arial"/>
              </a:rPr>
              <a:t>., </a:t>
            </a:r>
            <a:r>
              <a:rPr lang="en-US" sz="1200" dirty="0" err="1">
                <a:latin typeface="Times New Roman"/>
                <a:ea typeface="Times New Roman" panose="02020603050405020304" pitchFamily="18" charset="0"/>
                <a:cs typeface="Arial"/>
              </a:rPr>
              <a:t>Termonia</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P</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2021, June 7</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Engaging schools to explore meteorological observational gaps</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American Meteorological Society</a:t>
            </a:r>
            <a:r>
              <a:rPr lang="en-US" sz="1200" dirty="0">
                <a:effectLst/>
                <a:latin typeface="Times New Roman"/>
                <a:ea typeface="Times New Roman" panose="02020603050405020304" pitchFamily="18" charset="0"/>
                <a:cs typeface="Arial"/>
              </a:rPr>
              <a:t>. </a:t>
            </a:r>
            <a:r>
              <a:rPr lang="en-US" sz="1200" i="0" strike="noStrike" dirty="0">
                <a:effectLst/>
                <a:latin typeface="Times New Roman"/>
                <a:cs typeface="Arial"/>
              </a:rPr>
              <a:t>https://</a:t>
            </a:r>
            <a:r>
              <a:rPr lang="en-US" sz="1200" dirty="0">
                <a:latin typeface="Times New Roman"/>
                <a:cs typeface="Arial"/>
              </a:rPr>
              <a:t>journals.ametsoc</a:t>
            </a:r>
            <a:r>
              <a:rPr lang="en-US" sz="1200" i="0" strike="noStrike" dirty="0">
                <a:effectLst/>
                <a:latin typeface="Times New Roman"/>
                <a:cs typeface="Arial"/>
              </a:rPr>
              <a:t>.org/</a:t>
            </a:r>
            <a:r>
              <a:rPr lang="en-US" sz="1200" dirty="0">
                <a:latin typeface="Times New Roman"/>
                <a:cs typeface="Arial"/>
              </a:rPr>
              <a:t>view/journals/bams/102/6/BAMS-D-20-0051.1</a:t>
            </a:r>
            <a:r>
              <a:rPr lang="en-US" sz="1200" i="0" strike="noStrike" dirty="0">
                <a:effectLst/>
                <a:latin typeface="Times New Roman"/>
                <a:cs typeface="Arial"/>
              </a:rPr>
              <a:t>.</a:t>
            </a:r>
            <a:r>
              <a:rPr lang="en-US" sz="1200" dirty="0">
                <a:latin typeface="Times New Roman"/>
                <a:cs typeface="Arial"/>
              </a:rPr>
              <a:t>xml</a:t>
            </a:r>
            <a:r>
              <a:rPr lang="en-US" sz="1200" u="sng" dirty="0">
                <a:latin typeface="Times New Roman"/>
                <a:cs typeface="Arial"/>
              </a:rPr>
              <a:t> </a:t>
            </a:r>
            <a:endParaRPr lang="en-US" sz="1200" u="sng">
              <a:latin typeface="Times New Roman"/>
            </a:endParaRPr>
          </a:p>
          <a:p>
            <a:endParaRPr lang="en-US" sz="1200" dirty="0">
              <a:latin typeface="Times New Roman"/>
              <a:ea typeface="Times New Roman" panose="02020603050405020304" pitchFamily="18" charset="0"/>
              <a:cs typeface="Arial"/>
            </a:endParaRPr>
          </a:p>
          <a:p>
            <a:r>
              <a:rPr lang="en-US" sz="1200" dirty="0">
                <a:latin typeface="Times New Roman"/>
                <a:ea typeface="Times New Roman" panose="02020603050405020304" pitchFamily="18" charset="0"/>
                <a:cs typeface="Arial"/>
              </a:rPr>
              <a:t>Costa, H., Sprout, E., Teng, S., McDaniel, M., Hunt</a:t>
            </a:r>
            <a:r>
              <a:rPr lang="en-US" sz="1200" dirty="0">
                <a:effectLst/>
                <a:latin typeface="Times New Roman"/>
                <a:ea typeface="Times New Roman" panose="02020603050405020304" pitchFamily="18" charset="0"/>
                <a:cs typeface="Arial"/>
              </a:rPr>
              <a:t>, J., </a:t>
            </a:r>
            <a:r>
              <a:rPr lang="en-US" sz="1200" dirty="0">
                <a:latin typeface="Times New Roman"/>
                <a:ea typeface="Times New Roman" panose="02020603050405020304" pitchFamily="18" charset="0"/>
                <a:cs typeface="Arial"/>
              </a:rPr>
              <a:t>Boudreau, D., Ramroop</a:t>
            </a:r>
            <a:r>
              <a:rPr lang="en-US" sz="1200" dirty="0">
                <a:effectLst/>
                <a:latin typeface="Times New Roman"/>
                <a:ea typeface="Times New Roman" panose="02020603050405020304" pitchFamily="18" charset="0"/>
                <a:cs typeface="Arial"/>
              </a:rPr>
              <a:t>, T., </a:t>
            </a:r>
            <a:r>
              <a:rPr lang="en-US" sz="1200" dirty="0">
                <a:latin typeface="Times New Roman"/>
                <a:ea typeface="Times New Roman" panose="02020603050405020304" pitchFamily="18" charset="0"/>
                <a:cs typeface="Arial"/>
              </a:rPr>
              <a:t>Rutledge</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K</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Hall</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H</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2022, November 7</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Atmospheric pressure. National Geographic </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https</a:t>
            </a:r>
            <a:r>
              <a:rPr lang="en-US" sz="1200" dirty="0">
                <a:effectLst/>
                <a:latin typeface="Times New Roman"/>
                <a:ea typeface="Times New Roman" panose="02020603050405020304" pitchFamily="18" charset="0"/>
                <a:cs typeface="Arial"/>
              </a:rPr>
              <a:t>://</a:t>
            </a:r>
            <a:r>
              <a:rPr lang="en-US" sz="1200" dirty="0">
                <a:latin typeface="Times New Roman"/>
                <a:ea typeface="Times New Roman" panose="02020603050405020304" pitchFamily="18" charset="0"/>
                <a:cs typeface="Arial"/>
              </a:rPr>
              <a:t>education.nationalgeographic</a:t>
            </a:r>
            <a:r>
              <a:rPr lang="en-US" sz="1200" dirty="0">
                <a:effectLst/>
                <a:latin typeface="Times New Roman"/>
                <a:ea typeface="Times New Roman" panose="02020603050405020304" pitchFamily="18" charset="0"/>
                <a:cs typeface="Arial"/>
              </a:rPr>
              <a:t>.org/</a:t>
            </a:r>
            <a:r>
              <a:rPr lang="en-US" sz="1200" dirty="0">
                <a:latin typeface="Times New Roman"/>
                <a:ea typeface="Times New Roman" panose="02020603050405020304" pitchFamily="18" charset="0"/>
                <a:cs typeface="Arial"/>
              </a:rPr>
              <a:t>resource/atmospheric-pressure</a:t>
            </a:r>
            <a:r>
              <a:rPr lang="en-US" sz="1200" dirty="0">
                <a:effectLst/>
                <a:latin typeface="Times New Roman"/>
                <a:ea typeface="Times New Roman" panose="02020603050405020304" pitchFamily="18" charset="0"/>
                <a:cs typeface="Arial"/>
              </a:rPr>
              <a:t>/</a:t>
            </a:r>
            <a:endParaRPr lang="en-US" sz="1200" dirty="0">
              <a:latin typeface="Times New Roman"/>
              <a:ea typeface="Times New Roman" panose="02020603050405020304" pitchFamily="18" charset="0"/>
              <a:cs typeface="Arial"/>
            </a:endParaRPr>
          </a:p>
          <a:p>
            <a:endParaRPr lang="en-US" sz="1200" dirty="0">
              <a:latin typeface="Times New Roman"/>
            </a:endParaRPr>
          </a:p>
          <a:p>
            <a:r>
              <a:rPr lang="en-US" sz="1200" dirty="0">
                <a:latin typeface="Times New Roman"/>
                <a:ea typeface="Times New Roman" panose="02020603050405020304" pitchFamily="18" charset="0"/>
                <a:cs typeface="Arial"/>
              </a:rPr>
              <a:t>Fondriest Staff</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2010, August 12</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Wind speed and direction</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Environmental Monitor </a:t>
            </a:r>
            <a:r>
              <a:rPr lang="en-US" sz="1200" dirty="0">
                <a:effectLst/>
                <a:latin typeface="Times New Roman"/>
                <a:ea typeface="Times New Roman" panose="02020603050405020304" pitchFamily="18" charset="0"/>
                <a:cs typeface="Arial"/>
              </a:rPr>
              <a:t>.</a:t>
            </a:r>
            <a:r>
              <a:rPr lang="en-US" sz="1200" dirty="0">
                <a:latin typeface="Times New Roman"/>
                <a:ea typeface="Times New Roman" panose="02020603050405020304" pitchFamily="18" charset="0"/>
                <a:cs typeface="Arial"/>
              </a:rPr>
              <a:t> </a:t>
            </a:r>
            <a:r>
              <a:rPr lang="en-US" sz="1200" dirty="0">
                <a:effectLst/>
                <a:latin typeface="Times New Roman"/>
                <a:ea typeface="Times New Roman" panose="02020603050405020304" pitchFamily="18" charset="0"/>
                <a:cs typeface="Arial"/>
              </a:rPr>
              <a:t>https://</a:t>
            </a:r>
            <a:r>
              <a:rPr lang="en-US" sz="1200" dirty="0">
                <a:latin typeface="Times New Roman"/>
                <a:ea typeface="Times New Roman" panose="02020603050405020304" pitchFamily="18" charset="0"/>
                <a:cs typeface="Arial"/>
              </a:rPr>
              <a:t>www.fondriest</a:t>
            </a:r>
            <a:r>
              <a:rPr lang="en-US" sz="1200" dirty="0">
                <a:effectLst/>
                <a:latin typeface="Times New Roman"/>
                <a:ea typeface="Times New Roman" panose="02020603050405020304" pitchFamily="18" charset="0"/>
                <a:cs typeface="Arial"/>
              </a:rPr>
              <a:t>.</a:t>
            </a:r>
            <a:r>
              <a:rPr lang="en-US" sz="1200" dirty="0">
                <a:latin typeface="Times New Roman"/>
                <a:ea typeface="Times New Roman" panose="02020603050405020304" pitchFamily="18" charset="0"/>
                <a:cs typeface="Arial"/>
              </a:rPr>
              <a:t>com</a:t>
            </a:r>
            <a:r>
              <a:rPr lang="en-US" sz="1200" dirty="0">
                <a:effectLst/>
                <a:latin typeface="Times New Roman"/>
                <a:ea typeface="Times New Roman" panose="02020603050405020304" pitchFamily="18" charset="0"/>
                <a:cs typeface="Arial"/>
              </a:rPr>
              <a:t>/</a:t>
            </a:r>
            <a:r>
              <a:rPr lang="en-US" sz="1200" dirty="0">
                <a:latin typeface="Times New Roman"/>
                <a:ea typeface="Times New Roman" panose="02020603050405020304" pitchFamily="18" charset="0"/>
                <a:cs typeface="Arial"/>
              </a:rPr>
              <a:t>news</a:t>
            </a:r>
            <a:r>
              <a:rPr lang="en-US" sz="1200" dirty="0">
                <a:effectLst/>
                <a:latin typeface="Times New Roman"/>
                <a:ea typeface="Times New Roman" panose="02020603050405020304" pitchFamily="18" charset="0"/>
                <a:cs typeface="Arial"/>
              </a:rPr>
              <a:t>/</a:t>
            </a:r>
            <a:r>
              <a:rPr lang="en-US" sz="1200" dirty="0">
                <a:latin typeface="Times New Roman"/>
                <a:ea typeface="Times New Roman" panose="02020603050405020304" pitchFamily="18" charset="0"/>
                <a:cs typeface="Arial"/>
              </a:rPr>
              <a:t>wind-speed-and-direction</a:t>
            </a:r>
            <a:r>
              <a:rPr lang="en-US" sz="1200" dirty="0">
                <a:effectLst/>
                <a:latin typeface="Times New Roman"/>
                <a:ea typeface="Times New Roman" panose="02020603050405020304" pitchFamily="18" charset="0"/>
                <a:cs typeface="Arial"/>
              </a:rPr>
              <a:t>.</a:t>
            </a:r>
            <a:r>
              <a:rPr lang="en-US" sz="1200" dirty="0">
                <a:latin typeface="Times New Roman"/>
                <a:ea typeface="Times New Roman" panose="02020603050405020304" pitchFamily="18" charset="0"/>
                <a:cs typeface="Arial"/>
              </a:rPr>
              <a:t>htm#:~:text=Wind%20speed%20and%20direction%20are,of%20seiches%20and%20storm%20surges</a:t>
            </a:r>
            <a:r>
              <a:rPr lang="en-US" sz="1200" dirty="0">
                <a:effectLst/>
                <a:latin typeface="Times New Roman"/>
                <a:ea typeface="Times New Roman" panose="02020603050405020304" pitchFamily="18" charset="0"/>
                <a:cs typeface="Arial"/>
              </a:rPr>
              <a:t>.</a:t>
            </a:r>
            <a:endParaRPr lang="en-US" sz="1200" dirty="0">
              <a:latin typeface="Times New Roman"/>
              <a:ea typeface="Times New Roman" panose="02020603050405020304" pitchFamily="18" charset="0"/>
              <a:cs typeface="Arial"/>
            </a:endParaRPr>
          </a:p>
          <a:p>
            <a:endParaRPr lang="en-US" sz="1200" dirty="0">
              <a:latin typeface="Times New Roman"/>
            </a:endParaRPr>
          </a:p>
          <a:p>
            <a:r>
              <a:rPr lang="en-US" sz="1200" dirty="0">
                <a:latin typeface="Times New Roman"/>
                <a:ea typeface="Times New Roman" panose="02020603050405020304" pitchFamily="18" charset="0"/>
                <a:cs typeface="Arial"/>
              </a:rPr>
              <a:t>Klausen, J., </a:t>
            </a:r>
            <a:r>
              <a:rPr lang="en-US" sz="1200" dirty="0" err="1">
                <a:latin typeface="Times New Roman"/>
                <a:ea typeface="Times New Roman" panose="02020603050405020304" pitchFamily="18" charset="0"/>
                <a:cs typeface="Arial"/>
              </a:rPr>
              <a:t>Volosciuk</a:t>
            </a:r>
            <a:r>
              <a:rPr lang="en-US" sz="1200" dirty="0">
                <a:latin typeface="Times New Roman"/>
                <a:ea typeface="Times New Roman" panose="02020603050405020304" pitchFamily="18" charset="0"/>
                <a:cs typeface="Arial"/>
              </a:rPr>
              <a:t>, C., Tarasova, O., </a:t>
            </a:r>
            <a:r>
              <a:rPr lang="en-US" sz="1200" dirty="0" err="1">
                <a:latin typeface="Times New Roman"/>
                <a:ea typeface="Times New Roman" panose="02020603050405020304" pitchFamily="18" charset="0"/>
                <a:cs typeface="Arial"/>
              </a:rPr>
              <a:t>Netcheva</a:t>
            </a:r>
            <a:r>
              <a:rPr lang="en-US" sz="1200" dirty="0">
                <a:latin typeface="Times New Roman"/>
                <a:ea typeface="Times New Roman" panose="02020603050405020304" pitchFamily="18" charset="0"/>
                <a:cs typeface="Arial"/>
              </a:rPr>
              <a:t>, S</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2021</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Benefits of atmospheric composition monitoring and international data exchange</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World Meteorological Organization</a:t>
            </a:r>
            <a:r>
              <a:rPr lang="en-US" sz="1200" dirty="0">
                <a:effectLst/>
                <a:latin typeface="Times New Roman"/>
                <a:ea typeface="Times New Roman" panose="02020603050405020304" pitchFamily="18" charset="0"/>
                <a:cs typeface="Arial"/>
              </a:rPr>
              <a:t>. https://</a:t>
            </a:r>
            <a:r>
              <a:rPr lang="en-US" sz="1200" dirty="0">
                <a:latin typeface="Times New Roman"/>
                <a:ea typeface="Times New Roman" panose="02020603050405020304" pitchFamily="18" charset="0"/>
                <a:cs typeface="Arial"/>
              </a:rPr>
              <a:t>public.wmo</a:t>
            </a:r>
            <a:r>
              <a:rPr lang="en-US" sz="1200" dirty="0">
                <a:effectLst/>
                <a:latin typeface="Times New Roman"/>
                <a:ea typeface="Times New Roman" panose="02020603050405020304" pitchFamily="18" charset="0"/>
                <a:cs typeface="Arial"/>
              </a:rPr>
              <a:t>.</a:t>
            </a:r>
            <a:r>
              <a:rPr lang="en-US" sz="1200" dirty="0">
                <a:latin typeface="Times New Roman"/>
                <a:ea typeface="Times New Roman" panose="02020603050405020304" pitchFamily="18" charset="0"/>
                <a:cs typeface="Arial"/>
              </a:rPr>
              <a:t>int/en/resources</a:t>
            </a:r>
            <a:r>
              <a:rPr lang="en-US" sz="1200" dirty="0">
                <a:effectLst/>
                <a:latin typeface="Times New Roman"/>
                <a:ea typeface="Times New Roman" panose="02020603050405020304" pitchFamily="18" charset="0"/>
                <a:cs typeface="Arial"/>
              </a:rPr>
              <a:t>/</a:t>
            </a:r>
            <a:r>
              <a:rPr lang="en-US" sz="1200" dirty="0">
                <a:latin typeface="Times New Roman"/>
                <a:ea typeface="Times New Roman" panose="02020603050405020304" pitchFamily="18" charset="0"/>
                <a:cs typeface="Arial"/>
              </a:rPr>
              <a:t>bulletin</a:t>
            </a:r>
            <a:r>
              <a:rPr lang="en-US" sz="1200" dirty="0">
                <a:effectLst/>
                <a:latin typeface="Times New Roman"/>
                <a:ea typeface="Times New Roman" panose="02020603050405020304" pitchFamily="18" charset="0"/>
                <a:cs typeface="Arial"/>
              </a:rPr>
              <a:t>/</a:t>
            </a:r>
            <a:r>
              <a:rPr lang="en-US" sz="1200" dirty="0">
                <a:latin typeface="Times New Roman"/>
                <a:ea typeface="Times New Roman" panose="02020603050405020304" pitchFamily="18" charset="0"/>
                <a:cs typeface="Arial"/>
              </a:rPr>
              <a:t>benefits-of-atmospheric-composition-monitoring-and-international-data-exchange#:~:text=Without%20access%20to%20and%20exchange,emission%20hotspots%20to%20ta  </a:t>
            </a:r>
            <a:endParaRPr lang="en-US" sz="1200" dirty="0">
              <a:latin typeface="Times New Roman"/>
            </a:endParaRPr>
          </a:p>
          <a:p>
            <a:endParaRPr lang="en-US" sz="1200" dirty="0">
              <a:latin typeface="Times New Roman"/>
              <a:ea typeface="Times New Roman" panose="02020603050405020304" pitchFamily="18" charset="0"/>
              <a:cs typeface="Arial"/>
            </a:endParaRPr>
          </a:p>
          <a:p>
            <a:r>
              <a:rPr lang="en-US" sz="1200" dirty="0">
                <a:latin typeface="Times New Roman"/>
                <a:ea typeface="Times New Roman" panose="02020603050405020304" pitchFamily="18" charset="0"/>
                <a:cs typeface="Arial"/>
              </a:rPr>
              <a:t>Melillo, J., &amp; </a:t>
            </a:r>
            <a:r>
              <a:rPr lang="en-US" sz="1200" dirty="0" err="1">
                <a:latin typeface="Times New Roman"/>
                <a:ea typeface="Times New Roman" panose="02020603050405020304" pitchFamily="18" charset="0"/>
                <a:cs typeface="Arial"/>
              </a:rPr>
              <a:t>Gribkoff</a:t>
            </a:r>
            <a:r>
              <a:rPr lang="en-US" sz="1200" dirty="0">
                <a:latin typeface="Times New Roman"/>
                <a:ea typeface="Times New Roman" panose="02020603050405020304" pitchFamily="18" charset="0"/>
                <a:cs typeface="Arial"/>
              </a:rPr>
              <a:t>, E</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2021</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April 15</a:t>
            </a:r>
            <a:r>
              <a:rPr lang="en-US" sz="1200" dirty="0">
                <a:effectLst/>
                <a:latin typeface="Times New Roman"/>
                <a:ea typeface="Times New Roman" panose="02020603050405020304" pitchFamily="18" charset="0"/>
                <a:cs typeface="Arial"/>
              </a:rPr>
              <a:t>). </a:t>
            </a:r>
            <a:r>
              <a:rPr lang="en-US" sz="1200" dirty="0">
                <a:latin typeface="Times New Roman"/>
                <a:ea typeface="Times New Roman" panose="02020603050405020304" pitchFamily="18" charset="0"/>
                <a:cs typeface="Arial"/>
              </a:rPr>
              <a:t>Soil-based carbon sequestration. MIT Climate Portal</a:t>
            </a:r>
            <a:r>
              <a:rPr lang="en-US" sz="1200" dirty="0">
                <a:effectLst/>
                <a:latin typeface="Times New Roman"/>
                <a:ea typeface="Times New Roman" panose="02020603050405020304" pitchFamily="18" charset="0"/>
                <a:cs typeface="Arial"/>
              </a:rPr>
              <a:t>. https://</a:t>
            </a:r>
            <a:r>
              <a:rPr lang="en-US" sz="1200" dirty="0">
                <a:latin typeface="Times New Roman"/>
                <a:ea typeface="Times New Roman" panose="02020603050405020304" pitchFamily="18" charset="0"/>
                <a:cs typeface="Arial"/>
              </a:rPr>
              <a:t>climate</a:t>
            </a:r>
            <a:r>
              <a:rPr lang="en-US" sz="1200" dirty="0">
                <a:effectLst/>
                <a:latin typeface="Times New Roman"/>
                <a:ea typeface="Times New Roman" panose="02020603050405020304" pitchFamily="18" charset="0"/>
                <a:cs typeface="Arial"/>
              </a:rPr>
              <a:t>.</a:t>
            </a:r>
            <a:r>
              <a:rPr lang="en-US" sz="1200" dirty="0">
                <a:latin typeface="Times New Roman"/>
                <a:ea typeface="Times New Roman" panose="02020603050405020304" pitchFamily="18" charset="0"/>
                <a:cs typeface="Arial"/>
              </a:rPr>
              <a:t>mit</a:t>
            </a:r>
            <a:r>
              <a:rPr lang="en-US" sz="1200" dirty="0">
                <a:effectLst/>
                <a:latin typeface="Times New Roman"/>
                <a:ea typeface="Times New Roman" panose="02020603050405020304" pitchFamily="18" charset="0"/>
                <a:cs typeface="Arial"/>
              </a:rPr>
              <a:t>.</a:t>
            </a:r>
            <a:r>
              <a:rPr lang="en-US" sz="1200" dirty="0">
                <a:latin typeface="Times New Roman"/>
                <a:ea typeface="Times New Roman" panose="02020603050405020304" pitchFamily="18" charset="0"/>
                <a:cs typeface="Arial"/>
              </a:rPr>
              <a:t>edu/explainers</a:t>
            </a:r>
            <a:r>
              <a:rPr lang="en-US" sz="1200" dirty="0">
                <a:effectLst/>
                <a:latin typeface="Times New Roman"/>
                <a:ea typeface="Times New Roman" panose="02020603050405020304" pitchFamily="18" charset="0"/>
                <a:cs typeface="Arial"/>
              </a:rPr>
              <a:t>/</a:t>
            </a:r>
            <a:r>
              <a:rPr lang="en-US" sz="1200" dirty="0">
                <a:latin typeface="Times New Roman"/>
                <a:ea typeface="Times New Roman" panose="02020603050405020304" pitchFamily="18" charset="0"/>
                <a:cs typeface="Arial"/>
              </a:rPr>
              <a:t>soil-based-carbon-sequestration .</a:t>
            </a:r>
            <a:endParaRPr lang="en-US" sz="1200" dirty="0">
              <a:latin typeface="Times New Roman"/>
            </a:endParaRPr>
          </a:p>
        </p:txBody>
      </p:sp>
      <p:sp>
        <p:nvSpPr>
          <p:cNvPr id="74" name="TextBox 73">
            <a:extLst>
              <a:ext uri="{FF2B5EF4-FFF2-40B4-BE49-F238E27FC236}">
                <a16:creationId xmlns:a16="http://schemas.microsoft.com/office/drawing/2014/main" id="{BC5710AA-37F5-E61D-29D5-AF9D01D496E4}"/>
              </a:ext>
            </a:extLst>
          </p:cNvPr>
          <p:cNvSpPr txBox="1"/>
          <p:nvPr/>
        </p:nvSpPr>
        <p:spPr>
          <a:xfrm>
            <a:off x="26788533" y="7518400"/>
            <a:ext cx="1482010" cy="307777"/>
          </a:xfrm>
          <a:prstGeom prst="rect">
            <a:avLst/>
          </a:prstGeom>
          <a:noFill/>
        </p:spPr>
        <p:txBody>
          <a:bodyPr wrap="square" rtlCol="0">
            <a:spAutoFit/>
          </a:bodyPr>
          <a:lstStyle/>
          <a:p>
            <a:endParaRPr lang="en-US" sz="1400"/>
          </a:p>
        </p:txBody>
      </p:sp>
      <p:sp>
        <p:nvSpPr>
          <p:cNvPr id="86" name="TextBox 85">
            <a:extLst>
              <a:ext uri="{FF2B5EF4-FFF2-40B4-BE49-F238E27FC236}">
                <a16:creationId xmlns:a16="http://schemas.microsoft.com/office/drawing/2014/main" id="{6796D259-BB82-189B-FEEF-6C6D1960563E}"/>
              </a:ext>
            </a:extLst>
          </p:cNvPr>
          <p:cNvSpPr txBox="1"/>
          <p:nvPr/>
        </p:nvSpPr>
        <p:spPr>
          <a:xfrm>
            <a:off x="18946253" y="13674498"/>
            <a:ext cx="4806113" cy="430887"/>
          </a:xfrm>
          <a:prstGeom prst="rect">
            <a:avLst/>
          </a:prstGeom>
          <a:noFill/>
        </p:spPr>
        <p:txBody>
          <a:bodyPr wrap="square" lIns="91440" tIns="45720" rIns="91440" bIns="45720" rtlCol="0" anchor="t">
            <a:spAutoFit/>
          </a:bodyPr>
          <a:lstStyle/>
          <a:p>
            <a:pPr algn="ctr"/>
            <a:r>
              <a:rPr lang="en-US" sz="2200" dirty="0">
                <a:latin typeface="Times New Roman"/>
                <a:cs typeface="Times New Roman"/>
              </a:rPr>
              <a:t>Data gets outputted as a graph on phone </a:t>
            </a:r>
            <a:endParaRPr lang="en-US" sz="2200" dirty="0" err="1">
              <a:latin typeface="Times New Roman" panose="02020603050405020304" pitchFamily="18" charset="0"/>
              <a:cs typeface="Times New Roman" panose="02020603050405020304" pitchFamily="18" charset="0"/>
            </a:endParaRPr>
          </a:p>
        </p:txBody>
      </p:sp>
      <p:pic>
        <p:nvPicPr>
          <p:cNvPr id="10" name="Picture 9" descr="Logo&#10;&#10;Description automatically generated">
            <a:extLst>
              <a:ext uri="{FF2B5EF4-FFF2-40B4-BE49-F238E27FC236}">
                <a16:creationId xmlns:a16="http://schemas.microsoft.com/office/drawing/2014/main" id="{6E519599-4E1C-3134-5484-C84838ECDCD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7982507" y="538861"/>
            <a:ext cx="3694176" cy="3694176"/>
          </a:xfrm>
          <a:prstGeom prst="rect">
            <a:avLst/>
          </a:prstGeom>
        </p:spPr>
      </p:pic>
      <p:sp>
        <p:nvSpPr>
          <p:cNvPr id="11" name="Arrow: Right 10">
            <a:extLst>
              <a:ext uri="{FF2B5EF4-FFF2-40B4-BE49-F238E27FC236}">
                <a16:creationId xmlns:a16="http://schemas.microsoft.com/office/drawing/2014/main" id="{624DDA22-C4B6-2B86-6582-29CB0871E96A}"/>
              </a:ext>
            </a:extLst>
          </p:cNvPr>
          <p:cNvSpPr/>
          <p:nvPr/>
        </p:nvSpPr>
        <p:spPr bwMode="auto">
          <a:xfrm rot="10800000">
            <a:off x="18322186" y="11128972"/>
            <a:ext cx="952070" cy="521210"/>
          </a:xfrm>
          <a:prstGeom prst="rightArrow">
            <a:avLst/>
          </a:prstGeom>
          <a:solidFill>
            <a:schemeClr val="accent6">
              <a:lumMod val="75000"/>
            </a:schemeClr>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6642" kern="1200">
                <a:solidFill>
                  <a:schemeClr val="tx1"/>
                </a:solidFill>
                <a:latin typeface="Arial"/>
                <a:ea typeface="+mn-ea"/>
                <a:cs typeface="+mn-cs"/>
              </a:defRPr>
            </a:lvl1pPr>
            <a:lvl2pPr marL="326532" algn="l" rtl="0" fontAlgn="base">
              <a:spcBef>
                <a:spcPct val="0"/>
              </a:spcBef>
              <a:spcAft>
                <a:spcPct val="0"/>
              </a:spcAft>
              <a:defRPr sz="6642" kern="1200">
                <a:solidFill>
                  <a:schemeClr val="tx1"/>
                </a:solidFill>
                <a:latin typeface="Arial"/>
                <a:ea typeface="+mn-ea"/>
                <a:cs typeface="+mn-cs"/>
              </a:defRPr>
            </a:lvl2pPr>
            <a:lvl3pPr marL="653064" algn="l" rtl="0" fontAlgn="base">
              <a:spcBef>
                <a:spcPct val="0"/>
              </a:spcBef>
              <a:spcAft>
                <a:spcPct val="0"/>
              </a:spcAft>
              <a:defRPr sz="6642" kern="1200">
                <a:solidFill>
                  <a:schemeClr val="tx1"/>
                </a:solidFill>
                <a:latin typeface="Arial"/>
                <a:ea typeface="+mn-ea"/>
                <a:cs typeface="+mn-cs"/>
              </a:defRPr>
            </a:lvl3pPr>
            <a:lvl4pPr marL="979597" algn="l" rtl="0" fontAlgn="base">
              <a:spcBef>
                <a:spcPct val="0"/>
              </a:spcBef>
              <a:spcAft>
                <a:spcPct val="0"/>
              </a:spcAft>
              <a:defRPr sz="6642" kern="1200">
                <a:solidFill>
                  <a:schemeClr val="tx1"/>
                </a:solidFill>
                <a:latin typeface="Arial"/>
                <a:ea typeface="+mn-ea"/>
                <a:cs typeface="+mn-cs"/>
              </a:defRPr>
            </a:lvl4pPr>
            <a:lvl5pPr marL="1306129" algn="l" rtl="0" fontAlgn="base">
              <a:spcBef>
                <a:spcPct val="0"/>
              </a:spcBef>
              <a:spcAft>
                <a:spcPct val="0"/>
              </a:spcAft>
              <a:defRPr sz="6642" kern="1200">
                <a:solidFill>
                  <a:schemeClr val="tx1"/>
                </a:solidFill>
                <a:latin typeface="Arial"/>
                <a:ea typeface="+mn-ea"/>
                <a:cs typeface="+mn-cs"/>
              </a:defRPr>
            </a:lvl5pPr>
            <a:lvl6pPr marL="1632661" algn="l" defTabSz="653064" rtl="0" eaLnBrk="1" latinLnBrk="0" hangingPunct="1">
              <a:defRPr sz="6642" kern="1200">
                <a:solidFill>
                  <a:schemeClr val="tx1"/>
                </a:solidFill>
                <a:latin typeface="Arial"/>
                <a:ea typeface="+mn-ea"/>
                <a:cs typeface="+mn-cs"/>
              </a:defRPr>
            </a:lvl6pPr>
            <a:lvl7pPr marL="1959193" algn="l" defTabSz="653064" rtl="0" eaLnBrk="1" latinLnBrk="0" hangingPunct="1">
              <a:defRPr sz="6642" kern="1200">
                <a:solidFill>
                  <a:schemeClr val="tx1"/>
                </a:solidFill>
                <a:latin typeface="Arial"/>
                <a:ea typeface="+mn-ea"/>
                <a:cs typeface="+mn-cs"/>
              </a:defRPr>
            </a:lvl7pPr>
            <a:lvl8pPr marL="2285726" algn="l" defTabSz="653064" rtl="0" eaLnBrk="1" latinLnBrk="0" hangingPunct="1">
              <a:defRPr sz="6642" kern="1200">
                <a:solidFill>
                  <a:schemeClr val="tx1"/>
                </a:solidFill>
                <a:latin typeface="Arial"/>
                <a:ea typeface="+mn-ea"/>
                <a:cs typeface="+mn-cs"/>
              </a:defRPr>
            </a:lvl8pPr>
            <a:lvl9pPr marL="2612258" algn="l" defTabSz="653064" rtl="0" eaLnBrk="1" latinLnBrk="0" hangingPunct="1">
              <a:defRPr sz="6642" kern="1200">
                <a:solidFill>
                  <a:schemeClr val="tx1"/>
                </a:solidFill>
                <a:latin typeface="Arial"/>
                <a:ea typeface="+mn-ea"/>
                <a:cs typeface="+mn-cs"/>
              </a:defRPr>
            </a:lvl9p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a:ln>
                <a:noFill/>
              </a:ln>
              <a:solidFill>
                <a:schemeClr val="tx1"/>
              </a:solidFill>
              <a:effectLst/>
              <a:latin typeface="Arial" pitchFamily="34" charset="0"/>
            </a:endParaRPr>
          </a:p>
        </p:txBody>
      </p:sp>
      <p:sp>
        <p:nvSpPr>
          <p:cNvPr id="20" name="Arrow: Right 19">
            <a:extLst>
              <a:ext uri="{FF2B5EF4-FFF2-40B4-BE49-F238E27FC236}">
                <a16:creationId xmlns:a16="http://schemas.microsoft.com/office/drawing/2014/main" id="{93199F0E-2A1F-A0A7-71DA-A830A71FAB2B}"/>
              </a:ext>
            </a:extLst>
          </p:cNvPr>
          <p:cNvSpPr/>
          <p:nvPr/>
        </p:nvSpPr>
        <p:spPr bwMode="auto">
          <a:xfrm>
            <a:off x="17315637" y="7001409"/>
            <a:ext cx="952070" cy="521210"/>
          </a:xfrm>
          <a:prstGeom prst="rightArrow">
            <a:avLst/>
          </a:prstGeom>
          <a:solidFill>
            <a:schemeClr val="accent6">
              <a:lumMod val="75000"/>
            </a:schemeClr>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6642" kern="1200">
                <a:solidFill>
                  <a:schemeClr val="tx1"/>
                </a:solidFill>
                <a:latin typeface="Arial"/>
                <a:ea typeface="+mn-ea"/>
                <a:cs typeface="+mn-cs"/>
              </a:defRPr>
            </a:lvl1pPr>
            <a:lvl2pPr marL="326532" algn="l" rtl="0" fontAlgn="base">
              <a:spcBef>
                <a:spcPct val="0"/>
              </a:spcBef>
              <a:spcAft>
                <a:spcPct val="0"/>
              </a:spcAft>
              <a:defRPr sz="6642" kern="1200">
                <a:solidFill>
                  <a:schemeClr val="tx1"/>
                </a:solidFill>
                <a:latin typeface="Arial"/>
                <a:ea typeface="+mn-ea"/>
                <a:cs typeface="+mn-cs"/>
              </a:defRPr>
            </a:lvl2pPr>
            <a:lvl3pPr marL="653064" algn="l" rtl="0" fontAlgn="base">
              <a:spcBef>
                <a:spcPct val="0"/>
              </a:spcBef>
              <a:spcAft>
                <a:spcPct val="0"/>
              </a:spcAft>
              <a:defRPr sz="6642" kern="1200">
                <a:solidFill>
                  <a:schemeClr val="tx1"/>
                </a:solidFill>
                <a:latin typeface="Arial"/>
                <a:ea typeface="+mn-ea"/>
                <a:cs typeface="+mn-cs"/>
              </a:defRPr>
            </a:lvl3pPr>
            <a:lvl4pPr marL="979597" algn="l" rtl="0" fontAlgn="base">
              <a:spcBef>
                <a:spcPct val="0"/>
              </a:spcBef>
              <a:spcAft>
                <a:spcPct val="0"/>
              </a:spcAft>
              <a:defRPr sz="6642" kern="1200">
                <a:solidFill>
                  <a:schemeClr val="tx1"/>
                </a:solidFill>
                <a:latin typeface="Arial"/>
                <a:ea typeface="+mn-ea"/>
                <a:cs typeface="+mn-cs"/>
              </a:defRPr>
            </a:lvl4pPr>
            <a:lvl5pPr marL="1306129" algn="l" rtl="0" fontAlgn="base">
              <a:spcBef>
                <a:spcPct val="0"/>
              </a:spcBef>
              <a:spcAft>
                <a:spcPct val="0"/>
              </a:spcAft>
              <a:defRPr sz="6642" kern="1200">
                <a:solidFill>
                  <a:schemeClr val="tx1"/>
                </a:solidFill>
                <a:latin typeface="Arial"/>
                <a:ea typeface="+mn-ea"/>
                <a:cs typeface="+mn-cs"/>
              </a:defRPr>
            </a:lvl5pPr>
            <a:lvl6pPr marL="1632661" algn="l" defTabSz="653064" rtl="0" eaLnBrk="1" latinLnBrk="0" hangingPunct="1">
              <a:defRPr sz="6642" kern="1200">
                <a:solidFill>
                  <a:schemeClr val="tx1"/>
                </a:solidFill>
                <a:latin typeface="Arial"/>
                <a:ea typeface="+mn-ea"/>
                <a:cs typeface="+mn-cs"/>
              </a:defRPr>
            </a:lvl6pPr>
            <a:lvl7pPr marL="1959193" algn="l" defTabSz="653064" rtl="0" eaLnBrk="1" latinLnBrk="0" hangingPunct="1">
              <a:defRPr sz="6642" kern="1200">
                <a:solidFill>
                  <a:schemeClr val="tx1"/>
                </a:solidFill>
                <a:latin typeface="Arial"/>
                <a:ea typeface="+mn-ea"/>
                <a:cs typeface="+mn-cs"/>
              </a:defRPr>
            </a:lvl7pPr>
            <a:lvl8pPr marL="2285726" algn="l" defTabSz="653064" rtl="0" eaLnBrk="1" latinLnBrk="0" hangingPunct="1">
              <a:defRPr sz="6642" kern="1200">
                <a:solidFill>
                  <a:schemeClr val="tx1"/>
                </a:solidFill>
                <a:latin typeface="Arial"/>
                <a:ea typeface="+mn-ea"/>
                <a:cs typeface="+mn-cs"/>
              </a:defRPr>
            </a:lvl8pPr>
            <a:lvl9pPr marL="2612258" algn="l" defTabSz="653064" rtl="0" eaLnBrk="1" latinLnBrk="0" hangingPunct="1">
              <a:defRPr sz="6642" kern="1200">
                <a:solidFill>
                  <a:schemeClr val="tx1"/>
                </a:solidFill>
                <a:latin typeface="Arial"/>
                <a:ea typeface="+mn-ea"/>
                <a:cs typeface="+mn-cs"/>
              </a:defRPr>
            </a:lvl9p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a:ln>
                <a:noFill/>
              </a:ln>
              <a:solidFill>
                <a:schemeClr val="tx1"/>
              </a:solidFill>
              <a:effectLst/>
              <a:latin typeface="Arial" pitchFamily="34" charset="0"/>
            </a:endParaRPr>
          </a:p>
        </p:txBody>
      </p:sp>
      <p:sp>
        <p:nvSpPr>
          <p:cNvPr id="28" name="Arrow: Right 27">
            <a:extLst>
              <a:ext uri="{FF2B5EF4-FFF2-40B4-BE49-F238E27FC236}">
                <a16:creationId xmlns:a16="http://schemas.microsoft.com/office/drawing/2014/main" id="{FE779E18-0C15-C0D3-9E2B-6A3E0322A565}"/>
              </a:ext>
            </a:extLst>
          </p:cNvPr>
          <p:cNvSpPr/>
          <p:nvPr/>
        </p:nvSpPr>
        <p:spPr bwMode="auto">
          <a:xfrm>
            <a:off x="12529784" y="7001409"/>
            <a:ext cx="952070" cy="521210"/>
          </a:xfrm>
          <a:prstGeom prst="rightArrow">
            <a:avLst/>
          </a:prstGeom>
          <a:solidFill>
            <a:schemeClr val="accent6">
              <a:lumMod val="75000"/>
            </a:schemeClr>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6642" kern="1200">
                <a:solidFill>
                  <a:schemeClr val="tx1"/>
                </a:solidFill>
                <a:latin typeface="Arial"/>
                <a:ea typeface="+mn-ea"/>
                <a:cs typeface="+mn-cs"/>
              </a:defRPr>
            </a:lvl1pPr>
            <a:lvl2pPr marL="326532" algn="l" rtl="0" fontAlgn="base">
              <a:spcBef>
                <a:spcPct val="0"/>
              </a:spcBef>
              <a:spcAft>
                <a:spcPct val="0"/>
              </a:spcAft>
              <a:defRPr sz="6642" kern="1200">
                <a:solidFill>
                  <a:schemeClr val="tx1"/>
                </a:solidFill>
                <a:latin typeface="Arial"/>
                <a:ea typeface="+mn-ea"/>
                <a:cs typeface="+mn-cs"/>
              </a:defRPr>
            </a:lvl2pPr>
            <a:lvl3pPr marL="653064" algn="l" rtl="0" fontAlgn="base">
              <a:spcBef>
                <a:spcPct val="0"/>
              </a:spcBef>
              <a:spcAft>
                <a:spcPct val="0"/>
              </a:spcAft>
              <a:defRPr sz="6642" kern="1200">
                <a:solidFill>
                  <a:schemeClr val="tx1"/>
                </a:solidFill>
                <a:latin typeface="Arial"/>
                <a:ea typeface="+mn-ea"/>
                <a:cs typeface="+mn-cs"/>
              </a:defRPr>
            </a:lvl3pPr>
            <a:lvl4pPr marL="979597" algn="l" rtl="0" fontAlgn="base">
              <a:spcBef>
                <a:spcPct val="0"/>
              </a:spcBef>
              <a:spcAft>
                <a:spcPct val="0"/>
              </a:spcAft>
              <a:defRPr sz="6642" kern="1200">
                <a:solidFill>
                  <a:schemeClr val="tx1"/>
                </a:solidFill>
                <a:latin typeface="Arial"/>
                <a:ea typeface="+mn-ea"/>
                <a:cs typeface="+mn-cs"/>
              </a:defRPr>
            </a:lvl4pPr>
            <a:lvl5pPr marL="1306129" algn="l" rtl="0" fontAlgn="base">
              <a:spcBef>
                <a:spcPct val="0"/>
              </a:spcBef>
              <a:spcAft>
                <a:spcPct val="0"/>
              </a:spcAft>
              <a:defRPr sz="6642" kern="1200">
                <a:solidFill>
                  <a:schemeClr val="tx1"/>
                </a:solidFill>
                <a:latin typeface="Arial"/>
                <a:ea typeface="+mn-ea"/>
                <a:cs typeface="+mn-cs"/>
              </a:defRPr>
            </a:lvl5pPr>
            <a:lvl6pPr marL="1632661" algn="l" defTabSz="653064" rtl="0" eaLnBrk="1" latinLnBrk="0" hangingPunct="1">
              <a:defRPr sz="6642" kern="1200">
                <a:solidFill>
                  <a:schemeClr val="tx1"/>
                </a:solidFill>
                <a:latin typeface="Arial"/>
                <a:ea typeface="+mn-ea"/>
                <a:cs typeface="+mn-cs"/>
              </a:defRPr>
            </a:lvl6pPr>
            <a:lvl7pPr marL="1959193" algn="l" defTabSz="653064" rtl="0" eaLnBrk="1" latinLnBrk="0" hangingPunct="1">
              <a:defRPr sz="6642" kern="1200">
                <a:solidFill>
                  <a:schemeClr val="tx1"/>
                </a:solidFill>
                <a:latin typeface="Arial"/>
                <a:ea typeface="+mn-ea"/>
                <a:cs typeface="+mn-cs"/>
              </a:defRPr>
            </a:lvl7pPr>
            <a:lvl8pPr marL="2285726" algn="l" defTabSz="653064" rtl="0" eaLnBrk="1" latinLnBrk="0" hangingPunct="1">
              <a:defRPr sz="6642" kern="1200">
                <a:solidFill>
                  <a:schemeClr val="tx1"/>
                </a:solidFill>
                <a:latin typeface="Arial"/>
                <a:ea typeface="+mn-ea"/>
                <a:cs typeface="+mn-cs"/>
              </a:defRPr>
            </a:lvl8pPr>
            <a:lvl9pPr marL="2612258" algn="l" defTabSz="653064" rtl="0" eaLnBrk="1" latinLnBrk="0" hangingPunct="1">
              <a:defRPr sz="6642" kern="1200">
                <a:solidFill>
                  <a:schemeClr val="tx1"/>
                </a:solidFill>
                <a:latin typeface="Arial"/>
                <a:ea typeface="+mn-ea"/>
                <a:cs typeface="+mn-cs"/>
              </a:defRPr>
            </a:lvl9pPr>
          </a:lstStyle>
          <a:p>
            <a:pPr marL="0" marR="0" indent="0" algn="l" defTabSz="4702175" rtl="0" eaLnBrk="1" fontAlgn="base" latinLnBrk="0" hangingPunct="1">
              <a:lnSpc>
                <a:spcPct val="100000"/>
              </a:lnSpc>
              <a:spcBef>
                <a:spcPct val="0"/>
              </a:spcBef>
              <a:spcAft>
                <a:spcPct val="0"/>
              </a:spcAft>
              <a:buClrTx/>
              <a:buSzTx/>
              <a:buFontTx/>
              <a:buNone/>
              <a:tabLst/>
            </a:pPr>
            <a:endParaRPr kumimoji="0" lang="en-US" sz="9300" b="0" i="0" u="none" strike="noStrike" cap="none" normalizeH="0" baseline="0">
              <a:ln>
                <a:noFill/>
              </a:ln>
              <a:solidFill>
                <a:schemeClr val="tx1"/>
              </a:solidFill>
              <a:effectLst/>
              <a:latin typeface="Arial" pitchFamily="34" charset="0"/>
            </a:endParaRPr>
          </a:p>
        </p:txBody>
      </p:sp>
      <p:grpSp>
        <p:nvGrpSpPr>
          <p:cNvPr id="51" name="Group 50">
            <a:extLst>
              <a:ext uri="{FF2B5EF4-FFF2-40B4-BE49-F238E27FC236}">
                <a16:creationId xmlns:a16="http://schemas.microsoft.com/office/drawing/2014/main" id="{1C4002A1-1BAF-B9EB-1EEF-A614FF2AD677}"/>
              </a:ext>
            </a:extLst>
          </p:cNvPr>
          <p:cNvGrpSpPr/>
          <p:nvPr/>
        </p:nvGrpSpPr>
        <p:grpSpPr>
          <a:xfrm>
            <a:off x="9112500" y="14946637"/>
            <a:ext cx="14707799" cy="6559085"/>
            <a:chOff x="10773025" y="15223456"/>
            <a:chExt cx="11663502" cy="6297645"/>
          </a:xfrm>
        </p:grpSpPr>
        <p:pic>
          <p:nvPicPr>
            <p:cNvPr id="41" name="Picture 43" descr="Chart, bar chart&#10;&#10;Description automatically generated">
              <a:extLst>
                <a:ext uri="{FF2B5EF4-FFF2-40B4-BE49-F238E27FC236}">
                  <a16:creationId xmlns:a16="http://schemas.microsoft.com/office/drawing/2014/main" id="{C8A07A43-4BF3-F206-0D7E-3FBFA6FC4BD6}"/>
                </a:ext>
              </a:extLst>
            </p:cNvPr>
            <p:cNvPicPr>
              <a:picLocks noChangeAspect="1"/>
            </p:cNvPicPr>
            <p:nvPr/>
          </p:nvPicPr>
          <p:blipFill>
            <a:blip r:embed="rId7"/>
            <a:stretch>
              <a:fillRect/>
            </a:stretch>
          </p:blipFill>
          <p:spPr>
            <a:xfrm>
              <a:off x="14696327" y="15229306"/>
              <a:ext cx="3777875" cy="2714363"/>
            </a:xfrm>
            <a:prstGeom prst="rect">
              <a:avLst/>
            </a:prstGeom>
          </p:spPr>
        </p:pic>
        <p:pic>
          <p:nvPicPr>
            <p:cNvPr id="44" name="Picture 44" descr="Chart, line chart&#10;&#10;Description automatically generated">
              <a:extLst>
                <a:ext uri="{FF2B5EF4-FFF2-40B4-BE49-F238E27FC236}">
                  <a16:creationId xmlns:a16="http://schemas.microsoft.com/office/drawing/2014/main" id="{542A038A-1B22-294F-89CA-B9EB30B30A6D}"/>
                </a:ext>
              </a:extLst>
            </p:cNvPr>
            <p:cNvPicPr>
              <a:picLocks noChangeAspect="1"/>
            </p:cNvPicPr>
            <p:nvPr/>
          </p:nvPicPr>
          <p:blipFill>
            <a:blip r:embed="rId8"/>
            <a:stretch>
              <a:fillRect/>
            </a:stretch>
          </p:blipFill>
          <p:spPr>
            <a:xfrm>
              <a:off x="10773025" y="18791360"/>
              <a:ext cx="3780842" cy="2729741"/>
            </a:xfrm>
            <a:prstGeom prst="rect">
              <a:avLst/>
            </a:prstGeom>
          </p:spPr>
        </p:pic>
        <p:pic>
          <p:nvPicPr>
            <p:cNvPr id="45" name="Picture 46" descr="Chart, line chart&#10;&#10;Description automatically generated">
              <a:extLst>
                <a:ext uri="{FF2B5EF4-FFF2-40B4-BE49-F238E27FC236}">
                  <a16:creationId xmlns:a16="http://schemas.microsoft.com/office/drawing/2014/main" id="{DEBA1BE4-813E-8121-CD57-643E93F76790}"/>
                </a:ext>
              </a:extLst>
            </p:cNvPr>
            <p:cNvPicPr>
              <a:picLocks noChangeAspect="1"/>
            </p:cNvPicPr>
            <p:nvPr/>
          </p:nvPicPr>
          <p:blipFill>
            <a:blip r:embed="rId9"/>
            <a:stretch>
              <a:fillRect/>
            </a:stretch>
          </p:blipFill>
          <p:spPr>
            <a:xfrm>
              <a:off x="18651051" y="18795400"/>
              <a:ext cx="3780843" cy="2714363"/>
            </a:xfrm>
            <a:prstGeom prst="rect">
              <a:avLst/>
            </a:prstGeom>
          </p:spPr>
        </p:pic>
        <p:pic>
          <p:nvPicPr>
            <p:cNvPr id="47" name="Picture 47" descr="Chart, line chart&#10;&#10;Description automatically generated">
              <a:extLst>
                <a:ext uri="{FF2B5EF4-FFF2-40B4-BE49-F238E27FC236}">
                  <a16:creationId xmlns:a16="http://schemas.microsoft.com/office/drawing/2014/main" id="{CACC516C-FD0C-2BD4-773F-42D76BE5E76B}"/>
                </a:ext>
              </a:extLst>
            </p:cNvPr>
            <p:cNvPicPr>
              <a:picLocks noChangeAspect="1"/>
            </p:cNvPicPr>
            <p:nvPr/>
          </p:nvPicPr>
          <p:blipFill>
            <a:blip r:embed="rId10"/>
            <a:stretch>
              <a:fillRect/>
            </a:stretch>
          </p:blipFill>
          <p:spPr>
            <a:xfrm>
              <a:off x="14694021" y="18795400"/>
              <a:ext cx="3780842" cy="2714363"/>
            </a:xfrm>
            <a:prstGeom prst="rect">
              <a:avLst/>
            </a:prstGeom>
          </p:spPr>
        </p:pic>
        <p:pic>
          <p:nvPicPr>
            <p:cNvPr id="48" name="Picture 48" descr="Chart, line chart&#10;&#10;Description automatically generated">
              <a:extLst>
                <a:ext uri="{FF2B5EF4-FFF2-40B4-BE49-F238E27FC236}">
                  <a16:creationId xmlns:a16="http://schemas.microsoft.com/office/drawing/2014/main" id="{08497563-0E76-9FE7-6F2F-26A00D4A5042}"/>
                </a:ext>
              </a:extLst>
            </p:cNvPr>
            <p:cNvPicPr>
              <a:picLocks noChangeAspect="1"/>
            </p:cNvPicPr>
            <p:nvPr/>
          </p:nvPicPr>
          <p:blipFill>
            <a:blip r:embed="rId11"/>
            <a:stretch>
              <a:fillRect/>
            </a:stretch>
          </p:blipFill>
          <p:spPr>
            <a:xfrm>
              <a:off x="10777773" y="15225151"/>
              <a:ext cx="3780073" cy="2715491"/>
            </a:xfrm>
            <a:prstGeom prst="rect">
              <a:avLst/>
            </a:prstGeom>
          </p:spPr>
        </p:pic>
        <p:pic>
          <p:nvPicPr>
            <p:cNvPr id="49" name="Picture 49" descr="Chart, line chart&#10;&#10;Description automatically generated">
              <a:extLst>
                <a:ext uri="{FF2B5EF4-FFF2-40B4-BE49-F238E27FC236}">
                  <a16:creationId xmlns:a16="http://schemas.microsoft.com/office/drawing/2014/main" id="{8FA40E8E-2DF1-5003-79E8-1BDA4BA27A3E}"/>
                </a:ext>
              </a:extLst>
            </p:cNvPr>
            <p:cNvPicPr>
              <a:picLocks noChangeAspect="1"/>
            </p:cNvPicPr>
            <p:nvPr/>
          </p:nvPicPr>
          <p:blipFill>
            <a:blip r:embed="rId12"/>
            <a:stretch>
              <a:fillRect/>
            </a:stretch>
          </p:blipFill>
          <p:spPr>
            <a:xfrm>
              <a:off x="18653486" y="15223456"/>
              <a:ext cx="3783041" cy="2727181"/>
            </a:xfrm>
            <a:prstGeom prst="rect">
              <a:avLst/>
            </a:prstGeom>
          </p:spPr>
        </p:pic>
      </p:grpSp>
      <p:pic>
        <p:nvPicPr>
          <p:cNvPr id="55" name="Picture 55">
            <a:extLst>
              <a:ext uri="{FF2B5EF4-FFF2-40B4-BE49-F238E27FC236}">
                <a16:creationId xmlns:a16="http://schemas.microsoft.com/office/drawing/2014/main" id="{DB51BC29-4DB3-ACCF-C7FD-30979B547C52}"/>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r="-562"/>
          <a:stretch/>
        </p:blipFill>
        <p:spPr>
          <a:xfrm>
            <a:off x="13657151" y="5406745"/>
            <a:ext cx="3465871" cy="3676930"/>
          </a:xfrm>
          <a:prstGeom prst="rect">
            <a:avLst/>
          </a:prstGeom>
        </p:spPr>
      </p:pic>
      <p:pic>
        <p:nvPicPr>
          <p:cNvPr id="58" name="Picture 59" descr="A picture containing indoor, tool&#10;&#10;Description automatically generated">
            <a:extLst>
              <a:ext uri="{FF2B5EF4-FFF2-40B4-BE49-F238E27FC236}">
                <a16:creationId xmlns:a16="http://schemas.microsoft.com/office/drawing/2014/main" id="{006637E5-D8E3-36C4-58DC-CA97D3D21D8C}"/>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rot="5400000">
            <a:off x="9011675" y="5658162"/>
            <a:ext cx="3602757" cy="3155267"/>
          </a:xfrm>
          <a:prstGeom prst="rect">
            <a:avLst/>
          </a:prstGeom>
        </p:spPr>
      </p:pic>
      <p:pic>
        <p:nvPicPr>
          <p:cNvPr id="64" name="Picture 66">
            <a:extLst>
              <a:ext uri="{FF2B5EF4-FFF2-40B4-BE49-F238E27FC236}">
                <a16:creationId xmlns:a16="http://schemas.microsoft.com/office/drawing/2014/main" id="{5B8FF37C-4D01-9C7D-21B3-D0E79B1C5FF0}"/>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rot="5400000">
            <a:off x="17719656" y="6180049"/>
            <a:ext cx="3772699" cy="2280313"/>
          </a:xfrm>
          <a:prstGeom prst="rect">
            <a:avLst/>
          </a:prstGeom>
        </p:spPr>
      </p:pic>
      <p:pic>
        <p:nvPicPr>
          <p:cNvPr id="67" name="Picture 68">
            <a:extLst>
              <a:ext uri="{FF2B5EF4-FFF2-40B4-BE49-F238E27FC236}">
                <a16:creationId xmlns:a16="http://schemas.microsoft.com/office/drawing/2014/main" id="{D033DBF3-4ABE-5BA1-9B81-6A25FBF6F244}"/>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9636556" y="9889621"/>
            <a:ext cx="1721062" cy="3730240"/>
          </a:xfrm>
          <a:prstGeom prst="rect">
            <a:avLst/>
          </a:prstGeom>
        </p:spPr>
      </p:pic>
      <p:pic>
        <p:nvPicPr>
          <p:cNvPr id="69" name="Picture 71">
            <a:extLst>
              <a:ext uri="{FF2B5EF4-FFF2-40B4-BE49-F238E27FC236}">
                <a16:creationId xmlns:a16="http://schemas.microsoft.com/office/drawing/2014/main" id="{476B1D1D-D1CC-0DB5-D746-BE17AE8C8E2C}"/>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21354261" y="9889621"/>
            <a:ext cx="1721062" cy="3730240"/>
          </a:xfrm>
          <a:prstGeom prst="rect">
            <a:avLst/>
          </a:prstGeom>
        </p:spPr>
      </p:pic>
      <p:pic>
        <p:nvPicPr>
          <p:cNvPr id="72" name="Picture 72">
            <a:extLst>
              <a:ext uri="{FF2B5EF4-FFF2-40B4-BE49-F238E27FC236}">
                <a16:creationId xmlns:a16="http://schemas.microsoft.com/office/drawing/2014/main" id="{10139DE2-2CF6-866B-C10F-2A9292AC2F6E}"/>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rot="5400000">
            <a:off x="14848318" y="10178041"/>
            <a:ext cx="3657600" cy="2743200"/>
          </a:xfrm>
          <a:prstGeom prst="rect">
            <a:avLst/>
          </a:prstGeom>
        </p:spPr>
      </p:pic>
      <p:pic>
        <p:nvPicPr>
          <p:cNvPr id="73" name="Picture 74" descr="Table&#10;&#10;Description automatically generated">
            <a:extLst>
              <a:ext uri="{FF2B5EF4-FFF2-40B4-BE49-F238E27FC236}">
                <a16:creationId xmlns:a16="http://schemas.microsoft.com/office/drawing/2014/main" id="{8513E559-030C-7F03-23C7-7FC5B2FCBA6F}"/>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a:xfrm>
            <a:off x="8796353" y="9585405"/>
            <a:ext cx="4538290" cy="1958319"/>
          </a:xfrm>
          <a:prstGeom prst="rect">
            <a:avLst/>
          </a:prstGeom>
        </p:spPr>
      </p:pic>
      <p:pic>
        <p:nvPicPr>
          <p:cNvPr id="75" name="Picture 76" descr="Table&#10;&#10;Description automatically generated">
            <a:extLst>
              <a:ext uri="{FF2B5EF4-FFF2-40B4-BE49-F238E27FC236}">
                <a16:creationId xmlns:a16="http://schemas.microsoft.com/office/drawing/2014/main" id="{9CDC3362-D85C-DEE0-275D-3CB9FE23122F}"/>
              </a:ext>
            </a:extLst>
          </p:cNvPr>
          <p:cNvPicPr>
            <a:picLocks noChangeAspect="1"/>
          </p:cNvPicPr>
          <p:nvPr/>
        </p:nvPicPr>
        <p:blipFill>
          <a:blip r:embed="rId20"/>
          <a:stretch>
            <a:fillRect/>
          </a:stretch>
        </p:blipFill>
        <p:spPr>
          <a:xfrm>
            <a:off x="8793623" y="11553015"/>
            <a:ext cx="4537815" cy="1890418"/>
          </a:xfrm>
          <a:prstGeom prst="rect">
            <a:avLst/>
          </a:prstGeom>
        </p:spPr>
      </p:pic>
      <p:pic>
        <p:nvPicPr>
          <p:cNvPr id="3" name="Picture 4" descr="A picture containing person, grass, sky, outdoor&#10;&#10;Description automatically generated">
            <a:extLst>
              <a:ext uri="{FF2B5EF4-FFF2-40B4-BE49-F238E27FC236}">
                <a16:creationId xmlns:a16="http://schemas.microsoft.com/office/drawing/2014/main" id="{6C805326-2CDB-18AB-0FA4-FA3BF397CA0C}"/>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20740644" y="5426580"/>
            <a:ext cx="2921342" cy="3783152"/>
          </a:xfrm>
          <a:prstGeom prst="rect">
            <a:avLst/>
          </a:prstGeom>
        </p:spPr>
      </p:pic>
      <p:pic>
        <p:nvPicPr>
          <p:cNvPr id="5" name="Picture 7">
            <a:extLst>
              <a:ext uri="{FF2B5EF4-FFF2-40B4-BE49-F238E27FC236}">
                <a16:creationId xmlns:a16="http://schemas.microsoft.com/office/drawing/2014/main" id="{347A9BA7-D4C7-22B5-FE88-1ED0AD940282}"/>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25225831" y="12835618"/>
            <a:ext cx="3429175" cy="4693630"/>
          </a:xfrm>
          <a:prstGeom prst="rect">
            <a:avLst/>
          </a:prstGeom>
        </p:spPr>
      </p:pic>
      <p:pic>
        <p:nvPicPr>
          <p:cNvPr id="9" name="Picture 17">
            <a:extLst>
              <a:ext uri="{FF2B5EF4-FFF2-40B4-BE49-F238E27FC236}">
                <a16:creationId xmlns:a16="http://schemas.microsoft.com/office/drawing/2014/main" id="{DF0448A2-B3ED-4112-5622-9B9261609ADD}"/>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29059974" y="12839590"/>
            <a:ext cx="3531724" cy="4691901"/>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8.14"/>
  <p:tag name="AS_TITLE" val="Aspose.Slides for .NET 4.0 Client Profile"/>
  <p:tag name="AS_VERSION" val="20.8"/>
  <p:tag name="MAKESIGNSTEMPLATE" val="conceptualizingcobalt|09-2018"/>
</p:tagLst>
</file>

<file path=ppt/theme/theme1.xml><?xml version="1.0" encoding="utf-8"?>
<a:theme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fb5b144-02d5-4ae0-980b-4950da5c37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06480343FB4F448FFABAE58F0B7FD7" ma:contentTypeVersion="6" ma:contentTypeDescription="Create a new document." ma:contentTypeScope="" ma:versionID="7a97b845e6cf8036e8d1e762fe830281">
  <xsd:schema xmlns:xsd="http://www.w3.org/2001/XMLSchema" xmlns:xs="http://www.w3.org/2001/XMLSchema" xmlns:p="http://schemas.microsoft.com/office/2006/metadata/properties" xmlns:ns3="efb5b144-02d5-4ae0-980b-4950da5c371e" xmlns:ns4="c0facf58-c1c0-4b61-9441-9cb876f5ef9c" targetNamespace="http://schemas.microsoft.com/office/2006/metadata/properties" ma:root="true" ma:fieldsID="8e4b031af87a5a42222086714026ca8a" ns3:_="" ns4:_="">
    <xsd:import namespace="efb5b144-02d5-4ae0-980b-4950da5c371e"/>
    <xsd:import namespace="c0facf58-c1c0-4b61-9441-9cb876f5ef9c"/>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5b144-02d5-4ae0-980b-4950da5c37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facf58-c1c0-4b61-9441-9cb876f5ef9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ED80CC-7E4E-4461-B4B5-57DBF643D01D}">
  <ds:schemaRefs>
    <ds:schemaRef ds:uri="c0facf58-c1c0-4b61-9441-9cb876f5ef9c"/>
    <ds:schemaRef ds:uri="efb5b144-02d5-4ae0-980b-4950da5c37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6E7467A-E300-477E-81C1-1C226492D043}">
  <ds:schemaRefs>
    <ds:schemaRef ds:uri="http://schemas.microsoft.com/sharepoint/v3/contenttype/forms"/>
  </ds:schemaRefs>
</ds:datastoreItem>
</file>

<file path=customXml/itemProps3.xml><?xml version="1.0" encoding="utf-8"?>
<ds:datastoreItem xmlns:ds="http://schemas.openxmlformats.org/officeDocument/2006/customXml" ds:itemID="{89FBB376-25FE-48F9-9670-0E8744A92739}">
  <ds:schemaRefs>
    <ds:schemaRef ds:uri="c0facf58-c1c0-4b61-9441-9cb876f5ef9c"/>
    <ds:schemaRef ds:uri="efb5b144-02d5-4ae0-980b-4950da5c37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1713</Words>
  <Application>Microsoft Macintosh PowerPoint</Application>
  <PresentationFormat>Custom</PresentationFormat>
  <Paragraphs>34</Paragraphs>
  <Slides>1</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Amaranth</vt:lpstr>
      <vt:lpstr>Times New Roman</vt:lpstr>
      <vt:lpstr>Default Design</vt:lpstr>
      <vt:lpstr>PowerPoint Presentation</vt:lpstr>
    </vt:vector>
  </TitlesOfParts>
  <Company>Graphicsland/MAKESIGNS.COM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Science Department</cp:lastModifiedBy>
  <cp:revision>431</cp:revision>
  <dcterms:modified xsi:type="dcterms:W3CDTF">2023-03-13T16:16:14Z</dcterms:modified>
  <cp:category>scientific poster 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0x0101003206480343FB4F448FFABAE58F0B7FD7</vt:lpwstr>
  </property>
</Properties>
</file>