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07"/>
  </p:normalViewPr>
  <p:slideViewPr>
    <p:cSldViewPr snapToGrid="0" snapToObjects="1">
      <p:cViewPr varScale="1">
        <p:scale>
          <a:sx n="104" d="100"/>
          <a:sy n="104" d="100"/>
        </p:scale>
        <p:origin x="232" y="6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A7C37-1A4E-1D4D-8155-70A313FE5D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E907468-F56D-7047-8E86-504DE0D108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58BADC-FA46-3A43-B13F-DE6EE7F159BE}"/>
              </a:ext>
            </a:extLst>
          </p:cNvPr>
          <p:cNvSpPr>
            <a:spLocks noGrp="1"/>
          </p:cNvSpPr>
          <p:nvPr>
            <p:ph type="dt" sz="half" idx="10"/>
          </p:nvPr>
        </p:nvSpPr>
        <p:spPr/>
        <p:txBody>
          <a:bodyPr/>
          <a:lstStyle/>
          <a:p>
            <a:fld id="{2EC0A1CD-72FA-2B4B-A6F1-F9534817152B}" type="datetimeFigureOut">
              <a:rPr lang="en-US" smtClean="0"/>
              <a:t>3/10/21</a:t>
            </a:fld>
            <a:endParaRPr lang="en-US"/>
          </a:p>
        </p:txBody>
      </p:sp>
      <p:sp>
        <p:nvSpPr>
          <p:cNvPr id="5" name="Footer Placeholder 4">
            <a:extLst>
              <a:ext uri="{FF2B5EF4-FFF2-40B4-BE49-F238E27FC236}">
                <a16:creationId xmlns:a16="http://schemas.microsoft.com/office/drawing/2014/main" id="{A75C2E6D-1EE3-9A48-A462-C306E3969F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26BE71-9DFC-F843-80BF-27E9FD2FDD42}"/>
              </a:ext>
            </a:extLst>
          </p:cNvPr>
          <p:cNvSpPr>
            <a:spLocks noGrp="1"/>
          </p:cNvSpPr>
          <p:nvPr>
            <p:ph type="sldNum" sz="quarter" idx="12"/>
          </p:nvPr>
        </p:nvSpPr>
        <p:spPr/>
        <p:txBody>
          <a:bodyPr/>
          <a:lstStyle/>
          <a:p>
            <a:fld id="{164E8984-6D46-FA44-A7D9-DB4D0B7BF12B}" type="slidenum">
              <a:rPr lang="en-US" smtClean="0"/>
              <a:t>‹#›</a:t>
            </a:fld>
            <a:endParaRPr lang="en-US"/>
          </a:p>
        </p:txBody>
      </p:sp>
    </p:spTree>
    <p:extLst>
      <p:ext uri="{BB962C8B-B14F-4D97-AF65-F5344CB8AC3E}">
        <p14:creationId xmlns:p14="http://schemas.microsoft.com/office/powerpoint/2010/main" val="2264487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C49B7-6847-DD4F-A38C-B9E8F696EA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BA8038C-6F87-BE4E-94DB-8F6386DD3E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840108-EEF5-5F4E-AA39-9F85873881E5}"/>
              </a:ext>
            </a:extLst>
          </p:cNvPr>
          <p:cNvSpPr>
            <a:spLocks noGrp="1"/>
          </p:cNvSpPr>
          <p:nvPr>
            <p:ph type="dt" sz="half" idx="10"/>
          </p:nvPr>
        </p:nvSpPr>
        <p:spPr/>
        <p:txBody>
          <a:bodyPr/>
          <a:lstStyle/>
          <a:p>
            <a:fld id="{2EC0A1CD-72FA-2B4B-A6F1-F9534817152B}" type="datetimeFigureOut">
              <a:rPr lang="en-US" smtClean="0"/>
              <a:t>3/10/21</a:t>
            </a:fld>
            <a:endParaRPr lang="en-US"/>
          </a:p>
        </p:txBody>
      </p:sp>
      <p:sp>
        <p:nvSpPr>
          <p:cNvPr id="5" name="Footer Placeholder 4">
            <a:extLst>
              <a:ext uri="{FF2B5EF4-FFF2-40B4-BE49-F238E27FC236}">
                <a16:creationId xmlns:a16="http://schemas.microsoft.com/office/drawing/2014/main" id="{09C71622-CBC3-6F4E-BC0F-3C321ECDBF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C192D9-2727-CA44-8F8A-8A2F83416FF5}"/>
              </a:ext>
            </a:extLst>
          </p:cNvPr>
          <p:cNvSpPr>
            <a:spLocks noGrp="1"/>
          </p:cNvSpPr>
          <p:nvPr>
            <p:ph type="sldNum" sz="quarter" idx="12"/>
          </p:nvPr>
        </p:nvSpPr>
        <p:spPr/>
        <p:txBody>
          <a:bodyPr/>
          <a:lstStyle/>
          <a:p>
            <a:fld id="{164E8984-6D46-FA44-A7D9-DB4D0B7BF12B}" type="slidenum">
              <a:rPr lang="en-US" smtClean="0"/>
              <a:t>‹#›</a:t>
            </a:fld>
            <a:endParaRPr lang="en-US"/>
          </a:p>
        </p:txBody>
      </p:sp>
    </p:spTree>
    <p:extLst>
      <p:ext uri="{BB962C8B-B14F-4D97-AF65-F5344CB8AC3E}">
        <p14:creationId xmlns:p14="http://schemas.microsoft.com/office/powerpoint/2010/main" val="2446793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D77154-0B79-924D-BE39-C6840C5A3DE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88E8E8E-954E-514B-89DB-48586012654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3D1662-ACE8-824C-805A-2C68BEA0900D}"/>
              </a:ext>
            </a:extLst>
          </p:cNvPr>
          <p:cNvSpPr>
            <a:spLocks noGrp="1"/>
          </p:cNvSpPr>
          <p:nvPr>
            <p:ph type="dt" sz="half" idx="10"/>
          </p:nvPr>
        </p:nvSpPr>
        <p:spPr/>
        <p:txBody>
          <a:bodyPr/>
          <a:lstStyle/>
          <a:p>
            <a:fld id="{2EC0A1CD-72FA-2B4B-A6F1-F9534817152B}" type="datetimeFigureOut">
              <a:rPr lang="en-US" smtClean="0"/>
              <a:t>3/10/21</a:t>
            </a:fld>
            <a:endParaRPr lang="en-US"/>
          </a:p>
        </p:txBody>
      </p:sp>
      <p:sp>
        <p:nvSpPr>
          <p:cNvPr id="5" name="Footer Placeholder 4">
            <a:extLst>
              <a:ext uri="{FF2B5EF4-FFF2-40B4-BE49-F238E27FC236}">
                <a16:creationId xmlns:a16="http://schemas.microsoft.com/office/drawing/2014/main" id="{46790331-D49B-5140-8AF6-F30F1D31D8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C63417-375A-6E4F-820C-C05B091E5374}"/>
              </a:ext>
            </a:extLst>
          </p:cNvPr>
          <p:cNvSpPr>
            <a:spLocks noGrp="1"/>
          </p:cNvSpPr>
          <p:nvPr>
            <p:ph type="sldNum" sz="quarter" idx="12"/>
          </p:nvPr>
        </p:nvSpPr>
        <p:spPr/>
        <p:txBody>
          <a:bodyPr/>
          <a:lstStyle/>
          <a:p>
            <a:fld id="{164E8984-6D46-FA44-A7D9-DB4D0B7BF12B}" type="slidenum">
              <a:rPr lang="en-US" smtClean="0"/>
              <a:t>‹#›</a:t>
            </a:fld>
            <a:endParaRPr lang="en-US"/>
          </a:p>
        </p:txBody>
      </p:sp>
    </p:spTree>
    <p:extLst>
      <p:ext uri="{BB962C8B-B14F-4D97-AF65-F5344CB8AC3E}">
        <p14:creationId xmlns:p14="http://schemas.microsoft.com/office/powerpoint/2010/main" val="931021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1516B-DF74-2F4E-9580-895ECC809D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0C7D68-28CD-8642-8489-90050E3347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C37D3C-4293-2245-AB2E-3BC7E3272136}"/>
              </a:ext>
            </a:extLst>
          </p:cNvPr>
          <p:cNvSpPr>
            <a:spLocks noGrp="1"/>
          </p:cNvSpPr>
          <p:nvPr>
            <p:ph type="dt" sz="half" idx="10"/>
          </p:nvPr>
        </p:nvSpPr>
        <p:spPr/>
        <p:txBody>
          <a:bodyPr/>
          <a:lstStyle/>
          <a:p>
            <a:fld id="{2EC0A1CD-72FA-2B4B-A6F1-F9534817152B}" type="datetimeFigureOut">
              <a:rPr lang="en-US" smtClean="0"/>
              <a:t>3/10/21</a:t>
            </a:fld>
            <a:endParaRPr lang="en-US"/>
          </a:p>
        </p:txBody>
      </p:sp>
      <p:sp>
        <p:nvSpPr>
          <p:cNvPr id="5" name="Footer Placeholder 4">
            <a:extLst>
              <a:ext uri="{FF2B5EF4-FFF2-40B4-BE49-F238E27FC236}">
                <a16:creationId xmlns:a16="http://schemas.microsoft.com/office/drawing/2014/main" id="{91B75846-4AA4-1349-AA3B-F76EDF3C9D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4B1BE0-F1B1-9D4C-87A3-88AF7D93829F}"/>
              </a:ext>
            </a:extLst>
          </p:cNvPr>
          <p:cNvSpPr>
            <a:spLocks noGrp="1"/>
          </p:cNvSpPr>
          <p:nvPr>
            <p:ph type="sldNum" sz="quarter" idx="12"/>
          </p:nvPr>
        </p:nvSpPr>
        <p:spPr/>
        <p:txBody>
          <a:bodyPr/>
          <a:lstStyle/>
          <a:p>
            <a:fld id="{164E8984-6D46-FA44-A7D9-DB4D0B7BF12B}" type="slidenum">
              <a:rPr lang="en-US" smtClean="0"/>
              <a:t>‹#›</a:t>
            </a:fld>
            <a:endParaRPr lang="en-US"/>
          </a:p>
        </p:txBody>
      </p:sp>
    </p:spTree>
    <p:extLst>
      <p:ext uri="{BB962C8B-B14F-4D97-AF65-F5344CB8AC3E}">
        <p14:creationId xmlns:p14="http://schemas.microsoft.com/office/powerpoint/2010/main" val="4099287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76EF3-3173-1B4F-B9B8-413FF0C9C7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192274-CDFD-EB46-9AC0-C01AAD365C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84B651-0D1C-984C-B116-8CA5B07B17D0}"/>
              </a:ext>
            </a:extLst>
          </p:cNvPr>
          <p:cNvSpPr>
            <a:spLocks noGrp="1"/>
          </p:cNvSpPr>
          <p:nvPr>
            <p:ph type="dt" sz="half" idx="10"/>
          </p:nvPr>
        </p:nvSpPr>
        <p:spPr/>
        <p:txBody>
          <a:bodyPr/>
          <a:lstStyle/>
          <a:p>
            <a:fld id="{2EC0A1CD-72FA-2B4B-A6F1-F9534817152B}" type="datetimeFigureOut">
              <a:rPr lang="en-US" smtClean="0"/>
              <a:t>3/10/21</a:t>
            </a:fld>
            <a:endParaRPr lang="en-US"/>
          </a:p>
        </p:txBody>
      </p:sp>
      <p:sp>
        <p:nvSpPr>
          <p:cNvPr id="5" name="Footer Placeholder 4">
            <a:extLst>
              <a:ext uri="{FF2B5EF4-FFF2-40B4-BE49-F238E27FC236}">
                <a16:creationId xmlns:a16="http://schemas.microsoft.com/office/drawing/2014/main" id="{F923CD5D-DB16-A748-B702-1615E5057C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76719E-442E-8740-A605-EFD43A608D1C}"/>
              </a:ext>
            </a:extLst>
          </p:cNvPr>
          <p:cNvSpPr>
            <a:spLocks noGrp="1"/>
          </p:cNvSpPr>
          <p:nvPr>
            <p:ph type="sldNum" sz="quarter" idx="12"/>
          </p:nvPr>
        </p:nvSpPr>
        <p:spPr/>
        <p:txBody>
          <a:bodyPr/>
          <a:lstStyle/>
          <a:p>
            <a:fld id="{164E8984-6D46-FA44-A7D9-DB4D0B7BF12B}" type="slidenum">
              <a:rPr lang="en-US" smtClean="0"/>
              <a:t>‹#›</a:t>
            </a:fld>
            <a:endParaRPr lang="en-US"/>
          </a:p>
        </p:txBody>
      </p:sp>
    </p:spTree>
    <p:extLst>
      <p:ext uri="{BB962C8B-B14F-4D97-AF65-F5344CB8AC3E}">
        <p14:creationId xmlns:p14="http://schemas.microsoft.com/office/powerpoint/2010/main" val="3619027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7B1E2-000B-5F48-BF42-2C39EB6D53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917A8D-16C0-2E4B-B062-FAF429E29B5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30FCF2B-B641-4B4B-A98A-3405D4C380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0970472-D9A4-7045-9FB7-807853734A4E}"/>
              </a:ext>
            </a:extLst>
          </p:cNvPr>
          <p:cNvSpPr>
            <a:spLocks noGrp="1"/>
          </p:cNvSpPr>
          <p:nvPr>
            <p:ph type="dt" sz="half" idx="10"/>
          </p:nvPr>
        </p:nvSpPr>
        <p:spPr/>
        <p:txBody>
          <a:bodyPr/>
          <a:lstStyle/>
          <a:p>
            <a:fld id="{2EC0A1CD-72FA-2B4B-A6F1-F9534817152B}" type="datetimeFigureOut">
              <a:rPr lang="en-US" smtClean="0"/>
              <a:t>3/10/21</a:t>
            </a:fld>
            <a:endParaRPr lang="en-US"/>
          </a:p>
        </p:txBody>
      </p:sp>
      <p:sp>
        <p:nvSpPr>
          <p:cNvPr id="6" name="Footer Placeholder 5">
            <a:extLst>
              <a:ext uri="{FF2B5EF4-FFF2-40B4-BE49-F238E27FC236}">
                <a16:creationId xmlns:a16="http://schemas.microsoft.com/office/drawing/2014/main" id="{97C27F98-FC86-9E4D-B320-4913CE4280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106D4-DB2B-8644-9569-38E035AC2FC2}"/>
              </a:ext>
            </a:extLst>
          </p:cNvPr>
          <p:cNvSpPr>
            <a:spLocks noGrp="1"/>
          </p:cNvSpPr>
          <p:nvPr>
            <p:ph type="sldNum" sz="quarter" idx="12"/>
          </p:nvPr>
        </p:nvSpPr>
        <p:spPr/>
        <p:txBody>
          <a:bodyPr/>
          <a:lstStyle/>
          <a:p>
            <a:fld id="{164E8984-6D46-FA44-A7D9-DB4D0B7BF12B}" type="slidenum">
              <a:rPr lang="en-US" smtClean="0"/>
              <a:t>‹#›</a:t>
            </a:fld>
            <a:endParaRPr lang="en-US"/>
          </a:p>
        </p:txBody>
      </p:sp>
    </p:spTree>
    <p:extLst>
      <p:ext uri="{BB962C8B-B14F-4D97-AF65-F5344CB8AC3E}">
        <p14:creationId xmlns:p14="http://schemas.microsoft.com/office/powerpoint/2010/main" val="2082638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5D235-A573-5D4F-9593-078109E36A9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78B754E-2D47-6643-B3C1-BA6D62819E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46DE3F-9BB6-984C-BF41-63551550CF0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0CD282-1C52-5C4E-A66F-EA04535EDB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9F1FEEA-EBAB-754E-8DCA-DC4B38DEBBB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E4C637-CF37-ED42-AE68-61A4F9E763C7}"/>
              </a:ext>
            </a:extLst>
          </p:cNvPr>
          <p:cNvSpPr>
            <a:spLocks noGrp="1"/>
          </p:cNvSpPr>
          <p:nvPr>
            <p:ph type="dt" sz="half" idx="10"/>
          </p:nvPr>
        </p:nvSpPr>
        <p:spPr/>
        <p:txBody>
          <a:bodyPr/>
          <a:lstStyle/>
          <a:p>
            <a:fld id="{2EC0A1CD-72FA-2B4B-A6F1-F9534817152B}" type="datetimeFigureOut">
              <a:rPr lang="en-US" smtClean="0"/>
              <a:t>3/10/21</a:t>
            </a:fld>
            <a:endParaRPr lang="en-US"/>
          </a:p>
        </p:txBody>
      </p:sp>
      <p:sp>
        <p:nvSpPr>
          <p:cNvPr id="8" name="Footer Placeholder 7">
            <a:extLst>
              <a:ext uri="{FF2B5EF4-FFF2-40B4-BE49-F238E27FC236}">
                <a16:creationId xmlns:a16="http://schemas.microsoft.com/office/drawing/2014/main" id="{C0937690-B7AF-6242-A901-B5B155C708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0830D0-739C-5646-A7B5-60B84A95E1B2}"/>
              </a:ext>
            </a:extLst>
          </p:cNvPr>
          <p:cNvSpPr>
            <a:spLocks noGrp="1"/>
          </p:cNvSpPr>
          <p:nvPr>
            <p:ph type="sldNum" sz="quarter" idx="12"/>
          </p:nvPr>
        </p:nvSpPr>
        <p:spPr/>
        <p:txBody>
          <a:bodyPr/>
          <a:lstStyle/>
          <a:p>
            <a:fld id="{164E8984-6D46-FA44-A7D9-DB4D0B7BF12B}" type="slidenum">
              <a:rPr lang="en-US" smtClean="0"/>
              <a:t>‹#›</a:t>
            </a:fld>
            <a:endParaRPr lang="en-US"/>
          </a:p>
        </p:txBody>
      </p:sp>
    </p:spTree>
    <p:extLst>
      <p:ext uri="{BB962C8B-B14F-4D97-AF65-F5344CB8AC3E}">
        <p14:creationId xmlns:p14="http://schemas.microsoft.com/office/powerpoint/2010/main" val="4109126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A6C90-B351-D840-BCEA-62FAC9949BB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D21D77A-9562-3443-A549-0E9C38523736}"/>
              </a:ext>
            </a:extLst>
          </p:cNvPr>
          <p:cNvSpPr>
            <a:spLocks noGrp="1"/>
          </p:cNvSpPr>
          <p:nvPr>
            <p:ph type="dt" sz="half" idx="10"/>
          </p:nvPr>
        </p:nvSpPr>
        <p:spPr/>
        <p:txBody>
          <a:bodyPr/>
          <a:lstStyle/>
          <a:p>
            <a:fld id="{2EC0A1CD-72FA-2B4B-A6F1-F9534817152B}" type="datetimeFigureOut">
              <a:rPr lang="en-US" smtClean="0"/>
              <a:t>3/10/21</a:t>
            </a:fld>
            <a:endParaRPr lang="en-US"/>
          </a:p>
        </p:txBody>
      </p:sp>
      <p:sp>
        <p:nvSpPr>
          <p:cNvPr id="4" name="Footer Placeholder 3">
            <a:extLst>
              <a:ext uri="{FF2B5EF4-FFF2-40B4-BE49-F238E27FC236}">
                <a16:creationId xmlns:a16="http://schemas.microsoft.com/office/drawing/2014/main" id="{E31F77B6-1685-B347-817B-F245719AEF3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B8D9F-5634-3947-973E-A20EF83045E5}"/>
              </a:ext>
            </a:extLst>
          </p:cNvPr>
          <p:cNvSpPr>
            <a:spLocks noGrp="1"/>
          </p:cNvSpPr>
          <p:nvPr>
            <p:ph type="sldNum" sz="quarter" idx="12"/>
          </p:nvPr>
        </p:nvSpPr>
        <p:spPr/>
        <p:txBody>
          <a:bodyPr/>
          <a:lstStyle/>
          <a:p>
            <a:fld id="{164E8984-6D46-FA44-A7D9-DB4D0B7BF12B}" type="slidenum">
              <a:rPr lang="en-US" smtClean="0"/>
              <a:t>‹#›</a:t>
            </a:fld>
            <a:endParaRPr lang="en-US"/>
          </a:p>
        </p:txBody>
      </p:sp>
    </p:spTree>
    <p:extLst>
      <p:ext uri="{BB962C8B-B14F-4D97-AF65-F5344CB8AC3E}">
        <p14:creationId xmlns:p14="http://schemas.microsoft.com/office/powerpoint/2010/main" val="1049551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09ADC5-E142-6744-A168-C1F2D4DDF4FC}"/>
              </a:ext>
            </a:extLst>
          </p:cNvPr>
          <p:cNvSpPr>
            <a:spLocks noGrp="1"/>
          </p:cNvSpPr>
          <p:nvPr>
            <p:ph type="dt" sz="half" idx="10"/>
          </p:nvPr>
        </p:nvSpPr>
        <p:spPr/>
        <p:txBody>
          <a:bodyPr/>
          <a:lstStyle/>
          <a:p>
            <a:fld id="{2EC0A1CD-72FA-2B4B-A6F1-F9534817152B}" type="datetimeFigureOut">
              <a:rPr lang="en-US" smtClean="0"/>
              <a:t>3/10/21</a:t>
            </a:fld>
            <a:endParaRPr lang="en-US"/>
          </a:p>
        </p:txBody>
      </p:sp>
      <p:sp>
        <p:nvSpPr>
          <p:cNvPr id="3" name="Footer Placeholder 2">
            <a:extLst>
              <a:ext uri="{FF2B5EF4-FFF2-40B4-BE49-F238E27FC236}">
                <a16:creationId xmlns:a16="http://schemas.microsoft.com/office/drawing/2014/main" id="{A9D0612A-ECE3-2445-AFE7-B51ED58EE07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E2A0C88-AB9E-E743-8D31-79D0A5082F1E}"/>
              </a:ext>
            </a:extLst>
          </p:cNvPr>
          <p:cNvSpPr>
            <a:spLocks noGrp="1"/>
          </p:cNvSpPr>
          <p:nvPr>
            <p:ph type="sldNum" sz="quarter" idx="12"/>
          </p:nvPr>
        </p:nvSpPr>
        <p:spPr/>
        <p:txBody>
          <a:bodyPr/>
          <a:lstStyle/>
          <a:p>
            <a:fld id="{164E8984-6D46-FA44-A7D9-DB4D0B7BF12B}" type="slidenum">
              <a:rPr lang="en-US" smtClean="0"/>
              <a:t>‹#›</a:t>
            </a:fld>
            <a:endParaRPr lang="en-US"/>
          </a:p>
        </p:txBody>
      </p:sp>
    </p:spTree>
    <p:extLst>
      <p:ext uri="{BB962C8B-B14F-4D97-AF65-F5344CB8AC3E}">
        <p14:creationId xmlns:p14="http://schemas.microsoft.com/office/powerpoint/2010/main" val="3379337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D84D2-8877-9B4A-BAA0-14DB73ED51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807E49A-1EF1-A94C-80D1-0A9CC7F4ED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CC80CA8-2E99-7A41-96EB-E631578540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881A6-A07E-654C-AF79-894AD4879CF1}"/>
              </a:ext>
            </a:extLst>
          </p:cNvPr>
          <p:cNvSpPr>
            <a:spLocks noGrp="1"/>
          </p:cNvSpPr>
          <p:nvPr>
            <p:ph type="dt" sz="half" idx="10"/>
          </p:nvPr>
        </p:nvSpPr>
        <p:spPr/>
        <p:txBody>
          <a:bodyPr/>
          <a:lstStyle/>
          <a:p>
            <a:fld id="{2EC0A1CD-72FA-2B4B-A6F1-F9534817152B}" type="datetimeFigureOut">
              <a:rPr lang="en-US" smtClean="0"/>
              <a:t>3/10/21</a:t>
            </a:fld>
            <a:endParaRPr lang="en-US"/>
          </a:p>
        </p:txBody>
      </p:sp>
      <p:sp>
        <p:nvSpPr>
          <p:cNvPr id="6" name="Footer Placeholder 5">
            <a:extLst>
              <a:ext uri="{FF2B5EF4-FFF2-40B4-BE49-F238E27FC236}">
                <a16:creationId xmlns:a16="http://schemas.microsoft.com/office/drawing/2014/main" id="{140B1D76-21C4-5C41-A832-1C468C68A0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3C87F6-8622-0344-B309-89EE72E8BE3A}"/>
              </a:ext>
            </a:extLst>
          </p:cNvPr>
          <p:cNvSpPr>
            <a:spLocks noGrp="1"/>
          </p:cNvSpPr>
          <p:nvPr>
            <p:ph type="sldNum" sz="quarter" idx="12"/>
          </p:nvPr>
        </p:nvSpPr>
        <p:spPr/>
        <p:txBody>
          <a:bodyPr/>
          <a:lstStyle/>
          <a:p>
            <a:fld id="{164E8984-6D46-FA44-A7D9-DB4D0B7BF12B}" type="slidenum">
              <a:rPr lang="en-US" smtClean="0"/>
              <a:t>‹#›</a:t>
            </a:fld>
            <a:endParaRPr lang="en-US"/>
          </a:p>
        </p:txBody>
      </p:sp>
    </p:spTree>
    <p:extLst>
      <p:ext uri="{BB962C8B-B14F-4D97-AF65-F5344CB8AC3E}">
        <p14:creationId xmlns:p14="http://schemas.microsoft.com/office/powerpoint/2010/main" val="3539030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14CC8-00F5-0342-BC86-D710D7A6FC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0B98AA3-657D-6F4F-B363-907F4115BB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F5BD97-BCE6-0A42-862B-A3D0271DF0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50733D-4D1D-4042-BC9D-3BAFA49EA681}"/>
              </a:ext>
            </a:extLst>
          </p:cNvPr>
          <p:cNvSpPr>
            <a:spLocks noGrp="1"/>
          </p:cNvSpPr>
          <p:nvPr>
            <p:ph type="dt" sz="half" idx="10"/>
          </p:nvPr>
        </p:nvSpPr>
        <p:spPr/>
        <p:txBody>
          <a:bodyPr/>
          <a:lstStyle/>
          <a:p>
            <a:fld id="{2EC0A1CD-72FA-2B4B-A6F1-F9534817152B}" type="datetimeFigureOut">
              <a:rPr lang="en-US" smtClean="0"/>
              <a:t>3/10/21</a:t>
            </a:fld>
            <a:endParaRPr lang="en-US"/>
          </a:p>
        </p:txBody>
      </p:sp>
      <p:sp>
        <p:nvSpPr>
          <p:cNvPr id="6" name="Footer Placeholder 5">
            <a:extLst>
              <a:ext uri="{FF2B5EF4-FFF2-40B4-BE49-F238E27FC236}">
                <a16:creationId xmlns:a16="http://schemas.microsoft.com/office/drawing/2014/main" id="{E8F6F826-DEC6-F543-8F4A-7E2A550C81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4ECF6B-7CD3-3045-BE0E-168445CBDC20}"/>
              </a:ext>
            </a:extLst>
          </p:cNvPr>
          <p:cNvSpPr>
            <a:spLocks noGrp="1"/>
          </p:cNvSpPr>
          <p:nvPr>
            <p:ph type="sldNum" sz="quarter" idx="12"/>
          </p:nvPr>
        </p:nvSpPr>
        <p:spPr/>
        <p:txBody>
          <a:bodyPr/>
          <a:lstStyle/>
          <a:p>
            <a:fld id="{164E8984-6D46-FA44-A7D9-DB4D0B7BF12B}" type="slidenum">
              <a:rPr lang="en-US" smtClean="0"/>
              <a:t>‹#›</a:t>
            </a:fld>
            <a:endParaRPr lang="en-US"/>
          </a:p>
        </p:txBody>
      </p:sp>
    </p:spTree>
    <p:extLst>
      <p:ext uri="{BB962C8B-B14F-4D97-AF65-F5344CB8AC3E}">
        <p14:creationId xmlns:p14="http://schemas.microsoft.com/office/powerpoint/2010/main" val="2955241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4FB946-22D7-8E4D-BF55-294FA26665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2A15F5-26DC-2D4D-9451-27F01C6BB8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734EEB-8436-B94A-8332-F2C288A61C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C0A1CD-72FA-2B4B-A6F1-F9534817152B}" type="datetimeFigureOut">
              <a:rPr lang="en-US" smtClean="0"/>
              <a:t>3/10/21</a:t>
            </a:fld>
            <a:endParaRPr lang="en-US"/>
          </a:p>
        </p:txBody>
      </p:sp>
      <p:sp>
        <p:nvSpPr>
          <p:cNvPr id="5" name="Footer Placeholder 4">
            <a:extLst>
              <a:ext uri="{FF2B5EF4-FFF2-40B4-BE49-F238E27FC236}">
                <a16:creationId xmlns:a16="http://schemas.microsoft.com/office/drawing/2014/main" id="{8C25C933-457C-4048-92D2-95EA99ED03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D9753F3-6AED-B747-9F30-5965BB57B1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4E8984-6D46-FA44-A7D9-DB4D0B7BF12B}" type="slidenum">
              <a:rPr lang="en-US" smtClean="0"/>
              <a:t>‹#›</a:t>
            </a:fld>
            <a:endParaRPr lang="en-US"/>
          </a:p>
        </p:txBody>
      </p:sp>
    </p:spTree>
    <p:extLst>
      <p:ext uri="{BB962C8B-B14F-4D97-AF65-F5344CB8AC3E}">
        <p14:creationId xmlns:p14="http://schemas.microsoft.com/office/powerpoint/2010/main" val="20142878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18" Type="http://schemas.openxmlformats.org/officeDocument/2006/relationships/image" Target="../media/image16.jpeg"/><Relationship Id="rId3" Type="http://schemas.openxmlformats.org/officeDocument/2006/relationships/image" Target="../media/image2.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jpeg"/><Relationship Id="rId17" Type="http://schemas.openxmlformats.org/officeDocument/2006/relationships/image" Target="../media/image15.png"/><Relationship Id="rId2" Type="http://schemas.openxmlformats.org/officeDocument/2006/relationships/image" Target="../media/image1.png"/><Relationship Id="rId16" Type="http://schemas.openxmlformats.org/officeDocument/2006/relationships/image" Target="../media/image14.jpe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jpeg"/><Relationship Id="rId4" Type="http://schemas.openxmlformats.org/officeDocument/2006/relationships/hyperlink" Target="http://squizit.deviantart.com/art/NASA-Wormball-609280822" TargetMode="External"/><Relationship Id="rId9" Type="http://schemas.openxmlformats.org/officeDocument/2006/relationships/image" Target="../media/image7.png"/><Relationship Id="rId14" Type="http://schemas.openxmlformats.org/officeDocument/2006/relationships/image" Target="../media/image12.jpe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E71872-69EB-F842-8DEC-FEBBAEAE363D}"/>
              </a:ext>
            </a:extLst>
          </p:cNvPr>
          <p:cNvPicPr>
            <a:picLocks noChangeAspect="1"/>
          </p:cNvPicPr>
          <p:nvPr/>
        </p:nvPicPr>
        <p:blipFill>
          <a:blip r:embed="rId2"/>
          <a:stretch>
            <a:fillRect/>
          </a:stretch>
        </p:blipFill>
        <p:spPr>
          <a:xfrm>
            <a:off x="7951" y="2471"/>
            <a:ext cx="12192000" cy="1077218"/>
          </a:xfrm>
          <a:prstGeom prst="rect">
            <a:avLst/>
          </a:prstGeom>
          <a:solidFill>
            <a:schemeClr val="tx2">
              <a:lumMod val="50000"/>
            </a:schemeClr>
          </a:solidFill>
        </p:spPr>
      </p:pic>
      <p:sp>
        <p:nvSpPr>
          <p:cNvPr id="9" name="TextBox 8">
            <a:extLst>
              <a:ext uri="{FF2B5EF4-FFF2-40B4-BE49-F238E27FC236}">
                <a16:creationId xmlns:a16="http://schemas.microsoft.com/office/drawing/2014/main" id="{47FC8896-FA09-EF44-9694-C10397A99E63}"/>
              </a:ext>
            </a:extLst>
          </p:cNvPr>
          <p:cNvSpPr txBox="1"/>
          <p:nvPr/>
        </p:nvSpPr>
        <p:spPr>
          <a:xfrm>
            <a:off x="2165592" y="61555"/>
            <a:ext cx="7411496" cy="1015663"/>
          </a:xfrm>
          <a:prstGeom prst="rect">
            <a:avLst/>
          </a:prstGeom>
          <a:noFill/>
        </p:spPr>
        <p:txBody>
          <a:bodyPr wrap="square" rtlCol="0">
            <a:spAutoFit/>
          </a:bodyPr>
          <a:lstStyle/>
          <a:p>
            <a:pPr algn="ctr"/>
            <a:r>
              <a:rPr lang="en-US" b="1" dirty="0">
                <a:solidFill>
                  <a:schemeClr val="bg1"/>
                </a:solidFill>
                <a:latin typeface="Times New Roman" panose="02020603050405020304" pitchFamily="18" charset="0"/>
                <a:cs typeface="Times New Roman" panose="02020603050405020304" pitchFamily="18" charset="0"/>
              </a:rPr>
              <a:t> An Analysis of Particulate Matter Data Collected by Monitoring at Various Altitudes Using Aeropod Technology</a:t>
            </a:r>
            <a:endParaRPr lang="en-US" b="0" dirty="0">
              <a:solidFill>
                <a:schemeClr val="bg1"/>
              </a:solidFill>
              <a:effectLst/>
              <a:latin typeface="Times New Roman" panose="02020603050405020304" pitchFamily="18" charset="0"/>
              <a:cs typeface="Times New Roman" panose="02020603050405020304" pitchFamily="18" charset="0"/>
            </a:endParaRPr>
          </a:p>
          <a:p>
            <a:pPr algn="ctr"/>
            <a:br>
              <a:rPr lang="en-US" sz="1200" dirty="0">
                <a:solidFill>
                  <a:schemeClr val="bg1"/>
                </a:solidFill>
                <a:latin typeface="Times New Roman" panose="02020603050405020304" pitchFamily="18" charset="0"/>
                <a:cs typeface="Times New Roman" panose="02020603050405020304" pitchFamily="18" charset="0"/>
              </a:rPr>
            </a:br>
            <a:endParaRPr lang="en-US" sz="1200" dirty="0">
              <a:solidFill>
                <a:schemeClr val="bg1"/>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068B5C76-D7A8-7240-B68D-738E8D109F94}"/>
              </a:ext>
            </a:extLst>
          </p:cNvPr>
          <p:cNvSpPr/>
          <p:nvPr/>
        </p:nvSpPr>
        <p:spPr>
          <a:xfrm>
            <a:off x="3048000" y="436838"/>
            <a:ext cx="6096000" cy="461665"/>
          </a:xfrm>
          <a:prstGeom prst="rect">
            <a:avLst/>
          </a:prstGeom>
        </p:spPr>
        <p:txBody>
          <a:bodyPr>
            <a:spAutoFit/>
          </a:bodyPr>
          <a:lstStyle/>
          <a:p>
            <a:pPr algn="ctr"/>
            <a:r>
              <a:rPr lang="en-US" sz="1200" b="1" i="0" u="none" strike="noStrike" dirty="0">
                <a:solidFill>
                  <a:schemeClr val="bg1"/>
                </a:solidFill>
                <a:effectLst/>
                <a:latin typeface="Times New Roman" panose="02020603050405020304" pitchFamily="18" charset="0"/>
                <a:cs typeface="Times New Roman" panose="02020603050405020304" pitchFamily="18" charset="0"/>
              </a:rPr>
              <a:t> </a:t>
            </a:r>
            <a:br>
              <a:rPr lang="en-US" sz="1200" dirty="0">
                <a:solidFill>
                  <a:schemeClr val="bg1"/>
                </a:solidFill>
                <a:latin typeface="Times New Roman" panose="02020603050405020304" pitchFamily="18" charset="0"/>
                <a:cs typeface="Times New Roman" panose="02020603050405020304" pitchFamily="18" charset="0"/>
              </a:rPr>
            </a:br>
            <a:r>
              <a:rPr lang="en-US" sz="1200" dirty="0">
                <a:solidFill>
                  <a:schemeClr val="bg1"/>
                </a:solidFill>
                <a:latin typeface="Times New Roman" panose="02020603050405020304" pitchFamily="18" charset="0"/>
                <a:cs typeface="Times New Roman" panose="02020603050405020304" pitchFamily="18" charset="0"/>
              </a:rPr>
              <a:t>Nazih Baydoun, Hassan Berry, and Nour Kochaiche</a:t>
            </a:r>
            <a:endParaRPr lang="en-US" sz="1100" dirty="0">
              <a:solidFill>
                <a:schemeClr val="bg1"/>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669D162A-B855-5642-AC1A-63E0B3475DB5}"/>
              </a:ext>
            </a:extLst>
          </p:cNvPr>
          <p:cNvSpPr/>
          <p:nvPr/>
        </p:nvSpPr>
        <p:spPr>
          <a:xfrm>
            <a:off x="3048000" y="646331"/>
            <a:ext cx="6096000" cy="430887"/>
          </a:xfrm>
          <a:prstGeom prst="rect">
            <a:avLst/>
          </a:prstGeom>
        </p:spPr>
        <p:txBody>
          <a:bodyPr>
            <a:spAutoFit/>
          </a:bodyPr>
          <a:lstStyle/>
          <a:p>
            <a:pPr algn="ctr"/>
            <a:r>
              <a:rPr lang="en-US" sz="1100" b="1" i="0" u="none" strike="noStrike" dirty="0">
                <a:solidFill>
                  <a:schemeClr val="bg1"/>
                </a:solidFill>
                <a:effectLst/>
                <a:latin typeface="Times New Roman" panose="02020603050405020304" pitchFamily="18" charset="0"/>
                <a:cs typeface="Times New Roman" panose="02020603050405020304" pitchFamily="18" charset="0"/>
              </a:rPr>
              <a:t> </a:t>
            </a:r>
            <a:br>
              <a:rPr lang="en-US" sz="1100" dirty="0">
                <a:solidFill>
                  <a:schemeClr val="bg1"/>
                </a:solidFill>
                <a:latin typeface="Times New Roman" panose="02020603050405020304" pitchFamily="18" charset="0"/>
                <a:cs typeface="Times New Roman" panose="02020603050405020304" pitchFamily="18" charset="0"/>
              </a:rPr>
            </a:br>
            <a:r>
              <a:rPr lang="en-US" sz="1100" i="1" dirty="0">
                <a:solidFill>
                  <a:schemeClr val="bg1"/>
                </a:solidFill>
                <a:latin typeface="Times New Roman" panose="02020603050405020304" pitchFamily="18" charset="0"/>
                <a:cs typeface="Times New Roman" panose="02020603050405020304" pitchFamily="18" charset="0"/>
              </a:rPr>
              <a:t>Crestwood High School- Dearborn Heights, MI</a:t>
            </a:r>
          </a:p>
        </p:txBody>
      </p:sp>
      <p:pic>
        <p:nvPicPr>
          <p:cNvPr id="15" name="Picture 14">
            <a:extLst>
              <a:ext uri="{FF2B5EF4-FFF2-40B4-BE49-F238E27FC236}">
                <a16:creationId xmlns:a16="http://schemas.microsoft.com/office/drawing/2014/main" id="{DA7DC8D9-44F4-C14D-B2C8-E72BE519B211}"/>
              </a:ext>
            </a:extLst>
          </p:cNvPr>
          <p:cNvPicPr>
            <a:picLocks noChangeAspect="1"/>
          </p:cNvPicPr>
          <p:nvPr/>
        </p:nvPicPr>
        <p:blipFill>
          <a:blip r:embed="rId3" cstate="print">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80387" y="16072"/>
            <a:ext cx="1175428" cy="973345"/>
          </a:xfrm>
          <a:prstGeom prst="rect">
            <a:avLst/>
          </a:prstGeom>
        </p:spPr>
      </p:pic>
      <p:pic>
        <p:nvPicPr>
          <p:cNvPr id="18" name="Picture 17">
            <a:extLst>
              <a:ext uri="{FF2B5EF4-FFF2-40B4-BE49-F238E27FC236}">
                <a16:creationId xmlns:a16="http://schemas.microsoft.com/office/drawing/2014/main" id="{3669A9F1-E75F-4D45-8F9A-30BD2552E21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255815" y="52291"/>
            <a:ext cx="1260726" cy="898503"/>
          </a:xfrm>
          <a:prstGeom prst="rect">
            <a:avLst/>
          </a:prstGeom>
        </p:spPr>
      </p:pic>
      <p:pic>
        <p:nvPicPr>
          <p:cNvPr id="25" name="Picture 24">
            <a:extLst>
              <a:ext uri="{FF2B5EF4-FFF2-40B4-BE49-F238E27FC236}">
                <a16:creationId xmlns:a16="http://schemas.microsoft.com/office/drawing/2014/main" id="{21575B36-5E5E-964C-904E-944F7DB00CF2}"/>
              </a:ext>
            </a:extLst>
          </p:cNvPr>
          <p:cNvPicPr>
            <a:picLocks noChangeAspect="1"/>
          </p:cNvPicPr>
          <p:nvPr/>
        </p:nvPicPr>
        <p:blipFill>
          <a:blip r:embed="rId6"/>
          <a:stretch>
            <a:fillRect/>
          </a:stretch>
        </p:blipFill>
        <p:spPr>
          <a:xfrm>
            <a:off x="9056788" y="52291"/>
            <a:ext cx="969620" cy="969620"/>
          </a:xfrm>
          <a:prstGeom prst="rect">
            <a:avLst/>
          </a:prstGeom>
        </p:spPr>
      </p:pic>
      <p:pic>
        <p:nvPicPr>
          <p:cNvPr id="27" name="Picture 26">
            <a:extLst>
              <a:ext uri="{FF2B5EF4-FFF2-40B4-BE49-F238E27FC236}">
                <a16:creationId xmlns:a16="http://schemas.microsoft.com/office/drawing/2014/main" id="{E8AB39F5-09E3-FF48-A1EA-F80603925F6B}"/>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9879798" y="-4836"/>
            <a:ext cx="2312202" cy="1026747"/>
          </a:xfrm>
          <a:prstGeom prst="rect">
            <a:avLst/>
          </a:prstGeom>
        </p:spPr>
      </p:pic>
      <p:sp>
        <p:nvSpPr>
          <p:cNvPr id="28" name="Round Diagonal Corner Rectangle 27">
            <a:extLst>
              <a:ext uri="{FF2B5EF4-FFF2-40B4-BE49-F238E27FC236}">
                <a16:creationId xmlns:a16="http://schemas.microsoft.com/office/drawing/2014/main" id="{4DF52BA1-7BD4-F745-9FD4-1E1DD62F31FD}"/>
              </a:ext>
            </a:extLst>
          </p:cNvPr>
          <p:cNvSpPr/>
          <p:nvPr/>
        </p:nvSpPr>
        <p:spPr>
          <a:xfrm>
            <a:off x="80387" y="1147319"/>
            <a:ext cx="3221842" cy="222775"/>
          </a:xfrm>
          <a:prstGeom prst="round2Diag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 Diagonal Corner Rectangle 28">
            <a:extLst>
              <a:ext uri="{FF2B5EF4-FFF2-40B4-BE49-F238E27FC236}">
                <a16:creationId xmlns:a16="http://schemas.microsoft.com/office/drawing/2014/main" id="{D5ED9B83-05DB-6C4A-8852-AB3C0898CA7D}"/>
              </a:ext>
            </a:extLst>
          </p:cNvPr>
          <p:cNvSpPr/>
          <p:nvPr/>
        </p:nvSpPr>
        <p:spPr>
          <a:xfrm>
            <a:off x="80387" y="2720903"/>
            <a:ext cx="3221842" cy="222775"/>
          </a:xfrm>
          <a:prstGeom prst="round2Diag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 Diagonal Corner Rectangle 29">
            <a:extLst>
              <a:ext uri="{FF2B5EF4-FFF2-40B4-BE49-F238E27FC236}">
                <a16:creationId xmlns:a16="http://schemas.microsoft.com/office/drawing/2014/main" id="{B8EAF3C8-E5C1-1E41-88BF-6726D0893F5A}"/>
              </a:ext>
            </a:extLst>
          </p:cNvPr>
          <p:cNvSpPr/>
          <p:nvPr/>
        </p:nvSpPr>
        <p:spPr>
          <a:xfrm>
            <a:off x="80387" y="5980205"/>
            <a:ext cx="3221842" cy="222775"/>
          </a:xfrm>
          <a:prstGeom prst="round2Diag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 Diagonal Corner Rectangle 30">
            <a:extLst>
              <a:ext uri="{FF2B5EF4-FFF2-40B4-BE49-F238E27FC236}">
                <a16:creationId xmlns:a16="http://schemas.microsoft.com/office/drawing/2014/main" id="{1ACC1CC7-1584-0046-81E8-D0AE237E7136}"/>
              </a:ext>
            </a:extLst>
          </p:cNvPr>
          <p:cNvSpPr/>
          <p:nvPr/>
        </p:nvSpPr>
        <p:spPr>
          <a:xfrm>
            <a:off x="80387" y="5083103"/>
            <a:ext cx="3221842" cy="222775"/>
          </a:xfrm>
          <a:prstGeom prst="round2Diag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 Diagonal Corner Rectangle 32">
            <a:extLst>
              <a:ext uri="{FF2B5EF4-FFF2-40B4-BE49-F238E27FC236}">
                <a16:creationId xmlns:a16="http://schemas.microsoft.com/office/drawing/2014/main" id="{45BCFC91-6426-C248-80F2-9B602FCA6A45}"/>
              </a:ext>
            </a:extLst>
          </p:cNvPr>
          <p:cNvSpPr/>
          <p:nvPr/>
        </p:nvSpPr>
        <p:spPr>
          <a:xfrm>
            <a:off x="3484098" y="1147319"/>
            <a:ext cx="5177302" cy="200740"/>
          </a:xfrm>
          <a:prstGeom prst="round2Diag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 Diagonal Corner Rectangle 33">
            <a:extLst>
              <a:ext uri="{FF2B5EF4-FFF2-40B4-BE49-F238E27FC236}">
                <a16:creationId xmlns:a16="http://schemas.microsoft.com/office/drawing/2014/main" id="{75009FAA-E138-D74E-A973-FD6FC589DD32}"/>
              </a:ext>
            </a:extLst>
          </p:cNvPr>
          <p:cNvSpPr/>
          <p:nvPr/>
        </p:nvSpPr>
        <p:spPr>
          <a:xfrm>
            <a:off x="8843267" y="1147360"/>
            <a:ext cx="3221842" cy="200740"/>
          </a:xfrm>
          <a:prstGeom prst="round2Diag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 Diagonal Corner Rectangle 34">
            <a:extLst>
              <a:ext uri="{FF2B5EF4-FFF2-40B4-BE49-F238E27FC236}">
                <a16:creationId xmlns:a16="http://schemas.microsoft.com/office/drawing/2014/main" id="{C84FBD1D-A4E1-1248-A2B0-4706F3A02E18}"/>
              </a:ext>
            </a:extLst>
          </p:cNvPr>
          <p:cNvSpPr/>
          <p:nvPr/>
        </p:nvSpPr>
        <p:spPr>
          <a:xfrm>
            <a:off x="8843269" y="2720902"/>
            <a:ext cx="3221842" cy="222775"/>
          </a:xfrm>
          <a:prstGeom prst="round2Diag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 Diagonal Corner Rectangle 35">
            <a:extLst>
              <a:ext uri="{FF2B5EF4-FFF2-40B4-BE49-F238E27FC236}">
                <a16:creationId xmlns:a16="http://schemas.microsoft.com/office/drawing/2014/main" id="{FD6C972D-9404-0C4D-AEDB-3CB08B6C7CD0}"/>
              </a:ext>
            </a:extLst>
          </p:cNvPr>
          <p:cNvSpPr/>
          <p:nvPr/>
        </p:nvSpPr>
        <p:spPr>
          <a:xfrm>
            <a:off x="8843266" y="4406225"/>
            <a:ext cx="3221842" cy="222775"/>
          </a:xfrm>
          <a:prstGeom prst="round2Diag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 Diagonal Corner Rectangle 36">
            <a:extLst>
              <a:ext uri="{FF2B5EF4-FFF2-40B4-BE49-F238E27FC236}">
                <a16:creationId xmlns:a16="http://schemas.microsoft.com/office/drawing/2014/main" id="{0D95652B-8706-2B4D-8432-C4FF4DE51020}"/>
              </a:ext>
            </a:extLst>
          </p:cNvPr>
          <p:cNvSpPr/>
          <p:nvPr/>
        </p:nvSpPr>
        <p:spPr>
          <a:xfrm>
            <a:off x="8843266" y="6258826"/>
            <a:ext cx="3221842" cy="222775"/>
          </a:xfrm>
          <a:prstGeom prst="round2Diag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6B2C6032-8580-FE49-B67A-A1431367BED8}"/>
              </a:ext>
            </a:extLst>
          </p:cNvPr>
          <p:cNvSpPr txBox="1"/>
          <p:nvPr/>
        </p:nvSpPr>
        <p:spPr>
          <a:xfrm>
            <a:off x="40193" y="1385383"/>
            <a:ext cx="3302229" cy="1323439"/>
          </a:xfrm>
          <a:prstGeom prst="rect">
            <a:avLst/>
          </a:prstGeom>
          <a:noFill/>
        </p:spPr>
        <p:txBody>
          <a:bodyPr wrap="square" rtlCol="0">
            <a:spAutoFit/>
          </a:bodyPr>
          <a:lstStyle/>
          <a:p>
            <a:r>
              <a:rPr lang="en-US" sz="500" dirty="0">
                <a:latin typeface="Times New Roman" panose="02020603050405020304" pitchFamily="18" charset="0"/>
                <a:cs typeface="Times New Roman" panose="02020603050405020304" pitchFamily="18" charset="0"/>
              </a:rPr>
              <a:t>During the 2020-2021 school year, a group of researchers from Crestwood High School in Dearborn Heights, Michigan, collected data on </a:t>
            </a:r>
            <a:r>
              <a:rPr lang="en-US" sz="500" b="1" dirty="0">
                <a:latin typeface="Times New Roman" panose="02020603050405020304" pitchFamily="18" charset="0"/>
                <a:cs typeface="Times New Roman" panose="02020603050405020304" pitchFamily="18" charset="0"/>
              </a:rPr>
              <a:t>particulate matter</a:t>
            </a:r>
            <a:r>
              <a:rPr lang="en-US" sz="500" dirty="0">
                <a:latin typeface="Times New Roman" panose="02020603050405020304" pitchFamily="18" charset="0"/>
                <a:cs typeface="Times New Roman" panose="02020603050405020304" pitchFamily="18" charset="0"/>
              </a:rPr>
              <a:t> (PM) concentrations as measured at two different</a:t>
            </a:r>
            <a:r>
              <a:rPr lang="en-US" sz="500" b="1" dirty="0">
                <a:latin typeface="Times New Roman" panose="02020603050405020304" pitchFamily="18" charset="0"/>
                <a:cs typeface="Times New Roman" panose="02020603050405020304" pitchFamily="18" charset="0"/>
              </a:rPr>
              <a:t> altitudes </a:t>
            </a:r>
            <a:r>
              <a:rPr lang="en-US" sz="500" dirty="0">
                <a:latin typeface="Times New Roman" panose="02020603050405020304" pitchFamily="18" charset="0"/>
                <a:cs typeface="Times New Roman" panose="02020603050405020304" pitchFamily="18" charset="0"/>
              </a:rPr>
              <a:t>using a consumer grade </a:t>
            </a:r>
            <a:r>
              <a:rPr lang="en-US" sz="500" b="1" dirty="0" err="1">
                <a:latin typeface="Times New Roman" panose="02020603050405020304" pitchFamily="18" charset="0"/>
                <a:cs typeface="Times New Roman" panose="02020603050405020304" pitchFamily="18" charset="0"/>
              </a:rPr>
              <a:t>PocketLab</a:t>
            </a:r>
            <a:r>
              <a:rPr lang="en-US" sz="500" b="1" dirty="0">
                <a:latin typeface="Times New Roman" panose="02020603050405020304" pitchFamily="18" charset="0"/>
                <a:cs typeface="Times New Roman" panose="02020603050405020304" pitchFamily="18" charset="0"/>
              </a:rPr>
              <a:t> Air</a:t>
            </a:r>
            <a:r>
              <a:rPr lang="en-US" sz="500" dirty="0">
                <a:latin typeface="Times New Roman" panose="02020603050405020304" pitchFamily="18" charset="0"/>
                <a:cs typeface="Times New Roman" panose="02020603050405020304" pitchFamily="18" charset="0"/>
              </a:rPr>
              <a:t> device.  Various surface weather parameters and PM counts were taken on the school’s soccer field. </a:t>
            </a:r>
            <a:r>
              <a:rPr lang="en-US" sz="500" baseline="-25000" dirty="0">
                <a:latin typeface="Times New Roman" panose="02020603050405020304" pitchFamily="18" charset="0"/>
                <a:cs typeface="Times New Roman" panose="02020603050405020304" pitchFamily="18" charset="0"/>
              </a:rPr>
              <a:t> </a:t>
            </a:r>
            <a:r>
              <a:rPr lang="en-US" sz="500" dirty="0">
                <a:latin typeface="Times New Roman" panose="02020603050405020304" pitchFamily="18" charset="0"/>
                <a:cs typeface="Times New Roman" panose="02020603050405020304" pitchFamily="18" charset="0"/>
              </a:rPr>
              <a:t>An “Into the Wind” 7 ft Levitation Delta Kite (outfitted with a </a:t>
            </a:r>
            <a:r>
              <a:rPr lang="en-US" sz="500" dirty="0" err="1">
                <a:latin typeface="Times New Roman" panose="02020603050405020304" pitchFamily="18" charset="0"/>
                <a:cs typeface="Times New Roman" panose="02020603050405020304" pitchFamily="18" charset="0"/>
              </a:rPr>
              <a:t>PocketLab</a:t>
            </a:r>
            <a:r>
              <a:rPr lang="en-US" sz="500" dirty="0">
                <a:latin typeface="Times New Roman" panose="02020603050405020304" pitchFamily="18" charset="0"/>
                <a:cs typeface="Times New Roman" panose="02020603050405020304" pitchFamily="18" charset="0"/>
              </a:rPr>
              <a:t> Air device attached to a Globe-certified custom, 3D printed </a:t>
            </a:r>
            <a:r>
              <a:rPr lang="en-US" sz="500" dirty="0" err="1">
                <a:latin typeface="Times New Roman" panose="02020603050405020304" pitchFamily="18" charset="0"/>
                <a:cs typeface="Times New Roman" panose="02020603050405020304" pitchFamily="18" charset="0"/>
              </a:rPr>
              <a:t>aeropod</a:t>
            </a:r>
            <a:r>
              <a:rPr lang="en-US" sz="500" dirty="0">
                <a:latin typeface="Times New Roman" panose="02020603050405020304" pitchFamily="18" charset="0"/>
                <a:cs typeface="Times New Roman" panose="02020603050405020304" pitchFamily="18" charset="0"/>
              </a:rPr>
              <a:t>) was flown at 122 meters high to collect the same atmospheric parameters as those measured at the surface.  PM data collected was compared with a permanently mounted </a:t>
            </a:r>
            <a:r>
              <a:rPr lang="en-US" sz="500" b="1" dirty="0" err="1">
                <a:latin typeface="Times New Roman" panose="02020603050405020304" pitchFamily="18" charset="0"/>
                <a:cs typeface="Times New Roman" panose="02020603050405020304" pitchFamily="18" charset="0"/>
              </a:rPr>
              <a:t>PurpleAir</a:t>
            </a:r>
            <a:r>
              <a:rPr lang="en-US" sz="500" dirty="0">
                <a:latin typeface="Times New Roman" panose="02020603050405020304" pitchFamily="18" charset="0"/>
                <a:cs typeface="Times New Roman" panose="02020603050405020304" pitchFamily="18" charset="0"/>
              </a:rPr>
              <a:t> device located in a school courtyard to validate the reliability of the </a:t>
            </a:r>
            <a:r>
              <a:rPr lang="en-US" sz="500" dirty="0" err="1">
                <a:latin typeface="Times New Roman" panose="02020603050405020304" pitchFamily="18" charset="0"/>
                <a:cs typeface="Times New Roman" panose="02020603050405020304" pitchFamily="18" charset="0"/>
              </a:rPr>
              <a:t>PocketLab</a:t>
            </a:r>
            <a:r>
              <a:rPr lang="en-US" sz="500" dirty="0">
                <a:latin typeface="Times New Roman" panose="02020603050405020304" pitchFamily="18" charset="0"/>
                <a:cs typeface="Times New Roman" panose="02020603050405020304" pitchFamily="18" charset="0"/>
              </a:rPr>
              <a:t> Air.  The goal of this research was to see what differences might exist between ground and high altitude PM.  PM levels were measured at a higher altitude to determine if particulates produced from local factories and landing aircraft at a nearby regional airport might be detectable.  Ground level PM concentrations are important because of the health risks of inhaling ultrafine particles over long periods of time.  Knowing what atmospheric conditions exacerbate  PM</a:t>
            </a:r>
            <a:r>
              <a:rPr lang="en-US" sz="500" baseline="-25000" dirty="0">
                <a:latin typeface="Times New Roman" panose="02020603050405020304" pitchFamily="18" charset="0"/>
                <a:cs typeface="Times New Roman" panose="02020603050405020304" pitchFamily="18" charset="0"/>
              </a:rPr>
              <a:t>2.5</a:t>
            </a:r>
            <a:r>
              <a:rPr lang="en-US" sz="500" dirty="0">
                <a:latin typeface="Times New Roman" panose="02020603050405020304" pitchFamily="18" charset="0"/>
                <a:cs typeface="Times New Roman" panose="02020603050405020304" pitchFamily="18" charset="0"/>
              </a:rPr>
              <a:t> and PM</a:t>
            </a:r>
            <a:r>
              <a:rPr lang="en-US" sz="500" baseline="-25000" dirty="0">
                <a:latin typeface="Times New Roman" panose="02020603050405020304" pitchFamily="18" charset="0"/>
                <a:cs typeface="Times New Roman" panose="02020603050405020304" pitchFamily="18" charset="0"/>
              </a:rPr>
              <a:t>10</a:t>
            </a:r>
            <a:r>
              <a:rPr lang="en-US" sz="500" dirty="0">
                <a:latin typeface="Times New Roman" panose="02020603050405020304" pitchFamily="18" charset="0"/>
                <a:cs typeface="Times New Roman" panose="02020603050405020304" pitchFamily="18" charset="0"/>
              </a:rPr>
              <a:t> levels could possibly be utilized by high school sports teams to modify their activities during episodes of poor air quality.  An analysis of the data showed little variation between PM levels on the ground and at higher altitudes.  However, </a:t>
            </a:r>
            <a:r>
              <a:rPr lang="en-US" sz="500" dirty="0" err="1">
                <a:latin typeface="Times New Roman" panose="02020603050405020304" pitchFamily="18" charset="0"/>
                <a:cs typeface="Times New Roman" panose="02020603050405020304" pitchFamily="18" charset="0"/>
              </a:rPr>
              <a:t>PocketLab</a:t>
            </a:r>
            <a:r>
              <a:rPr lang="en-US" sz="500" dirty="0">
                <a:latin typeface="Times New Roman" panose="02020603050405020304" pitchFamily="18" charset="0"/>
                <a:cs typeface="Times New Roman" panose="02020603050405020304" pitchFamily="18" charset="0"/>
              </a:rPr>
              <a:t> Air PM concentrations are somewhat positively correlated with relative humidity and directly correlated with wind speed.  Moving forward, more research on PM should be conducted where sports and other physical exertion takes place because this increases the inhalation of fine PM, which other research has found to be involved in potentially negative health outcomes.</a:t>
            </a:r>
          </a:p>
        </p:txBody>
      </p:sp>
      <p:sp>
        <p:nvSpPr>
          <p:cNvPr id="40" name="Rectangle 39">
            <a:extLst>
              <a:ext uri="{FF2B5EF4-FFF2-40B4-BE49-F238E27FC236}">
                <a16:creationId xmlns:a16="http://schemas.microsoft.com/office/drawing/2014/main" id="{3E6EA3A8-DB21-D64D-81DE-3F4B2906D8DA}"/>
              </a:ext>
            </a:extLst>
          </p:cNvPr>
          <p:cNvSpPr/>
          <p:nvPr/>
        </p:nvSpPr>
        <p:spPr>
          <a:xfrm>
            <a:off x="1255815" y="1045165"/>
            <a:ext cx="814647" cy="369332"/>
          </a:xfrm>
          <a:prstGeom prst="rect">
            <a:avLst/>
          </a:prstGeom>
        </p:spPr>
        <p:txBody>
          <a:bodyPr wrap="none">
            <a:spAutoFit/>
          </a:bodyPr>
          <a:lstStyle/>
          <a:p>
            <a:r>
              <a:rPr lang="en-US" sz="1200" b="1" dirty="0">
                <a:solidFill>
                  <a:schemeClr val="bg1"/>
                </a:solidFill>
                <a:latin typeface="Times New Roman" panose="02020603050405020304" pitchFamily="18" charset="0"/>
                <a:cs typeface="Times New Roman" panose="02020603050405020304" pitchFamily="18" charset="0"/>
              </a:rPr>
              <a:t>Abstract</a:t>
            </a:r>
            <a:r>
              <a:rPr lang="en-US" b="1" dirty="0">
                <a:solidFill>
                  <a:schemeClr val="bg1"/>
                </a:solidFill>
                <a:latin typeface="Times New Roman" panose="02020603050405020304" pitchFamily="18" charset="0"/>
                <a:cs typeface="Times New Roman" panose="02020603050405020304" pitchFamily="18" charset="0"/>
              </a:rPr>
              <a:t> </a:t>
            </a:r>
            <a:endParaRPr lang="en-US" dirty="0"/>
          </a:p>
        </p:txBody>
      </p:sp>
      <p:sp>
        <p:nvSpPr>
          <p:cNvPr id="41" name="Rectangle 40">
            <a:extLst>
              <a:ext uri="{FF2B5EF4-FFF2-40B4-BE49-F238E27FC236}">
                <a16:creationId xmlns:a16="http://schemas.microsoft.com/office/drawing/2014/main" id="{3299B1AB-03B5-B44F-B646-D83D2FAF4527}"/>
              </a:ext>
            </a:extLst>
          </p:cNvPr>
          <p:cNvSpPr/>
          <p:nvPr/>
        </p:nvSpPr>
        <p:spPr>
          <a:xfrm>
            <a:off x="983421" y="2692098"/>
            <a:ext cx="1415772" cy="276999"/>
          </a:xfrm>
          <a:prstGeom prst="rect">
            <a:avLst/>
          </a:prstGeom>
        </p:spPr>
        <p:txBody>
          <a:bodyPr wrap="none">
            <a:spAutoFit/>
          </a:bodyPr>
          <a:lstStyle/>
          <a:p>
            <a:r>
              <a:rPr lang="en-US" sz="1200" b="1" dirty="0">
                <a:solidFill>
                  <a:schemeClr val="bg1"/>
                </a:solidFill>
                <a:latin typeface="Times New Roman" panose="02020603050405020304" pitchFamily="18" charset="0"/>
                <a:cs typeface="Times New Roman" panose="02020603050405020304" pitchFamily="18" charset="0"/>
              </a:rPr>
              <a:t>Investigation Plan </a:t>
            </a:r>
            <a:endParaRPr lang="en-US" sz="1200" dirty="0"/>
          </a:p>
        </p:txBody>
      </p:sp>
      <p:sp>
        <p:nvSpPr>
          <p:cNvPr id="42" name="Rectangle 41">
            <a:extLst>
              <a:ext uri="{FF2B5EF4-FFF2-40B4-BE49-F238E27FC236}">
                <a16:creationId xmlns:a16="http://schemas.microsoft.com/office/drawing/2014/main" id="{CFD57CEC-E59D-A04C-BB82-ACCBB731A60B}"/>
              </a:ext>
            </a:extLst>
          </p:cNvPr>
          <p:cNvSpPr/>
          <p:nvPr/>
        </p:nvSpPr>
        <p:spPr>
          <a:xfrm>
            <a:off x="930091" y="5055990"/>
            <a:ext cx="1515608" cy="276999"/>
          </a:xfrm>
          <a:prstGeom prst="rect">
            <a:avLst/>
          </a:prstGeom>
        </p:spPr>
        <p:txBody>
          <a:bodyPr wrap="none">
            <a:spAutoFit/>
          </a:bodyPr>
          <a:lstStyle/>
          <a:p>
            <a:r>
              <a:rPr lang="en-US" sz="1200" b="1" dirty="0">
                <a:solidFill>
                  <a:schemeClr val="bg1"/>
                </a:solidFill>
                <a:latin typeface="Times New Roman" panose="02020603050405020304" pitchFamily="18" charset="0"/>
                <a:cs typeface="Times New Roman" panose="02020603050405020304" pitchFamily="18" charset="0"/>
              </a:rPr>
              <a:t>Research Questions </a:t>
            </a:r>
            <a:endParaRPr lang="en-US" sz="1200" dirty="0"/>
          </a:p>
        </p:txBody>
      </p:sp>
      <p:sp>
        <p:nvSpPr>
          <p:cNvPr id="43" name="Rectangle 42">
            <a:extLst>
              <a:ext uri="{FF2B5EF4-FFF2-40B4-BE49-F238E27FC236}">
                <a16:creationId xmlns:a16="http://schemas.microsoft.com/office/drawing/2014/main" id="{E6AD7FBC-8E8E-1F49-BAC7-F86C0A6CBF55}"/>
              </a:ext>
            </a:extLst>
          </p:cNvPr>
          <p:cNvSpPr/>
          <p:nvPr/>
        </p:nvSpPr>
        <p:spPr>
          <a:xfrm>
            <a:off x="1005746" y="5876178"/>
            <a:ext cx="1314784" cy="369332"/>
          </a:xfrm>
          <a:prstGeom prst="rect">
            <a:avLst/>
          </a:prstGeom>
        </p:spPr>
        <p:txBody>
          <a:bodyPr wrap="none">
            <a:spAutoFit/>
          </a:bodyPr>
          <a:lstStyle/>
          <a:p>
            <a:r>
              <a:rPr lang="en-US" sz="1200" b="1" dirty="0">
                <a:solidFill>
                  <a:schemeClr val="bg1"/>
                </a:solidFill>
                <a:latin typeface="Times New Roman" panose="02020603050405020304" pitchFamily="18" charset="0"/>
                <a:cs typeface="Times New Roman" panose="02020603050405020304" pitchFamily="18" charset="0"/>
              </a:rPr>
              <a:t>Null Hypotheses</a:t>
            </a:r>
            <a:r>
              <a:rPr lang="en-US" b="1" dirty="0">
                <a:solidFill>
                  <a:schemeClr val="bg1"/>
                </a:solidFill>
                <a:latin typeface="Times New Roman" panose="02020603050405020304" pitchFamily="18" charset="0"/>
                <a:cs typeface="Times New Roman" panose="02020603050405020304" pitchFamily="18" charset="0"/>
              </a:rPr>
              <a:t> </a:t>
            </a:r>
            <a:endParaRPr lang="en-US" dirty="0"/>
          </a:p>
        </p:txBody>
      </p:sp>
      <p:sp>
        <p:nvSpPr>
          <p:cNvPr id="44" name="Rectangle 43">
            <a:extLst>
              <a:ext uri="{FF2B5EF4-FFF2-40B4-BE49-F238E27FC236}">
                <a16:creationId xmlns:a16="http://schemas.microsoft.com/office/drawing/2014/main" id="{4A99CE72-AEB1-A642-9260-FDF156C369ED}"/>
              </a:ext>
            </a:extLst>
          </p:cNvPr>
          <p:cNvSpPr/>
          <p:nvPr/>
        </p:nvSpPr>
        <p:spPr>
          <a:xfrm>
            <a:off x="5694280" y="1110297"/>
            <a:ext cx="756938" cy="276999"/>
          </a:xfrm>
          <a:prstGeom prst="rect">
            <a:avLst/>
          </a:prstGeom>
        </p:spPr>
        <p:txBody>
          <a:bodyPr wrap="none">
            <a:spAutoFit/>
          </a:bodyPr>
          <a:lstStyle/>
          <a:p>
            <a:r>
              <a:rPr lang="en-US" sz="1200" b="1" dirty="0">
                <a:solidFill>
                  <a:schemeClr val="bg1"/>
                </a:solidFill>
                <a:latin typeface="Times New Roman" panose="02020603050405020304" pitchFamily="18" charset="0"/>
                <a:cs typeface="Times New Roman" panose="02020603050405020304" pitchFamily="18" charset="0"/>
              </a:rPr>
              <a:t>Methods</a:t>
            </a:r>
            <a:endParaRPr lang="en-US" sz="1200" dirty="0"/>
          </a:p>
        </p:txBody>
      </p:sp>
      <p:sp>
        <p:nvSpPr>
          <p:cNvPr id="45" name="Rectangle 44">
            <a:extLst>
              <a:ext uri="{FF2B5EF4-FFF2-40B4-BE49-F238E27FC236}">
                <a16:creationId xmlns:a16="http://schemas.microsoft.com/office/drawing/2014/main" id="{43CA001E-0D81-EB4D-ABFF-A51DFAB2C88B}"/>
              </a:ext>
            </a:extLst>
          </p:cNvPr>
          <p:cNvSpPr/>
          <p:nvPr/>
        </p:nvSpPr>
        <p:spPr>
          <a:xfrm>
            <a:off x="9944133" y="4399247"/>
            <a:ext cx="918841" cy="276999"/>
          </a:xfrm>
          <a:prstGeom prst="rect">
            <a:avLst/>
          </a:prstGeom>
        </p:spPr>
        <p:txBody>
          <a:bodyPr wrap="none">
            <a:spAutoFit/>
          </a:bodyPr>
          <a:lstStyle/>
          <a:p>
            <a:r>
              <a:rPr lang="en-US" sz="1200" b="1" dirty="0">
                <a:solidFill>
                  <a:schemeClr val="bg1"/>
                </a:solidFill>
                <a:latin typeface="Times New Roman" panose="02020603050405020304" pitchFamily="18" charset="0"/>
                <a:cs typeface="Times New Roman" panose="02020603050405020304" pitchFamily="18" charset="0"/>
              </a:rPr>
              <a:t>Conclusion</a:t>
            </a:r>
          </a:p>
        </p:txBody>
      </p:sp>
      <p:sp>
        <p:nvSpPr>
          <p:cNvPr id="46" name="Rectangle 45">
            <a:extLst>
              <a:ext uri="{FF2B5EF4-FFF2-40B4-BE49-F238E27FC236}">
                <a16:creationId xmlns:a16="http://schemas.microsoft.com/office/drawing/2014/main" id="{94B2AC38-DF2B-FF4A-806F-999A5D5812C7}"/>
              </a:ext>
            </a:extLst>
          </p:cNvPr>
          <p:cNvSpPr/>
          <p:nvPr/>
        </p:nvSpPr>
        <p:spPr>
          <a:xfrm>
            <a:off x="9507892" y="1101356"/>
            <a:ext cx="1791324" cy="276999"/>
          </a:xfrm>
          <a:prstGeom prst="rect">
            <a:avLst/>
          </a:prstGeom>
        </p:spPr>
        <p:txBody>
          <a:bodyPr wrap="none">
            <a:spAutoFit/>
          </a:bodyPr>
          <a:lstStyle/>
          <a:p>
            <a:r>
              <a:rPr lang="en-US" sz="1200" b="1" dirty="0">
                <a:solidFill>
                  <a:schemeClr val="bg1"/>
                </a:solidFill>
                <a:latin typeface="Times New Roman" panose="02020603050405020304" pitchFamily="18" charset="0"/>
                <a:cs typeface="Times New Roman" panose="02020603050405020304" pitchFamily="18" charset="0"/>
              </a:rPr>
              <a:t>Significance of Research</a:t>
            </a:r>
          </a:p>
        </p:txBody>
      </p:sp>
      <p:sp>
        <p:nvSpPr>
          <p:cNvPr id="47" name="Rectangle 46">
            <a:extLst>
              <a:ext uri="{FF2B5EF4-FFF2-40B4-BE49-F238E27FC236}">
                <a16:creationId xmlns:a16="http://schemas.microsoft.com/office/drawing/2014/main" id="{CF113B61-09E3-1948-BAD0-79B30FB6359E}"/>
              </a:ext>
            </a:extLst>
          </p:cNvPr>
          <p:cNvSpPr/>
          <p:nvPr/>
        </p:nvSpPr>
        <p:spPr>
          <a:xfrm>
            <a:off x="10016409" y="2693789"/>
            <a:ext cx="875561" cy="276999"/>
          </a:xfrm>
          <a:prstGeom prst="rect">
            <a:avLst/>
          </a:prstGeom>
        </p:spPr>
        <p:txBody>
          <a:bodyPr wrap="none">
            <a:spAutoFit/>
          </a:bodyPr>
          <a:lstStyle/>
          <a:p>
            <a:r>
              <a:rPr lang="en-US" sz="1200" b="1" dirty="0">
                <a:solidFill>
                  <a:schemeClr val="bg1"/>
                </a:solidFill>
                <a:latin typeface="Times New Roman" panose="02020603050405020304" pitchFamily="18" charset="0"/>
                <a:cs typeface="Times New Roman" panose="02020603050405020304" pitchFamily="18" charset="0"/>
              </a:rPr>
              <a:t>Discussion</a:t>
            </a:r>
          </a:p>
        </p:txBody>
      </p:sp>
      <p:sp>
        <p:nvSpPr>
          <p:cNvPr id="48" name="Rectangle 47">
            <a:extLst>
              <a:ext uri="{FF2B5EF4-FFF2-40B4-BE49-F238E27FC236}">
                <a16:creationId xmlns:a16="http://schemas.microsoft.com/office/drawing/2014/main" id="{CF2985B5-237C-2D4D-81ED-95C58AB73733}"/>
              </a:ext>
            </a:extLst>
          </p:cNvPr>
          <p:cNvSpPr/>
          <p:nvPr/>
        </p:nvSpPr>
        <p:spPr>
          <a:xfrm>
            <a:off x="10026408" y="6253509"/>
            <a:ext cx="782587" cy="276999"/>
          </a:xfrm>
          <a:prstGeom prst="rect">
            <a:avLst/>
          </a:prstGeom>
        </p:spPr>
        <p:txBody>
          <a:bodyPr wrap="none">
            <a:spAutoFit/>
          </a:bodyPr>
          <a:lstStyle/>
          <a:p>
            <a:r>
              <a:rPr lang="en-US" sz="1200" b="1" dirty="0">
                <a:solidFill>
                  <a:schemeClr val="bg1"/>
                </a:solidFill>
                <a:latin typeface="Times New Roman" panose="02020603050405020304" pitchFamily="18" charset="0"/>
                <a:cs typeface="Times New Roman" panose="02020603050405020304" pitchFamily="18" charset="0"/>
              </a:rPr>
              <a:t>Citations</a:t>
            </a:r>
          </a:p>
        </p:txBody>
      </p:sp>
      <p:sp>
        <p:nvSpPr>
          <p:cNvPr id="49" name="TextBox 48">
            <a:extLst>
              <a:ext uri="{FF2B5EF4-FFF2-40B4-BE49-F238E27FC236}">
                <a16:creationId xmlns:a16="http://schemas.microsoft.com/office/drawing/2014/main" id="{E5CC09E9-9B8D-0148-98FF-80CE78635A06}"/>
              </a:ext>
            </a:extLst>
          </p:cNvPr>
          <p:cNvSpPr txBox="1"/>
          <p:nvPr/>
        </p:nvSpPr>
        <p:spPr>
          <a:xfrm>
            <a:off x="40193" y="2901869"/>
            <a:ext cx="1259837" cy="1862048"/>
          </a:xfrm>
          <a:prstGeom prst="rect">
            <a:avLst/>
          </a:prstGeom>
          <a:noFill/>
        </p:spPr>
        <p:txBody>
          <a:bodyPr wrap="square" rtlCol="0">
            <a:spAutoFit/>
          </a:bodyPr>
          <a:lstStyle/>
          <a:p>
            <a:r>
              <a:rPr lang="en-US" sz="500" dirty="0">
                <a:latin typeface="Times New Roman" panose="02020603050405020304" pitchFamily="18" charset="0"/>
                <a:cs typeface="Times New Roman" panose="02020603050405020304" pitchFamily="18" charset="0"/>
              </a:rPr>
              <a:t>An Aeropod equipped kite was flown throughout the summer 2020 in order to find the safest way to collect data on particulate matter at higher altitudes.  The </a:t>
            </a:r>
            <a:r>
              <a:rPr lang="en-US" sz="500" dirty="0" err="1">
                <a:latin typeface="Times New Roman" panose="02020603050405020304" pitchFamily="18" charset="0"/>
                <a:cs typeface="Times New Roman" panose="02020603050405020304" pitchFamily="18" charset="0"/>
              </a:rPr>
              <a:t>PocketLab</a:t>
            </a:r>
            <a:r>
              <a:rPr lang="en-US" sz="500" dirty="0">
                <a:latin typeface="Times New Roman" panose="02020603050405020304" pitchFamily="18" charset="0"/>
                <a:cs typeface="Times New Roman" panose="02020603050405020304" pitchFamily="18" charset="0"/>
              </a:rPr>
              <a:t> Air is a heavier device than other instruments that had been flown previously and adjustments had to be made regarding optimal launch and landing procedures.  Flights were made from September 2020 through January 2021 whenever the weather was suitable for the launch of equipment.  A 7-ft Levitation Delta Kite outfitted with NASA/AREN </a:t>
            </a:r>
            <a:r>
              <a:rPr lang="en-US" sz="500" dirty="0" err="1">
                <a:latin typeface="Times New Roman" panose="02020603050405020304" pitchFamily="18" charset="0"/>
                <a:cs typeface="Times New Roman" panose="02020603050405020304" pitchFamily="18" charset="0"/>
              </a:rPr>
              <a:t>aeropod</a:t>
            </a:r>
            <a:r>
              <a:rPr lang="en-US" sz="500" dirty="0">
                <a:latin typeface="Times New Roman" panose="02020603050405020304" pitchFamily="18" charset="0"/>
                <a:cs typeface="Times New Roman" panose="02020603050405020304" pitchFamily="18" charset="0"/>
              </a:rPr>
              <a:t> technology was used to fly the </a:t>
            </a:r>
            <a:r>
              <a:rPr lang="en-US" sz="500" dirty="0" err="1">
                <a:latin typeface="Times New Roman" panose="02020603050405020304" pitchFamily="18" charset="0"/>
                <a:cs typeface="Times New Roman" panose="02020603050405020304" pitchFamily="18" charset="0"/>
              </a:rPr>
              <a:t>PocketLab</a:t>
            </a:r>
            <a:r>
              <a:rPr lang="en-US" sz="500" dirty="0">
                <a:latin typeface="Times New Roman" panose="02020603050405020304" pitchFamily="18" charset="0"/>
                <a:cs typeface="Times New Roman" panose="02020603050405020304" pitchFamily="18" charset="0"/>
              </a:rPr>
              <a:t> Air to collect data on  PM</a:t>
            </a:r>
            <a:r>
              <a:rPr lang="en-US" sz="500" baseline="-25000" dirty="0">
                <a:latin typeface="Times New Roman" panose="02020603050405020304" pitchFamily="18" charset="0"/>
                <a:cs typeface="Times New Roman" panose="02020603050405020304" pitchFamily="18" charset="0"/>
              </a:rPr>
              <a:t>2.5.   </a:t>
            </a:r>
            <a:r>
              <a:rPr lang="en-US" sz="500" dirty="0">
                <a:latin typeface="Times New Roman" panose="02020603050405020304" pitchFamily="18" charset="0"/>
                <a:cs typeface="Times New Roman" panose="02020603050405020304" pitchFamily="18" charset="0"/>
              </a:rPr>
              <a:t>After mastering kite flying and developing the data collection protocol, a series of 21 flights were made and data collected.  Mr. David </a:t>
            </a:r>
            <a:r>
              <a:rPr lang="en-US" sz="500" dirty="0" err="1">
                <a:latin typeface="Times New Roman" panose="02020603050405020304" pitchFamily="18" charset="0"/>
                <a:cs typeface="Times New Roman" panose="02020603050405020304" pitchFamily="18" charset="0"/>
              </a:rPr>
              <a:t>Bydlowski</a:t>
            </a:r>
            <a:r>
              <a:rPr lang="en-US" sz="500" dirty="0">
                <a:latin typeface="Times New Roman" panose="02020603050405020304" pitchFamily="18" charset="0"/>
                <a:cs typeface="Times New Roman" panose="02020603050405020304" pitchFamily="18" charset="0"/>
              </a:rPr>
              <a:t> of the NASA/AREN Program assisted the researchers by guiding them on proper equipment maintenance and answering any questions that arose. </a:t>
            </a:r>
          </a:p>
        </p:txBody>
      </p:sp>
      <p:pic>
        <p:nvPicPr>
          <p:cNvPr id="51" name="Picture 50">
            <a:extLst>
              <a:ext uri="{FF2B5EF4-FFF2-40B4-BE49-F238E27FC236}">
                <a16:creationId xmlns:a16="http://schemas.microsoft.com/office/drawing/2014/main" id="{5CC10701-5E22-6A4B-A6A4-B55F1D494EDC}"/>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255815" y="2981178"/>
            <a:ext cx="1892808" cy="1646608"/>
          </a:xfrm>
          <a:prstGeom prst="rect">
            <a:avLst/>
          </a:prstGeom>
        </p:spPr>
      </p:pic>
      <p:sp>
        <p:nvSpPr>
          <p:cNvPr id="54" name="TextBox 53">
            <a:extLst>
              <a:ext uri="{FF2B5EF4-FFF2-40B4-BE49-F238E27FC236}">
                <a16:creationId xmlns:a16="http://schemas.microsoft.com/office/drawing/2014/main" id="{5FC0CA54-E6A1-A249-80EB-19EA3CE49415}"/>
              </a:ext>
            </a:extLst>
          </p:cNvPr>
          <p:cNvSpPr txBox="1"/>
          <p:nvPr/>
        </p:nvSpPr>
        <p:spPr>
          <a:xfrm rot="10800000" flipV="1">
            <a:off x="40193" y="4651271"/>
            <a:ext cx="3302229" cy="477054"/>
          </a:xfrm>
          <a:prstGeom prst="rect">
            <a:avLst/>
          </a:prstGeom>
          <a:noFill/>
        </p:spPr>
        <p:txBody>
          <a:bodyPr wrap="square" rtlCol="0">
            <a:spAutoFit/>
          </a:bodyPr>
          <a:lstStyle/>
          <a:p>
            <a:r>
              <a:rPr lang="en-US" sz="500" dirty="0">
                <a:latin typeface="Times New Roman" panose="02020603050405020304" pitchFamily="18" charset="0"/>
                <a:cs typeface="Times New Roman" panose="02020603050405020304" pitchFamily="18" charset="0"/>
              </a:rPr>
              <a:t>Mr. Andy Henry also helped with the 3-D printing of a device to secure the </a:t>
            </a:r>
            <a:r>
              <a:rPr lang="en-US" sz="500" dirty="0" err="1">
                <a:latin typeface="Times New Roman" panose="02020603050405020304" pitchFamily="18" charset="0"/>
                <a:cs typeface="Times New Roman" panose="02020603050405020304" pitchFamily="18" charset="0"/>
              </a:rPr>
              <a:t>PocketLab</a:t>
            </a:r>
            <a:r>
              <a:rPr lang="en-US" sz="500" dirty="0">
                <a:latin typeface="Times New Roman" panose="02020603050405020304" pitchFamily="18" charset="0"/>
                <a:cs typeface="Times New Roman" panose="02020603050405020304" pitchFamily="18" charset="0"/>
              </a:rPr>
              <a:t> sensor.  Appropriate weather conditions, such as adequate wind speeds, were necessary in order to ensure safe flying.  Weather parameters, such as temperature, dew point, relative humidity, barometric pressure, and  PM</a:t>
            </a:r>
            <a:r>
              <a:rPr lang="en-US" sz="500" baseline="-25000" dirty="0">
                <a:latin typeface="Times New Roman" panose="02020603050405020304" pitchFamily="18" charset="0"/>
                <a:cs typeface="Times New Roman" panose="02020603050405020304" pitchFamily="18" charset="0"/>
              </a:rPr>
              <a:t>2.5 </a:t>
            </a:r>
            <a:r>
              <a:rPr lang="en-US" sz="500" dirty="0">
                <a:latin typeface="Times New Roman" panose="02020603050405020304" pitchFamily="18" charset="0"/>
                <a:cs typeface="Times New Roman" panose="02020603050405020304" pitchFamily="18" charset="0"/>
              </a:rPr>
              <a:t>were measured at ground level, and then compared with measurements at an altitude of 122 meters.  The site used for this investigation was the Crestwood High School soccer/football practice field lot - exact location of latitude 42º32’10.60” N and longitude - 83º29’45.25” W.</a:t>
            </a:r>
          </a:p>
        </p:txBody>
      </p:sp>
      <p:sp>
        <p:nvSpPr>
          <p:cNvPr id="55" name="TextBox 54">
            <a:extLst>
              <a:ext uri="{FF2B5EF4-FFF2-40B4-BE49-F238E27FC236}">
                <a16:creationId xmlns:a16="http://schemas.microsoft.com/office/drawing/2014/main" id="{5A019024-5CC9-474D-B6FF-B0057DDC60FD}"/>
              </a:ext>
            </a:extLst>
          </p:cNvPr>
          <p:cNvSpPr txBox="1"/>
          <p:nvPr/>
        </p:nvSpPr>
        <p:spPr>
          <a:xfrm>
            <a:off x="52217" y="5292738"/>
            <a:ext cx="3221842" cy="838691"/>
          </a:xfrm>
          <a:prstGeom prst="rect">
            <a:avLst/>
          </a:prstGeom>
          <a:noFill/>
        </p:spPr>
        <p:txBody>
          <a:bodyPr wrap="square" rtlCol="0">
            <a:spAutoFit/>
          </a:bodyPr>
          <a:lstStyle/>
          <a:p>
            <a:r>
              <a:rPr lang="en-US" sz="550" dirty="0">
                <a:latin typeface="Times New Roman" panose="02020603050405020304" pitchFamily="18" charset="0"/>
                <a:cs typeface="Times New Roman" panose="02020603050405020304" pitchFamily="18" charset="0"/>
              </a:rPr>
              <a:t>1. How does PM</a:t>
            </a:r>
            <a:r>
              <a:rPr lang="en-US" sz="550" baseline="-25000" dirty="0">
                <a:latin typeface="Times New Roman" panose="02020603050405020304" pitchFamily="18" charset="0"/>
                <a:cs typeface="Times New Roman" panose="02020603050405020304" pitchFamily="18" charset="0"/>
              </a:rPr>
              <a:t>2.5</a:t>
            </a:r>
            <a:r>
              <a:rPr lang="en-US" sz="550" dirty="0">
                <a:latin typeface="Times New Roman" panose="02020603050405020304" pitchFamily="18" charset="0"/>
                <a:cs typeface="Times New Roman" panose="02020603050405020304" pitchFamily="18" charset="0"/>
              </a:rPr>
              <a:t> and PM</a:t>
            </a:r>
            <a:r>
              <a:rPr lang="en-US" sz="550" baseline="-25000" dirty="0">
                <a:latin typeface="Times New Roman" panose="02020603050405020304" pitchFamily="18" charset="0"/>
                <a:cs typeface="Times New Roman" panose="02020603050405020304" pitchFamily="18" charset="0"/>
              </a:rPr>
              <a:t>10</a:t>
            </a:r>
            <a:r>
              <a:rPr lang="en-US" sz="550" dirty="0">
                <a:latin typeface="Times New Roman" panose="02020603050405020304" pitchFamily="18" charset="0"/>
                <a:cs typeface="Times New Roman" panose="02020603050405020304" pitchFamily="18" charset="0"/>
              </a:rPr>
              <a:t>  measured at ground level (1.2 meters from the ground surface) vary from PM</a:t>
            </a:r>
            <a:r>
              <a:rPr lang="en-US" sz="550" baseline="-25000" dirty="0">
                <a:latin typeface="Times New Roman" panose="02020603050405020304" pitchFamily="18" charset="0"/>
                <a:cs typeface="Times New Roman" panose="02020603050405020304" pitchFamily="18" charset="0"/>
              </a:rPr>
              <a:t>2.5</a:t>
            </a:r>
            <a:r>
              <a:rPr lang="en-US" sz="550" dirty="0">
                <a:latin typeface="Times New Roman" panose="02020603050405020304" pitchFamily="18" charset="0"/>
                <a:cs typeface="Times New Roman" panose="02020603050405020304" pitchFamily="18" charset="0"/>
              </a:rPr>
              <a:t> and PM</a:t>
            </a:r>
            <a:r>
              <a:rPr lang="en-US" sz="550" baseline="-25000" dirty="0">
                <a:latin typeface="Times New Roman" panose="02020603050405020304" pitchFamily="18" charset="0"/>
                <a:cs typeface="Times New Roman" panose="02020603050405020304" pitchFamily="18" charset="0"/>
              </a:rPr>
              <a:t>10</a:t>
            </a:r>
            <a:r>
              <a:rPr lang="en-US" sz="550" dirty="0">
                <a:latin typeface="Times New Roman" panose="02020603050405020304" pitchFamily="18" charset="0"/>
                <a:cs typeface="Times New Roman" panose="02020603050405020304" pitchFamily="18" charset="0"/>
              </a:rPr>
              <a:t> measured at an altitude of approximately 122 meters or 400 feet above the surface? </a:t>
            </a:r>
            <a:endParaRPr lang="en-US" sz="550" b="0" dirty="0">
              <a:effectLst/>
              <a:latin typeface="Times New Roman" panose="02020603050405020304" pitchFamily="18" charset="0"/>
              <a:cs typeface="Times New Roman" panose="02020603050405020304" pitchFamily="18" charset="0"/>
            </a:endParaRPr>
          </a:p>
          <a:p>
            <a:r>
              <a:rPr lang="en-US" sz="550" dirty="0">
                <a:latin typeface="Times New Roman" panose="02020603050405020304" pitchFamily="18" charset="0"/>
                <a:cs typeface="Times New Roman" panose="02020603050405020304" pitchFamily="18" charset="0"/>
              </a:rPr>
              <a:t>2. How does PM data derived from the </a:t>
            </a:r>
            <a:r>
              <a:rPr lang="en-US" sz="550" dirty="0" err="1">
                <a:latin typeface="Times New Roman" panose="02020603050405020304" pitchFamily="18" charset="0"/>
                <a:cs typeface="Times New Roman" panose="02020603050405020304" pitchFamily="18" charset="0"/>
              </a:rPr>
              <a:t>PocketLab</a:t>
            </a:r>
            <a:r>
              <a:rPr lang="en-US" sz="550" dirty="0">
                <a:latin typeface="Times New Roman" panose="02020603050405020304" pitchFamily="18" charset="0"/>
                <a:cs typeface="Times New Roman" panose="02020603050405020304" pitchFamily="18" charset="0"/>
              </a:rPr>
              <a:t> compare with PM data reported from a </a:t>
            </a:r>
            <a:r>
              <a:rPr lang="en-US" sz="550" dirty="0" err="1">
                <a:latin typeface="Times New Roman" panose="02020603050405020304" pitchFamily="18" charset="0"/>
                <a:cs typeface="Times New Roman" panose="02020603050405020304" pitchFamily="18" charset="0"/>
              </a:rPr>
              <a:t>PurpleAir</a:t>
            </a:r>
            <a:r>
              <a:rPr lang="en-US" sz="550" dirty="0">
                <a:latin typeface="Times New Roman" panose="02020603050405020304" pitchFamily="18" charset="0"/>
                <a:cs typeface="Times New Roman" panose="02020603050405020304" pitchFamily="18" charset="0"/>
              </a:rPr>
              <a:t> device?</a:t>
            </a:r>
            <a:endParaRPr lang="en-US" sz="550" b="0" dirty="0">
              <a:effectLst/>
              <a:latin typeface="Times New Roman" panose="02020603050405020304" pitchFamily="18" charset="0"/>
              <a:cs typeface="Times New Roman" panose="02020603050405020304" pitchFamily="18" charset="0"/>
            </a:endParaRPr>
          </a:p>
          <a:p>
            <a:r>
              <a:rPr lang="en-US" sz="550" dirty="0">
                <a:latin typeface="Times New Roman" panose="02020603050405020304" pitchFamily="18" charset="0"/>
                <a:cs typeface="Times New Roman" panose="02020603050405020304" pitchFamily="18" charset="0"/>
              </a:rPr>
              <a:t>3. How does PM data compare with select atmospheric data such as humidity and wind?</a:t>
            </a:r>
            <a:endParaRPr lang="en-US" sz="550" b="0" dirty="0">
              <a:effectLst/>
              <a:latin typeface="Times New Roman" panose="02020603050405020304" pitchFamily="18" charset="0"/>
              <a:cs typeface="Times New Roman" panose="02020603050405020304" pitchFamily="18" charset="0"/>
            </a:endParaRPr>
          </a:p>
          <a:p>
            <a:r>
              <a:rPr lang="en-US" sz="550" dirty="0">
                <a:latin typeface="Times New Roman" panose="02020603050405020304" pitchFamily="18" charset="0"/>
                <a:cs typeface="Times New Roman" panose="02020603050405020304" pitchFamily="18" charset="0"/>
              </a:rPr>
              <a:t>4. Can PM</a:t>
            </a:r>
            <a:r>
              <a:rPr lang="en-US" sz="550" baseline="-25000" dirty="0">
                <a:latin typeface="Times New Roman" panose="02020603050405020304" pitchFamily="18" charset="0"/>
                <a:cs typeface="Times New Roman" panose="02020603050405020304" pitchFamily="18" charset="0"/>
              </a:rPr>
              <a:t>2.5  </a:t>
            </a:r>
            <a:r>
              <a:rPr lang="en-US" sz="550" dirty="0">
                <a:latin typeface="Times New Roman" panose="02020603050405020304" pitchFamily="18" charset="0"/>
                <a:cs typeface="Times New Roman" panose="02020603050405020304" pitchFamily="18" charset="0"/>
              </a:rPr>
              <a:t>and PM</a:t>
            </a:r>
            <a:r>
              <a:rPr lang="en-US" sz="550" baseline="-25000" dirty="0">
                <a:latin typeface="Times New Roman" panose="02020603050405020304" pitchFamily="18" charset="0"/>
                <a:cs typeface="Times New Roman" panose="02020603050405020304" pitchFamily="18" charset="0"/>
              </a:rPr>
              <a:t>10 </a:t>
            </a:r>
            <a:r>
              <a:rPr lang="en-US" sz="550" dirty="0">
                <a:latin typeface="Times New Roman" panose="02020603050405020304" pitchFamily="18" charset="0"/>
                <a:cs typeface="Times New Roman" panose="02020603050405020304" pitchFamily="18" charset="0"/>
              </a:rPr>
              <a:t>measurements be utilized effectively by high school sports teams to modify their activities during episodes of poor air quality (high particulate matter counts).</a:t>
            </a:r>
            <a:endParaRPr lang="en-US" sz="550" b="0" dirty="0">
              <a:effectLst/>
              <a:latin typeface="Times New Roman" panose="02020603050405020304" pitchFamily="18" charset="0"/>
              <a:cs typeface="Times New Roman" panose="02020603050405020304" pitchFamily="18" charset="0"/>
            </a:endParaRPr>
          </a:p>
          <a:p>
            <a:br>
              <a:rPr lang="en-US" sz="500" dirty="0"/>
            </a:br>
            <a:endParaRPr lang="en-US" sz="500" dirty="0"/>
          </a:p>
        </p:txBody>
      </p:sp>
      <p:sp>
        <p:nvSpPr>
          <p:cNvPr id="56" name="TextBox 55">
            <a:extLst>
              <a:ext uri="{FF2B5EF4-FFF2-40B4-BE49-F238E27FC236}">
                <a16:creationId xmlns:a16="http://schemas.microsoft.com/office/drawing/2014/main" id="{672ED7AE-CCF3-C243-8977-60286503BA64}"/>
              </a:ext>
            </a:extLst>
          </p:cNvPr>
          <p:cNvSpPr txBox="1"/>
          <p:nvPr/>
        </p:nvSpPr>
        <p:spPr>
          <a:xfrm>
            <a:off x="80387" y="6183721"/>
            <a:ext cx="3109852" cy="684803"/>
          </a:xfrm>
          <a:prstGeom prst="rect">
            <a:avLst/>
          </a:prstGeom>
          <a:noFill/>
        </p:spPr>
        <p:txBody>
          <a:bodyPr wrap="square" rtlCol="0">
            <a:spAutoFit/>
          </a:bodyPr>
          <a:lstStyle/>
          <a:p>
            <a:r>
              <a:rPr lang="en-US" sz="550" dirty="0">
                <a:latin typeface="Times New Roman" panose="02020603050405020304" pitchFamily="18" charset="0"/>
                <a:cs typeface="Times New Roman" panose="02020603050405020304" pitchFamily="18" charset="0"/>
              </a:rPr>
              <a:t>1. There is no difference in PM</a:t>
            </a:r>
            <a:r>
              <a:rPr lang="en-US" sz="550" baseline="-25000" dirty="0">
                <a:latin typeface="Times New Roman" panose="02020603050405020304" pitchFamily="18" charset="0"/>
                <a:cs typeface="Times New Roman" panose="02020603050405020304" pitchFamily="18" charset="0"/>
              </a:rPr>
              <a:t>2.5</a:t>
            </a:r>
            <a:r>
              <a:rPr lang="en-US" sz="550" dirty="0">
                <a:latin typeface="Times New Roman" panose="02020603050405020304" pitchFamily="18" charset="0"/>
                <a:cs typeface="Times New Roman" panose="02020603050405020304" pitchFamily="18" charset="0"/>
              </a:rPr>
              <a:t> and PM</a:t>
            </a:r>
            <a:r>
              <a:rPr lang="en-US" sz="550" baseline="-25000" dirty="0">
                <a:latin typeface="Times New Roman" panose="02020603050405020304" pitchFamily="18" charset="0"/>
                <a:cs typeface="Times New Roman" panose="02020603050405020304" pitchFamily="18" charset="0"/>
              </a:rPr>
              <a:t>10</a:t>
            </a:r>
            <a:r>
              <a:rPr lang="en-US" sz="550" dirty="0">
                <a:latin typeface="Times New Roman" panose="02020603050405020304" pitchFamily="18" charset="0"/>
                <a:cs typeface="Times New Roman" panose="02020603050405020304" pitchFamily="18" charset="0"/>
              </a:rPr>
              <a:t> values at the ground surface as compared with PM</a:t>
            </a:r>
            <a:r>
              <a:rPr lang="en-US" sz="550" baseline="-25000" dirty="0">
                <a:latin typeface="Times New Roman" panose="02020603050405020304" pitchFamily="18" charset="0"/>
                <a:cs typeface="Times New Roman" panose="02020603050405020304" pitchFamily="18" charset="0"/>
              </a:rPr>
              <a:t>2.5</a:t>
            </a:r>
            <a:r>
              <a:rPr lang="en-US" sz="550" dirty="0">
                <a:latin typeface="Times New Roman" panose="02020603050405020304" pitchFamily="18" charset="0"/>
                <a:cs typeface="Times New Roman" panose="02020603050405020304" pitchFamily="18" charset="0"/>
              </a:rPr>
              <a:t> and PM</a:t>
            </a:r>
            <a:r>
              <a:rPr lang="en-US" sz="550" baseline="-25000" dirty="0">
                <a:latin typeface="Times New Roman" panose="02020603050405020304" pitchFamily="18" charset="0"/>
                <a:cs typeface="Times New Roman" panose="02020603050405020304" pitchFamily="18" charset="0"/>
              </a:rPr>
              <a:t>10</a:t>
            </a:r>
            <a:r>
              <a:rPr lang="en-US" sz="550" dirty="0">
                <a:latin typeface="Times New Roman" panose="02020603050405020304" pitchFamily="18" charset="0"/>
                <a:cs typeface="Times New Roman" panose="02020603050405020304" pitchFamily="18" charset="0"/>
              </a:rPr>
              <a:t> data collected at a height of 122 meters.  </a:t>
            </a:r>
            <a:endParaRPr lang="en-US" sz="550" b="0" dirty="0">
              <a:effectLst/>
              <a:latin typeface="Times New Roman" panose="02020603050405020304" pitchFamily="18" charset="0"/>
              <a:cs typeface="Times New Roman" panose="02020603050405020304" pitchFamily="18" charset="0"/>
            </a:endParaRPr>
          </a:p>
          <a:p>
            <a:r>
              <a:rPr lang="en-US" sz="550" dirty="0">
                <a:latin typeface="Times New Roman" panose="02020603050405020304" pitchFamily="18" charset="0"/>
                <a:cs typeface="Times New Roman" panose="02020603050405020304" pitchFamily="18" charset="0"/>
              </a:rPr>
              <a:t>2. There is no difference in Particulate Matter (PM) data collected by either the </a:t>
            </a:r>
            <a:r>
              <a:rPr lang="en-US" sz="550" dirty="0" err="1">
                <a:latin typeface="Times New Roman" panose="02020603050405020304" pitchFamily="18" charset="0"/>
                <a:cs typeface="Times New Roman" panose="02020603050405020304" pitchFamily="18" charset="0"/>
              </a:rPr>
              <a:t>PocketLab</a:t>
            </a:r>
            <a:r>
              <a:rPr lang="en-US" sz="550" dirty="0">
                <a:latin typeface="Times New Roman" panose="02020603050405020304" pitchFamily="18" charset="0"/>
                <a:cs typeface="Times New Roman" panose="02020603050405020304" pitchFamily="18" charset="0"/>
              </a:rPr>
              <a:t> or </a:t>
            </a:r>
            <a:r>
              <a:rPr lang="en-US" sz="550" dirty="0" err="1">
                <a:latin typeface="Times New Roman" panose="02020603050405020304" pitchFamily="18" charset="0"/>
                <a:cs typeface="Times New Roman" panose="02020603050405020304" pitchFamily="18" charset="0"/>
              </a:rPr>
              <a:t>PurpleAir</a:t>
            </a:r>
            <a:r>
              <a:rPr lang="en-US" sz="550" dirty="0">
                <a:latin typeface="Times New Roman" panose="02020603050405020304" pitchFamily="18" charset="0"/>
                <a:cs typeface="Times New Roman" panose="02020603050405020304" pitchFamily="18" charset="0"/>
              </a:rPr>
              <a:t> device.</a:t>
            </a:r>
            <a:endParaRPr lang="en-US" sz="550" b="0" dirty="0">
              <a:effectLst/>
              <a:latin typeface="Times New Roman" panose="02020603050405020304" pitchFamily="18" charset="0"/>
              <a:cs typeface="Times New Roman" panose="02020603050405020304" pitchFamily="18" charset="0"/>
            </a:endParaRPr>
          </a:p>
          <a:p>
            <a:r>
              <a:rPr lang="en-US" sz="550" dirty="0">
                <a:latin typeface="Times New Roman" panose="02020603050405020304" pitchFamily="18" charset="0"/>
                <a:cs typeface="Times New Roman" panose="02020603050405020304" pitchFamily="18" charset="0"/>
              </a:rPr>
              <a:t>3. There is no relationship between PM data with humidity and wind speed.</a:t>
            </a:r>
            <a:endParaRPr lang="en-US" sz="550" b="0" dirty="0">
              <a:effectLst/>
              <a:latin typeface="Times New Roman" panose="02020603050405020304" pitchFamily="18" charset="0"/>
              <a:cs typeface="Times New Roman" panose="02020603050405020304" pitchFamily="18" charset="0"/>
            </a:endParaRPr>
          </a:p>
          <a:p>
            <a:r>
              <a:rPr lang="en-US" sz="550" dirty="0">
                <a:latin typeface="Times New Roman" panose="02020603050405020304" pitchFamily="18" charset="0"/>
                <a:cs typeface="Times New Roman" panose="02020603050405020304" pitchFamily="18" charset="0"/>
              </a:rPr>
              <a:t>4. PM</a:t>
            </a:r>
            <a:r>
              <a:rPr lang="en-US" sz="550" baseline="-25000" dirty="0">
                <a:latin typeface="Times New Roman" panose="02020603050405020304" pitchFamily="18" charset="0"/>
                <a:cs typeface="Times New Roman" panose="02020603050405020304" pitchFamily="18" charset="0"/>
              </a:rPr>
              <a:t>2.5  </a:t>
            </a:r>
            <a:r>
              <a:rPr lang="en-US" sz="550" dirty="0">
                <a:latin typeface="Times New Roman" panose="02020603050405020304" pitchFamily="18" charset="0"/>
                <a:cs typeface="Times New Roman" panose="02020603050405020304" pitchFamily="18" charset="0"/>
              </a:rPr>
              <a:t>and PM</a:t>
            </a:r>
            <a:r>
              <a:rPr lang="en-US" sz="550" baseline="-25000" dirty="0">
                <a:latin typeface="Times New Roman" panose="02020603050405020304" pitchFamily="18" charset="0"/>
                <a:cs typeface="Times New Roman" panose="02020603050405020304" pitchFamily="18" charset="0"/>
              </a:rPr>
              <a:t>10 </a:t>
            </a:r>
            <a:r>
              <a:rPr lang="en-US" sz="550" dirty="0">
                <a:latin typeface="Times New Roman" panose="02020603050405020304" pitchFamily="18" charset="0"/>
                <a:cs typeface="Times New Roman" panose="02020603050405020304" pitchFamily="18" charset="0"/>
              </a:rPr>
              <a:t>measurements cannot be utilized effectively by high school sports teams to modify their activities during episodes of poor air quality (high particulate matter counts)</a:t>
            </a:r>
          </a:p>
        </p:txBody>
      </p:sp>
      <p:pic>
        <p:nvPicPr>
          <p:cNvPr id="58" name="Picture 57">
            <a:extLst>
              <a:ext uri="{FF2B5EF4-FFF2-40B4-BE49-F238E27FC236}">
                <a16:creationId xmlns:a16="http://schemas.microsoft.com/office/drawing/2014/main" id="{6D5FBB5E-EAF7-1E43-9425-FD1A610A259A}"/>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414342" y="1414131"/>
            <a:ext cx="767958" cy="811163"/>
          </a:xfrm>
          <a:prstGeom prst="rect">
            <a:avLst/>
          </a:prstGeom>
        </p:spPr>
      </p:pic>
      <p:pic>
        <p:nvPicPr>
          <p:cNvPr id="60" name="Graphic 59" descr="Arrow Straight">
            <a:extLst>
              <a:ext uri="{FF2B5EF4-FFF2-40B4-BE49-F238E27FC236}">
                <a16:creationId xmlns:a16="http://schemas.microsoft.com/office/drawing/2014/main" id="{C5BAB013-DBF2-9B46-8B9F-0A3EF04F3C6C}"/>
              </a:ext>
            </a:extLst>
          </p:cNvPr>
          <p:cNvPicPr>
            <a:picLocks noChangeAspect="1"/>
          </p:cNvPicPr>
          <p:nvPr/>
        </p:nvPicPr>
        <p:blipFill>
          <a:blip r:embed="rId10" cstate="print">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flipH="1">
            <a:off x="4200885" y="1556953"/>
            <a:ext cx="328757" cy="343341"/>
          </a:xfrm>
          <a:prstGeom prst="rect">
            <a:avLst/>
          </a:prstGeom>
        </p:spPr>
      </p:pic>
      <p:sp>
        <p:nvSpPr>
          <p:cNvPr id="64" name="TextBox 63">
            <a:extLst>
              <a:ext uri="{FF2B5EF4-FFF2-40B4-BE49-F238E27FC236}">
                <a16:creationId xmlns:a16="http://schemas.microsoft.com/office/drawing/2014/main" id="{422AE92F-35F4-F543-92B6-BA0F05DF371A}"/>
              </a:ext>
            </a:extLst>
          </p:cNvPr>
          <p:cNvSpPr txBox="1"/>
          <p:nvPr/>
        </p:nvSpPr>
        <p:spPr>
          <a:xfrm>
            <a:off x="4387651" y="1981413"/>
            <a:ext cx="918841" cy="323165"/>
          </a:xfrm>
          <a:prstGeom prst="rect">
            <a:avLst/>
          </a:prstGeom>
          <a:noFill/>
        </p:spPr>
        <p:txBody>
          <a:bodyPr wrap="square" rtlCol="0">
            <a:spAutoFit/>
          </a:bodyPr>
          <a:lstStyle/>
          <a:p>
            <a:pPr algn="ctr"/>
            <a:r>
              <a:rPr lang="en-US" sz="500" dirty="0" err="1">
                <a:latin typeface="Times New Roman" panose="02020603050405020304" pitchFamily="18" charset="0"/>
                <a:cs typeface="Times New Roman" panose="02020603050405020304" pitchFamily="18" charset="0"/>
              </a:rPr>
              <a:t>PocketLab</a:t>
            </a:r>
            <a:r>
              <a:rPr lang="en-US" sz="500" dirty="0">
                <a:latin typeface="Times New Roman" panose="02020603050405020304" pitchFamily="18" charset="0"/>
                <a:cs typeface="Times New Roman" panose="02020603050405020304" pitchFamily="18" charset="0"/>
              </a:rPr>
              <a:t> Air was used to take PM2.5, PM10, and surface weather parameters.</a:t>
            </a:r>
          </a:p>
        </p:txBody>
      </p:sp>
      <p:pic>
        <p:nvPicPr>
          <p:cNvPr id="65" name="Graphic 64" descr="Arrow Straight">
            <a:extLst>
              <a:ext uri="{FF2B5EF4-FFF2-40B4-BE49-F238E27FC236}">
                <a16:creationId xmlns:a16="http://schemas.microsoft.com/office/drawing/2014/main" id="{6D41CF30-7B6B-B24E-8740-D68AC7485931}"/>
              </a:ext>
            </a:extLst>
          </p:cNvPr>
          <p:cNvPicPr>
            <a:picLocks noChangeAspect="1"/>
          </p:cNvPicPr>
          <p:nvPr/>
        </p:nvPicPr>
        <p:blipFill>
          <a:blip r:embed="rId10" cstate="print">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flipH="1">
            <a:off x="5056760" y="1566419"/>
            <a:ext cx="328757" cy="343341"/>
          </a:xfrm>
          <a:prstGeom prst="rect">
            <a:avLst/>
          </a:prstGeom>
        </p:spPr>
      </p:pic>
      <p:pic>
        <p:nvPicPr>
          <p:cNvPr id="67" name="Picture 66">
            <a:extLst>
              <a:ext uri="{FF2B5EF4-FFF2-40B4-BE49-F238E27FC236}">
                <a16:creationId xmlns:a16="http://schemas.microsoft.com/office/drawing/2014/main" id="{36484376-8736-0646-8563-3FE25A1230B1}"/>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4531457" y="1419712"/>
            <a:ext cx="510602" cy="596828"/>
          </a:xfrm>
          <a:prstGeom prst="rect">
            <a:avLst/>
          </a:prstGeom>
        </p:spPr>
      </p:pic>
      <p:pic>
        <p:nvPicPr>
          <p:cNvPr id="70" name="Picture 69">
            <a:extLst>
              <a:ext uri="{FF2B5EF4-FFF2-40B4-BE49-F238E27FC236}">
                <a16:creationId xmlns:a16="http://schemas.microsoft.com/office/drawing/2014/main" id="{EA3C0585-57D5-5845-9985-62F85ED5439F}"/>
              </a:ext>
            </a:extLst>
          </p:cNvPr>
          <p:cNvPicPr>
            <a:picLocks noChangeAspect="1"/>
          </p:cNvPicPr>
          <p:nvPr/>
        </p:nvPicPr>
        <p:blipFill>
          <a:blip r:embed="rId13"/>
          <a:stretch>
            <a:fillRect/>
          </a:stretch>
        </p:blipFill>
        <p:spPr>
          <a:xfrm>
            <a:off x="3294630" y="1991018"/>
            <a:ext cx="1007383" cy="234277"/>
          </a:xfrm>
          <a:prstGeom prst="rect">
            <a:avLst/>
          </a:prstGeom>
        </p:spPr>
      </p:pic>
      <p:sp>
        <p:nvSpPr>
          <p:cNvPr id="71" name="TextBox 70">
            <a:extLst>
              <a:ext uri="{FF2B5EF4-FFF2-40B4-BE49-F238E27FC236}">
                <a16:creationId xmlns:a16="http://schemas.microsoft.com/office/drawing/2014/main" id="{935EF5FE-D2A9-1242-A434-3A3C02A5B4FD}"/>
              </a:ext>
            </a:extLst>
          </p:cNvPr>
          <p:cNvSpPr txBox="1"/>
          <p:nvPr/>
        </p:nvSpPr>
        <p:spPr>
          <a:xfrm>
            <a:off x="3195917" y="1967823"/>
            <a:ext cx="1152322" cy="323165"/>
          </a:xfrm>
          <a:prstGeom prst="rect">
            <a:avLst/>
          </a:prstGeom>
          <a:noFill/>
        </p:spPr>
        <p:txBody>
          <a:bodyPr wrap="square" rtlCol="0">
            <a:spAutoFit/>
          </a:bodyPr>
          <a:lstStyle/>
          <a:p>
            <a:pPr algn="ctr"/>
            <a:r>
              <a:rPr lang="en-US" sz="500" dirty="0">
                <a:latin typeface="Times New Roman" panose="02020603050405020304" pitchFamily="18" charset="0"/>
                <a:cs typeface="Times New Roman" panose="02020603050405020304" pitchFamily="18" charset="0"/>
              </a:rPr>
              <a:t>Crestwood High School Practice Field Site. This image is 305 M high  (caught by researchers’ Aeropod).</a:t>
            </a:r>
          </a:p>
        </p:txBody>
      </p:sp>
      <p:pic>
        <p:nvPicPr>
          <p:cNvPr id="73" name="Picture 72">
            <a:extLst>
              <a:ext uri="{FF2B5EF4-FFF2-40B4-BE49-F238E27FC236}">
                <a16:creationId xmlns:a16="http://schemas.microsoft.com/office/drawing/2014/main" id="{C1509D15-A129-9949-B76C-4EAD83F11949}"/>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rot="5400000">
            <a:off x="5349036" y="1461662"/>
            <a:ext cx="597418" cy="504211"/>
          </a:xfrm>
          <a:prstGeom prst="rect">
            <a:avLst/>
          </a:prstGeom>
        </p:spPr>
      </p:pic>
      <p:sp>
        <p:nvSpPr>
          <p:cNvPr id="75" name="TextBox 74">
            <a:extLst>
              <a:ext uri="{FF2B5EF4-FFF2-40B4-BE49-F238E27FC236}">
                <a16:creationId xmlns:a16="http://schemas.microsoft.com/office/drawing/2014/main" id="{7CCF3237-A256-C54E-9B7F-9551E9E8AB6D}"/>
              </a:ext>
            </a:extLst>
          </p:cNvPr>
          <p:cNvSpPr txBox="1"/>
          <p:nvPr/>
        </p:nvSpPr>
        <p:spPr>
          <a:xfrm>
            <a:off x="5215486" y="1989766"/>
            <a:ext cx="756939" cy="246221"/>
          </a:xfrm>
          <a:prstGeom prst="rect">
            <a:avLst/>
          </a:prstGeom>
          <a:noFill/>
        </p:spPr>
        <p:txBody>
          <a:bodyPr wrap="square" rtlCol="0">
            <a:spAutoFit/>
          </a:bodyPr>
          <a:lstStyle/>
          <a:p>
            <a:pPr algn="ctr"/>
            <a:r>
              <a:rPr lang="en-US" sz="500" dirty="0" err="1">
                <a:latin typeface="Times New Roman" panose="02020603050405020304" pitchFamily="18" charset="0"/>
                <a:cs typeface="Times New Roman" panose="02020603050405020304" pitchFamily="18" charset="0"/>
              </a:rPr>
              <a:t>PocketLab</a:t>
            </a:r>
            <a:r>
              <a:rPr lang="en-US" sz="500" dirty="0">
                <a:latin typeface="Times New Roman" panose="02020603050405020304" pitchFamily="18" charset="0"/>
                <a:cs typeface="Times New Roman" panose="02020603050405020304" pitchFamily="18" charset="0"/>
              </a:rPr>
              <a:t> Air mounted on tripod</a:t>
            </a:r>
          </a:p>
        </p:txBody>
      </p:sp>
      <p:pic>
        <p:nvPicPr>
          <p:cNvPr id="76" name="Graphic 75" descr="Arrow Straight">
            <a:extLst>
              <a:ext uri="{FF2B5EF4-FFF2-40B4-BE49-F238E27FC236}">
                <a16:creationId xmlns:a16="http://schemas.microsoft.com/office/drawing/2014/main" id="{B1F9C620-6FFA-D94F-AEEB-61894BF065FC}"/>
              </a:ext>
            </a:extLst>
          </p:cNvPr>
          <p:cNvPicPr>
            <a:picLocks noChangeAspect="1"/>
          </p:cNvPicPr>
          <p:nvPr/>
        </p:nvPicPr>
        <p:blipFill>
          <a:blip r:embed="rId10" cstate="print">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flipH="1">
            <a:off x="5921051" y="1569612"/>
            <a:ext cx="328757" cy="343341"/>
          </a:xfrm>
          <a:prstGeom prst="rect">
            <a:avLst/>
          </a:prstGeom>
        </p:spPr>
      </p:pic>
      <p:pic>
        <p:nvPicPr>
          <p:cNvPr id="78" name="Picture 77">
            <a:extLst>
              <a:ext uri="{FF2B5EF4-FFF2-40B4-BE49-F238E27FC236}">
                <a16:creationId xmlns:a16="http://schemas.microsoft.com/office/drawing/2014/main" id="{9421D7FB-0CB2-5745-859B-91CC3BD703E5}"/>
              </a:ext>
            </a:extLst>
          </p:cNvPr>
          <p:cNvPicPr>
            <a:picLocks noChangeAspect="1"/>
          </p:cNvPicPr>
          <p:nvPr/>
        </p:nvPicPr>
        <p:blipFill rotWithShape="1">
          <a:blip r:embed="rId15" cstate="print">
            <a:extLst>
              <a:ext uri="{28A0092B-C50C-407E-A947-70E740481C1C}">
                <a14:useLocalDpi xmlns:a14="http://schemas.microsoft.com/office/drawing/2010/main"/>
              </a:ext>
            </a:extLst>
          </a:blip>
          <a:srcRect/>
          <a:stretch/>
        </p:blipFill>
        <p:spPr>
          <a:xfrm>
            <a:off x="6253787" y="1422905"/>
            <a:ext cx="504212" cy="615835"/>
          </a:xfrm>
          <a:prstGeom prst="rect">
            <a:avLst/>
          </a:prstGeom>
        </p:spPr>
      </p:pic>
      <p:sp>
        <p:nvSpPr>
          <p:cNvPr id="79" name="TextBox 78">
            <a:extLst>
              <a:ext uri="{FF2B5EF4-FFF2-40B4-BE49-F238E27FC236}">
                <a16:creationId xmlns:a16="http://schemas.microsoft.com/office/drawing/2014/main" id="{96A75E6D-4BC2-D343-9856-90424F08B7D5}"/>
              </a:ext>
            </a:extLst>
          </p:cNvPr>
          <p:cNvSpPr txBox="1"/>
          <p:nvPr/>
        </p:nvSpPr>
        <p:spPr>
          <a:xfrm>
            <a:off x="6158653" y="2006453"/>
            <a:ext cx="756939" cy="323165"/>
          </a:xfrm>
          <a:prstGeom prst="rect">
            <a:avLst/>
          </a:prstGeom>
          <a:noFill/>
        </p:spPr>
        <p:txBody>
          <a:bodyPr wrap="square" rtlCol="0">
            <a:spAutoFit/>
          </a:bodyPr>
          <a:lstStyle/>
          <a:p>
            <a:r>
              <a:rPr lang="en-US" sz="500" dirty="0" err="1">
                <a:latin typeface="Times New Roman" panose="02020603050405020304" pitchFamily="18" charset="0"/>
                <a:cs typeface="Times New Roman" panose="02020603050405020304" pitchFamily="18" charset="0"/>
              </a:rPr>
              <a:t>PocketLab</a:t>
            </a:r>
            <a:r>
              <a:rPr lang="en-US" sz="500" dirty="0">
                <a:latin typeface="Times New Roman" panose="02020603050405020304" pitchFamily="18" charset="0"/>
                <a:cs typeface="Times New Roman" panose="02020603050405020304" pitchFamily="18" charset="0"/>
              </a:rPr>
              <a:t> Air attached to custom, 3D printed Aeropod</a:t>
            </a:r>
          </a:p>
        </p:txBody>
      </p:sp>
      <p:pic>
        <p:nvPicPr>
          <p:cNvPr id="80" name="Graphic 79" descr="Arrow Straight">
            <a:extLst>
              <a:ext uri="{FF2B5EF4-FFF2-40B4-BE49-F238E27FC236}">
                <a16:creationId xmlns:a16="http://schemas.microsoft.com/office/drawing/2014/main" id="{49838778-627F-F440-A1C4-B29651946CC4}"/>
              </a:ext>
            </a:extLst>
          </p:cNvPr>
          <p:cNvPicPr>
            <a:picLocks noChangeAspect="1"/>
          </p:cNvPicPr>
          <p:nvPr/>
        </p:nvPicPr>
        <p:blipFill>
          <a:blip r:embed="rId10" cstate="print">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flipH="1">
            <a:off x="6759189" y="1575262"/>
            <a:ext cx="328757" cy="343341"/>
          </a:xfrm>
          <a:prstGeom prst="rect">
            <a:avLst/>
          </a:prstGeom>
        </p:spPr>
      </p:pic>
      <p:pic>
        <p:nvPicPr>
          <p:cNvPr id="84" name="Picture 83">
            <a:extLst>
              <a:ext uri="{FF2B5EF4-FFF2-40B4-BE49-F238E27FC236}">
                <a16:creationId xmlns:a16="http://schemas.microsoft.com/office/drawing/2014/main" id="{58D98296-D684-4D4A-BDA5-0BE6F976A459}"/>
              </a:ext>
            </a:extLst>
          </p:cNvPr>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rot="5400000">
            <a:off x="10734418" y="4894567"/>
            <a:ext cx="1561267" cy="1100113"/>
          </a:xfrm>
          <a:prstGeom prst="rect">
            <a:avLst/>
          </a:prstGeom>
        </p:spPr>
      </p:pic>
      <p:sp>
        <p:nvSpPr>
          <p:cNvPr id="87" name="TextBox 86">
            <a:extLst>
              <a:ext uri="{FF2B5EF4-FFF2-40B4-BE49-F238E27FC236}">
                <a16:creationId xmlns:a16="http://schemas.microsoft.com/office/drawing/2014/main" id="{6F33252B-1019-A243-819C-92F759E05338}"/>
              </a:ext>
            </a:extLst>
          </p:cNvPr>
          <p:cNvSpPr txBox="1"/>
          <p:nvPr/>
        </p:nvSpPr>
        <p:spPr>
          <a:xfrm>
            <a:off x="7003912" y="2020833"/>
            <a:ext cx="760750" cy="323165"/>
          </a:xfrm>
          <a:prstGeom prst="rect">
            <a:avLst/>
          </a:prstGeom>
          <a:noFill/>
        </p:spPr>
        <p:txBody>
          <a:bodyPr wrap="square" rtlCol="0">
            <a:spAutoFit/>
          </a:bodyPr>
          <a:lstStyle/>
          <a:p>
            <a:r>
              <a:rPr lang="en-US" sz="500" dirty="0">
                <a:latin typeface="Times New Roman" panose="02020603050405020304" pitchFamily="18" charset="0"/>
                <a:cs typeface="Times New Roman" panose="02020603050405020304" pitchFamily="18" charset="0"/>
              </a:rPr>
              <a:t>Aeropod attached at 122 M, continuously collecting PM data. </a:t>
            </a:r>
          </a:p>
        </p:txBody>
      </p:sp>
      <p:pic>
        <p:nvPicPr>
          <p:cNvPr id="88" name="Graphic 87" descr="Arrow Straight">
            <a:extLst>
              <a:ext uri="{FF2B5EF4-FFF2-40B4-BE49-F238E27FC236}">
                <a16:creationId xmlns:a16="http://schemas.microsoft.com/office/drawing/2014/main" id="{DE41C2E6-68F7-0947-88CA-C12A0BB71E24}"/>
              </a:ext>
            </a:extLst>
          </p:cNvPr>
          <p:cNvPicPr>
            <a:picLocks noChangeAspect="1"/>
          </p:cNvPicPr>
          <p:nvPr/>
        </p:nvPicPr>
        <p:blipFill>
          <a:blip r:embed="rId10" cstate="print">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flipH="1">
            <a:off x="7627753" y="1575262"/>
            <a:ext cx="328757" cy="343341"/>
          </a:xfrm>
          <a:prstGeom prst="rect">
            <a:avLst/>
          </a:prstGeom>
        </p:spPr>
      </p:pic>
      <p:pic>
        <p:nvPicPr>
          <p:cNvPr id="90" name="Picture 89">
            <a:extLst>
              <a:ext uri="{FF2B5EF4-FFF2-40B4-BE49-F238E27FC236}">
                <a16:creationId xmlns:a16="http://schemas.microsoft.com/office/drawing/2014/main" id="{45493B3B-35D0-074A-82B0-5BDA9B8B5A02}"/>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7957446" y="1414132"/>
            <a:ext cx="727504" cy="602408"/>
          </a:xfrm>
          <a:prstGeom prst="rect">
            <a:avLst/>
          </a:prstGeom>
        </p:spPr>
      </p:pic>
      <p:sp>
        <p:nvSpPr>
          <p:cNvPr id="91" name="TextBox 90">
            <a:extLst>
              <a:ext uri="{FF2B5EF4-FFF2-40B4-BE49-F238E27FC236}">
                <a16:creationId xmlns:a16="http://schemas.microsoft.com/office/drawing/2014/main" id="{0B6945F2-7A60-B442-A535-FD7002EF5D1B}"/>
              </a:ext>
            </a:extLst>
          </p:cNvPr>
          <p:cNvSpPr txBox="1"/>
          <p:nvPr/>
        </p:nvSpPr>
        <p:spPr>
          <a:xfrm>
            <a:off x="7940823" y="2006453"/>
            <a:ext cx="760750" cy="246221"/>
          </a:xfrm>
          <a:prstGeom prst="rect">
            <a:avLst/>
          </a:prstGeom>
          <a:noFill/>
        </p:spPr>
        <p:txBody>
          <a:bodyPr wrap="square" rtlCol="0">
            <a:spAutoFit/>
          </a:bodyPr>
          <a:lstStyle/>
          <a:p>
            <a:r>
              <a:rPr lang="en-US" sz="500" dirty="0">
                <a:latin typeface="Times New Roman" panose="02020603050405020304" pitchFamily="18" charset="0"/>
                <a:cs typeface="Times New Roman" panose="02020603050405020304" pitchFamily="18" charset="0"/>
              </a:rPr>
              <a:t>Data imported and averaged in Excel. </a:t>
            </a:r>
          </a:p>
        </p:txBody>
      </p:sp>
      <p:sp>
        <p:nvSpPr>
          <p:cNvPr id="92" name="Round Diagonal Corner Rectangle 91">
            <a:extLst>
              <a:ext uri="{FF2B5EF4-FFF2-40B4-BE49-F238E27FC236}">
                <a16:creationId xmlns:a16="http://schemas.microsoft.com/office/drawing/2014/main" id="{EEEC44E3-C97D-3F42-AD40-243D03A2EF40}"/>
              </a:ext>
            </a:extLst>
          </p:cNvPr>
          <p:cNvSpPr/>
          <p:nvPr/>
        </p:nvSpPr>
        <p:spPr>
          <a:xfrm>
            <a:off x="3479861" y="2383418"/>
            <a:ext cx="5177302" cy="200740"/>
          </a:xfrm>
          <a:prstGeom prst="round2Diag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C561F584-7FF5-164A-B643-1F8020EC7ACE}"/>
              </a:ext>
            </a:extLst>
          </p:cNvPr>
          <p:cNvSpPr/>
          <p:nvPr/>
        </p:nvSpPr>
        <p:spPr>
          <a:xfrm>
            <a:off x="5754248" y="2341791"/>
            <a:ext cx="662361" cy="276999"/>
          </a:xfrm>
          <a:prstGeom prst="rect">
            <a:avLst/>
          </a:prstGeom>
        </p:spPr>
        <p:txBody>
          <a:bodyPr wrap="none">
            <a:spAutoFit/>
          </a:bodyPr>
          <a:lstStyle/>
          <a:p>
            <a:r>
              <a:rPr lang="en-US" sz="1200" b="1" dirty="0">
                <a:solidFill>
                  <a:schemeClr val="bg1"/>
                </a:solidFill>
                <a:latin typeface="Times New Roman" panose="02020603050405020304" pitchFamily="18" charset="0"/>
                <a:cs typeface="Times New Roman" panose="02020603050405020304" pitchFamily="18" charset="0"/>
              </a:rPr>
              <a:t>Results</a:t>
            </a:r>
          </a:p>
        </p:txBody>
      </p:sp>
      <p:sp>
        <p:nvSpPr>
          <p:cNvPr id="94" name="Rectangle 93">
            <a:extLst>
              <a:ext uri="{FF2B5EF4-FFF2-40B4-BE49-F238E27FC236}">
                <a16:creationId xmlns:a16="http://schemas.microsoft.com/office/drawing/2014/main" id="{74B82ADD-35E7-1748-BCC1-68F9D44B529B}"/>
              </a:ext>
            </a:extLst>
          </p:cNvPr>
          <p:cNvSpPr/>
          <p:nvPr/>
        </p:nvSpPr>
        <p:spPr>
          <a:xfrm>
            <a:off x="8772195" y="6456225"/>
            <a:ext cx="3463410" cy="477054"/>
          </a:xfrm>
          <a:prstGeom prst="rect">
            <a:avLst/>
          </a:prstGeom>
        </p:spPr>
        <p:txBody>
          <a:bodyPr wrap="square">
            <a:spAutoFit/>
          </a:bodyPr>
          <a:lstStyle/>
          <a:p>
            <a:r>
              <a:rPr lang="en-US" sz="250" dirty="0" err="1">
                <a:latin typeface="Times New Roman" panose="02020603050405020304" pitchFamily="18" charset="0"/>
                <a:cs typeface="Times New Roman" panose="02020603050405020304" pitchFamily="18" charset="0"/>
              </a:rPr>
              <a:t>Ebi</a:t>
            </a:r>
            <a:r>
              <a:rPr lang="en-US" sz="250" dirty="0">
                <a:latin typeface="Times New Roman" panose="02020603050405020304" pitchFamily="18" charset="0"/>
                <a:cs typeface="Times New Roman" panose="02020603050405020304" pitchFamily="18" charset="0"/>
              </a:rPr>
              <a:t>, Kristie L., and Glenn McGregor. “Climate Change, Tropospheric Ozone and Particulate Matter, and Health Impacts.” </a:t>
            </a:r>
            <a:r>
              <a:rPr lang="en-US" sz="250" i="1" dirty="0">
                <a:latin typeface="Times New Roman" panose="02020603050405020304" pitchFamily="18" charset="0"/>
                <a:cs typeface="Times New Roman" panose="02020603050405020304" pitchFamily="18" charset="0"/>
              </a:rPr>
              <a:t>Environmental Health Perspectives</a:t>
            </a:r>
            <a:r>
              <a:rPr lang="en-US" sz="250" dirty="0">
                <a:latin typeface="Times New Roman" panose="02020603050405020304" pitchFamily="18" charset="0"/>
                <a:cs typeface="Times New Roman" panose="02020603050405020304" pitchFamily="18" charset="0"/>
              </a:rPr>
              <a:t>, vol. 116, no. 11, 2008, pp. 1449–1455. </a:t>
            </a:r>
            <a:r>
              <a:rPr lang="en-US" sz="250" i="1" dirty="0">
                <a:latin typeface="Times New Roman" panose="02020603050405020304" pitchFamily="18" charset="0"/>
                <a:cs typeface="Times New Roman" panose="02020603050405020304" pitchFamily="18" charset="0"/>
              </a:rPr>
              <a:t>JSTOR</a:t>
            </a:r>
            <a:r>
              <a:rPr lang="en-US" sz="250" dirty="0">
                <a:latin typeface="Times New Roman" panose="02020603050405020304" pitchFamily="18" charset="0"/>
                <a:cs typeface="Times New Roman" panose="02020603050405020304" pitchFamily="18" charset="0"/>
              </a:rPr>
              <a:t>, </a:t>
            </a:r>
            <a:r>
              <a:rPr lang="en-US" sz="250" dirty="0" err="1">
                <a:latin typeface="Times New Roman" panose="02020603050405020304" pitchFamily="18" charset="0"/>
                <a:cs typeface="Times New Roman" panose="02020603050405020304" pitchFamily="18" charset="0"/>
              </a:rPr>
              <a:t>www.jstor.org</a:t>
            </a:r>
            <a:r>
              <a:rPr lang="en-US" sz="250" dirty="0">
                <a:latin typeface="Times New Roman" panose="02020603050405020304" pitchFamily="18" charset="0"/>
                <a:cs typeface="Times New Roman" panose="02020603050405020304" pitchFamily="18" charset="0"/>
              </a:rPr>
              <a:t>/stable/25148444. Accessed 26 Feb. 2021. </a:t>
            </a:r>
            <a:endParaRPr lang="en-US" sz="250" b="0" dirty="0">
              <a:effectLst/>
              <a:latin typeface="Times New Roman" panose="02020603050405020304" pitchFamily="18" charset="0"/>
              <a:cs typeface="Times New Roman" panose="02020603050405020304" pitchFamily="18" charset="0"/>
            </a:endParaRPr>
          </a:p>
          <a:p>
            <a:r>
              <a:rPr lang="en-US" sz="250" dirty="0" err="1">
                <a:latin typeface="Times New Roman" panose="02020603050405020304" pitchFamily="18" charset="0"/>
                <a:cs typeface="Times New Roman" panose="02020603050405020304" pitchFamily="18" charset="0"/>
              </a:rPr>
              <a:t>Morishita</a:t>
            </a:r>
            <a:r>
              <a:rPr lang="en-US" sz="250" dirty="0">
                <a:latin typeface="Times New Roman" panose="02020603050405020304" pitchFamily="18" charset="0"/>
                <a:cs typeface="Times New Roman" panose="02020603050405020304" pitchFamily="18" charset="0"/>
              </a:rPr>
              <a:t>, Masako. “Exploration of the Composition and Sources of Urban Fine Particulate Matter Associated with Same-Day Cardiovascular Health Effects in Dearborn, Michigan.” Nature News, Nature Publishing Group, 28 May 2014, </a:t>
            </a:r>
            <a:r>
              <a:rPr lang="en-US" sz="250" dirty="0" err="1">
                <a:latin typeface="Times New Roman" panose="02020603050405020304" pitchFamily="18" charset="0"/>
                <a:cs typeface="Times New Roman" panose="02020603050405020304" pitchFamily="18" charset="0"/>
              </a:rPr>
              <a:t>www.nature.com</a:t>
            </a:r>
            <a:r>
              <a:rPr lang="en-US" sz="250" dirty="0">
                <a:latin typeface="Times New Roman" panose="02020603050405020304" pitchFamily="18" charset="0"/>
                <a:cs typeface="Times New Roman" panose="02020603050405020304" pitchFamily="18" charset="0"/>
              </a:rPr>
              <a:t>/articles/jes201435. </a:t>
            </a:r>
            <a:endParaRPr lang="en-US" sz="250" b="1" dirty="0">
              <a:effectLst/>
              <a:latin typeface="Times New Roman" panose="02020603050405020304" pitchFamily="18" charset="0"/>
              <a:cs typeface="Times New Roman" panose="02020603050405020304" pitchFamily="18" charset="0"/>
            </a:endParaRPr>
          </a:p>
          <a:p>
            <a:r>
              <a:rPr lang="en-US" sz="250" dirty="0" err="1">
                <a:latin typeface="Times New Roman" panose="02020603050405020304" pitchFamily="18" charset="0"/>
                <a:cs typeface="Times New Roman" panose="02020603050405020304" pitchFamily="18" charset="0"/>
              </a:rPr>
              <a:t>Panyacosit</a:t>
            </a:r>
            <a:r>
              <a:rPr lang="en-US" sz="250" dirty="0">
                <a:latin typeface="Times New Roman" panose="02020603050405020304" pitchFamily="18" charset="0"/>
                <a:cs typeface="Times New Roman" panose="02020603050405020304" pitchFamily="18" charset="0"/>
              </a:rPr>
              <a:t>, Lily. </a:t>
            </a:r>
            <a:r>
              <a:rPr lang="en-US" sz="250" i="1" dirty="0">
                <a:latin typeface="Times New Roman" panose="02020603050405020304" pitchFamily="18" charset="0"/>
                <a:cs typeface="Times New Roman" panose="02020603050405020304" pitchFamily="18" charset="0"/>
              </a:rPr>
              <a:t>Health Effects</a:t>
            </a:r>
            <a:r>
              <a:rPr lang="en-US" sz="250" dirty="0">
                <a:latin typeface="Times New Roman" panose="02020603050405020304" pitchFamily="18" charset="0"/>
                <a:cs typeface="Times New Roman" panose="02020603050405020304" pitchFamily="18" charset="0"/>
              </a:rPr>
              <a:t>. International Institute for Applied Systems Analysis (IIASA), 2000, pp. 16–19, </a:t>
            </a:r>
            <a:r>
              <a:rPr lang="en-US" sz="250" i="1" dirty="0">
                <a:latin typeface="Times New Roman" panose="02020603050405020304" pitchFamily="18" charset="0"/>
                <a:cs typeface="Times New Roman" panose="02020603050405020304" pitchFamily="18" charset="0"/>
              </a:rPr>
              <a:t>A Review of Particulate Matter and Health: Focus on Developing Countries</a:t>
            </a:r>
            <a:r>
              <a:rPr lang="en-US" sz="250" dirty="0">
                <a:latin typeface="Times New Roman" panose="02020603050405020304" pitchFamily="18" charset="0"/>
                <a:cs typeface="Times New Roman" panose="02020603050405020304" pitchFamily="18" charset="0"/>
              </a:rPr>
              <a:t>, </a:t>
            </a:r>
            <a:r>
              <a:rPr lang="en-US" sz="250" dirty="0" err="1">
                <a:latin typeface="Times New Roman" panose="02020603050405020304" pitchFamily="18" charset="0"/>
                <a:cs typeface="Times New Roman" panose="02020603050405020304" pitchFamily="18" charset="0"/>
              </a:rPr>
              <a:t>www.jstor.org</a:t>
            </a:r>
            <a:r>
              <a:rPr lang="en-US" sz="250" dirty="0">
                <a:latin typeface="Times New Roman" panose="02020603050405020304" pitchFamily="18" charset="0"/>
                <a:cs typeface="Times New Roman" panose="02020603050405020304" pitchFamily="18" charset="0"/>
              </a:rPr>
              <a:t>/stable/resrep15725.6. Accessed 26 Feb. 2021.</a:t>
            </a:r>
            <a:endParaRPr lang="en-US" sz="250" b="0" dirty="0">
              <a:effectLst/>
              <a:latin typeface="Times New Roman" panose="02020603050405020304" pitchFamily="18" charset="0"/>
              <a:cs typeface="Times New Roman" panose="02020603050405020304" pitchFamily="18" charset="0"/>
            </a:endParaRPr>
          </a:p>
          <a:p>
            <a:r>
              <a:rPr lang="en-US" sz="250" dirty="0">
                <a:latin typeface="Times New Roman" panose="02020603050405020304" pitchFamily="18" charset="0"/>
                <a:cs typeface="Times New Roman" panose="02020603050405020304" pitchFamily="18" charset="0"/>
              </a:rPr>
              <a:t>Parker, Stuart, and Anthony Lacey. “Studies Find Aircraft ‘Ultrafine’ PM Emissions Spread Far Beyond Airports.” </a:t>
            </a:r>
            <a:r>
              <a:rPr lang="en-US" sz="250" i="1" dirty="0">
                <a:latin typeface="Times New Roman" panose="02020603050405020304" pitchFamily="18" charset="0"/>
                <a:cs typeface="Times New Roman" panose="02020603050405020304" pitchFamily="18" charset="0"/>
              </a:rPr>
              <a:t>Inside EPA's Clean Air Report</a:t>
            </a:r>
            <a:r>
              <a:rPr lang="en-US" sz="250" dirty="0">
                <a:latin typeface="Times New Roman" panose="02020603050405020304" pitchFamily="18" charset="0"/>
                <a:cs typeface="Times New Roman" panose="02020603050405020304" pitchFamily="18" charset="0"/>
              </a:rPr>
              <a:t>, vol. 26, no. 11, 2015, pp. 4–5. </a:t>
            </a:r>
            <a:r>
              <a:rPr lang="en-US" sz="250" i="1" dirty="0">
                <a:latin typeface="Times New Roman" panose="02020603050405020304" pitchFamily="18" charset="0"/>
                <a:cs typeface="Times New Roman" panose="02020603050405020304" pitchFamily="18" charset="0"/>
              </a:rPr>
              <a:t>JSTOR</a:t>
            </a:r>
            <a:r>
              <a:rPr lang="en-US" sz="250" dirty="0">
                <a:latin typeface="Times New Roman" panose="02020603050405020304" pitchFamily="18" charset="0"/>
                <a:cs typeface="Times New Roman" panose="02020603050405020304" pitchFamily="18" charset="0"/>
              </a:rPr>
              <a:t>, </a:t>
            </a:r>
            <a:r>
              <a:rPr lang="en-US" sz="250" dirty="0" err="1">
                <a:latin typeface="Times New Roman" panose="02020603050405020304" pitchFamily="18" charset="0"/>
                <a:cs typeface="Times New Roman" panose="02020603050405020304" pitchFamily="18" charset="0"/>
              </a:rPr>
              <a:t>www.jstor.org</a:t>
            </a:r>
            <a:r>
              <a:rPr lang="en-US" sz="250" dirty="0">
                <a:latin typeface="Times New Roman" panose="02020603050405020304" pitchFamily="18" charset="0"/>
                <a:cs typeface="Times New Roman" panose="02020603050405020304" pitchFamily="18" charset="0"/>
              </a:rPr>
              <a:t>/stable/48530238. Accessed 26 Feb. 2021.</a:t>
            </a:r>
            <a:endParaRPr lang="en-US" sz="250" b="0" dirty="0">
              <a:effectLst/>
              <a:latin typeface="Times New Roman" panose="02020603050405020304" pitchFamily="18" charset="0"/>
              <a:cs typeface="Times New Roman" panose="02020603050405020304" pitchFamily="18" charset="0"/>
            </a:endParaRPr>
          </a:p>
          <a:p>
            <a:r>
              <a:rPr lang="en-US" sz="250" dirty="0" err="1">
                <a:latin typeface="Times New Roman" panose="02020603050405020304" pitchFamily="18" charset="0"/>
                <a:cs typeface="Times New Roman" panose="02020603050405020304" pitchFamily="18" charset="0"/>
              </a:rPr>
              <a:t>Schwarze</a:t>
            </a:r>
            <a:r>
              <a:rPr lang="en-US" sz="250" dirty="0">
                <a:latin typeface="Times New Roman" panose="02020603050405020304" pitchFamily="18" charset="0"/>
                <a:cs typeface="Times New Roman" panose="02020603050405020304" pitchFamily="18" charset="0"/>
              </a:rPr>
              <a:t>, Per E. “Particulate Matter Properties and Health Effects: Consistency of Epidemiological and Toxicological Studies.” </a:t>
            </a:r>
            <a:r>
              <a:rPr lang="en-US" sz="250" i="1" dirty="0" err="1">
                <a:latin typeface="Times New Roman" panose="02020603050405020304" pitchFamily="18" charset="0"/>
                <a:cs typeface="Times New Roman" panose="02020603050405020304" pitchFamily="18" charset="0"/>
              </a:rPr>
              <a:t>CiteSeerX</a:t>
            </a:r>
            <a:r>
              <a:rPr lang="en-US" sz="250" dirty="0">
                <a:latin typeface="Times New Roman" panose="02020603050405020304" pitchFamily="18" charset="0"/>
                <a:cs typeface="Times New Roman" panose="02020603050405020304" pitchFamily="18" charset="0"/>
              </a:rPr>
              <a:t>, 2006, </a:t>
            </a:r>
            <a:r>
              <a:rPr lang="en-US" sz="250" dirty="0" err="1">
                <a:latin typeface="Times New Roman" panose="02020603050405020304" pitchFamily="18" charset="0"/>
                <a:cs typeface="Times New Roman" panose="02020603050405020304" pitchFamily="18" charset="0"/>
              </a:rPr>
              <a:t>citeseerx.ist.psu.edu</a:t>
            </a:r>
            <a:r>
              <a:rPr lang="en-US" sz="250" dirty="0">
                <a:latin typeface="Times New Roman" panose="02020603050405020304" pitchFamily="18" charset="0"/>
                <a:cs typeface="Times New Roman" panose="02020603050405020304" pitchFamily="18" charset="0"/>
              </a:rPr>
              <a:t>/</a:t>
            </a:r>
            <a:r>
              <a:rPr lang="en-US" sz="250" dirty="0" err="1">
                <a:latin typeface="Times New Roman" panose="02020603050405020304" pitchFamily="18" charset="0"/>
                <a:cs typeface="Times New Roman" panose="02020603050405020304" pitchFamily="18" charset="0"/>
              </a:rPr>
              <a:t>viewdoc</a:t>
            </a:r>
            <a:r>
              <a:rPr lang="en-US" sz="250" dirty="0">
                <a:latin typeface="Times New Roman" panose="02020603050405020304" pitchFamily="18" charset="0"/>
                <a:cs typeface="Times New Roman" panose="02020603050405020304" pitchFamily="18" charset="0"/>
              </a:rPr>
              <a:t>/</a:t>
            </a:r>
            <a:r>
              <a:rPr lang="en-US" sz="250" dirty="0" err="1">
                <a:latin typeface="Times New Roman" panose="02020603050405020304" pitchFamily="18" charset="0"/>
                <a:cs typeface="Times New Roman" panose="02020603050405020304" pitchFamily="18" charset="0"/>
              </a:rPr>
              <a:t>download?doi</a:t>
            </a:r>
            <a:r>
              <a:rPr lang="en-US" sz="250" dirty="0">
                <a:latin typeface="Times New Roman" panose="02020603050405020304" pitchFamily="18" charset="0"/>
                <a:cs typeface="Times New Roman" panose="02020603050405020304" pitchFamily="18" charset="0"/>
              </a:rPr>
              <a:t>=10.1.1.913.6073&amp;rep=rep1&amp;type=pdf</a:t>
            </a:r>
            <a:endParaRPr lang="en-US" sz="250" b="0" dirty="0">
              <a:effectLst/>
              <a:latin typeface="Times New Roman" panose="02020603050405020304" pitchFamily="18" charset="0"/>
              <a:cs typeface="Times New Roman" panose="02020603050405020304" pitchFamily="18" charset="0"/>
            </a:endParaRPr>
          </a:p>
          <a:p>
            <a:r>
              <a:rPr lang="en-US" sz="250" dirty="0">
                <a:latin typeface="Times New Roman" panose="02020603050405020304" pitchFamily="18" charset="0"/>
                <a:cs typeface="Times New Roman" panose="02020603050405020304" pitchFamily="18" charset="0"/>
              </a:rPr>
              <a:t>Zaidi, Zona. </a:t>
            </a:r>
            <a:r>
              <a:rPr lang="en-US" sz="250" i="1" dirty="0">
                <a:latin typeface="Times New Roman" panose="02020603050405020304" pitchFamily="18" charset="0"/>
                <a:cs typeface="Times New Roman" panose="02020603050405020304" pitchFamily="18" charset="0"/>
              </a:rPr>
              <a:t>CHANGES IN PARTICULATE MATTER CONCENTRATIONS </a:t>
            </a:r>
            <a:r>
              <a:rPr lang="en-US" sz="250" i="1" dirty="0"/>
              <a:t>AT DIFFERENT ALTITUDINAL LEVELS WITH ENVIRONMENTAL DYNAMICS</a:t>
            </a:r>
            <a:r>
              <a:rPr lang="en-US" sz="250" dirty="0"/>
              <a:t>. The Journal of Animal &amp; Plant Sciences, 2015, </a:t>
            </a:r>
            <a:r>
              <a:rPr lang="en-US" sz="250" dirty="0" err="1"/>
              <a:t>www.researchgate.net</a:t>
            </a:r>
            <a:r>
              <a:rPr lang="en-US" sz="250" dirty="0"/>
              <a:t>/publication/282942769_Changes_in_particulate_matter_concentrations_at_different_altitudinal_levels_with_environmental_dynamics. </a:t>
            </a:r>
            <a:br>
              <a:rPr lang="en-US" sz="250" dirty="0"/>
            </a:br>
            <a:endParaRPr lang="en-US" sz="250" dirty="0"/>
          </a:p>
        </p:txBody>
      </p:sp>
      <p:sp>
        <p:nvSpPr>
          <p:cNvPr id="96" name="Rectangle 95">
            <a:extLst>
              <a:ext uri="{FF2B5EF4-FFF2-40B4-BE49-F238E27FC236}">
                <a16:creationId xmlns:a16="http://schemas.microsoft.com/office/drawing/2014/main" id="{3D55FFAE-BABD-3142-86F0-D46D3D811FCC}"/>
              </a:ext>
            </a:extLst>
          </p:cNvPr>
          <p:cNvSpPr/>
          <p:nvPr/>
        </p:nvSpPr>
        <p:spPr>
          <a:xfrm>
            <a:off x="8772195" y="3351467"/>
            <a:ext cx="1934426" cy="1092607"/>
          </a:xfrm>
          <a:prstGeom prst="rect">
            <a:avLst/>
          </a:prstGeom>
        </p:spPr>
        <p:txBody>
          <a:bodyPr wrap="square">
            <a:spAutoFit/>
          </a:bodyPr>
          <a:lstStyle/>
          <a:p>
            <a:r>
              <a:rPr lang="en-US" sz="500" dirty="0">
                <a:latin typeface="Times New Roman" panose="02020603050405020304" pitchFamily="18" charset="0"/>
                <a:cs typeface="Times New Roman" panose="02020603050405020304" pitchFamily="18" charset="0"/>
              </a:rPr>
              <a:t>Our data suggests that wind speed appears to show a positive correlation with higher PM counts.   The researchers had to accept their first null hypothesis, as there was not a significant  difference in PM2.5 and PM10 values at the ground surface vs air. The researchers rejected their second null hypothesis, as there was variation in the PM</a:t>
            </a:r>
            <a:r>
              <a:rPr lang="en-US" sz="500" baseline="-25000" dirty="0">
                <a:latin typeface="Times New Roman" panose="02020603050405020304" pitchFamily="18" charset="0"/>
                <a:cs typeface="Times New Roman" panose="02020603050405020304" pitchFamily="18" charset="0"/>
              </a:rPr>
              <a:t>2.5</a:t>
            </a:r>
            <a:r>
              <a:rPr lang="en-US" sz="500" dirty="0">
                <a:latin typeface="Times New Roman" panose="02020603050405020304" pitchFamily="18" charset="0"/>
                <a:cs typeface="Times New Roman" panose="02020603050405020304" pitchFamily="18" charset="0"/>
              </a:rPr>
              <a:t> and PM</a:t>
            </a:r>
            <a:r>
              <a:rPr lang="en-US" sz="500" baseline="-25000" dirty="0">
                <a:latin typeface="Times New Roman" panose="02020603050405020304" pitchFamily="18" charset="0"/>
                <a:cs typeface="Times New Roman" panose="02020603050405020304" pitchFamily="18" charset="0"/>
              </a:rPr>
              <a:t>10    </a:t>
            </a:r>
            <a:r>
              <a:rPr lang="en-US" sz="500" dirty="0">
                <a:latin typeface="Times New Roman" panose="02020603050405020304" pitchFamily="18" charset="0"/>
                <a:cs typeface="Times New Roman" panose="02020603050405020304" pitchFamily="18" charset="0"/>
              </a:rPr>
              <a:t>data collected by both devices, but both showed similar trends. The researchers rejected their third null hypothesis, as they found positive correlation between </a:t>
            </a:r>
            <a:r>
              <a:rPr lang="en-US" sz="500" dirty="0" err="1">
                <a:latin typeface="Times New Roman" panose="02020603050405020304" pitchFamily="18" charset="0"/>
                <a:cs typeface="Times New Roman" panose="02020603050405020304" pitchFamily="18" charset="0"/>
              </a:rPr>
              <a:t>PocketLab</a:t>
            </a:r>
            <a:r>
              <a:rPr lang="en-US" sz="500" dirty="0">
                <a:latin typeface="Times New Roman" panose="02020603050405020304" pitchFamily="18" charset="0"/>
                <a:cs typeface="Times New Roman" panose="02020603050405020304" pitchFamily="18" charset="0"/>
              </a:rPr>
              <a:t> Air PM data with humidity and wind speed.  The researchers rejected their fourth null hypothesis, as they were able to talk with Crestwood’s administration and are making a plan for the future to regulate high school athletics while taking into account PM levels to ensure athletics are safe to hold.</a:t>
            </a:r>
          </a:p>
        </p:txBody>
      </p:sp>
      <p:sp>
        <p:nvSpPr>
          <p:cNvPr id="97" name="TextBox 96">
            <a:extLst>
              <a:ext uri="{FF2B5EF4-FFF2-40B4-BE49-F238E27FC236}">
                <a16:creationId xmlns:a16="http://schemas.microsoft.com/office/drawing/2014/main" id="{3DEE68F2-DD63-524C-83AB-97AA91DBAF02}"/>
              </a:ext>
            </a:extLst>
          </p:cNvPr>
          <p:cNvSpPr txBox="1"/>
          <p:nvPr/>
        </p:nvSpPr>
        <p:spPr>
          <a:xfrm>
            <a:off x="8762928" y="2897480"/>
            <a:ext cx="3429072" cy="630942"/>
          </a:xfrm>
          <a:prstGeom prst="rect">
            <a:avLst/>
          </a:prstGeom>
          <a:noFill/>
        </p:spPr>
        <p:txBody>
          <a:bodyPr wrap="square" rtlCol="0">
            <a:spAutoFit/>
          </a:bodyPr>
          <a:lstStyle/>
          <a:p>
            <a:r>
              <a:rPr lang="en-US" sz="500" dirty="0">
                <a:latin typeface="Times New Roman" panose="02020603050405020304" pitchFamily="18" charset="0"/>
                <a:cs typeface="Times New Roman" panose="02020603050405020304" pitchFamily="18" charset="0"/>
              </a:rPr>
              <a:t>PM</a:t>
            </a:r>
            <a:r>
              <a:rPr lang="en-US" sz="500" baseline="-25000" dirty="0">
                <a:latin typeface="Times New Roman" panose="02020603050405020304" pitchFamily="18" charset="0"/>
                <a:cs typeface="Times New Roman" panose="02020603050405020304" pitchFamily="18" charset="0"/>
              </a:rPr>
              <a:t>2.5</a:t>
            </a:r>
            <a:r>
              <a:rPr lang="en-US" sz="500" dirty="0">
                <a:latin typeface="Times New Roman" panose="02020603050405020304" pitchFamily="18" charset="0"/>
                <a:cs typeface="Times New Roman" panose="02020603050405020304" pitchFamily="18" charset="0"/>
              </a:rPr>
              <a:t> and PM</a:t>
            </a:r>
            <a:r>
              <a:rPr lang="en-US" sz="500" baseline="-25000" dirty="0">
                <a:latin typeface="Times New Roman" panose="02020603050405020304" pitchFamily="18" charset="0"/>
                <a:cs typeface="Times New Roman" panose="02020603050405020304" pitchFamily="18" charset="0"/>
              </a:rPr>
              <a:t>10</a:t>
            </a:r>
            <a:r>
              <a:rPr lang="en-US" sz="500" dirty="0">
                <a:latin typeface="Times New Roman" panose="02020603050405020304" pitchFamily="18" charset="0"/>
                <a:cs typeface="Times New Roman" panose="02020603050405020304" pitchFamily="18" charset="0"/>
              </a:rPr>
              <a:t> collected from the </a:t>
            </a:r>
            <a:r>
              <a:rPr lang="en-US" sz="500" dirty="0" err="1">
                <a:latin typeface="Times New Roman" panose="02020603050405020304" pitchFamily="18" charset="0"/>
                <a:cs typeface="Times New Roman" panose="02020603050405020304" pitchFamily="18" charset="0"/>
              </a:rPr>
              <a:t>PocketLab</a:t>
            </a:r>
            <a:r>
              <a:rPr lang="en-US" sz="500" dirty="0">
                <a:latin typeface="Times New Roman" panose="02020603050405020304" pitchFamily="18" charset="0"/>
                <a:cs typeface="Times New Roman" panose="02020603050405020304" pitchFamily="18" charset="0"/>
              </a:rPr>
              <a:t> Air both do not vary significantly from ground levels as compared with those values obtained with the kite at higher altitudes.  The amounts of PM</a:t>
            </a:r>
            <a:r>
              <a:rPr lang="en-US" sz="500" baseline="-25000" dirty="0">
                <a:latin typeface="Times New Roman" panose="02020603050405020304" pitchFamily="18" charset="0"/>
                <a:cs typeface="Times New Roman" panose="02020603050405020304" pitchFamily="18" charset="0"/>
              </a:rPr>
              <a:t>2.5</a:t>
            </a:r>
            <a:r>
              <a:rPr lang="en-US" sz="500" dirty="0">
                <a:latin typeface="Times New Roman" panose="02020603050405020304" pitchFamily="18" charset="0"/>
                <a:cs typeface="Times New Roman" panose="02020603050405020304" pitchFamily="18" charset="0"/>
              </a:rPr>
              <a:t> and PM</a:t>
            </a:r>
            <a:r>
              <a:rPr lang="en-US" sz="500" baseline="-25000" dirty="0">
                <a:latin typeface="Times New Roman" panose="02020603050405020304" pitchFamily="18" charset="0"/>
                <a:cs typeface="Times New Roman" panose="02020603050405020304" pitchFamily="18" charset="0"/>
              </a:rPr>
              <a:t>10</a:t>
            </a:r>
            <a:r>
              <a:rPr lang="en-US" sz="500" dirty="0">
                <a:latin typeface="Times New Roman" panose="02020603050405020304" pitchFamily="18" charset="0"/>
                <a:cs typeface="Times New Roman" panose="02020603050405020304" pitchFamily="18" charset="0"/>
              </a:rPr>
              <a:t> obtained by the </a:t>
            </a:r>
            <a:r>
              <a:rPr lang="en-US" sz="500" dirty="0" err="1">
                <a:latin typeface="Times New Roman" panose="02020603050405020304" pitchFamily="18" charset="0"/>
                <a:cs typeface="Times New Roman" panose="02020603050405020304" pitchFamily="18" charset="0"/>
              </a:rPr>
              <a:t>PocketLab</a:t>
            </a:r>
            <a:r>
              <a:rPr lang="en-US" sz="500" dirty="0">
                <a:latin typeface="Times New Roman" panose="02020603050405020304" pitchFamily="18" charset="0"/>
                <a:cs typeface="Times New Roman" panose="02020603050405020304" pitchFamily="18" charset="0"/>
              </a:rPr>
              <a:t> Air were relatively the same each time values were collected, with PM</a:t>
            </a:r>
            <a:r>
              <a:rPr lang="en-US" sz="500" baseline="-25000" dirty="0">
                <a:latin typeface="Times New Roman" panose="02020603050405020304" pitchFamily="18" charset="0"/>
                <a:cs typeface="Times New Roman" panose="02020603050405020304" pitchFamily="18" charset="0"/>
              </a:rPr>
              <a:t>10</a:t>
            </a:r>
            <a:r>
              <a:rPr lang="en-US" sz="500" dirty="0">
                <a:latin typeface="Times New Roman" panose="02020603050405020304" pitchFamily="18" charset="0"/>
                <a:cs typeface="Times New Roman" panose="02020603050405020304" pitchFamily="18" charset="0"/>
              </a:rPr>
              <a:t> being just a bit higher at both altitudes. The Purple Air is a higher quality, more research-grade device as compared with the </a:t>
            </a:r>
            <a:r>
              <a:rPr lang="en-US" sz="500" dirty="0" err="1">
                <a:latin typeface="Times New Roman" panose="02020603050405020304" pitchFamily="18" charset="0"/>
                <a:cs typeface="Times New Roman" panose="02020603050405020304" pitchFamily="18" charset="0"/>
              </a:rPr>
              <a:t>PocketLab</a:t>
            </a:r>
            <a:r>
              <a:rPr lang="en-US" sz="500" dirty="0">
                <a:latin typeface="Times New Roman" panose="02020603050405020304" pitchFamily="18" charset="0"/>
                <a:cs typeface="Times New Roman" panose="02020603050405020304" pitchFamily="18" charset="0"/>
              </a:rPr>
              <a:t> Air, which could help explain this.  PM</a:t>
            </a:r>
            <a:r>
              <a:rPr lang="en-US" sz="500" baseline="-25000" dirty="0">
                <a:latin typeface="Times New Roman" panose="02020603050405020304" pitchFamily="18" charset="0"/>
                <a:cs typeface="Times New Roman" panose="02020603050405020304" pitchFamily="18" charset="0"/>
              </a:rPr>
              <a:t>2.5</a:t>
            </a:r>
            <a:r>
              <a:rPr lang="en-US" sz="500" dirty="0">
                <a:latin typeface="Times New Roman" panose="02020603050405020304" pitchFamily="18" charset="0"/>
                <a:cs typeface="Times New Roman" panose="02020603050405020304" pitchFamily="18" charset="0"/>
              </a:rPr>
              <a:t> and PM</a:t>
            </a:r>
            <a:r>
              <a:rPr lang="en-US" sz="500" baseline="-25000" dirty="0">
                <a:latin typeface="Times New Roman" panose="02020603050405020304" pitchFamily="18" charset="0"/>
                <a:cs typeface="Times New Roman" panose="02020603050405020304" pitchFamily="18" charset="0"/>
              </a:rPr>
              <a:t>10 </a:t>
            </a:r>
            <a:r>
              <a:rPr lang="en-US" sz="500" dirty="0">
                <a:latin typeface="Times New Roman" panose="02020603050405020304" pitchFamily="18" charset="0"/>
                <a:cs typeface="Times New Roman" panose="02020603050405020304" pitchFamily="18" charset="0"/>
              </a:rPr>
              <a:t> from the </a:t>
            </a:r>
            <a:r>
              <a:rPr lang="en-US" sz="500" dirty="0" err="1">
                <a:latin typeface="Times New Roman" panose="02020603050405020304" pitchFamily="18" charset="0"/>
                <a:cs typeface="Times New Roman" panose="02020603050405020304" pitchFamily="18" charset="0"/>
              </a:rPr>
              <a:t>PocketLab</a:t>
            </a:r>
            <a:r>
              <a:rPr lang="en-US" sz="500" dirty="0">
                <a:latin typeface="Times New Roman" panose="02020603050405020304" pitchFamily="18" charset="0"/>
                <a:cs typeface="Times New Roman" panose="02020603050405020304" pitchFamily="18" charset="0"/>
              </a:rPr>
              <a:t> Air compared with relative humidity showed positive correlation.  As relative humidity increased, levels of  PM</a:t>
            </a:r>
            <a:r>
              <a:rPr lang="en-US" sz="500" baseline="-25000" dirty="0">
                <a:latin typeface="Times New Roman" panose="02020603050405020304" pitchFamily="18" charset="0"/>
                <a:cs typeface="Times New Roman" panose="02020603050405020304" pitchFamily="18" charset="0"/>
              </a:rPr>
              <a:t>2.5</a:t>
            </a:r>
            <a:r>
              <a:rPr lang="en-US" sz="500" dirty="0">
                <a:latin typeface="Times New Roman" panose="02020603050405020304" pitchFamily="18" charset="0"/>
                <a:cs typeface="Times New Roman" panose="02020603050405020304" pitchFamily="18" charset="0"/>
              </a:rPr>
              <a:t> and PM</a:t>
            </a:r>
            <a:r>
              <a:rPr lang="en-US" sz="500" baseline="-25000" dirty="0">
                <a:latin typeface="Times New Roman" panose="02020603050405020304" pitchFamily="18" charset="0"/>
                <a:cs typeface="Times New Roman" panose="02020603050405020304" pitchFamily="18" charset="0"/>
              </a:rPr>
              <a:t>10  </a:t>
            </a:r>
            <a:r>
              <a:rPr lang="en-US" sz="500" dirty="0">
                <a:latin typeface="Times New Roman" panose="02020603050405020304" pitchFamily="18" charset="0"/>
                <a:cs typeface="Times New Roman" panose="02020603050405020304" pitchFamily="18" charset="0"/>
              </a:rPr>
              <a:t>also increased. </a:t>
            </a:r>
          </a:p>
          <a:p>
            <a:endParaRPr lang="en-US" sz="500" dirty="0"/>
          </a:p>
        </p:txBody>
      </p:sp>
      <p:pic>
        <p:nvPicPr>
          <p:cNvPr id="99" name="Picture 98">
            <a:extLst>
              <a:ext uri="{FF2B5EF4-FFF2-40B4-BE49-F238E27FC236}">
                <a16:creationId xmlns:a16="http://schemas.microsoft.com/office/drawing/2014/main" id="{5E3412ED-C899-FD40-8A50-5189E112FCA7}"/>
              </a:ext>
            </a:extLst>
          </p:cNvPr>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10653137" y="3340137"/>
            <a:ext cx="1328996" cy="1054729"/>
          </a:xfrm>
          <a:prstGeom prst="rect">
            <a:avLst/>
          </a:prstGeom>
        </p:spPr>
      </p:pic>
      <p:sp>
        <p:nvSpPr>
          <p:cNvPr id="100" name="TextBox 99">
            <a:extLst>
              <a:ext uri="{FF2B5EF4-FFF2-40B4-BE49-F238E27FC236}">
                <a16:creationId xmlns:a16="http://schemas.microsoft.com/office/drawing/2014/main" id="{32473935-A590-AF4C-BE0B-482DF231C9C1}"/>
              </a:ext>
            </a:extLst>
          </p:cNvPr>
          <p:cNvSpPr txBox="1"/>
          <p:nvPr/>
        </p:nvSpPr>
        <p:spPr>
          <a:xfrm rot="10800000" flipV="1">
            <a:off x="8797461" y="1315911"/>
            <a:ext cx="3087338" cy="1400383"/>
          </a:xfrm>
          <a:prstGeom prst="rect">
            <a:avLst/>
          </a:prstGeom>
          <a:noFill/>
        </p:spPr>
        <p:txBody>
          <a:bodyPr wrap="square" rtlCol="0">
            <a:spAutoFit/>
          </a:bodyPr>
          <a:lstStyle/>
          <a:p>
            <a:r>
              <a:rPr lang="en-US" sz="500" dirty="0">
                <a:latin typeface="Times New Roman" panose="02020603050405020304" pitchFamily="18" charset="0"/>
                <a:cs typeface="Times New Roman" panose="02020603050405020304" pitchFamily="18" charset="0"/>
              </a:rPr>
              <a:t>The site by which the research was conducted is relatively close to the original factory complex of the Ford Motor Company (Dearborn, MI) and on a major flight pathway of the Detroit Metropolitan Airport located (Wayne, MI). Both these factors combined make Dearborn a heavily industrialized city.  Of the six (6) criteria air pollutants regulated by the U.S. Environmental Protection Agency, levels of particulate matter often exceed safe levels at our school, as shown by the researchers’ </a:t>
            </a:r>
            <a:r>
              <a:rPr lang="en-US" sz="500" dirty="0" err="1">
                <a:latin typeface="Times New Roman" panose="02020603050405020304" pitchFamily="18" charset="0"/>
                <a:cs typeface="Times New Roman" panose="02020603050405020304" pitchFamily="18" charset="0"/>
              </a:rPr>
              <a:t>PurpleAir</a:t>
            </a:r>
            <a:r>
              <a:rPr lang="en-US" sz="500" dirty="0">
                <a:latin typeface="Times New Roman" panose="02020603050405020304" pitchFamily="18" charset="0"/>
                <a:cs typeface="Times New Roman" panose="02020603050405020304" pitchFamily="18" charset="0"/>
              </a:rPr>
              <a:t> sensor.  High concentrations of particulate matter in the atmosphere are linked to numerous health issues in humans including asthma, bronchitis, and cardiovascular problems (</a:t>
            </a:r>
            <a:r>
              <a:rPr lang="en-US" sz="500" dirty="0" err="1">
                <a:latin typeface="Times New Roman" panose="02020603050405020304" pitchFamily="18" charset="0"/>
                <a:cs typeface="Times New Roman" panose="02020603050405020304" pitchFamily="18" charset="0"/>
              </a:rPr>
              <a:t>Morishita</a:t>
            </a:r>
            <a:r>
              <a:rPr lang="en-US" sz="500" dirty="0">
                <a:latin typeface="Times New Roman" panose="02020603050405020304" pitchFamily="18" charset="0"/>
                <a:cs typeface="Times New Roman" panose="02020603050405020304" pitchFamily="18" charset="0"/>
              </a:rPr>
              <a:t> 2014).  Measuring particulate matter levels at our school allows us to assess the air quality specific to the microclimate of our study site and allows us to make safety recommendations to our school’s outdoor sport teams regarding safe exercise and physical exertion. The trends the researchers discovered in PM may play an important predictive role in determining the types of atmospheric conditions that could potentially be hazardous for rigorous outdoor exercise. The AREN Project, in contrast to drones, is able to use NASA based Aeropod technology to carry heavier devices that can be used to measure particulate matter and other weather parameters relatively inexpensively.  This research validates the premise that Aeropod technology can be deployed globally to retrieve accurate and relatively inexpensive data as long as there's some wind.  Large-scale weather conditions can be investigated remotely through the use of satellites.  However, microclimates and their associated weather conditions are not as well understood because weather satellites currently do have the ability to collect precise data (higher resolution) in small areas like our high school campus.</a:t>
            </a:r>
          </a:p>
        </p:txBody>
      </p:sp>
      <p:pic>
        <p:nvPicPr>
          <p:cNvPr id="2050" name="Picture 2">
            <a:extLst>
              <a:ext uri="{FF2B5EF4-FFF2-40B4-BE49-F238E27FC236}">
                <a16:creationId xmlns:a16="http://schemas.microsoft.com/office/drawing/2014/main" id="{E960EC9D-0CD9-454F-89C0-20F495703B58}"/>
              </a:ext>
            </a:extLst>
          </p:cNvPr>
          <p:cNvPicPr>
            <a:picLocks noChangeAspect="1" noChangeArrowheads="1"/>
          </p:cNvPicPr>
          <p:nvPr/>
        </p:nvPicPr>
        <p:blipFill>
          <a:blip r:embed="rId19" cstate="print">
            <a:extLst>
              <a:ext uri="{28A0092B-C50C-407E-A947-70E740481C1C}">
                <a14:useLocalDpi xmlns:a14="http://schemas.microsoft.com/office/drawing/2010/main"/>
              </a:ext>
            </a:extLst>
          </a:blip>
          <a:srcRect/>
          <a:stretch>
            <a:fillRect/>
          </a:stretch>
        </p:blipFill>
        <p:spPr bwMode="auto">
          <a:xfrm>
            <a:off x="7086631" y="1423600"/>
            <a:ext cx="554912" cy="646664"/>
          </a:xfrm>
          <a:prstGeom prst="rect">
            <a:avLst/>
          </a:prstGeom>
          <a:noFill/>
          <a:extLst>
            <a:ext uri="{909E8E84-426E-40DD-AFC4-6F175D3DCCD1}">
              <a14:hiddenFill xmlns:a14="http://schemas.microsoft.com/office/drawing/2010/main">
                <a:solidFill>
                  <a:srgbClr val="FFFFFF"/>
                </a:solidFill>
              </a14:hiddenFill>
            </a:ext>
          </a:extLst>
        </p:spPr>
      </p:pic>
      <p:sp>
        <p:nvSpPr>
          <p:cNvPr id="102" name="TextBox 101">
            <a:extLst>
              <a:ext uri="{FF2B5EF4-FFF2-40B4-BE49-F238E27FC236}">
                <a16:creationId xmlns:a16="http://schemas.microsoft.com/office/drawing/2014/main" id="{0F25B53F-369C-E545-B3C1-21845C5A9707}"/>
              </a:ext>
            </a:extLst>
          </p:cNvPr>
          <p:cNvSpPr txBox="1"/>
          <p:nvPr/>
        </p:nvSpPr>
        <p:spPr>
          <a:xfrm>
            <a:off x="8762928" y="4618605"/>
            <a:ext cx="2281813" cy="1800493"/>
          </a:xfrm>
          <a:prstGeom prst="rect">
            <a:avLst/>
          </a:prstGeom>
          <a:noFill/>
        </p:spPr>
        <p:txBody>
          <a:bodyPr wrap="square" rtlCol="0">
            <a:spAutoFit/>
          </a:bodyPr>
          <a:lstStyle/>
          <a:p>
            <a:r>
              <a:rPr lang="en-US" sz="500" dirty="0">
                <a:latin typeface="Times New Roman" panose="02020603050405020304" pitchFamily="18" charset="0"/>
                <a:cs typeface="Times New Roman" panose="02020603050405020304" pitchFamily="18" charset="0"/>
              </a:rPr>
              <a:t>After analyzing the data collected during this research, it was evident that PM</a:t>
            </a:r>
            <a:r>
              <a:rPr lang="en-US" sz="500" baseline="-25000" dirty="0">
                <a:latin typeface="Times New Roman" panose="02020603050405020304" pitchFamily="18" charset="0"/>
                <a:cs typeface="Times New Roman" panose="02020603050405020304" pitchFamily="18" charset="0"/>
              </a:rPr>
              <a:t>2.5</a:t>
            </a:r>
            <a:r>
              <a:rPr lang="en-US" sz="500" dirty="0">
                <a:latin typeface="Times New Roman" panose="02020603050405020304" pitchFamily="18" charset="0"/>
                <a:cs typeface="Times New Roman" panose="02020603050405020304" pitchFamily="18" charset="0"/>
              </a:rPr>
              <a:t> and PM</a:t>
            </a:r>
            <a:r>
              <a:rPr lang="en-US" sz="500" baseline="-25000" dirty="0">
                <a:latin typeface="Times New Roman" panose="02020603050405020304" pitchFamily="18" charset="0"/>
                <a:cs typeface="Times New Roman" panose="02020603050405020304" pitchFamily="18" charset="0"/>
              </a:rPr>
              <a:t>10</a:t>
            </a:r>
            <a:r>
              <a:rPr lang="en-US" sz="500" dirty="0">
                <a:latin typeface="Times New Roman" panose="02020603050405020304" pitchFamily="18" charset="0"/>
                <a:cs typeface="Times New Roman" panose="02020603050405020304" pitchFamily="18" charset="0"/>
              </a:rPr>
              <a:t> values were consistently similar no matter what vertical height they were measured at. Because of Crestwood’s close proximity to the airport, the researchers are not permitted to fly any objects at higher altitudes.   Due to the global pandemic affecting nations worldwide, studying PM</a:t>
            </a:r>
            <a:r>
              <a:rPr lang="en-US" sz="500" baseline="-25000" dirty="0">
                <a:latin typeface="Times New Roman" panose="02020603050405020304" pitchFamily="18" charset="0"/>
                <a:cs typeface="Times New Roman" panose="02020603050405020304" pitchFamily="18" charset="0"/>
              </a:rPr>
              <a:t>2.5</a:t>
            </a:r>
            <a:r>
              <a:rPr lang="en-US" sz="500" dirty="0">
                <a:latin typeface="Times New Roman" panose="02020603050405020304" pitchFamily="18" charset="0"/>
                <a:cs typeface="Times New Roman" panose="02020603050405020304" pitchFamily="18" charset="0"/>
              </a:rPr>
              <a:t> and PM</a:t>
            </a:r>
            <a:r>
              <a:rPr lang="en-US" sz="500" baseline="-25000" dirty="0">
                <a:latin typeface="Times New Roman" panose="02020603050405020304" pitchFamily="18" charset="0"/>
                <a:cs typeface="Times New Roman" panose="02020603050405020304" pitchFamily="18" charset="0"/>
              </a:rPr>
              <a:t>10 </a:t>
            </a:r>
            <a:r>
              <a:rPr lang="en-US" sz="500" dirty="0">
                <a:latin typeface="Times New Roman" panose="02020603050405020304" pitchFamily="18" charset="0"/>
                <a:cs typeface="Times New Roman" panose="02020603050405020304" pitchFamily="18" charset="0"/>
              </a:rPr>
              <a:t>is now more important than ever.  Because of COVID-19’s effects on the upper respiratory system, ultrafine or fine particles such as PM</a:t>
            </a:r>
            <a:r>
              <a:rPr lang="en-US" sz="500" baseline="-25000" dirty="0">
                <a:latin typeface="Times New Roman" panose="02020603050405020304" pitchFamily="18" charset="0"/>
                <a:cs typeface="Times New Roman" panose="02020603050405020304" pitchFamily="18" charset="0"/>
              </a:rPr>
              <a:t>2.5</a:t>
            </a:r>
            <a:r>
              <a:rPr lang="en-US" sz="500" dirty="0">
                <a:latin typeface="Times New Roman" panose="02020603050405020304" pitchFamily="18" charset="0"/>
                <a:cs typeface="Times New Roman" panose="02020603050405020304" pitchFamily="18" charset="0"/>
              </a:rPr>
              <a:t> and PM</a:t>
            </a:r>
            <a:r>
              <a:rPr lang="en-US" sz="500" baseline="-25000" dirty="0">
                <a:latin typeface="Times New Roman" panose="02020603050405020304" pitchFamily="18" charset="0"/>
                <a:cs typeface="Times New Roman" panose="02020603050405020304" pitchFamily="18" charset="0"/>
              </a:rPr>
              <a:t>10 </a:t>
            </a:r>
            <a:r>
              <a:rPr lang="en-US" sz="500" dirty="0">
                <a:latin typeface="Times New Roman" panose="02020603050405020304" pitchFamily="18" charset="0"/>
                <a:cs typeface="Times New Roman" panose="02020603050405020304" pitchFamily="18" charset="0"/>
              </a:rPr>
              <a:t>will be even more detrimental to human health, possibly increasing mortality due to their numerous health effects on the human heart and lungs.  By measuring local PM</a:t>
            </a:r>
            <a:r>
              <a:rPr lang="en-US" sz="500" baseline="-25000" dirty="0">
                <a:latin typeface="Times New Roman" panose="02020603050405020304" pitchFamily="18" charset="0"/>
                <a:cs typeface="Times New Roman" panose="02020603050405020304" pitchFamily="18" charset="0"/>
              </a:rPr>
              <a:t>2.5</a:t>
            </a:r>
            <a:r>
              <a:rPr lang="en-US" sz="500" dirty="0">
                <a:latin typeface="Times New Roman" panose="02020603050405020304" pitchFamily="18" charset="0"/>
                <a:cs typeface="Times New Roman" panose="02020603050405020304" pitchFamily="18" charset="0"/>
              </a:rPr>
              <a:t> and PM</a:t>
            </a:r>
            <a:r>
              <a:rPr lang="en-US" sz="500" baseline="-25000" dirty="0">
                <a:latin typeface="Times New Roman" panose="02020603050405020304" pitchFamily="18" charset="0"/>
                <a:cs typeface="Times New Roman" panose="02020603050405020304" pitchFamily="18" charset="0"/>
              </a:rPr>
              <a:t>10</a:t>
            </a:r>
            <a:r>
              <a:rPr lang="en-US" sz="500" dirty="0">
                <a:latin typeface="Times New Roman" panose="02020603050405020304" pitchFamily="18" charset="0"/>
                <a:cs typeface="Times New Roman" panose="02020603050405020304" pitchFamily="18" charset="0"/>
              </a:rPr>
              <a:t>, the researchers can protect students involved in school-ran sport activities within their high school from exposure to high levels of particulates within the air, possibly lowering the severity of the COVID-19 virus.  The researchers also hope to plan to implement a system within Crestwood High School that allows school administrators to determine if PM</a:t>
            </a:r>
            <a:r>
              <a:rPr lang="en-US" sz="500" baseline="-25000" dirty="0">
                <a:latin typeface="Times New Roman" panose="02020603050405020304" pitchFamily="18" charset="0"/>
                <a:cs typeface="Times New Roman" panose="02020603050405020304" pitchFamily="18" charset="0"/>
              </a:rPr>
              <a:t>2.5</a:t>
            </a:r>
            <a:r>
              <a:rPr lang="en-US" sz="500" dirty="0">
                <a:latin typeface="Times New Roman" panose="02020603050405020304" pitchFamily="18" charset="0"/>
                <a:cs typeface="Times New Roman" panose="02020603050405020304" pitchFamily="18" charset="0"/>
              </a:rPr>
              <a:t> and PM</a:t>
            </a:r>
            <a:r>
              <a:rPr lang="en-US" sz="500" baseline="-25000" dirty="0">
                <a:latin typeface="Times New Roman" panose="02020603050405020304" pitchFamily="18" charset="0"/>
                <a:cs typeface="Times New Roman" panose="02020603050405020304" pitchFamily="18" charset="0"/>
              </a:rPr>
              <a:t>10</a:t>
            </a:r>
            <a:r>
              <a:rPr lang="en-US" sz="500" dirty="0">
                <a:latin typeface="Times New Roman" panose="02020603050405020304" pitchFamily="18" charset="0"/>
                <a:cs typeface="Times New Roman" panose="02020603050405020304" pitchFamily="18" charset="0"/>
              </a:rPr>
              <a:t> levels are too high for outside sporting events to be held on certain days. </a:t>
            </a:r>
            <a:br>
              <a:rPr lang="en-US" b="0" dirty="0">
                <a:effectLst/>
              </a:rPr>
            </a:br>
            <a:br>
              <a:rPr lang="en-US" b="0" dirty="0">
                <a:effectLst/>
              </a:rPr>
            </a:br>
            <a:endParaRPr lang="en-US" dirty="0"/>
          </a:p>
        </p:txBody>
      </p:sp>
      <p:sp>
        <p:nvSpPr>
          <p:cNvPr id="103" name="TextBox 102">
            <a:extLst>
              <a:ext uri="{FF2B5EF4-FFF2-40B4-BE49-F238E27FC236}">
                <a16:creationId xmlns:a16="http://schemas.microsoft.com/office/drawing/2014/main" id="{924668C2-11F2-D346-8F34-D678662FDA3A}"/>
              </a:ext>
            </a:extLst>
          </p:cNvPr>
          <p:cNvSpPr txBox="1"/>
          <p:nvPr/>
        </p:nvSpPr>
        <p:spPr>
          <a:xfrm>
            <a:off x="8762928" y="5756644"/>
            <a:ext cx="2320721" cy="677108"/>
          </a:xfrm>
          <a:prstGeom prst="rect">
            <a:avLst/>
          </a:prstGeom>
          <a:noFill/>
        </p:spPr>
        <p:txBody>
          <a:bodyPr wrap="square" rtlCol="0">
            <a:spAutoFit/>
          </a:bodyPr>
          <a:lstStyle/>
          <a:p>
            <a:r>
              <a:rPr lang="en-US" sz="500" dirty="0">
                <a:latin typeface="Times New Roman" panose="02020603050405020304" pitchFamily="18" charset="0"/>
                <a:cs typeface="Times New Roman" panose="02020603050405020304" pitchFamily="18" charset="0"/>
              </a:rPr>
              <a:t>Working with Mr. David </a:t>
            </a:r>
            <a:r>
              <a:rPr lang="en-US" sz="500" dirty="0" err="1">
                <a:latin typeface="Times New Roman" panose="02020603050405020304" pitchFamily="18" charset="0"/>
                <a:cs typeface="Times New Roman" panose="02020603050405020304" pitchFamily="18" charset="0"/>
              </a:rPr>
              <a:t>Bydlowski</a:t>
            </a:r>
            <a:r>
              <a:rPr lang="en-US" sz="500" dirty="0">
                <a:latin typeface="Times New Roman" panose="02020603050405020304" pitchFamily="18" charset="0"/>
                <a:cs typeface="Times New Roman" panose="02020603050405020304" pitchFamily="18" charset="0"/>
              </a:rPr>
              <a:t> of the NASA AREN program was </a:t>
            </a:r>
          </a:p>
          <a:p>
            <a:r>
              <a:rPr lang="en-US" sz="500" dirty="0">
                <a:latin typeface="Times New Roman" panose="02020603050405020304" pitchFamily="18" charset="0"/>
                <a:cs typeface="Times New Roman" panose="02020603050405020304" pitchFamily="18" charset="0"/>
              </a:rPr>
              <a:t>very educational and inspiring for the researchers.  He worked with and advised them on how to improve their research methods, and provided instruments even amidst the restrictions put in place by the COVID-19 pandemic.  In working with him, the researchers truly understood the importance of their research, as studying PM is as significant as it has ever been due to the COVID-19 pandemic.</a:t>
            </a:r>
            <a:endParaRPr lang="en-US" sz="500" b="0" dirty="0">
              <a:effectLst/>
              <a:latin typeface="Times New Roman" panose="02020603050405020304" pitchFamily="18" charset="0"/>
              <a:cs typeface="Times New Roman" panose="02020603050405020304" pitchFamily="18" charset="0"/>
            </a:endParaRPr>
          </a:p>
          <a:p>
            <a:endParaRPr lang="en-US" sz="800" dirty="0"/>
          </a:p>
        </p:txBody>
      </p:sp>
      <p:pic>
        <p:nvPicPr>
          <p:cNvPr id="2052" name="Picture 4">
            <a:extLst>
              <a:ext uri="{FF2B5EF4-FFF2-40B4-BE49-F238E27FC236}">
                <a16:creationId xmlns:a16="http://schemas.microsoft.com/office/drawing/2014/main" id="{00A64CA9-1500-7C41-A40F-D45128BEA758}"/>
              </a:ext>
            </a:extLst>
          </p:cNvPr>
          <p:cNvPicPr>
            <a:picLocks noChangeAspect="1" noChangeArrowheads="1"/>
          </p:cNvPicPr>
          <p:nvPr/>
        </p:nvPicPr>
        <p:blipFill>
          <a:blip r:embed="rId20" cstate="print">
            <a:extLst>
              <a:ext uri="{28A0092B-C50C-407E-A947-70E740481C1C}">
                <a14:useLocalDpi xmlns:a14="http://schemas.microsoft.com/office/drawing/2010/main"/>
              </a:ext>
            </a:extLst>
          </a:blip>
          <a:srcRect/>
          <a:stretch>
            <a:fillRect/>
          </a:stretch>
        </p:blipFill>
        <p:spPr bwMode="auto">
          <a:xfrm>
            <a:off x="6154595" y="2657895"/>
            <a:ext cx="2561784" cy="169257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53B9D9B3-3575-4C40-89D8-DC72729240C5}"/>
              </a:ext>
            </a:extLst>
          </p:cNvPr>
          <p:cNvPicPr>
            <a:picLocks noChangeAspect="1" noChangeArrowheads="1"/>
          </p:cNvPicPr>
          <p:nvPr/>
        </p:nvPicPr>
        <p:blipFill>
          <a:blip r:embed="rId21">
            <a:extLst>
              <a:ext uri="{28A0092B-C50C-407E-A947-70E740481C1C}">
                <a14:useLocalDpi xmlns:a14="http://schemas.microsoft.com/office/drawing/2010/main"/>
              </a:ext>
            </a:extLst>
          </a:blip>
          <a:srcRect/>
          <a:stretch>
            <a:fillRect/>
          </a:stretch>
        </p:blipFill>
        <p:spPr bwMode="auto">
          <a:xfrm>
            <a:off x="3516813" y="2645831"/>
            <a:ext cx="2618517" cy="1736239"/>
          </a:xfrm>
          <a:prstGeom prst="rect">
            <a:avLst/>
          </a:prstGeom>
          <a:noFill/>
          <a:extLst>
            <a:ext uri="{909E8E84-426E-40DD-AFC4-6F175D3DCCD1}">
              <a14:hiddenFill xmlns:a14="http://schemas.microsoft.com/office/drawing/2010/main">
                <a:solidFill>
                  <a:srgbClr val="FFFFFF"/>
                </a:solidFill>
              </a14:hiddenFill>
            </a:ext>
          </a:extLst>
        </p:spPr>
      </p:pic>
      <p:sp>
        <p:nvSpPr>
          <p:cNvPr id="104" name="TextBox 103">
            <a:extLst>
              <a:ext uri="{FF2B5EF4-FFF2-40B4-BE49-F238E27FC236}">
                <a16:creationId xmlns:a16="http://schemas.microsoft.com/office/drawing/2014/main" id="{2FF44466-0B09-6D48-9B20-1FAC0BB91EAD}"/>
              </a:ext>
            </a:extLst>
          </p:cNvPr>
          <p:cNvSpPr txBox="1"/>
          <p:nvPr/>
        </p:nvSpPr>
        <p:spPr>
          <a:xfrm>
            <a:off x="3518467" y="4351496"/>
            <a:ext cx="2711108" cy="477054"/>
          </a:xfrm>
          <a:prstGeom prst="rect">
            <a:avLst/>
          </a:prstGeom>
          <a:noFill/>
        </p:spPr>
        <p:txBody>
          <a:bodyPr wrap="square" rtlCol="0">
            <a:spAutoFit/>
          </a:bodyPr>
          <a:lstStyle/>
          <a:p>
            <a:r>
              <a:rPr lang="en-US" sz="500" b="1" dirty="0">
                <a:latin typeface="Times New Roman" panose="02020603050405020304" pitchFamily="18" charset="0"/>
                <a:cs typeface="Times New Roman" panose="02020603050405020304" pitchFamily="18" charset="0"/>
              </a:rPr>
              <a:t>Figure 1: </a:t>
            </a:r>
            <a:r>
              <a:rPr lang="en-US" sz="500" dirty="0">
                <a:latin typeface="Times New Roman" panose="02020603050405020304" pitchFamily="18" charset="0"/>
                <a:cs typeface="Times New Roman" panose="02020603050405020304" pitchFamily="18" charset="0"/>
              </a:rPr>
              <a:t>  </a:t>
            </a:r>
            <a:r>
              <a:rPr lang="en-US" sz="500" b="1" dirty="0" err="1">
                <a:latin typeface="Times New Roman" panose="02020603050405020304" pitchFamily="18" charset="0"/>
                <a:cs typeface="Times New Roman" panose="02020603050405020304" pitchFamily="18" charset="0"/>
              </a:rPr>
              <a:t>PocketLab</a:t>
            </a:r>
            <a:r>
              <a:rPr lang="en-US" sz="500" b="1" dirty="0">
                <a:latin typeface="Times New Roman" panose="02020603050405020304" pitchFamily="18" charset="0"/>
                <a:cs typeface="Times New Roman" panose="02020603050405020304" pitchFamily="18" charset="0"/>
              </a:rPr>
              <a:t> Air PM</a:t>
            </a:r>
            <a:r>
              <a:rPr lang="en-US" sz="500" b="1" baseline="-25000" dirty="0">
                <a:latin typeface="Times New Roman" panose="02020603050405020304" pitchFamily="18" charset="0"/>
                <a:cs typeface="Times New Roman" panose="02020603050405020304" pitchFamily="18" charset="0"/>
              </a:rPr>
              <a:t>2.5</a:t>
            </a:r>
            <a:r>
              <a:rPr lang="en-US" sz="500" b="1" dirty="0">
                <a:latin typeface="Times New Roman" panose="02020603050405020304" pitchFamily="18" charset="0"/>
                <a:cs typeface="Times New Roman" panose="02020603050405020304" pitchFamily="18" charset="0"/>
              </a:rPr>
              <a:t> ground level as compared to a higher altitude. </a:t>
            </a:r>
            <a:r>
              <a:rPr lang="en-US" sz="500" dirty="0">
                <a:latin typeface="Times New Roman" panose="02020603050405020304" pitchFamily="18" charset="0"/>
                <a:cs typeface="Times New Roman" panose="02020603050405020304" pitchFamily="18" charset="0"/>
              </a:rPr>
              <a:t>Data obtained from the </a:t>
            </a:r>
            <a:r>
              <a:rPr lang="en-US" sz="500" dirty="0" err="1">
                <a:latin typeface="Times New Roman" panose="02020603050405020304" pitchFamily="18" charset="0"/>
                <a:cs typeface="Times New Roman" panose="02020603050405020304" pitchFamily="18" charset="0"/>
              </a:rPr>
              <a:t>PocketLab</a:t>
            </a:r>
            <a:r>
              <a:rPr lang="en-US" sz="500" dirty="0">
                <a:latin typeface="Times New Roman" panose="02020603050405020304" pitchFamily="18" charset="0"/>
                <a:cs typeface="Times New Roman" panose="02020603050405020304" pitchFamily="18" charset="0"/>
              </a:rPr>
              <a:t> Air </a:t>
            </a:r>
            <a:r>
              <a:rPr lang="en-US" sz="500" b="1" dirty="0">
                <a:latin typeface="Times New Roman" panose="02020603050405020304" pitchFamily="18" charset="0"/>
                <a:cs typeface="Times New Roman" panose="02020603050405020304" pitchFamily="18" charset="0"/>
              </a:rPr>
              <a:t>PM</a:t>
            </a:r>
            <a:r>
              <a:rPr lang="en-US" sz="500" b="1" baseline="-25000" dirty="0">
                <a:latin typeface="Times New Roman" panose="02020603050405020304" pitchFamily="18" charset="0"/>
                <a:cs typeface="Times New Roman" panose="02020603050405020304" pitchFamily="18" charset="0"/>
              </a:rPr>
              <a:t>2.5  </a:t>
            </a:r>
            <a:r>
              <a:rPr lang="en-US" sz="500" dirty="0">
                <a:latin typeface="Times New Roman" panose="02020603050405020304" pitchFamily="18" charset="0"/>
                <a:cs typeface="Times New Roman" panose="02020603050405020304" pitchFamily="18" charset="0"/>
              </a:rPr>
              <a:t>shows little variation at different altitudes.  Notice the close relationship that PM</a:t>
            </a:r>
            <a:r>
              <a:rPr lang="en-US" sz="500" baseline="-25000" dirty="0">
                <a:latin typeface="Times New Roman" panose="02020603050405020304" pitchFamily="18" charset="0"/>
                <a:cs typeface="Times New Roman" panose="02020603050405020304" pitchFamily="18" charset="0"/>
              </a:rPr>
              <a:t>2.5</a:t>
            </a:r>
            <a:r>
              <a:rPr lang="en-US" sz="500" dirty="0">
                <a:latin typeface="Times New Roman" panose="02020603050405020304" pitchFamily="18" charset="0"/>
                <a:cs typeface="Times New Roman" panose="02020603050405020304" pitchFamily="18" charset="0"/>
              </a:rPr>
              <a:t> and PM</a:t>
            </a:r>
            <a:r>
              <a:rPr lang="en-US" sz="500" baseline="-25000" dirty="0">
                <a:latin typeface="Times New Roman" panose="02020603050405020304" pitchFamily="18" charset="0"/>
                <a:cs typeface="Times New Roman" panose="02020603050405020304" pitchFamily="18" charset="0"/>
              </a:rPr>
              <a:t>10</a:t>
            </a:r>
            <a:r>
              <a:rPr lang="en-US" sz="500" dirty="0">
                <a:latin typeface="Times New Roman" panose="02020603050405020304" pitchFamily="18" charset="0"/>
                <a:cs typeface="Times New Roman" panose="02020603050405020304" pitchFamily="18" charset="0"/>
              </a:rPr>
              <a:t> amounts have on both graphs.  Either the air column does not have perceptible differences in the size of PM present from the ground upwards or the device is unable to sufficiently resolve size differences in a measurable way.</a:t>
            </a:r>
          </a:p>
        </p:txBody>
      </p:sp>
      <p:sp>
        <p:nvSpPr>
          <p:cNvPr id="105" name="TextBox 104">
            <a:extLst>
              <a:ext uri="{FF2B5EF4-FFF2-40B4-BE49-F238E27FC236}">
                <a16:creationId xmlns:a16="http://schemas.microsoft.com/office/drawing/2014/main" id="{341B5DF6-4927-0248-8382-C159BAC998DA}"/>
              </a:ext>
            </a:extLst>
          </p:cNvPr>
          <p:cNvSpPr txBox="1"/>
          <p:nvPr/>
        </p:nvSpPr>
        <p:spPr>
          <a:xfrm>
            <a:off x="6118523" y="4294732"/>
            <a:ext cx="2684574" cy="477054"/>
          </a:xfrm>
          <a:prstGeom prst="rect">
            <a:avLst/>
          </a:prstGeom>
          <a:noFill/>
        </p:spPr>
        <p:txBody>
          <a:bodyPr wrap="square" rtlCol="0">
            <a:spAutoFit/>
          </a:bodyPr>
          <a:lstStyle/>
          <a:p>
            <a:r>
              <a:rPr lang="en-US" sz="500" b="1" dirty="0">
                <a:latin typeface="Times New Roman" panose="02020603050405020304" pitchFamily="18" charset="0"/>
                <a:cs typeface="Times New Roman" panose="02020603050405020304" pitchFamily="18" charset="0"/>
              </a:rPr>
              <a:t>Figure 2:  Comparison of </a:t>
            </a:r>
            <a:r>
              <a:rPr lang="en-US" sz="500" b="1" dirty="0" err="1">
                <a:latin typeface="Times New Roman" panose="02020603050405020304" pitchFamily="18" charset="0"/>
                <a:cs typeface="Times New Roman" panose="02020603050405020304" pitchFamily="18" charset="0"/>
              </a:rPr>
              <a:t>PurpleAir</a:t>
            </a:r>
            <a:r>
              <a:rPr lang="en-US" sz="500" b="1" dirty="0">
                <a:latin typeface="Times New Roman" panose="02020603050405020304" pitchFamily="18" charset="0"/>
                <a:cs typeface="Times New Roman" panose="02020603050405020304" pitchFamily="18" charset="0"/>
              </a:rPr>
              <a:t> PM</a:t>
            </a:r>
            <a:r>
              <a:rPr lang="en-US" sz="500" b="1" baseline="-25000" dirty="0">
                <a:latin typeface="Times New Roman" panose="02020603050405020304" pitchFamily="18" charset="0"/>
                <a:cs typeface="Times New Roman" panose="02020603050405020304" pitchFamily="18" charset="0"/>
              </a:rPr>
              <a:t>2.5</a:t>
            </a:r>
            <a:r>
              <a:rPr lang="en-US" sz="500" b="1" dirty="0">
                <a:latin typeface="Times New Roman" panose="02020603050405020304" pitchFamily="18" charset="0"/>
                <a:cs typeface="Times New Roman" panose="02020603050405020304" pitchFamily="18" charset="0"/>
              </a:rPr>
              <a:t> and </a:t>
            </a:r>
            <a:r>
              <a:rPr lang="en-US" sz="500" b="1" dirty="0" err="1">
                <a:latin typeface="Times New Roman" panose="02020603050405020304" pitchFamily="18" charset="0"/>
                <a:cs typeface="Times New Roman" panose="02020603050405020304" pitchFamily="18" charset="0"/>
              </a:rPr>
              <a:t>PocketLab</a:t>
            </a:r>
            <a:r>
              <a:rPr lang="en-US" sz="500" b="1" dirty="0">
                <a:latin typeface="Times New Roman" panose="02020603050405020304" pitchFamily="18" charset="0"/>
                <a:cs typeface="Times New Roman" panose="02020603050405020304" pitchFamily="18" charset="0"/>
              </a:rPr>
              <a:t> PM</a:t>
            </a:r>
            <a:r>
              <a:rPr lang="en-US" sz="500" b="1" baseline="-25000" dirty="0">
                <a:latin typeface="Times New Roman" panose="02020603050405020304" pitchFamily="18" charset="0"/>
                <a:cs typeface="Times New Roman" panose="02020603050405020304" pitchFamily="18" charset="0"/>
              </a:rPr>
              <a:t>2.5</a:t>
            </a:r>
            <a:r>
              <a:rPr lang="en-US" sz="500" b="1" dirty="0">
                <a:latin typeface="Times New Roman" panose="02020603050405020304" pitchFamily="18" charset="0"/>
                <a:cs typeface="Times New Roman" panose="02020603050405020304" pitchFamily="18" charset="0"/>
              </a:rPr>
              <a:t> two meters above the surface.</a:t>
            </a:r>
            <a:r>
              <a:rPr lang="en-US" sz="500" dirty="0">
                <a:latin typeface="Times New Roman" panose="02020603050405020304" pitchFamily="18" charset="0"/>
                <a:cs typeface="Times New Roman" panose="02020603050405020304" pitchFamily="18" charset="0"/>
              </a:rPr>
              <a:t>  While there are differences in values derived from the Purple Air and  </a:t>
            </a:r>
            <a:r>
              <a:rPr lang="en-US" sz="500" dirty="0" err="1">
                <a:latin typeface="Times New Roman" panose="02020603050405020304" pitchFamily="18" charset="0"/>
                <a:cs typeface="Times New Roman" panose="02020603050405020304" pitchFamily="18" charset="0"/>
              </a:rPr>
              <a:t>PocketLab</a:t>
            </a:r>
            <a:r>
              <a:rPr lang="en-US" sz="500" dirty="0">
                <a:latin typeface="Times New Roman" panose="02020603050405020304" pitchFamily="18" charset="0"/>
                <a:cs typeface="Times New Roman" panose="02020603050405020304" pitchFamily="18" charset="0"/>
              </a:rPr>
              <a:t>, </a:t>
            </a:r>
          </a:p>
          <a:p>
            <a:r>
              <a:rPr lang="en-US" sz="500" dirty="0">
                <a:latin typeface="Times New Roman" panose="02020603050405020304" pitchFamily="18" charset="0"/>
                <a:cs typeface="Times New Roman" panose="02020603050405020304" pitchFamily="18" charset="0"/>
              </a:rPr>
              <a:t>the general trends of each of the devices are relatively similar.  Because the Purple Air is a near research grade level device, it happens to be much more sensitive to particulate matter and measures the concentrations present with greater accuracy. </a:t>
            </a:r>
          </a:p>
        </p:txBody>
      </p:sp>
      <p:pic>
        <p:nvPicPr>
          <p:cNvPr id="2058" name="Picture 10">
            <a:extLst>
              <a:ext uri="{FF2B5EF4-FFF2-40B4-BE49-F238E27FC236}">
                <a16:creationId xmlns:a16="http://schemas.microsoft.com/office/drawing/2014/main" id="{93D27490-613D-D745-8992-C11690C1D3DC}"/>
              </a:ext>
            </a:extLst>
          </p:cNvPr>
          <p:cNvPicPr>
            <a:picLocks noChangeAspect="1" noChangeArrowheads="1"/>
          </p:cNvPicPr>
          <p:nvPr/>
        </p:nvPicPr>
        <p:blipFill>
          <a:blip r:embed="rId22" cstate="print">
            <a:extLst>
              <a:ext uri="{28A0092B-C50C-407E-A947-70E740481C1C}">
                <a14:useLocalDpi xmlns:a14="http://schemas.microsoft.com/office/drawing/2010/main"/>
              </a:ext>
            </a:extLst>
          </a:blip>
          <a:srcRect/>
          <a:stretch>
            <a:fillRect/>
          </a:stretch>
        </p:blipFill>
        <p:spPr bwMode="auto">
          <a:xfrm>
            <a:off x="3518467" y="4768827"/>
            <a:ext cx="2618518" cy="1537692"/>
          </a:xfrm>
          <a:prstGeom prst="rect">
            <a:avLst/>
          </a:prstGeom>
          <a:noFill/>
          <a:extLst>
            <a:ext uri="{909E8E84-426E-40DD-AFC4-6F175D3DCCD1}">
              <a14:hiddenFill xmlns:a14="http://schemas.microsoft.com/office/drawing/2010/main">
                <a:solidFill>
                  <a:srgbClr val="FFFFFF"/>
                </a:solidFill>
              </a14:hiddenFill>
            </a:ext>
          </a:extLst>
        </p:spPr>
      </p:pic>
      <p:sp>
        <p:nvSpPr>
          <p:cNvPr id="107" name="TextBox 106">
            <a:extLst>
              <a:ext uri="{FF2B5EF4-FFF2-40B4-BE49-F238E27FC236}">
                <a16:creationId xmlns:a16="http://schemas.microsoft.com/office/drawing/2014/main" id="{809B1ED7-D0D4-B345-97E2-4B80290A2C54}"/>
              </a:ext>
            </a:extLst>
          </p:cNvPr>
          <p:cNvSpPr txBox="1"/>
          <p:nvPr/>
        </p:nvSpPr>
        <p:spPr>
          <a:xfrm rot="10800000" flipV="1">
            <a:off x="3479861" y="6253509"/>
            <a:ext cx="2695732" cy="553998"/>
          </a:xfrm>
          <a:prstGeom prst="rect">
            <a:avLst/>
          </a:prstGeom>
          <a:noFill/>
        </p:spPr>
        <p:txBody>
          <a:bodyPr wrap="square" rtlCol="0">
            <a:spAutoFit/>
          </a:bodyPr>
          <a:lstStyle/>
          <a:p>
            <a:r>
              <a:rPr lang="en-US" sz="500" b="1" dirty="0">
                <a:latin typeface="Times New Roman" panose="02020603050405020304" pitchFamily="18" charset="0"/>
                <a:cs typeface="Times New Roman" panose="02020603050405020304" pitchFamily="18" charset="0"/>
              </a:rPr>
              <a:t>Figure 3 :  Comparison of </a:t>
            </a:r>
            <a:r>
              <a:rPr lang="en-US" sz="500" b="1" dirty="0" err="1">
                <a:latin typeface="Times New Roman" panose="02020603050405020304" pitchFamily="18" charset="0"/>
                <a:cs typeface="Times New Roman" panose="02020603050405020304" pitchFamily="18" charset="0"/>
              </a:rPr>
              <a:t>PocketLab</a:t>
            </a:r>
            <a:r>
              <a:rPr lang="en-US" sz="500" b="1" dirty="0">
                <a:latin typeface="Times New Roman" panose="02020603050405020304" pitchFamily="18" charset="0"/>
                <a:cs typeface="Times New Roman" panose="02020603050405020304" pitchFamily="18" charset="0"/>
              </a:rPr>
              <a:t> Air PM</a:t>
            </a:r>
            <a:r>
              <a:rPr lang="en-US" sz="500" b="1" baseline="-25000" dirty="0">
                <a:latin typeface="Times New Roman" panose="02020603050405020304" pitchFamily="18" charset="0"/>
                <a:cs typeface="Times New Roman" panose="02020603050405020304" pitchFamily="18" charset="0"/>
              </a:rPr>
              <a:t>2.5</a:t>
            </a:r>
            <a:r>
              <a:rPr lang="en-US" sz="500" b="1" dirty="0">
                <a:latin typeface="Times New Roman" panose="02020603050405020304" pitchFamily="18" charset="0"/>
                <a:cs typeface="Times New Roman" panose="02020603050405020304" pitchFamily="18" charset="0"/>
              </a:rPr>
              <a:t> and surface relative humidity .</a:t>
            </a:r>
            <a:r>
              <a:rPr lang="en-US" sz="500" dirty="0">
                <a:latin typeface="Times New Roman" panose="02020603050405020304" pitchFamily="18" charset="0"/>
                <a:cs typeface="Times New Roman" panose="02020603050405020304" pitchFamily="18" charset="0"/>
              </a:rPr>
              <a:t>   PM</a:t>
            </a:r>
            <a:r>
              <a:rPr lang="en-US" sz="500" baseline="-25000" dirty="0">
                <a:latin typeface="Times New Roman" panose="02020603050405020304" pitchFamily="18" charset="0"/>
                <a:cs typeface="Times New Roman" panose="02020603050405020304" pitchFamily="18" charset="0"/>
              </a:rPr>
              <a:t>2.5 </a:t>
            </a:r>
            <a:r>
              <a:rPr lang="en-US" sz="500" dirty="0">
                <a:latin typeface="Times New Roman" panose="02020603050405020304" pitchFamily="18" charset="0"/>
                <a:cs typeface="Times New Roman" panose="02020603050405020304" pitchFamily="18" charset="0"/>
              </a:rPr>
              <a:t>from the </a:t>
            </a:r>
            <a:r>
              <a:rPr lang="en-US" sz="500" dirty="0" err="1">
                <a:latin typeface="Times New Roman" panose="02020603050405020304" pitchFamily="18" charset="0"/>
                <a:cs typeface="Times New Roman" panose="02020603050405020304" pitchFamily="18" charset="0"/>
              </a:rPr>
              <a:t>PocketLab</a:t>
            </a:r>
            <a:r>
              <a:rPr lang="en-US" sz="500" dirty="0">
                <a:latin typeface="Times New Roman" panose="02020603050405020304" pitchFamily="18" charset="0"/>
                <a:cs typeface="Times New Roman" panose="02020603050405020304" pitchFamily="18" charset="0"/>
              </a:rPr>
              <a:t> Air and relative humidity appear to be somewhat correlated with each other throughout the study period.  As relative humidity increases, levels of surface and upper level particulate matter increase as well.  A possible explanation for this positive correlation is suspended chemicals and ultrafine particulates might adsorb to water droplets in the air, thus causing higher PM 2.5 levels on days with higher relative humidity. </a:t>
            </a:r>
          </a:p>
        </p:txBody>
      </p:sp>
      <p:pic>
        <p:nvPicPr>
          <p:cNvPr id="2060" name="Picture 12">
            <a:extLst>
              <a:ext uri="{FF2B5EF4-FFF2-40B4-BE49-F238E27FC236}">
                <a16:creationId xmlns:a16="http://schemas.microsoft.com/office/drawing/2014/main" id="{3D6FAE10-F5E9-0D40-B04E-5552461B9014}"/>
              </a:ext>
            </a:extLst>
          </p:cNvPr>
          <p:cNvPicPr>
            <a:picLocks noChangeAspect="1" noChangeArrowheads="1"/>
          </p:cNvPicPr>
          <p:nvPr/>
        </p:nvPicPr>
        <p:blipFill>
          <a:blip r:embed="rId23" cstate="print">
            <a:extLst>
              <a:ext uri="{28A0092B-C50C-407E-A947-70E740481C1C}">
                <a14:useLocalDpi xmlns:a14="http://schemas.microsoft.com/office/drawing/2010/main"/>
              </a:ext>
            </a:extLst>
          </a:blip>
          <a:srcRect/>
          <a:stretch>
            <a:fillRect/>
          </a:stretch>
        </p:blipFill>
        <p:spPr bwMode="auto">
          <a:xfrm>
            <a:off x="6159771" y="4771786"/>
            <a:ext cx="2564250" cy="1534733"/>
          </a:xfrm>
          <a:prstGeom prst="rect">
            <a:avLst/>
          </a:prstGeom>
          <a:noFill/>
          <a:extLst>
            <a:ext uri="{909E8E84-426E-40DD-AFC4-6F175D3DCCD1}">
              <a14:hiddenFill xmlns:a14="http://schemas.microsoft.com/office/drawing/2010/main">
                <a:solidFill>
                  <a:srgbClr val="FFFFFF"/>
                </a:solidFill>
              </a14:hiddenFill>
            </a:ext>
          </a:extLst>
        </p:spPr>
      </p:pic>
      <p:sp>
        <p:nvSpPr>
          <p:cNvPr id="108" name="Rectangle 107">
            <a:extLst>
              <a:ext uri="{FF2B5EF4-FFF2-40B4-BE49-F238E27FC236}">
                <a16:creationId xmlns:a16="http://schemas.microsoft.com/office/drawing/2014/main" id="{9C959DB6-F32B-7F4D-BA39-EB9C6CEE7131}"/>
              </a:ext>
            </a:extLst>
          </p:cNvPr>
          <p:cNvSpPr/>
          <p:nvPr/>
        </p:nvSpPr>
        <p:spPr>
          <a:xfrm>
            <a:off x="6216612" y="6245510"/>
            <a:ext cx="2165959" cy="1107996"/>
          </a:xfrm>
          <a:prstGeom prst="rect">
            <a:avLst/>
          </a:prstGeom>
        </p:spPr>
        <p:txBody>
          <a:bodyPr wrap="square">
            <a:spAutoFit/>
          </a:bodyPr>
          <a:lstStyle/>
          <a:p>
            <a:r>
              <a:rPr lang="en-US" sz="500" b="1" dirty="0">
                <a:solidFill>
                  <a:srgbClr val="000000"/>
                </a:solidFill>
                <a:latin typeface="Times New Roman" panose="02020603050405020304" pitchFamily="18" charset="0"/>
              </a:rPr>
              <a:t>Figure 4:  Comparison of </a:t>
            </a:r>
            <a:r>
              <a:rPr lang="en-US" sz="500" b="1" dirty="0" err="1">
                <a:solidFill>
                  <a:srgbClr val="000000"/>
                </a:solidFill>
                <a:latin typeface="Times New Roman" panose="02020603050405020304" pitchFamily="18" charset="0"/>
              </a:rPr>
              <a:t>PocketLab</a:t>
            </a:r>
            <a:r>
              <a:rPr lang="en-US" sz="500" b="1" dirty="0">
                <a:solidFill>
                  <a:srgbClr val="000000"/>
                </a:solidFill>
                <a:latin typeface="Times New Roman" panose="02020603050405020304" pitchFamily="18" charset="0"/>
              </a:rPr>
              <a:t> Air PM</a:t>
            </a:r>
            <a:r>
              <a:rPr lang="en-US" sz="500" b="1" baseline="-25000" dirty="0">
                <a:solidFill>
                  <a:srgbClr val="000000"/>
                </a:solidFill>
                <a:latin typeface="Times New Roman" panose="02020603050405020304" pitchFamily="18" charset="0"/>
              </a:rPr>
              <a:t>2.5</a:t>
            </a:r>
            <a:r>
              <a:rPr lang="en-US" sz="500" b="1" dirty="0">
                <a:solidFill>
                  <a:srgbClr val="000000"/>
                </a:solidFill>
                <a:latin typeface="Times New Roman" panose="02020603050405020304" pitchFamily="18" charset="0"/>
              </a:rPr>
              <a:t> and wind speed.</a:t>
            </a:r>
            <a:r>
              <a:rPr lang="en-US" sz="500" dirty="0">
                <a:solidFill>
                  <a:srgbClr val="000000"/>
                </a:solidFill>
                <a:latin typeface="Times New Roman" panose="02020603050405020304" pitchFamily="18" charset="0"/>
              </a:rPr>
              <a:t>   </a:t>
            </a:r>
            <a:r>
              <a:rPr lang="en-US" sz="500" dirty="0" err="1">
                <a:solidFill>
                  <a:srgbClr val="000000"/>
                </a:solidFill>
                <a:latin typeface="Times New Roman" panose="02020603050405020304" pitchFamily="18" charset="0"/>
              </a:rPr>
              <a:t>PocketLab</a:t>
            </a:r>
            <a:r>
              <a:rPr lang="en-US" sz="500" dirty="0">
                <a:solidFill>
                  <a:srgbClr val="000000"/>
                </a:solidFill>
                <a:latin typeface="Times New Roman" panose="02020603050405020304" pitchFamily="18" charset="0"/>
              </a:rPr>
              <a:t> Air PM</a:t>
            </a:r>
            <a:r>
              <a:rPr lang="en-US" sz="500" baseline="-25000" dirty="0">
                <a:solidFill>
                  <a:srgbClr val="000000"/>
                </a:solidFill>
                <a:latin typeface="Times New Roman" panose="02020603050405020304" pitchFamily="18" charset="0"/>
              </a:rPr>
              <a:t>2.5  </a:t>
            </a:r>
            <a:r>
              <a:rPr lang="en-US" sz="500" dirty="0">
                <a:solidFill>
                  <a:srgbClr val="000000"/>
                </a:solidFill>
                <a:latin typeface="Times New Roman" panose="02020603050405020304" pitchFamily="18" charset="0"/>
              </a:rPr>
              <a:t>and wind speed seem to have a positive correlation with one another.  Higher wind speeds appear to relate fairly closely to higher PM</a:t>
            </a:r>
            <a:r>
              <a:rPr lang="en-US" sz="500" baseline="-25000" dirty="0">
                <a:solidFill>
                  <a:srgbClr val="000000"/>
                </a:solidFill>
                <a:latin typeface="Times New Roman" panose="02020603050405020304" pitchFamily="18" charset="0"/>
              </a:rPr>
              <a:t>2.5</a:t>
            </a:r>
            <a:r>
              <a:rPr lang="en-US" sz="500" dirty="0">
                <a:solidFill>
                  <a:srgbClr val="000000"/>
                </a:solidFill>
                <a:latin typeface="Times New Roman" panose="02020603050405020304" pitchFamily="18" charset="0"/>
              </a:rPr>
              <a:t> amounts. A possible explanation for this might be that higher wind speeds cause friction at the Earth’s surface allowing loose fine-grained particles to be picked up and become airborne.   </a:t>
            </a:r>
            <a:endParaRPr lang="en-US" sz="500" b="0" dirty="0">
              <a:effectLst/>
            </a:endParaRPr>
          </a:p>
          <a:p>
            <a:br>
              <a:rPr lang="en-US" dirty="0"/>
            </a:br>
            <a:endParaRPr lang="en-US" dirty="0"/>
          </a:p>
        </p:txBody>
      </p:sp>
    </p:spTree>
    <p:extLst>
      <p:ext uri="{BB962C8B-B14F-4D97-AF65-F5344CB8AC3E}">
        <p14:creationId xmlns:p14="http://schemas.microsoft.com/office/powerpoint/2010/main" val="14127865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1386</TotalTime>
  <Words>2364</Words>
  <Application>Microsoft Macintosh PowerPoint</Application>
  <PresentationFormat>Widescreen</PresentationFormat>
  <Paragraphs>50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Nazih Baydoun</dc:creator>
  <cp:lastModifiedBy>Science Department</cp:lastModifiedBy>
  <cp:revision>25</cp:revision>
  <dcterms:created xsi:type="dcterms:W3CDTF">2021-03-10T03:12:45Z</dcterms:created>
  <dcterms:modified xsi:type="dcterms:W3CDTF">2021-03-11T02:57:53Z</dcterms:modified>
</cp:coreProperties>
</file>