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7" r:id="rId2"/>
    <p:sldId id="258" r:id="rId3"/>
    <p:sldId id="259" r:id="rId4"/>
    <p:sldId id="264" r:id="rId5"/>
    <p:sldId id="265" r:id="rId6"/>
    <p:sldId id="266" r:id="rId7"/>
    <p:sldId id="270" r:id="rId8"/>
    <p:sldId id="267" r:id="rId9"/>
    <p:sldId id="268" r:id="rId10"/>
  </p:sldIdLst>
  <p:sldSz cx="50401538" cy="35999738"/>
  <p:notesSz cx="6715125" cy="9239250"/>
  <p:embeddedFontLst>
    <p:embeddedFont>
      <p:font typeface="Garamond" panose="02020404030301010803" pitchFamily="18" charset="0"/>
      <p:regular r:id="rId12"/>
      <p:bold r:id="rId13"/>
      <p:italic r:id="rId14"/>
    </p:embeddedFont>
    <p:embeddedFont>
      <p:font typeface="Helvetica Neue"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5195" userDrawn="1">
          <p15:clr>
            <a:srgbClr val="A4A3A4"/>
          </p15:clr>
        </p15:guide>
        <p15:guide id="2" orient="horz" pos="22425" userDrawn="1">
          <p15:clr>
            <a:srgbClr val="A4A3A4"/>
          </p15:clr>
        </p15:guide>
        <p15:guide id="3" orient="horz" pos="2349" userDrawn="1">
          <p15:clr>
            <a:srgbClr val="A4A3A4"/>
          </p15:clr>
        </p15:guide>
        <p15:guide id="4"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p:scale>
          <a:sx n="10" d="100"/>
          <a:sy n="10" d="100"/>
        </p:scale>
        <p:origin x="1636" y="212"/>
      </p:cViewPr>
      <p:guideLst>
        <p:guide orient="horz" pos="5195"/>
        <p:guide orient="horz" pos="22425"/>
        <p:guide orient="horz" pos="2349"/>
        <p:guide pos="1587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09888" cy="46196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4" name="Google Shape;4;n"/>
          <p:cNvSpPr txBox="1">
            <a:spLocks noGrp="1"/>
          </p:cNvSpPr>
          <p:nvPr>
            <p:ph type="dt" idx="10"/>
          </p:nvPr>
        </p:nvSpPr>
        <p:spPr>
          <a:xfrm>
            <a:off x="3803650" y="0"/>
            <a:ext cx="2909888" cy="46196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5" name="Google Shape;5;n"/>
          <p:cNvSpPr>
            <a:spLocks noGrp="1" noRot="1" noChangeAspect="1"/>
          </p:cNvSpPr>
          <p:nvPr>
            <p:ph type="sldImg" idx="3"/>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775700"/>
            <a:ext cx="2909888" cy="4619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n"/>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1</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2</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3</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4</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5</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6</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a:extLst>
            <a:ext uri="{FF2B5EF4-FFF2-40B4-BE49-F238E27FC236}">
              <a16:creationId xmlns:a16="http://schemas.microsoft.com/office/drawing/2014/main" id="{78C52CFF-BE63-F3EA-E43A-2CBCC91C1FE0}"/>
            </a:ext>
          </a:extLst>
        </p:cNvPr>
        <p:cNvGrpSpPr/>
        <p:nvPr/>
      </p:nvGrpSpPr>
      <p:grpSpPr>
        <a:xfrm>
          <a:off x="0" y="0"/>
          <a:ext cx="0" cy="0"/>
          <a:chOff x="0" y="0"/>
          <a:chExt cx="0" cy="0"/>
        </a:xfrm>
      </p:grpSpPr>
      <p:sp>
        <p:nvSpPr>
          <p:cNvPr id="47" name="Google Shape;47;p1:notes">
            <a:extLst>
              <a:ext uri="{FF2B5EF4-FFF2-40B4-BE49-F238E27FC236}">
                <a16:creationId xmlns:a16="http://schemas.microsoft.com/office/drawing/2014/main" id="{4453B202-6507-55ED-139E-06C515B69C5B}"/>
              </a:ext>
            </a:extLst>
          </p:cNvPr>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7</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a:extLst>
              <a:ext uri="{FF2B5EF4-FFF2-40B4-BE49-F238E27FC236}">
                <a16:creationId xmlns:a16="http://schemas.microsoft.com/office/drawing/2014/main" id="{65C99437-8FE0-D093-B9C1-97C47C902DE9}"/>
              </a:ext>
            </a:extLst>
          </p:cNvPr>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a:extLst>
              <a:ext uri="{FF2B5EF4-FFF2-40B4-BE49-F238E27FC236}">
                <a16:creationId xmlns:a16="http://schemas.microsoft.com/office/drawing/2014/main" id="{65DB080C-F0A9-1B22-142E-29E64622200A}"/>
              </a:ext>
            </a:extLst>
          </p:cNvPr>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3269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8</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9</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3"/>
          <p:cNvSpPr txBox="1">
            <a:spLocks noGrp="1"/>
          </p:cNvSpPr>
          <p:nvPr>
            <p:ph type="ctrTitle"/>
          </p:nvPr>
        </p:nvSpPr>
        <p:spPr>
          <a:xfrm>
            <a:off x="3779838" y="11183938"/>
            <a:ext cx="42841862" cy="7715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12" name="Google Shape;12;p3"/>
          <p:cNvSpPr txBox="1">
            <a:spLocks noGrp="1"/>
          </p:cNvSpPr>
          <p:nvPr>
            <p:ph type="subTitle" idx="1"/>
          </p:nvPr>
        </p:nvSpPr>
        <p:spPr>
          <a:xfrm>
            <a:off x="7559675" y="20399375"/>
            <a:ext cx="35282189" cy="9201150"/>
          </a:xfrm>
          <a:prstGeom prst="rect">
            <a:avLst/>
          </a:prstGeom>
          <a:noFill/>
          <a:ln>
            <a:noFill/>
          </a:ln>
        </p:spPr>
        <p:txBody>
          <a:bodyPr spcFirstLastPara="1" wrap="square" lIns="91425" tIns="45700" rIns="91425" bIns="45700" anchor="t" anchorCtr="0">
            <a:noAutofit/>
          </a:bodyPr>
          <a:lstStyle>
            <a:lvl1pPr marR="0" lvl="0" algn="ctr" rtl="0">
              <a:spcBef>
                <a:spcPts val="3440"/>
              </a:spcBef>
              <a:spcAft>
                <a:spcPts val="0"/>
              </a:spcAft>
              <a:buClr>
                <a:schemeClr val="dk1"/>
              </a:buClr>
              <a:buSzPts val="17200"/>
              <a:buFont typeface="Arial" panose="020B0604020202020204"/>
              <a:buNone/>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3000"/>
              </a:spcBef>
              <a:spcAft>
                <a:spcPts val="0"/>
              </a:spcAft>
              <a:buClr>
                <a:schemeClr val="dk1"/>
              </a:buClr>
              <a:buSzPts val="15000"/>
              <a:buFont typeface="Arial" panose="020B0604020202020204"/>
              <a:buNone/>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2600"/>
              </a:spcBef>
              <a:spcAft>
                <a:spcPts val="0"/>
              </a:spcAft>
              <a:buClr>
                <a:schemeClr val="dk1"/>
              </a:buClr>
              <a:buSzPts val="13000"/>
              <a:buFont typeface="Arial" panose="020B0604020202020204"/>
              <a:buNone/>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21" name="Google Shape;21;p6"/>
          <p:cNvSpPr txBox="1">
            <a:spLocks noGrp="1"/>
          </p:cNvSpPr>
          <p:nvPr>
            <p:ph type="body" idx="1"/>
          </p:nvPr>
        </p:nvSpPr>
        <p:spPr>
          <a:xfrm>
            <a:off x="2519363" y="8399463"/>
            <a:ext cx="22604412"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2" name="Google Shape;22;p6"/>
          <p:cNvSpPr txBox="1">
            <a:spLocks noGrp="1"/>
          </p:cNvSpPr>
          <p:nvPr>
            <p:ph type="body" idx="2"/>
          </p:nvPr>
        </p:nvSpPr>
        <p:spPr>
          <a:xfrm>
            <a:off x="25276175" y="8399463"/>
            <a:ext cx="22605999"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25" name="Google Shape;25;p7"/>
          <p:cNvSpPr txBox="1">
            <a:spLocks noGrp="1"/>
          </p:cNvSpPr>
          <p:nvPr>
            <p:ph type="body" idx="1"/>
          </p:nvPr>
        </p:nvSpPr>
        <p:spPr>
          <a:xfrm>
            <a:off x="2519363" y="8058150"/>
            <a:ext cx="22269450"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panose="020B0604020202020204"/>
              <a:buNone/>
              <a:defRPr sz="2400" b="1"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400"/>
              </a:spcBef>
              <a:spcAft>
                <a:spcPts val="0"/>
              </a:spcAft>
              <a:buClr>
                <a:schemeClr val="dk1"/>
              </a:buClr>
              <a:buSzPts val="2000"/>
              <a:buFont typeface="Arial" panose="020B0604020202020204"/>
              <a:buNone/>
              <a:defRPr sz="2000" b="1"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Clr>
                <a:schemeClr val="dk1"/>
              </a:buClr>
              <a:buSzPts val="1800"/>
              <a:buFont typeface="Arial" panose="020B0604020202020204"/>
              <a:buNone/>
              <a:defRPr sz="1800" b="1"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6" name="Google Shape;26;p7"/>
          <p:cNvSpPr txBox="1">
            <a:spLocks noGrp="1"/>
          </p:cNvSpPr>
          <p:nvPr>
            <p:ph type="body" idx="2"/>
          </p:nvPr>
        </p:nvSpPr>
        <p:spPr>
          <a:xfrm>
            <a:off x="2519363" y="11417300"/>
            <a:ext cx="22269450"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7" name="Google Shape;27;p7"/>
          <p:cNvSpPr txBox="1">
            <a:spLocks noGrp="1"/>
          </p:cNvSpPr>
          <p:nvPr>
            <p:ph type="body" idx="3"/>
          </p:nvPr>
        </p:nvSpPr>
        <p:spPr>
          <a:xfrm>
            <a:off x="25603200" y="8058150"/>
            <a:ext cx="22278975"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panose="020B0604020202020204"/>
              <a:buNone/>
              <a:defRPr sz="2400" b="1"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400"/>
              </a:spcBef>
              <a:spcAft>
                <a:spcPts val="0"/>
              </a:spcAft>
              <a:buClr>
                <a:schemeClr val="dk1"/>
              </a:buClr>
              <a:buSzPts val="2000"/>
              <a:buFont typeface="Arial" panose="020B0604020202020204"/>
              <a:buNone/>
              <a:defRPr sz="2000" b="1"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Clr>
                <a:schemeClr val="dk1"/>
              </a:buClr>
              <a:buSzPts val="1800"/>
              <a:buFont typeface="Arial" panose="020B0604020202020204"/>
              <a:buNone/>
              <a:defRPr sz="1800" b="1"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8" name="Google Shape;28;p7"/>
          <p:cNvSpPr txBox="1">
            <a:spLocks noGrp="1"/>
          </p:cNvSpPr>
          <p:nvPr>
            <p:ph type="body" idx="4"/>
          </p:nvPr>
        </p:nvSpPr>
        <p:spPr>
          <a:xfrm>
            <a:off x="25603200" y="11417300"/>
            <a:ext cx="22278975"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2519363" y="1433513"/>
            <a:ext cx="16583025" cy="60991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34" name="Google Shape;34;p10"/>
          <p:cNvSpPr txBox="1">
            <a:spLocks noGrp="1"/>
          </p:cNvSpPr>
          <p:nvPr>
            <p:ph type="body" idx="1"/>
          </p:nvPr>
        </p:nvSpPr>
        <p:spPr>
          <a:xfrm>
            <a:off x="19705638" y="1433513"/>
            <a:ext cx="28176536" cy="30724474"/>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35" name="Google Shape;35;p10"/>
          <p:cNvSpPr txBox="1">
            <a:spLocks noGrp="1"/>
          </p:cNvSpPr>
          <p:nvPr>
            <p:ph type="body" idx="2"/>
          </p:nvPr>
        </p:nvSpPr>
        <p:spPr>
          <a:xfrm>
            <a:off x="2519363" y="7532688"/>
            <a:ext cx="16583025" cy="24625299"/>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240"/>
              </a:spcBef>
              <a:spcAft>
                <a:spcPts val="0"/>
              </a:spcAft>
              <a:buClr>
                <a:schemeClr val="dk1"/>
              </a:buClr>
              <a:buSzPts val="1200"/>
              <a:buFont typeface="Arial" panose="020B0604020202020204"/>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200"/>
              </a:spcBef>
              <a:spcAft>
                <a:spcPts val="0"/>
              </a:spcAft>
              <a:buClr>
                <a:schemeClr val="dk1"/>
              </a:buClr>
              <a:buSzPts val="1000"/>
              <a:buFont typeface="Arial" panose="020B0604020202020204"/>
              <a:buNone/>
              <a:defRPr sz="1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9879013" y="25199975"/>
            <a:ext cx="30240286" cy="29749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38" name="Google Shape;38;p11"/>
          <p:cNvSpPr>
            <a:spLocks noGrp="1"/>
          </p:cNvSpPr>
          <p:nvPr>
            <p:ph type="pic" idx="2"/>
          </p:nvPr>
        </p:nvSpPr>
        <p:spPr>
          <a:xfrm>
            <a:off x="9879013" y="3216275"/>
            <a:ext cx="30240286" cy="21599524"/>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panose="020B0604020202020204"/>
              <a:buNone/>
              <a:defRPr sz="3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spcBef>
                <a:spcPts val="56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480"/>
              </a:spcBef>
              <a:spcAft>
                <a:spcPts val="0"/>
              </a:spcAft>
              <a:buClr>
                <a:schemeClr val="dk1"/>
              </a:buClr>
              <a:buSzPts val="2400"/>
              <a:buFont typeface="Arial" panose="020B0604020202020204"/>
              <a:buNone/>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39" name="Google Shape;39;p11"/>
          <p:cNvSpPr txBox="1">
            <a:spLocks noGrp="1"/>
          </p:cNvSpPr>
          <p:nvPr>
            <p:ph type="body" idx="1"/>
          </p:nvPr>
        </p:nvSpPr>
        <p:spPr>
          <a:xfrm>
            <a:off x="9879013" y="28174950"/>
            <a:ext cx="30240286" cy="4224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240"/>
              </a:spcBef>
              <a:spcAft>
                <a:spcPts val="0"/>
              </a:spcAft>
              <a:buClr>
                <a:schemeClr val="dk1"/>
              </a:buClr>
              <a:buSzPts val="1200"/>
              <a:buFont typeface="Arial" panose="020B0604020202020204"/>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200"/>
              </a:spcBef>
              <a:spcAft>
                <a:spcPts val="0"/>
              </a:spcAft>
              <a:buClr>
                <a:schemeClr val="dk1"/>
              </a:buClr>
              <a:buSzPts val="1000"/>
              <a:buFont typeface="Arial" panose="020B0604020202020204"/>
              <a:buNone/>
              <a:defRPr sz="1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
        <p:cNvGrpSpPr/>
        <p:nvPr/>
      </p:nvGrpSpPr>
      <p:grpSpPr>
        <a:xfrm>
          <a:off x="0" y="0"/>
          <a:ext cx="0" cy="0"/>
          <a:chOff x="0" y="0"/>
          <a:chExt cx="0" cy="0"/>
        </a:xfrm>
      </p:grpSpPr>
      <p:sp>
        <p:nvSpPr>
          <p:cNvPr id="41" name="Google Shape;41;p12"/>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42" name="Google Shape;42;p12"/>
          <p:cNvSpPr txBox="1">
            <a:spLocks noGrp="1"/>
          </p:cNvSpPr>
          <p:nvPr>
            <p:ph type="body" idx="1"/>
          </p:nvPr>
        </p:nvSpPr>
        <p:spPr>
          <a:xfrm rot="5400000">
            <a:off x="13321506" y="-2402680"/>
            <a:ext cx="23758525" cy="45362812"/>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panose="020B0604020202020204"/>
              <a:buChar char="•"/>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1181100" algn="l" rtl="0">
              <a:spcBef>
                <a:spcPts val="3000"/>
              </a:spcBef>
              <a:spcAft>
                <a:spcPts val="0"/>
              </a:spcAft>
              <a:buClr>
                <a:schemeClr val="dk1"/>
              </a:buClr>
              <a:buSzPts val="15000"/>
              <a:buFont typeface="Arial" panose="020B0604020202020204"/>
              <a:buChar char="–"/>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1054100" algn="l" rtl="0">
              <a:spcBef>
                <a:spcPts val="2600"/>
              </a:spcBef>
              <a:spcAft>
                <a:spcPts val="0"/>
              </a:spcAft>
              <a:buClr>
                <a:schemeClr val="dk1"/>
              </a:buClr>
              <a:buSzPts val="13000"/>
              <a:buFont typeface="Arial" panose="020B0604020202020204"/>
              <a:buChar char="•"/>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3"/>
        <p:cNvGrpSpPr/>
        <p:nvPr/>
      </p:nvGrpSpPr>
      <p:grpSpPr>
        <a:xfrm>
          <a:off x="0" y="0"/>
          <a:ext cx="0" cy="0"/>
          <a:chOff x="0" y="0"/>
          <a:chExt cx="0" cy="0"/>
        </a:xfrm>
      </p:grpSpPr>
      <p:sp>
        <p:nvSpPr>
          <p:cNvPr id="44" name="Google Shape;44;p13"/>
          <p:cNvSpPr txBox="1">
            <a:spLocks noGrp="1"/>
          </p:cNvSpPr>
          <p:nvPr>
            <p:ph type="title"/>
          </p:nvPr>
        </p:nvSpPr>
        <p:spPr>
          <a:xfrm rot="5400000">
            <a:off x="26854150" y="11129963"/>
            <a:ext cx="30716537" cy="11339512"/>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45" name="Google Shape;45;p13"/>
          <p:cNvSpPr txBox="1">
            <a:spLocks noGrp="1"/>
          </p:cNvSpPr>
          <p:nvPr>
            <p:ph type="body" idx="1"/>
          </p:nvPr>
        </p:nvSpPr>
        <p:spPr>
          <a:xfrm rot="5400000">
            <a:off x="4096543" y="-135732"/>
            <a:ext cx="30716537" cy="33870901"/>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panose="020B0604020202020204"/>
              <a:buChar char="•"/>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1181100" algn="l" rtl="0">
              <a:spcBef>
                <a:spcPts val="3000"/>
              </a:spcBef>
              <a:spcAft>
                <a:spcPts val="0"/>
              </a:spcAft>
              <a:buClr>
                <a:schemeClr val="dk1"/>
              </a:buClr>
              <a:buSzPts val="15000"/>
              <a:buFont typeface="Arial" panose="020B0604020202020204"/>
              <a:buChar char="–"/>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1054100" algn="l" rtl="0">
              <a:spcBef>
                <a:spcPts val="2600"/>
              </a:spcBef>
              <a:spcAft>
                <a:spcPts val="0"/>
              </a:spcAft>
              <a:buClr>
                <a:schemeClr val="dk1"/>
              </a:buClr>
              <a:buSzPts val="13000"/>
              <a:buFont typeface="Arial" panose="020B0604020202020204"/>
              <a:buChar char="•"/>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
          <p:cNvSpPr/>
          <p:nvPr/>
        </p:nvSpPr>
        <p:spPr>
          <a:xfrm>
            <a:off x="787400" y="306065"/>
            <a:ext cx="48826738" cy="35693673"/>
          </a:xfrm>
          <a:prstGeom prst="roundRect">
            <a:avLst>
              <a:gd name="adj" fmla="val 10870"/>
            </a:avLst>
          </a:prstGeom>
          <a:gradFill>
            <a:gsLst>
              <a:gs pos="0">
                <a:srgbClr val="A7C4FF"/>
              </a:gs>
              <a:gs pos="100000">
                <a:schemeClr val="lt1"/>
              </a:gs>
            </a:gsLst>
            <a:lin ang="5400000" scaled="0"/>
          </a:gradFill>
          <a:ln w="9525" cap="flat" cmpd="sng">
            <a:solidFill>
              <a:schemeClr val="dk1"/>
            </a:solidFill>
            <a:prstDash val="solid"/>
            <a:round/>
            <a:headEnd type="none" w="sm" len="sm"/>
            <a:tailEnd type="none" w="sm" len="sm"/>
          </a:ln>
        </p:spPr>
        <p:txBody>
          <a:bodyPr spcFirstLastPara="1" wrap="square" lIns="102825" tIns="51425" rIns="102825" bIns="51425" anchor="ctr" anchorCtr="0">
            <a:noAutofit/>
          </a:bodyPr>
          <a:lstStyle/>
          <a:p>
            <a:pPr marL="0" marR="0" lvl="0" indent="0" algn="ctr" rtl="0">
              <a:spcBef>
                <a:spcPts val="0"/>
              </a:spcBef>
              <a:spcAft>
                <a:spcPts val="0"/>
              </a:spcAft>
              <a:buNone/>
            </a:pPr>
            <a:endParaRPr sz="9600" b="0" i="0" u="none" strike="noStrike" cap="none" dirty="0">
              <a:solidFill>
                <a:schemeClr val="bg2"/>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0" y="18210432"/>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118" name="Google Shape;78;p1"/>
          <p:cNvSpPr txBox="1"/>
          <p:nvPr/>
        </p:nvSpPr>
        <p:spPr>
          <a:xfrm>
            <a:off x="1276438" y="9861236"/>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2" name="TextBox 1"/>
          <p:cNvSpPr txBox="1"/>
          <p:nvPr/>
        </p:nvSpPr>
        <p:spPr>
          <a:xfrm>
            <a:off x="8107680" y="6701160"/>
            <a:ext cx="35844480" cy="4524315"/>
          </a:xfrm>
          <a:prstGeom prst="rect">
            <a:avLst/>
          </a:prstGeom>
          <a:noFill/>
        </p:spPr>
        <p:txBody>
          <a:bodyPr wrap="square" rtlCol="0">
            <a:spAutoFit/>
          </a:bodyPr>
          <a:lstStyle/>
          <a:p>
            <a:r>
              <a:rPr lang="en-GB" sz="7200" b="1" dirty="0">
                <a:latin typeface="Calibri" panose="020F0502020204030204" pitchFamily="34" charset="0"/>
                <a:ea typeface="Calibri" panose="020F0502020204030204" pitchFamily="34" charset="0"/>
                <a:cs typeface="Calibri" panose="020F0502020204030204" pitchFamily="34" charset="0"/>
              </a:rPr>
              <a:t>How Cutting Plants and Exposing Concrete Makes Jeddah Hotter (Urban Heat Island Effect)</a:t>
            </a:r>
          </a:p>
          <a:p>
            <a:endParaRPr lang="en-GB" sz="7200" dirty="0"/>
          </a:p>
          <a:p>
            <a:endParaRPr lang="en-GB" sz="7200" dirty="0"/>
          </a:p>
          <a:p>
            <a:endParaRPr lang="en-GB" sz="7200"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
        <p:nvSpPr>
          <p:cNvPr id="3" name="TextBox 2">
            <a:extLst>
              <a:ext uri="{FF2B5EF4-FFF2-40B4-BE49-F238E27FC236}">
                <a16:creationId xmlns:a16="http://schemas.microsoft.com/office/drawing/2014/main" id="{6A0C5CD3-1893-21AD-9368-4CA3FF927B2E}"/>
              </a:ext>
            </a:extLst>
          </p:cNvPr>
          <p:cNvSpPr txBox="1"/>
          <p:nvPr/>
        </p:nvSpPr>
        <p:spPr>
          <a:xfrm>
            <a:off x="8828042" y="14826343"/>
            <a:ext cx="30240515" cy="3139321"/>
          </a:xfrm>
          <a:prstGeom prst="rect">
            <a:avLst/>
          </a:prstGeom>
          <a:noFill/>
        </p:spPr>
        <p:txBody>
          <a:bodyPr wrap="square" rtlCol="0">
            <a:spAutoFit/>
          </a:bodyPr>
          <a:lstStyle/>
          <a:p>
            <a:r>
              <a:rPr lang="en-GB" sz="6600" dirty="0"/>
              <a:t>Lamar </a:t>
            </a:r>
            <a:r>
              <a:rPr lang="en-GB" sz="6600" dirty="0" err="1"/>
              <a:t>Albatal</a:t>
            </a:r>
            <a:endParaRPr lang="en-GB" sz="6600" dirty="0"/>
          </a:p>
          <a:p>
            <a:r>
              <a:rPr lang="en-GB" sz="6600" dirty="0"/>
              <a:t>Sham </a:t>
            </a:r>
            <a:r>
              <a:rPr lang="en-GB" sz="6600" dirty="0" err="1"/>
              <a:t>Hassn</a:t>
            </a:r>
            <a:endParaRPr lang="en-GB" sz="6600" dirty="0"/>
          </a:p>
          <a:p>
            <a:r>
              <a:rPr lang="en-GB" sz="6600" dirty="0"/>
              <a:t>Sandy Ahmad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0" name="Google Shape;60;p1"/>
          <p:cNvSpPr/>
          <p:nvPr/>
        </p:nvSpPr>
        <p:spPr>
          <a:xfrm>
            <a:off x="0" y="0"/>
            <a:ext cx="50401538" cy="35999738"/>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r>
              <a:rPr lang="en-GB" sz="6600"/>
              <a:t>Jeddah is already a hot city, but removing plants and increasing concrete surfaces can make it even hotter. This research explains how cutting trees and plants reduces natural cooling, while concrete and asphalt absorb heat from the sun and release it slowly, especially at night. Because of this, temperatures in built-up areas can feel higher and the city becomes less comfortable. This also increases air-conditioning use and electricity demand. The purpose of this research is to explain why this happens in Jeddah and how it affects daily life.</a:t>
            </a:r>
          </a:p>
        </p:txBody>
      </p:sp>
      <p:sp>
        <p:nvSpPr>
          <p:cNvPr id="61" name="Google Shape;61;p1"/>
          <p:cNvSpPr txBox="1"/>
          <p:nvPr/>
        </p:nvSpPr>
        <p:spPr>
          <a:xfrm>
            <a:off x="17631211" y="4582782"/>
            <a:ext cx="11176821" cy="18620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Abstract</a:t>
            </a:r>
            <a:endParaRPr sz="2000" dirty="0"/>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118" name="Google Shape;78;p1"/>
          <p:cNvSpPr txBox="1"/>
          <p:nvPr/>
        </p:nvSpPr>
        <p:spPr>
          <a:xfrm>
            <a:off x="1276438" y="9861236"/>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9600" b="0" u="none">
                <a:solidFill>
                  <a:schemeClr val="dk1"/>
                </a:solidFill>
                <a:latin typeface="Arial" panose="020B0604020202020204"/>
                <a:ea typeface="Arial" panose="020B0604020202020204"/>
                <a:cs typeface="Arial" panose="020B0604020202020204"/>
                <a:sym typeface="Arial" panose="020B0604020202020204"/>
              </a:rPr>
              <a:t>Climate change is a serious problem caused by greenhouse gases. Jeddah is known for its hot climate. In cities like Jeddah, plants are cut down to make room for new buildings and other concrete structures. When plants are removed, concrete absorbs the heat during the morning when the sun is there and releases it at night; Furthermore, that makes the area hotter than it already is. As Jeddah grows, large areas are filled with concrete, limiting the number of green spaces. That leads to urban heat island effect. In this research, we will focus on understanding why vegetation is important for temperature control and how the spread of concrete surfaces contributes to higher temperatures in Jeddah.</a:t>
            </a: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65" name="Google Shape;65;p1"/>
          <p:cNvSpPr txBox="1"/>
          <p:nvPr/>
        </p:nvSpPr>
        <p:spPr>
          <a:xfrm>
            <a:off x="15761751" y="4969022"/>
            <a:ext cx="15034698" cy="213518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6600" b="1" dirty="0">
                <a:solidFill>
                  <a:schemeClr val="dk1"/>
                </a:solidFill>
                <a:latin typeface="Helvetica Neue" panose="020B0604020202020204"/>
                <a:ea typeface="Helvetica Neue" panose="020B0604020202020204"/>
                <a:cs typeface="Helvetica Neue" panose="020B0604020202020204"/>
                <a:sym typeface="Helvetica Neue" panose="020B0604020202020204"/>
              </a:rPr>
              <a:t>Introduction </a:t>
            </a:r>
          </a:p>
          <a:p>
            <a:pPr marL="0" marR="0" lvl="0" indent="0" algn="ctr" rtl="0">
              <a:spcBef>
                <a:spcPts val="0"/>
              </a:spcBef>
              <a:spcAft>
                <a:spcPts val="0"/>
              </a:spcAft>
              <a:buNone/>
            </a:pPr>
            <a:endParaRPr sz="6600" b="1" dirty="0">
              <a:solidFill>
                <a:schemeClr val="dk1"/>
              </a:solidFill>
              <a:latin typeface="Helvetica Neue" panose="020B0604020202020204"/>
              <a:ea typeface="Helvetica Neue" panose="020B0604020202020204"/>
              <a:cs typeface="Helvetica Neue" panose="020B0604020202020204"/>
              <a:sym typeface="Garamond" panose="02020404030301010803"/>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This research is non-experimental and based on information from reliable sources. No laboratory testing was done. The study was completed by:</a:t>
            </a:r>
          </a:p>
          <a:p>
            <a:pPr marL="0" marR="0" lvl="0" indent="0" rtl="0">
              <a:spcBef>
                <a:spcPts val="0"/>
              </a:spcBef>
              <a:spcAft>
                <a:spcPts val="0"/>
              </a:spcAft>
              <a:buNone/>
            </a:pPr>
            <a:endParaRPr lang="en-GB" sz="9600" b="0" u="none" dirty="0">
              <a:solidFill>
                <a:schemeClr val="dk1"/>
              </a:solidFill>
              <a:latin typeface="Arial" panose="020B0604020202020204"/>
              <a:ea typeface="Arial" panose="020B0604020202020204"/>
              <a:cs typeface="Arial" panose="020B0604020202020204"/>
              <a:sym typeface="Arial" panose="020B0604020202020204"/>
            </a:endParaRP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reading scientific articles and reports about urban heat islands</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using information related to Jeddah and other hot cities</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comparing green areas with heavily built areas based on published findings</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using climate concepts such as heat absorption, shading, evapotranspiration, and albedo</a:t>
            </a: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7" name="Google Shape;55;p1"/>
          <p:cNvSpPr txBox="1"/>
          <p:nvPr/>
        </p:nvSpPr>
        <p:spPr>
          <a:xfrm>
            <a:off x="13953667" y="2402955"/>
            <a:ext cx="21166675" cy="3674063"/>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1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Research Methods </a:t>
            </a:r>
            <a:r>
              <a:rPr lang="en-US" sz="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t>
            </a:r>
            <a:br>
              <a:rPr lang="en-US" sz="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br>
            <a:endParaRPr sz="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Research shows that areas with more concrete and less vegetation become hotter than areas with trees and plants. Concrete and asphalt absorb large amounts of sunlight and can reach very high surface temperatures. Vegetated areas stay cooler because plants provide shade and release moisture into the air.</a:t>
            </a:r>
          </a:p>
          <a:p>
            <a:pPr marL="0" marR="0" lvl="0" indent="0" rtl="0">
              <a:spcBef>
                <a:spcPts val="0"/>
              </a:spcBef>
              <a:spcAft>
                <a:spcPts val="0"/>
              </a:spcAft>
              <a:buNone/>
            </a:pPr>
            <a:endParaRPr lang="en-GB" sz="9600" b="0" u="none" dirty="0">
              <a:solidFill>
                <a:schemeClr val="dk1"/>
              </a:solidFill>
              <a:latin typeface="Arial" panose="020B0604020202020204"/>
              <a:ea typeface="Arial" panose="020B0604020202020204"/>
              <a:cs typeface="Arial" panose="020B0604020202020204"/>
              <a:sym typeface="Arial" panose="020B0604020202020204"/>
            </a:endParaRP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Urban areas also stay warmer at night because concrete releases stored heat slowly. This causes Jeddah </a:t>
            </a:r>
            <a:r>
              <a:rPr lang="en-GB" sz="9600" b="0" u="none" dirty="0" err="1">
                <a:solidFill>
                  <a:schemeClr val="dk1"/>
                </a:solidFill>
                <a:latin typeface="Arial" panose="020B0604020202020204"/>
                <a:ea typeface="Arial" panose="020B0604020202020204"/>
                <a:cs typeface="Arial" panose="020B0604020202020204"/>
                <a:sym typeface="Arial" panose="020B0604020202020204"/>
              </a:rPr>
              <a:t>neighborhoods</a:t>
            </a:r>
            <a:r>
              <a:rPr lang="en-GB" sz="9600" b="0" u="none" dirty="0">
                <a:solidFill>
                  <a:schemeClr val="dk1"/>
                </a:solidFill>
                <a:latin typeface="Arial" panose="020B0604020202020204"/>
                <a:ea typeface="Arial" panose="020B0604020202020204"/>
                <a:cs typeface="Arial" panose="020B0604020202020204"/>
                <a:sym typeface="Arial" panose="020B0604020202020204"/>
              </a:rPr>
              <a:t> with fewer plants to remain hot even after the sun goes down. These results support the idea that removing plants and exposing concrete increases local heat in Jeddah.</a:t>
            </a: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8" name="Google Shape;59;p1"/>
          <p:cNvSpPr txBox="1"/>
          <p:nvPr/>
        </p:nvSpPr>
        <p:spPr>
          <a:xfrm>
            <a:off x="19844543" y="5513786"/>
            <a:ext cx="11288713"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Data and Data analysis</a:t>
            </a:r>
            <a:endParaRPr sz="8000" b="1" i="0" u="none" strike="noStrike" cap="none" dirty="0">
              <a:solidFill>
                <a:schemeClr val="dk1"/>
              </a:solidFill>
              <a:latin typeface="Garamond" panose="02020404030301010803"/>
              <a:ea typeface="Garamond" panose="02020404030301010803"/>
              <a:cs typeface="Garamond" panose="02020404030301010803"/>
              <a:sym typeface="Garamond" panose="02020404030301010803"/>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107269"/>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The results show that vegetation plays an important role in controlling temperature in Jeddah. When plants are removed, the city loses shade and natural cooling from evapotranspiration. At the same time, concrete and asphalt trap heat, which increases temperatures during the day and keeps the air warmer at night.</a:t>
            </a:r>
          </a:p>
          <a:p>
            <a:pPr marL="0" marR="0" lvl="0" indent="0" rtl="0">
              <a:spcBef>
                <a:spcPts val="0"/>
              </a:spcBef>
              <a:spcAft>
                <a:spcPts val="0"/>
              </a:spcAft>
              <a:buNone/>
            </a:pPr>
            <a:endParaRPr lang="en-GB" sz="9600" b="0" u="none" dirty="0">
              <a:solidFill>
                <a:schemeClr val="dk1"/>
              </a:solidFill>
              <a:latin typeface="Arial" panose="020B0604020202020204"/>
              <a:ea typeface="Arial" panose="020B0604020202020204"/>
              <a:cs typeface="Arial" panose="020B0604020202020204"/>
              <a:sym typeface="Arial" panose="020B0604020202020204"/>
            </a:endParaRP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This can affect people by increasing discomfort, causing heat stress, and making outdoor activities harder. It also increases the use of air conditioning, which raises electricity demand. In addition, higher heat can worsen air quality and reduce biodiversity because plants and animals lose their habitats.</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Exposed Concrete/Asphalt: Surface temperatures often exceed 60°C–70°C in direct, intense sunlight. This creates a severe urban heat island effect, as the concrete absorbs and radiates heat.</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Plants/Vegetation: Surface temperatures are significantly lower, often in the range of 35°C–45°C, because plants release moisture (evapotranspiration) and provide shade.</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Air Temperature Difference: Areas with vegetation can reduce the immediate ambient temperature by up to 4.5°C compared to concrete-dense areas. </a:t>
            </a:r>
          </a:p>
          <a:p>
            <a:pPr marL="0" marR="0" lvl="0" indent="0" algn="ctr" rtl="0">
              <a:spcBef>
                <a:spcPts val="0"/>
              </a:spcBef>
              <a:spcAft>
                <a:spcPts val="0"/>
              </a:spcAft>
              <a:buNone/>
            </a:pPr>
            <a:endParaRPr lang="en-GB" sz="9600" b="0" u="none"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7" name="Google Shape;75;p1"/>
          <p:cNvSpPr txBox="1"/>
          <p:nvPr/>
        </p:nvSpPr>
        <p:spPr>
          <a:xfrm>
            <a:off x="21590820" y="2220578"/>
            <a:ext cx="12356730"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 Conclusions and Discussion</a:t>
            </a:r>
            <a:endParaRPr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
          <a:extLst>
            <a:ext uri="{FF2B5EF4-FFF2-40B4-BE49-F238E27FC236}">
              <a16:creationId xmlns:a16="http://schemas.microsoft.com/office/drawing/2014/main" id="{B585C91F-2960-1275-F1AA-A5EAFE2E44D5}"/>
            </a:ext>
          </a:extLst>
        </p:cNvPr>
        <p:cNvGrpSpPr/>
        <p:nvPr/>
      </p:nvGrpSpPr>
      <p:grpSpPr>
        <a:xfrm>
          <a:off x="0" y="0"/>
          <a:ext cx="0" cy="0"/>
          <a:chOff x="0" y="0"/>
          <a:chExt cx="0" cy="0"/>
        </a:xfrm>
      </p:grpSpPr>
      <p:sp>
        <p:nvSpPr>
          <p:cNvPr id="64" name="Google Shape;64;p1">
            <a:extLst>
              <a:ext uri="{FF2B5EF4-FFF2-40B4-BE49-F238E27FC236}">
                <a16:creationId xmlns:a16="http://schemas.microsoft.com/office/drawing/2014/main" id="{31DF7783-650C-6D31-A538-B416636B3EB9}"/>
              </a:ext>
            </a:extLst>
          </p:cNvPr>
          <p:cNvSpPr/>
          <p:nvPr/>
        </p:nvSpPr>
        <p:spPr>
          <a:xfrm>
            <a:off x="0" y="107269"/>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9600" b="0" u="none">
                <a:solidFill>
                  <a:schemeClr val="dk1"/>
                </a:solidFill>
                <a:latin typeface="Arial" panose="020B0604020202020204"/>
                <a:ea typeface="Arial" panose="020B0604020202020204"/>
                <a:cs typeface="Arial" panose="020B0604020202020204"/>
                <a:sym typeface="Arial" panose="020B0604020202020204"/>
              </a:rPr>
              <a:t>Conclusion</a:t>
            </a:r>
          </a:p>
          <a:p>
            <a:pPr marL="0" marR="0" lvl="0" indent="0" algn="ctr" rtl="0">
              <a:spcBef>
                <a:spcPts val="0"/>
              </a:spcBef>
              <a:spcAft>
                <a:spcPts val="0"/>
              </a:spcAft>
              <a:buNone/>
            </a:pPr>
            <a:endParaRPr lang="en-GB" sz="9600" b="0" u="none">
              <a:solidFill>
                <a:schemeClr val="dk1"/>
              </a:solidFill>
              <a:latin typeface="Arial" panose="020B0604020202020204"/>
              <a:ea typeface="Arial" panose="020B0604020202020204"/>
              <a:cs typeface="Arial" panose="020B0604020202020204"/>
              <a:sym typeface="Arial" panose="020B0604020202020204"/>
            </a:endParaRPr>
          </a:p>
          <a:p>
            <a:pPr marL="0" marR="0" lvl="0" indent="0" algn="ctr" rtl="0">
              <a:spcBef>
                <a:spcPts val="0"/>
              </a:spcBef>
              <a:spcAft>
                <a:spcPts val="0"/>
              </a:spcAft>
              <a:buNone/>
            </a:pPr>
            <a:r>
              <a:rPr lang="en-GB" sz="9600" b="0" u="none">
                <a:solidFill>
                  <a:schemeClr val="dk1"/>
                </a:solidFill>
                <a:latin typeface="Arial" panose="020B0604020202020204"/>
                <a:ea typeface="Arial" panose="020B0604020202020204"/>
                <a:cs typeface="Arial" panose="020B0604020202020204"/>
                <a:sym typeface="Arial" panose="020B0604020202020204"/>
              </a:rPr>
              <a:t>Cutting plants and replacing them with concrete in Jeddah increases local temperatures and strengthens the Urban Heat Island effect. Plants help cool the city naturally, but concrete absorbs and stores heat, making the environment hotter during the day and warmer at night. This can impact health, comfort, energy use, and the environment. Protecting green spaces and increasing vegetation can help reduce heat in Jeddah and improve quality of life. That supports our hypothesis.</a:t>
            </a:r>
            <a:endParaRPr lang="en-GB" sz="9600" b="0" u="none"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a:extLst>
              <a:ext uri="{FF2B5EF4-FFF2-40B4-BE49-F238E27FC236}">
                <a16:creationId xmlns:a16="http://schemas.microsoft.com/office/drawing/2014/main" id="{17F85A1B-D05B-87D1-D3E7-1F362C04B2DB}"/>
              </a:ext>
            </a:extLst>
          </p:cNvPr>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a:extLst>
              <a:ext uri="{FF2B5EF4-FFF2-40B4-BE49-F238E27FC236}">
                <a16:creationId xmlns:a16="http://schemas.microsoft.com/office/drawing/2014/main" id="{E69C4CF0-525F-3DCC-F8FB-750361B1C8B6}"/>
              </a:ext>
            </a:extLst>
          </p:cNvPr>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7" name="Google Shape;75;p1">
            <a:extLst>
              <a:ext uri="{FF2B5EF4-FFF2-40B4-BE49-F238E27FC236}">
                <a16:creationId xmlns:a16="http://schemas.microsoft.com/office/drawing/2014/main" id="{8E871655-637F-E685-B820-73EDE0EA4164}"/>
              </a:ext>
            </a:extLst>
          </p:cNvPr>
          <p:cNvSpPr txBox="1"/>
          <p:nvPr/>
        </p:nvSpPr>
        <p:spPr>
          <a:xfrm>
            <a:off x="21590820" y="2220578"/>
            <a:ext cx="12356730"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 Conclusions and Discussion</a:t>
            </a:r>
            <a:endParaRPr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pic>
        <p:nvPicPr>
          <p:cNvPr id="10" name="Content Placeholder 9">
            <a:extLst>
              <a:ext uri="{FF2B5EF4-FFF2-40B4-BE49-F238E27FC236}">
                <a16:creationId xmlns:a16="http://schemas.microsoft.com/office/drawing/2014/main" id="{452761A9-1687-86B2-0DDC-C8B2DF294AED}"/>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extLst>
      <p:ext uri="{BB962C8B-B14F-4D97-AF65-F5344CB8AC3E}">
        <p14:creationId xmlns:p14="http://schemas.microsoft.com/office/powerpoint/2010/main" val="3280751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9600" b="0" u="none">
                <a:solidFill>
                  <a:schemeClr val="dk1"/>
                </a:solidFill>
                <a:latin typeface="Arial" panose="020B0604020202020204"/>
                <a:ea typeface="Arial" panose="020B0604020202020204"/>
                <a:cs typeface="Arial" panose="020B0604020202020204"/>
                <a:sym typeface="Arial" panose="020B0604020202020204"/>
              </a:rPr>
              <a:t>I would like to express my sincere gratitude to my chemistry teacher Mrs.Rawan Alhelo for her guidance, support, and valuable feedback during this research.</a:t>
            </a: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9" name="TextBox 8"/>
          <p:cNvSpPr txBox="1"/>
          <p:nvPr/>
        </p:nvSpPr>
        <p:spPr>
          <a:xfrm>
            <a:off x="19872484" y="4368878"/>
            <a:ext cx="9061548" cy="1200329"/>
          </a:xfrm>
          <a:prstGeom prst="rect">
            <a:avLst/>
          </a:prstGeom>
          <a:noFill/>
        </p:spPr>
        <p:txBody>
          <a:bodyPr wrap="square" rtlCol="0">
            <a:spAutoFit/>
          </a:bodyPr>
          <a:lstStyle/>
          <a:p>
            <a:r>
              <a:rPr lang="en-US" sz="7200" dirty="0"/>
              <a:t>Acknowledgements</a:t>
            </a: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NASA Earth Observatory – Urban Heat Island Effect: [https://earthobservatory.nasa.gov/features/UrbanHeatIsland](https://earthobservatory.nasa.gov/features/UrbanHeatIsland)</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U.S. Environmental Protection Agency (EPA) – Heat Islands: [https://www.epa.gov/heatislands](https://www.epa.gov/heatislands)</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IPCC – Climate Change Reports: [https://www.ipcc.ch](https://www.ipcc.ch)</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MDPI Land Journal – Urban Heat Island and Urban Growth Studies: [https://www.mdpi.com](https://www.mdpi.com)</a:t>
            </a:r>
          </a:p>
          <a:p>
            <a:pPr marL="0" marR="0" lvl="0" indent="0" rtl="0">
              <a:spcBef>
                <a:spcPts val="0"/>
              </a:spcBef>
              <a:spcAft>
                <a:spcPts val="0"/>
              </a:spcAft>
              <a:buNone/>
            </a:pPr>
            <a:r>
              <a:rPr lang="en-GB" sz="9600" b="0" u="none" dirty="0">
                <a:solidFill>
                  <a:schemeClr val="dk1"/>
                </a:solidFill>
                <a:latin typeface="Arial" panose="020B0604020202020204"/>
                <a:ea typeface="Arial" panose="020B0604020202020204"/>
                <a:cs typeface="Arial" panose="020B0604020202020204"/>
                <a:sym typeface="Arial" panose="020B0604020202020204"/>
              </a:rPr>
              <a:t> Badges:</a:t>
            </a: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8" name="Google Shape;94;p1"/>
          <p:cNvSpPr txBox="1"/>
          <p:nvPr/>
        </p:nvSpPr>
        <p:spPr>
          <a:xfrm>
            <a:off x="17788212" y="3757172"/>
            <a:ext cx="11921930" cy="121185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72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Bibliography</a:t>
            </a:r>
            <a:endParaRPr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9622155" cy="4741545"/>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914</Words>
  <Application>Microsoft Office PowerPoint</Application>
  <PresentationFormat>Custom</PresentationFormat>
  <Paragraphs>67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Helvetica Neue</vt:lpstr>
      <vt:lpstr>Arial</vt:lpstr>
      <vt:lpstr>Garamond</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Ethan Shulda;www.postersession.com</dc:creator>
  <cp:lastModifiedBy>Rawan Alhelo</cp:lastModifiedBy>
  <cp:revision>21</cp:revision>
  <dcterms:created xsi:type="dcterms:W3CDTF">2008-12-04T00:20:00Z</dcterms:created>
  <dcterms:modified xsi:type="dcterms:W3CDTF">2026-01-30T20:28:23Z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74CDD3934CCF4581B501806120D14D95_13</vt:lpwstr>
  </property>
  <property fmtid="{D5CDD505-2E9C-101B-9397-08002B2CF9AE}" pid="3" name="KSOProductBuildVer">
    <vt:lpwstr>1033-12.2.0.19805</vt:lpwstr>
  </property>
</Properties>
</file>