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75" r:id="rId4"/>
    <p:sldId id="274" r:id="rId5"/>
    <p:sldId id="258" r:id="rId6"/>
    <p:sldId id="259" r:id="rId7"/>
    <p:sldId id="277" r:id="rId8"/>
    <p:sldId id="262" r:id="rId9"/>
    <p:sldId id="286" r:id="rId11"/>
    <p:sldId id="293" r:id="rId12"/>
    <p:sldId id="266" r:id="rId13"/>
    <p:sldId id="267" r:id="rId14"/>
    <p:sldId id="263" r:id="rId15"/>
    <p:sldId id="269"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KAWUAKU\AppData\Local\Temp\wps.WqZsEN\Chart2%20in%20Wps.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2160" b="0" i="0" u="none" strike="noStrike" kern="1200" spc="0" baseline="0">
                <a:solidFill>
                  <a:schemeClr val="tx1">
                    <a:lumMod val="65000"/>
                    <a:lumOff val="35000"/>
                  </a:schemeClr>
                </a:solidFill>
                <a:latin typeface="+mn-lt"/>
                <a:ea typeface="+mn-ea"/>
                <a:cs typeface="+mn-cs"/>
              </a:defRPr>
            </a:pPr>
            <a:r>
              <a:rPr sz="2160"/>
              <a:t>Air Quality Assessment of the Study Area</a:t>
            </a:r>
            <a:endParaRPr sz="2160"/>
          </a:p>
        </c:rich>
      </c:tx>
      <c:layout/>
      <c:overlay val="0"/>
      <c:spPr>
        <a:noFill/>
        <a:ln>
          <a:noFill/>
        </a:ln>
        <a:effectLst/>
      </c:spPr>
    </c:title>
    <c:autoTitleDeleted val="0"/>
    <c:plotArea>
      <c:layout/>
      <c:barChart>
        <c:barDir val="col"/>
        <c:grouping val="clustered"/>
        <c:varyColors val="0"/>
        <c:ser>
          <c:idx val="0"/>
          <c:order val="0"/>
          <c:tx>
            <c:strRef>
              <c:f>'[Chart2 in Wps.xlsx]Sheet1'!$A$3</c:f>
              <c:strCache>
                <c:ptCount val="1"/>
                <c:pt idx="0">
                  <c:v>100meters</c:v>
                </c:pt>
              </c:strCache>
            </c:strRef>
          </c:tx>
          <c:spPr>
            <a:solidFill>
              <a:schemeClr val="accent1"/>
            </a:solidFill>
            <a:ln>
              <a:noFill/>
            </a:ln>
            <a:effectLst/>
          </c:spPr>
          <c:invertIfNegative val="0"/>
          <c:dLbls>
            <c:delete val="1"/>
          </c:dLbls>
          <c:cat>
            <c:multiLvlStrRef>
              <c:f>'[Chart2 in Wps.xlsx]Sheet1'!$B$1:$G$2</c:f>
              <c:multiLvlStrCache>
                <c:ptCount val="6"/>
                <c:lvl>
                  <c:pt idx="0">
                    <c:v>(ppm)</c:v>
                  </c:pt>
                  <c:pt idx="1">
                    <c:v>(ppm)</c:v>
                  </c:pt>
                  <c:pt idx="2">
                    <c:v>(ppm)</c:v>
                  </c:pt>
                  <c:pt idx="3">
                    <c:v>(ppm)</c:v>
                  </c:pt>
                  <c:pt idx="4">
                    <c:v>(ppm)</c:v>
                  </c:pt>
                  <c:pt idx="5">
                    <c:v>(ppm)</c:v>
                  </c:pt>
                </c:lvl>
                <c:lvl>
                  <c:pt idx="0">
                    <c:v>CO</c:v>
                  </c:pt>
                  <c:pt idx="1">
                    <c:v>H2S</c:v>
                  </c:pt>
                  <c:pt idx="2">
                    <c:v>SO2</c:v>
                  </c:pt>
                  <c:pt idx="3">
                    <c:v>NO2</c:v>
                  </c:pt>
                  <c:pt idx="4">
                    <c:v>VOCS</c:v>
                  </c:pt>
                  <c:pt idx="5">
                    <c:v>SPM</c:v>
                  </c:pt>
                </c:lvl>
              </c:multiLvlStrCache>
            </c:multiLvlStrRef>
          </c:cat>
          <c:val>
            <c:numRef>
              <c:f>'[Chart2 in Wps.xlsx]Sheet1'!$B$3:$G$3</c:f>
              <c:numCache>
                <c:formatCode>General</c:formatCode>
                <c:ptCount val="6"/>
                <c:pt idx="0">
                  <c:v>5.29</c:v>
                </c:pt>
                <c:pt idx="1">
                  <c:v>2.32</c:v>
                </c:pt>
                <c:pt idx="2">
                  <c:v>3.49</c:v>
                </c:pt>
                <c:pt idx="3">
                  <c:v>1.39</c:v>
                </c:pt>
                <c:pt idx="4">
                  <c:v>3</c:v>
                </c:pt>
                <c:pt idx="5">
                  <c:v>10.71</c:v>
                </c:pt>
              </c:numCache>
            </c:numRef>
          </c:val>
        </c:ser>
        <c:ser>
          <c:idx val="1"/>
          <c:order val="1"/>
          <c:tx>
            <c:strRef>
              <c:f>'[Chart2 in Wps.xlsx]Sheet1'!$A$4</c:f>
              <c:strCache>
                <c:ptCount val="1"/>
                <c:pt idx="0">
                  <c:v>200meters</c:v>
                </c:pt>
              </c:strCache>
            </c:strRef>
          </c:tx>
          <c:spPr>
            <a:solidFill>
              <a:schemeClr val="accent2"/>
            </a:solidFill>
            <a:ln>
              <a:noFill/>
            </a:ln>
            <a:effectLst/>
          </c:spPr>
          <c:invertIfNegative val="0"/>
          <c:dLbls>
            <c:delete val="1"/>
          </c:dLbls>
          <c:cat>
            <c:multiLvlStrRef>
              <c:f>'[Chart2 in Wps.xlsx]Sheet1'!$B$1:$G$2</c:f>
              <c:multiLvlStrCache>
                <c:ptCount val="6"/>
                <c:lvl>
                  <c:pt idx="0">
                    <c:v>(ppm)</c:v>
                  </c:pt>
                  <c:pt idx="1">
                    <c:v>(ppm)</c:v>
                  </c:pt>
                  <c:pt idx="2">
                    <c:v>(ppm)</c:v>
                  </c:pt>
                  <c:pt idx="3">
                    <c:v>(ppm)</c:v>
                  </c:pt>
                  <c:pt idx="4">
                    <c:v>(ppm)</c:v>
                  </c:pt>
                  <c:pt idx="5">
                    <c:v>(ppm)</c:v>
                  </c:pt>
                </c:lvl>
                <c:lvl>
                  <c:pt idx="0">
                    <c:v>CO</c:v>
                  </c:pt>
                  <c:pt idx="1">
                    <c:v>H2S</c:v>
                  </c:pt>
                  <c:pt idx="2">
                    <c:v>SO2</c:v>
                  </c:pt>
                  <c:pt idx="3">
                    <c:v>NO2</c:v>
                  </c:pt>
                  <c:pt idx="4">
                    <c:v>VOCS</c:v>
                  </c:pt>
                  <c:pt idx="5">
                    <c:v>SPM</c:v>
                  </c:pt>
                </c:lvl>
              </c:multiLvlStrCache>
            </c:multiLvlStrRef>
          </c:cat>
          <c:val>
            <c:numRef>
              <c:f>'[Chart2 in Wps.xlsx]Sheet1'!$B$4:$G$4</c:f>
              <c:numCache>
                <c:formatCode>General</c:formatCode>
                <c:ptCount val="6"/>
                <c:pt idx="0">
                  <c:v>3.17</c:v>
                </c:pt>
                <c:pt idx="1">
                  <c:v>1.21</c:v>
                </c:pt>
                <c:pt idx="2">
                  <c:v>2.33</c:v>
                </c:pt>
                <c:pt idx="3">
                  <c:v>1.04</c:v>
                </c:pt>
                <c:pt idx="4">
                  <c:v>2.19</c:v>
                </c:pt>
                <c:pt idx="5">
                  <c:v>8.51</c:v>
                </c:pt>
              </c:numCache>
            </c:numRef>
          </c:val>
        </c:ser>
        <c:ser>
          <c:idx val="2"/>
          <c:order val="2"/>
          <c:tx>
            <c:strRef>
              <c:f>'[Chart2 in Wps.xlsx]Sheet1'!$A$5</c:f>
              <c:strCache>
                <c:ptCount val="1"/>
                <c:pt idx="0">
                  <c:v>300meters</c:v>
                </c:pt>
              </c:strCache>
            </c:strRef>
          </c:tx>
          <c:spPr>
            <a:solidFill>
              <a:schemeClr val="bg2"/>
            </a:solidFill>
            <a:ln>
              <a:noFill/>
            </a:ln>
            <a:effectLst/>
          </c:spPr>
          <c:invertIfNegative val="0"/>
          <c:dLbls>
            <c:delete val="1"/>
          </c:dLbls>
          <c:cat>
            <c:multiLvlStrRef>
              <c:f>'[Chart2 in Wps.xlsx]Sheet1'!$B$1:$G$2</c:f>
              <c:multiLvlStrCache>
                <c:ptCount val="6"/>
                <c:lvl>
                  <c:pt idx="0">
                    <c:v>(ppm)</c:v>
                  </c:pt>
                  <c:pt idx="1">
                    <c:v>(ppm)</c:v>
                  </c:pt>
                  <c:pt idx="2">
                    <c:v>(ppm)</c:v>
                  </c:pt>
                  <c:pt idx="3">
                    <c:v>(ppm)</c:v>
                  </c:pt>
                  <c:pt idx="4">
                    <c:v>(ppm)</c:v>
                  </c:pt>
                  <c:pt idx="5">
                    <c:v>(ppm)</c:v>
                  </c:pt>
                </c:lvl>
                <c:lvl>
                  <c:pt idx="0">
                    <c:v>CO</c:v>
                  </c:pt>
                  <c:pt idx="1">
                    <c:v>H2S</c:v>
                  </c:pt>
                  <c:pt idx="2">
                    <c:v>SO2</c:v>
                  </c:pt>
                  <c:pt idx="3">
                    <c:v>NO2</c:v>
                  </c:pt>
                  <c:pt idx="4">
                    <c:v>VOCS</c:v>
                  </c:pt>
                  <c:pt idx="5">
                    <c:v>SPM</c:v>
                  </c:pt>
                </c:lvl>
              </c:multiLvlStrCache>
            </c:multiLvlStrRef>
          </c:cat>
          <c:val>
            <c:numRef>
              <c:f>'[Chart2 in Wps.xlsx]Sheet1'!$B$5:$G$5</c:f>
              <c:numCache>
                <c:formatCode>General</c:formatCode>
                <c:ptCount val="6"/>
                <c:pt idx="0">
                  <c:v>2.68</c:v>
                </c:pt>
                <c:pt idx="1">
                  <c:v>0.43</c:v>
                </c:pt>
                <c:pt idx="2">
                  <c:v>1.27</c:v>
                </c:pt>
                <c:pt idx="3">
                  <c:v>0.92</c:v>
                </c:pt>
                <c:pt idx="4">
                  <c:v>1.22</c:v>
                </c:pt>
                <c:pt idx="5">
                  <c:v>4.69</c:v>
                </c:pt>
              </c:numCache>
            </c:numRef>
          </c:val>
        </c:ser>
        <c:ser>
          <c:idx val="3"/>
          <c:order val="3"/>
          <c:tx>
            <c:strRef>
              <c:f>'[Chart2 in Wps.xlsx]Sheet1'!$A$6</c:f>
              <c:strCache>
                <c:ptCount val="1"/>
                <c:pt idx="0">
                  <c:v>K</c:v>
                </c:pt>
              </c:strCache>
            </c:strRef>
          </c:tx>
          <c:spPr>
            <a:solidFill>
              <a:schemeClr val="accent4"/>
            </a:solidFill>
            <a:ln>
              <a:noFill/>
            </a:ln>
            <a:effectLst/>
          </c:spPr>
          <c:invertIfNegative val="0"/>
          <c:dLbls>
            <c:delete val="1"/>
          </c:dLbls>
          <c:cat>
            <c:multiLvlStrRef>
              <c:f>'[Chart2 in Wps.xlsx]Sheet1'!$B$1:$G$2</c:f>
              <c:multiLvlStrCache>
                <c:ptCount val="6"/>
                <c:lvl>
                  <c:pt idx="0">
                    <c:v>(ppm)</c:v>
                  </c:pt>
                  <c:pt idx="1">
                    <c:v>(ppm)</c:v>
                  </c:pt>
                  <c:pt idx="2">
                    <c:v>(ppm)</c:v>
                  </c:pt>
                  <c:pt idx="3">
                    <c:v>(ppm)</c:v>
                  </c:pt>
                  <c:pt idx="4">
                    <c:v>(ppm)</c:v>
                  </c:pt>
                  <c:pt idx="5">
                    <c:v>(ppm)</c:v>
                  </c:pt>
                </c:lvl>
                <c:lvl>
                  <c:pt idx="0">
                    <c:v>CO</c:v>
                  </c:pt>
                  <c:pt idx="1">
                    <c:v>H2S</c:v>
                  </c:pt>
                  <c:pt idx="2">
                    <c:v>SO2</c:v>
                  </c:pt>
                  <c:pt idx="3">
                    <c:v>NO2</c:v>
                  </c:pt>
                  <c:pt idx="4">
                    <c:v>VOCS</c:v>
                  </c:pt>
                  <c:pt idx="5">
                    <c:v>SPM</c:v>
                  </c:pt>
                </c:lvl>
              </c:multiLvlStrCache>
            </c:multiLvlStrRef>
          </c:cat>
          <c:val>
            <c:numRef>
              <c:f>'[Chart2 in Wps.xlsx]Sheet1'!$B$6:$G$6</c:f>
              <c:numCache>
                <c:formatCode>General</c:formatCode>
                <c:ptCount val="6"/>
                <c:pt idx="0">
                  <c:v>0.63</c:v>
                </c:pt>
                <c:pt idx="1">
                  <c:v>0.01</c:v>
                </c:pt>
                <c:pt idx="2">
                  <c:v>0.59</c:v>
                </c:pt>
                <c:pt idx="3">
                  <c:v>0.03</c:v>
                </c:pt>
                <c:pt idx="4">
                  <c:v>0</c:v>
                </c:pt>
                <c:pt idx="5">
                  <c:v>2.17</c:v>
                </c:pt>
              </c:numCache>
            </c:numRef>
          </c:val>
        </c:ser>
        <c:dLbls>
          <c:showLegendKey val="0"/>
          <c:showVal val="0"/>
          <c:showCatName val="0"/>
          <c:showSerName val="0"/>
          <c:showPercent val="0"/>
          <c:showBubbleSize val="0"/>
        </c:dLbls>
        <c:gapWidth val="150"/>
        <c:overlap val="0"/>
        <c:axId val="765801478"/>
        <c:axId val="588535467"/>
      </c:barChart>
      <c:catAx>
        <c:axId val="76580147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p>
        </c:txPr>
        <c:crossAx val="588535467"/>
        <c:crosses val="autoZero"/>
        <c:auto val="1"/>
        <c:lblAlgn val="ctr"/>
        <c:lblOffset val="100"/>
        <c:noMultiLvlLbl val="0"/>
      </c:catAx>
      <c:valAx>
        <c:axId val="5885354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p>
        </c:txPr>
        <c:crossAx val="765801478"/>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p>
        </c:txPr>
      </c:legendEntry>
      <c:legendEntry>
        <c:idx val="3"/>
        <c:txPr>
          <a:bodyPr rot="0" spcFirstLastPara="0"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en-US"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t>Physical Properties of Soil Samples</a:t>
            </a:r>
          </a:p>
        </c:rich>
      </c:tx>
      <c:layout/>
      <c:overlay val="0"/>
      <c:spPr>
        <a:noFill/>
        <a:ln>
          <a:noFill/>
        </a:ln>
        <a:effectLst/>
      </c:spPr>
    </c:title>
    <c:autoTitleDeleted val="0"/>
    <c:plotArea>
      <c:layout/>
      <c:barChart>
        <c:barDir val="col"/>
        <c:grouping val="clustered"/>
        <c:varyColors val="0"/>
        <c:ser>
          <c:idx val="0"/>
          <c:order val="0"/>
          <c:tx>
            <c:strRef>
              <c:f>[Book1]Sheet1!$A$3</c:f>
              <c:strCache>
                <c:ptCount val="1"/>
                <c:pt idx="0">
                  <c:v>10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multiLvlStrRef>
              <c:f>[Book1]Sheet1!$B$1:$F$2</c:f>
              <c:multiLvlStrCache>
                <c:ptCount val="5"/>
                <c:lvl>
                  <c:pt idx="1">
                    <c:v>(oC)</c:v>
                  </c:pt>
                  <c:pt idx="2">
                    <c:v>Content (%)</c:v>
                  </c:pt>
                  <c:pt idx="3">
                    <c:v>(%)</c:v>
                  </c:pt>
                  <c:pt idx="4">
                    <c:v>Content (%)</c:v>
                  </c:pt>
                </c:lvl>
                <c:lvl>
                  <c:pt idx="0">
                    <c:v>pH</c:v>
                  </c:pt>
                  <c:pt idx="1">
                    <c:v>Temperature</c:v>
                  </c:pt>
                  <c:pt idx="2">
                    <c:v>Moisture</c:v>
                  </c:pt>
                  <c:pt idx="3">
                    <c:v>Organic matter</c:v>
                  </c:pt>
                  <c:pt idx="4">
                    <c:v>Hydrocarbon</c:v>
                  </c:pt>
                </c:lvl>
              </c:multiLvlStrCache>
            </c:multiLvlStrRef>
          </c:cat>
          <c:val>
            <c:numRef>
              <c:f>[Book1]Sheet1!$B$3:$F$3</c:f>
              <c:numCache>
                <c:formatCode>General</c:formatCode>
                <c:ptCount val="5"/>
                <c:pt idx="0">
                  <c:v>4</c:v>
                </c:pt>
                <c:pt idx="1">
                  <c:v>48</c:v>
                </c:pt>
                <c:pt idx="2">
                  <c:v>16.84</c:v>
                </c:pt>
                <c:pt idx="3">
                  <c:v>5.32</c:v>
                </c:pt>
                <c:pt idx="4">
                  <c:v>4.8</c:v>
                </c:pt>
              </c:numCache>
            </c:numRef>
          </c:val>
        </c:ser>
        <c:ser>
          <c:idx val="1"/>
          <c:order val="1"/>
          <c:tx>
            <c:strRef>
              <c:f>[Book1]Sheet1!$A$4</c:f>
              <c:strCache>
                <c:ptCount val="1"/>
                <c:pt idx="0">
                  <c:v>50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multiLvlStrRef>
              <c:f>[Book1]Sheet1!$B$1:$F$2</c:f>
              <c:multiLvlStrCache>
                <c:ptCount val="5"/>
                <c:lvl>
                  <c:pt idx="1">
                    <c:v>(oC)</c:v>
                  </c:pt>
                  <c:pt idx="2">
                    <c:v>Content (%)</c:v>
                  </c:pt>
                  <c:pt idx="3">
                    <c:v>(%)</c:v>
                  </c:pt>
                  <c:pt idx="4">
                    <c:v>Content (%)</c:v>
                  </c:pt>
                </c:lvl>
                <c:lvl>
                  <c:pt idx="0">
                    <c:v>pH</c:v>
                  </c:pt>
                  <c:pt idx="1">
                    <c:v>Temperature</c:v>
                  </c:pt>
                  <c:pt idx="2">
                    <c:v>Moisture</c:v>
                  </c:pt>
                  <c:pt idx="3">
                    <c:v>Organic matter</c:v>
                  </c:pt>
                  <c:pt idx="4">
                    <c:v>Hydrocarbon</c:v>
                  </c:pt>
                </c:lvl>
              </c:multiLvlStrCache>
            </c:multiLvlStrRef>
          </c:cat>
          <c:val>
            <c:numRef>
              <c:f>[Book1]Sheet1!$B$4:$F$4</c:f>
              <c:numCache>
                <c:formatCode>General</c:formatCode>
                <c:ptCount val="5"/>
                <c:pt idx="0">
                  <c:v>4.3</c:v>
                </c:pt>
                <c:pt idx="1">
                  <c:v>45</c:v>
                </c:pt>
                <c:pt idx="2">
                  <c:v>22.66</c:v>
                </c:pt>
                <c:pt idx="3">
                  <c:v>5.24</c:v>
                </c:pt>
                <c:pt idx="4">
                  <c:v>2.2</c:v>
                </c:pt>
              </c:numCache>
            </c:numRef>
          </c:val>
        </c:ser>
        <c:ser>
          <c:idx val="2"/>
          <c:order val="2"/>
          <c:tx>
            <c:strRef>
              <c:f>[Book1]Sheet1!$A$5</c:f>
              <c:strCache>
                <c:ptCount val="1"/>
                <c:pt idx="0">
                  <c:v>100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multiLvlStrRef>
              <c:f>[Book1]Sheet1!$B$1:$F$2</c:f>
              <c:multiLvlStrCache>
                <c:ptCount val="5"/>
                <c:lvl>
                  <c:pt idx="1">
                    <c:v>(oC)</c:v>
                  </c:pt>
                  <c:pt idx="2">
                    <c:v>Content (%)</c:v>
                  </c:pt>
                  <c:pt idx="3">
                    <c:v>(%)</c:v>
                  </c:pt>
                  <c:pt idx="4">
                    <c:v>Content (%)</c:v>
                  </c:pt>
                </c:lvl>
                <c:lvl>
                  <c:pt idx="0">
                    <c:v>pH</c:v>
                  </c:pt>
                  <c:pt idx="1">
                    <c:v>Temperature</c:v>
                  </c:pt>
                  <c:pt idx="2">
                    <c:v>Moisture</c:v>
                  </c:pt>
                  <c:pt idx="3">
                    <c:v>Organic matter</c:v>
                  </c:pt>
                  <c:pt idx="4">
                    <c:v>Hydrocarbon</c:v>
                  </c:pt>
                </c:lvl>
              </c:multiLvlStrCache>
            </c:multiLvlStrRef>
          </c:cat>
          <c:val>
            <c:numRef>
              <c:f>[Book1]Sheet1!$B$5:$F$5</c:f>
              <c:numCache>
                <c:formatCode>General</c:formatCode>
                <c:ptCount val="5"/>
                <c:pt idx="0">
                  <c:v>5.2</c:v>
                </c:pt>
                <c:pt idx="1">
                  <c:v>42.4</c:v>
                </c:pt>
                <c:pt idx="2">
                  <c:v>29.32</c:v>
                </c:pt>
                <c:pt idx="3">
                  <c:v>6.12</c:v>
                </c:pt>
                <c:pt idx="4">
                  <c:v>1.4</c:v>
                </c:pt>
              </c:numCache>
            </c:numRef>
          </c:val>
        </c:ser>
        <c:ser>
          <c:idx val="3"/>
          <c:order val="3"/>
          <c:tx>
            <c:strRef>
              <c:f>[Book1]Sheet1!$A$6</c:f>
              <c:strCache>
                <c:ptCount val="1"/>
                <c:pt idx="0">
                  <c:v>Control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multiLvlStrRef>
              <c:f>[Book1]Sheet1!$B$1:$F$2</c:f>
              <c:multiLvlStrCache>
                <c:ptCount val="5"/>
                <c:lvl>
                  <c:pt idx="1">
                    <c:v>(oC)</c:v>
                  </c:pt>
                  <c:pt idx="2">
                    <c:v>Content (%)</c:v>
                  </c:pt>
                  <c:pt idx="3">
                    <c:v>(%)</c:v>
                  </c:pt>
                  <c:pt idx="4">
                    <c:v>Content (%)</c:v>
                  </c:pt>
                </c:lvl>
                <c:lvl>
                  <c:pt idx="0">
                    <c:v>pH</c:v>
                  </c:pt>
                  <c:pt idx="1">
                    <c:v>Temperature</c:v>
                  </c:pt>
                  <c:pt idx="2">
                    <c:v>Moisture</c:v>
                  </c:pt>
                  <c:pt idx="3">
                    <c:v>Organic matter</c:v>
                  </c:pt>
                  <c:pt idx="4">
                    <c:v>Hydrocarbon</c:v>
                  </c:pt>
                </c:lvl>
              </c:multiLvlStrCache>
            </c:multiLvlStrRef>
          </c:cat>
          <c:val>
            <c:numRef>
              <c:f>[Book1]Sheet1!$B$6:$F$6</c:f>
              <c:numCache>
                <c:formatCode>General</c:formatCode>
                <c:ptCount val="5"/>
                <c:pt idx="0">
                  <c:v>6.8</c:v>
                </c:pt>
                <c:pt idx="1">
                  <c:v>32</c:v>
                </c:pt>
                <c:pt idx="2">
                  <c:v>43.5</c:v>
                </c:pt>
                <c:pt idx="3">
                  <c:v>8.62</c:v>
                </c:pt>
                <c:pt idx="4">
                  <c:v>0.2</c:v>
                </c:pt>
              </c:numCache>
            </c:numRef>
          </c:val>
        </c:ser>
        <c:dLbls>
          <c:showLegendKey val="0"/>
          <c:showVal val="0"/>
          <c:showCatName val="0"/>
          <c:showSerName val="0"/>
          <c:showPercent val="0"/>
          <c:showBubbleSize val="0"/>
        </c:dLbls>
        <c:gapWidth val="100"/>
        <c:overlap val="-24"/>
        <c:axId val="768395730"/>
        <c:axId val="946251870"/>
      </c:barChart>
      <c:catAx>
        <c:axId val="768395730"/>
        <c:scaling>
          <c:orientation val="minMax"/>
        </c:scaling>
        <c:delete val="0"/>
        <c:axPos val="b"/>
        <c:majorTickMark val="none"/>
        <c:minorTickMark val="none"/>
        <c:tickLblPos val="nextTo"/>
        <c:spPr>
          <a:noFill/>
          <a:ln w="12700" cap="flat" cmpd="sng" algn="ctr">
            <a:solidFill>
              <a:schemeClr val="lt1">
                <a:lumMod val="95000"/>
                <a:alpha val="54000"/>
              </a:schemeClr>
            </a:solidFill>
            <a:round/>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946251870"/>
        <c:crosses val="autoZero"/>
        <c:auto val="1"/>
        <c:lblAlgn val="ctr"/>
        <c:lblOffset val="100"/>
        <c:noMultiLvlLbl val="0"/>
      </c:catAx>
      <c:valAx>
        <c:axId val="94625187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crossAx val="768395730"/>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en-US" sz="900" b="0" i="0" u="none" strike="noStrike" kern="1200" baseline="0">
              <a:solidFill>
                <a:schemeClr val="lt1">
                  <a:lumMod val="85000"/>
                </a:schemeClr>
              </a:solidFill>
              <a:latin typeface="+mn-lt"/>
              <a:ea typeface="+mn-ea"/>
              <a:cs typeface="+mn-cs"/>
            </a:defRPr>
          </a:pP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5"/>
            <a:ext cx="12191365" cy="6859270"/>
          </a:xfrm>
        </p:spPr>
        <p:txBody>
          <a:bodyPr>
            <a:noAutofit/>
          </a:bodyPr>
          <a:lstStyle/>
          <a:p>
            <a:r>
              <a:rPr lang="en-US" sz="3200" b="1" dirty="0"/>
              <a:t>EARTH AS A SYSTEM: A CASE STUDY OF IZOMBE PETROLEUM GAS FLARING IN IMO STATE.</a:t>
            </a:r>
            <a:br>
              <a:rPr lang="en-US" sz="3200" b="1" dirty="0"/>
            </a:br>
            <a:r>
              <a:rPr lang="en-US" sz="3200" b="1" dirty="0"/>
              <a:t>A</a:t>
            </a:r>
            <a:br>
              <a:rPr lang="en-US" sz="3200" b="1" dirty="0"/>
            </a:br>
            <a:r>
              <a:rPr lang="en-US" sz="3200" b="1" dirty="0"/>
              <a:t>RESEARCH WORK DONE</a:t>
            </a:r>
            <a:br>
              <a:rPr lang="en-US" sz="3200" b="1" dirty="0"/>
            </a:br>
            <a:r>
              <a:rPr lang="en-US" sz="3200" b="1" dirty="0"/>
              <a:t>BY THE</a:t>
            </a:r>
            <a:br>
              <a:rPr lang="en-US" sz="3200" b="1" dirty="0"/>
            </a:br>
            <a:r>
              <a:rPr lang="en-US" sz="3200" b="1" dirty="0"/>
              <a:t>GLOBE TEAM (STUDENTS)</a:t>
            </a:r>
            <a:br>
              <a:rPr lang="en-US" sz="3200" b="1" dirty="0"/>
            </a:br>
            <a:r>
              <a:rPr lang="en-US" sz="3200" b="1" dirty="0"/>
              <a:t>OF</a:t>
            </a:r>
            <a:br>
              <a:rPr lang="en-US" sz="3200" b="1" dirty="0"/>
            </a:br>
            <a:r>
              <a:rPr lang="en-US" sz="3200" b="1" dirty="0"/>
              <a:t>CHOSEN INTERNATIONAL SECONDARY SCHOOL</a:t>
            </a:r>
            <a:br>
              <a:rPr lang="en-US" sz="3200" b="1" dirty="0"/>
            </a:br>
            <a:r>
              <a:rPr lang="en-US" sz="3200" b="1" dirty="0"/>
              <a:t>MGBIDI</a:t>
            </a:r>
            <a:br>
              <a:rPr lang="en-US" sz="3200" b="1" dirty="0"/>
            </a:br>
            <a:r>
              <a:rPr lang="en-US" sz="3200" b="1" dirty="0"/>
              <a:t>ORU WEST IN IMO STATE NIGERIA.</a:t>
            </a:r>
            <a:br>
              <a:rPr lang="en-US" sz="3200" b="1" dirty="0"/>
            </a:br>
            <a:r>
              <a:rPr lang="en-US" sz="3200" b="1" dirty="0"/>
              <a:t>SUPERVISED AND EDITED BY THEIR GLOBE TEACHER,</a:t>
            </a:r>
            <a:br>
              <a:rPr lang="en-US" sz="3200" b="1" dirty="0"/>
            </a:br>
            <a:r>
              <a:rPr lang="en-US" sz="3200" b="1" dirty="0"/>
              <a:t>AKAWUAKU, EMMANUEL O. (M.Sc)</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82880" y="-635"/>
            <a:ext cx="11699240" cy="1418590"/>
          </a:xfrm>
        </p:spPr>
        <p:txBody>
          <a:bodyPr/>
          <a:p>
            <a:br>
              <a:rPr lang="en-US" b="1">
                <a:latin typeface="Times New Roman" panose="02020603050405020304" charset="0"/>
                <a:ea typeface="Times New Roman" panose="02020603050405020304" charset="0"/>
                <a:cs typeface="Times New Roman" panose="02020603050405020304" charset="0"/>
                <a:sym typeface="+mn-ea"/>
              </a:rPr>
            </a:br>
            <a:r>
              <a:rPr lang="en-US" sz="4000" b="1">
                <a:latin typeface="Times New Roman" panose="02020603050405020304" charset="0"/>
                <a:ea typeface="Times New Roman" panose="02020603050405020304" charset="0"/>
                <a:cs typeface="Times New Roman" panose="02020603050405020304" charset="0"/>
                <a:sym typeface="+mn-ea"/>
              </a:rPr>
              <a:t>Table: 2- The air quality assessment of the study area.</a:t>
            </a:r>
            <a:br>
              <a:rPr lang="en-US" sz="4000" b="1">
                <a:latin typeface="Times New Roman" panose="02020603050405020304" charset="0"/>
                <a:ea typeface="Times New Roman" panose="02020603050405020304" charset="0"/>
                <a:cs typeface="Times New Roman" panose="02020603050405020304" charset="0"/>
              </a:rPr>
            </a:br>
            <a:endParaRPr lang="en-US" sz="4000"/>
          </a:p>
        </p:txBody>
      </p:sp>
      <p:graphicFrame>
        <p:nvGraphicFramePr>
          <p:cNvPr id="8" name="Content Placeholder 7"/>
          <p:cNvGraphicFramePr/>
          <p:nvPr>
            <p:ph sz="half" idx="1"/>
          </p:nvPr>
        </p:nvGraphicFramePr>
        <p:xfrm>
          <a:off x="246380" y="1176655"/>
          <a:ext cx="11699240" cy="4575175"/>
        </p:xfrm>
        <a:graphic>
          <a:graphicData uri="http://schemas.openxmlformats.org/drawingml/2006/table">
            <a:tbl>
              <a:tblPr firstRow="1" bandRow="1">
                <a:tableStyleId>{5940675A-B579-460E-94D1-54222C63F5DA}</a:tableStyleId>
              </a:tblPr>
              <a:tblGrid>
                <a:gridCol w="1671320"/>
                <a:gridCol w="1671320"/>
                <a:gridCol w="1671320"/>
                <a:gridCol w="1671320"/>
                <a:gridCol w="1671320"/>
                <a:gridCol w="1671320"/>
                <a:gridCol w="1671320"/>
              </a:tblGrid>
              <a:tr h="2287905">
                <a:tc>
                  <a:txBody>
                    <a:bodyPr/>
                    <a:p>
                      <a:pPr>
                        <a:buNone/>
                      </a:pPr>
                      <a:r>
                        <a:rPr lang="en-US" sz="3200" b="1">
                          <a:solidFill>
                            <a:srgbClr val="000000"/>
                          </a:solidFill>
                          <a:latin typeface="Times New Roman" panose="02020603050405020304" charset="0"/>
                          <a:cs typeface="Times New Roman" panose="02020603050405020304" charset="0"/>
                        </a:rPr>
                        <a:t>Distance from flare site (m)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CO (ppm)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H2S (ppm)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SO2 (ppm)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NO2 (ppm)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VOCS (ppm)</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SPM (ppm)</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1500">
                <a:tc>
                  <a:txBody>
                    <a:bodyPr/>
                    <a:p>
                      <a:pPr>
                        <a:buNone/>
                      </a:pPr>
                      <a:r>
                        <a:rPr lang="en-US" sz="4400">
                          <a:latin typeface="Times New Roman" panose="02020603050405020304" charset="0"/>
                          <a:cs typeface="Times New Roman" panose="02020603050405020304" charset="0"/>
                        </a:rPr>
                        <a:t>100</a:t>
                      </a:r>
                      <a:endParaRPr lang="en-US" sz="440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5.29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2.32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3.49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1.39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3.00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10.71</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2135">
                <a:tc>
                  <a:txBody>
                    <a:bodyPr/>
                    <a:p>
                      <a:pPr>
                        <a:buNone/>
                      </a:pPr>
                      <a:r>
                        <a:rPr lang="en-US" sz="4400">
                          <a:latin typeface="Times New Roman" panose="02020603050405020304" charset="0"/>
                          <a:cs typeface="Times New Roman" panose="02020603050405020304" charset="0"/>
                        </a:rPr>
                        <a:t>200</a:t>
                      </a:r>
                      <a:endParaRPr lang="en-US" sz="440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3.17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1.21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2.33</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1.04</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2.19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8.51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1500">
                <a:tc>
                  <a:txBody>
                    <a:bodyPr/>
                    <a:p>
                      <a:pPr>
                        <a:buNone/>
                      </a:pPr>
                      <a:r>
                        <a:rPr lang="en-US" sz="4400">
                          <a:latin typeface="Times New Roman" panose="02020603050405020304" charset="0"/>
                          <a:cs typeface="Times New Roman" panose="02020603050405020304" charset="0"/>
                        </a:rPr>
                        <a:t>300</a:t>
                      </a:r>
                      <a:endParaRPr lang="en-US" sz="440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2.68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0.43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1.27</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0.92</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1.22</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4.69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72135">
                <a:tc>
                  <a:txBody>
                    <a:bodyPr/>
                    <a:p>
                      <a:pPr>
                        <a:buNone/>
                      </a:pPr>
                      <a:r>
                        <a:rPr lang="en-US" sz="4400">
                          <a:latin typeface="Times New Roman" panose="02020603050405020304" charset="0"/>
                          <a:cs typeface="Times New Roman" panose="02020603050405020304" charset="0"/>
                        </a:rPr>
                        <a:t>K</a:t>
                      </a:r>
                      <a:endParaRPr lang="en-US" sz="440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0.63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0.01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0.59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0.03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0.00 </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400">
                          <a:solidFill>
                            <a:srgbClr val="000000"/>
                          </a:solidFill>
                          <a:latin typeface="Times New Roman" panose="02020603050405020304" charset="0"/>
                          <a:cs typeface="Times New Roman" panose="02020603050405020304" charset="0"/>
                        </a:rPr>
                        <a:t>2.17</a:t>
                      </a:r>
                      <a:endParaRPr lang="en-US" sz="44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b="1">
                <a:solidFill>
                  <a:srgbClr val="000000"/>
                </a:solidFill>
                <a:latin typeface="Times New Roman" panose="02020603050405020304" charset="0"/>
                <a:ea typeface="Times New Roman" panose="02020603050405020304" charset="0"/>
                <a:cs typeface="Times New Roman" panose="02020603050405020304" charset="0"/>
                <a:sym typeface="+mn-ea"/>
              </a:rPr>
              <a:t>Table: 3- Physical Properties of Soil Samples</a:t>
            </a:r>
            <a:endParaRPr lang="en-US"/>
          </a:p>
        </p:txBody>
      </p:sp>
      <p:graphicFrame>
        <p:nvGraphicFramePr>
          <p:cNvPr id="9" name="Content Placeholder 8"/>
          <p:cNvGraphicFramePr/>
          <p:nvPr>
            <p:ph sz="half" idx="1"/>
          </p:nvPr>
        </p:nvGraphicFramePr>
        <p:xfrm>
          <a:off x="461010" y="1177925"/>
          <a:ext cx="11269345" cy="4905375"/>
        </p:xfrm>
        <a:graphic>
          <a:graphicData uri="http://schemas.openxmlformats.org/drawingml/2006/table">
            <a:tbl>
              <a:tblPr firstRow="1" bandRow="1">
                <a:tableStyleId>{5940675A-B579-460E-94D1-54222C63F5DA}</a:tableStyleId>
              </a:tblPr>
              <a:tblGrid>
                <a:gridCol w="1842135"/>
                <a:gridCol w="964565"/>
                <a:gridCol w="2457450"/>
                <a:gridCol w="1797050"/>
                <a:gridCol w="1657985"/>
                <a:gridCol w="2550160"/>
              </a:tblGrid>
              <a:tr h="1861820">
                <a:tc>
                  <a:txBody>
                    <a:bodyPr/>
                    <a:p>
                      <a:pPr>
                        <a:buNone/>
                      </a:pPr>
                      <a:r>
                        <a:rPr lang="en-US" sz="3200" b="1">
                          <a:solidFill>
                            <a:srgbClr val="000000"/>
                          </a:solidFill>
                          <a:latin typeface="Times New Roman" panose="02020603050405020304" charset="0"/>
                          <a:cs typeface="Times New Roman" panose="02020603050405020304" charset="0"/>
                        </a:rPr>
                        <a:t>Distance from the Flare (m)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pH</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Temperature (oC)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Moisture Content (%)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Organic matter (%)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3200" b="1">
                          <a:solidFill>
                            <a:srgbClr val="000000"/>
                          </a:solidFill>
                          <a:latin typeface="Times New Roman" panose="02020603050405020304" charset="0"/>
                          <a:cs typeface="Times New Roman" panose="02020603050405020304" charset="0"/>
                        </a:rPr>
                        <a:t>Hydrocarbon Content (%) </a:t>
                      </a:r>
                      <a:endParaRPr lang="en-US" sz="32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1505">
                <a:tc>
                  <a:txBody>
                    <a:bodyPr/>
                    <a:p>
                      <a:pPr>
                        <a:buNone/>
                      </a:pPr>
                      <a:r>
                        <a:rPr lang="en-US" sz="4000" b="1">
                          <a:solidFill>
                            <a:srgbClr val="000000"/>
                          </a:solidFill>
                          <a:latin typeface="Times New Roman" panose="02020603050405020304" charset="0"/>
                          <a:cs typeface="Times New Roman" panose="02020603050405020304" charset="0"/>
                        </a:rPr>
                        <a:t>10</a:t>
                      </a:r>
                      <a:endParaRPr lang="en-US" sz="40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4.0</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48.0</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16.84 </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5.32 </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4.8 </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1505">
                <a:tc>
                  <a:txBody>
                    <a:bodyPr/>
                    <a:p>
                      <a:pPr>
                        <a:buNone/>
                      </a:pPr>
                      <a:r>
                        <a:rPr lang="en-US" sz="4000" b="1">
                          <a:solidFill>
                            <a:srgbClr val="000000"/>
                          </a:solidFill>
                          <a:latin typeface="Times New Roman" panose="02020603050405020304" charset="0"/>
                          <a:cs typeface="Times New Roman" panose="02020603050405020304" charset="0"/>
                        </a:rPr>
                        <a:t>50</a:t>
                      </a:r>
                      <a:endParaRPr lang="en-US" sz="40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4.3</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45.0</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22.66 </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5.84 </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2.2</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11505">
                <a:tc>
                  <a:txBody>
                    <a:bodyPr/>
                    <a:p>
                      <a:pPr>
                        <a:buNone/>
                      </a:pPr>
                      <a:r>
                        <a:rPr lang="en-US" sz="4000" b="1">
                          <a:solidFill>
                            <a:srgbClr val="000000"/>
                          </a:solidFill>
                          <a:latin typeface="Times New Roman" panose="02020603050405020304" charset="0"/>
                          <a:cs typeface="Times New Roman" panose="02020603050405020304" charset="0"/>
                        </a:rPr>
                        <a:t>100</a:t>
                      </a:r>
                      <a:endParaRPr lang="en-US" sz="40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5.2</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42.4</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29.32 </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6.12 </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1.4</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09040">
                <a:tc>
                  <a:txBody>
                    <a:bodyPr/>
                    <a:p>
                      <a:pPr>
                        <a:buNone/>
                      </a:pPr>
                      <a:r>
                        <a:rPr lang="en-US" sz="4000" b="1">
                          <a:solidFill>
                            <a:srgbClr val="000000"/>
                          </a:solidFill>
                          <a:latin typeface="Times New Roman" panose="02020603050405020304" charset="0"/>
                          <a:cs typeface="Times New Roman" panose="02020603050405020304" charset="0"/>
                        </a:rPr>
                        <a:t>Control</a:t>
                      </a:r>
                      <a:endParaRPr lang="en-US" sz="40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6.8</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32.0</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43.50</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8.62</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4000">
                          <a:solidFill>
                            <a:srgbClr val="000000"/>
                          </a:solidFill>
                          <a:latin typeface="Times New Roman" panose="02020603050405020304" charset="0"/>
                          <a:cs typeface="Times New Roman" panose="02020603050405020304" charset="0"/>
                        </a:rPr>
                        <a:t>0.2</a:t>
                      </a:r>
                      <a:endParaRPr lang="en-US" sz="4000">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Text Box 2"/>
          <p:cNvSpPr txBox="1"/>
          <p:nvPr/>
        </p:nvSpPr>
        <p:spPr>
          <a:xfrm>
            <a:off x="939800" y="6366510"/>
            <a:ext cx="1316355" cy="368300"/>
          </a:xfrm>
          <a:prstGeom prst="rect">
            <a:avLst/>
          </a:prstGeom>
          <a:noFill/>
        </p:spPr>
        <p:txBody>
          <a:bodyPr wrap="square" rtlCol="0">
            <a:spAutoFit/>
          </a:bodyPr>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DATA SUMMARY</a:t>
            </a:r>
            <a:endParaRPr lang="en-US" sz="3200" b="1"/>
          </a:p>
        </p:txBody>
      </p:sp>
      <p:graphicFrame>
        <p:nvGraphicFramePr>
          <p:cNvPr id="4" name="Chart 1"/>
          <p:cNvGraphicFramePr/>
          <p:nvPr>
            <p:ph sz="half" idx="2"/>
          </p:nvPr>
        </p:nvGraphicFramePr>
        <p:xfrm>
          <a:off x="469900" y="1417955"/>
          <a:ext cx="11347450" cy="4552315"/>
        </p:xfrm>
        <a:graphic>
          <a:graphicData uri="http://schemas.openxmlformats.org/drawingml/2006/chart">
            <c:chart xmlns:c="http://schemas.openxmlformats.org/drawingml/2006/chart" xmlns:r="http://schemas.openxmlformats.org/officeDocument/2006/relationships" r:id="rId1"/>
          </a:graphicData>
        </a:graphic>
      </p:graphicFrame>
      <p:sp>
        <p:nvSpPr>
          <p:cNvPr id="3" name="Text Box 2"/>
          <p:cNvSpPr txBox="1"/>
          <p:nvPr/>
        </p:nvSpPr>
        <p:spPr>
          <a:xfrm>
            <a:off x="485140" y="6272530"/>
            <a:ext cx="1395095" cy="368300"/>
          </a:xfrm>
          <a:prstGeom prst="rect">
            <a:avLst/>
          </a:prstGeom>
          <a:noFill/>
        </p:spPr>
        <p:txBody>
          <a:bodyPr wrap="square" rtlCol="0">
            <a:spAutoFit/>
          </a:bodyPr>
          <a:p>
            <a:r>
              <a:rPr lang="en-US"/>
              <a:t>Chart: 2</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 name="Chart 1"/>
          <p:cNvGraphicFramePr/>
          <p:nvPr>
            <p:ph sz="half" idx="2"/>
          </p:nvPr>
        </p:nvGraphicFramePr>
        <p:xfrm>
          <a:off x="358775" y="358775"/>
          <a:ext cx="10972800" cy="5764530"/>
        </p:xfrm>
        <a:graphic>
          <a:graphicData uri="http://schemas.openxmlformats.org/drawingml/2006/chart">
            <c:chart xmlns:c="http://schemas.openxmlformats.org/drawingml/2006/chart" xmlns:r="http://schemas.openxmlformats.org/officeDocument/2006/relationships" r:id="rId1"/>
          </a:graphicData>
        </a:graphic>
      </p:graphicFrame>
      <p:sp>
        <p:nvSpPr>
          <p:cNvPr id="2" name="Text Box 1"/>
          <p:cNvSpPr txBox="1"/>
          <p:nvPr/>
        </p:nvSpPr>
        <p:spPr>
          <a:xfrm>
            <a:off x="454025" y="6366510"/>
            <a:ext cx="1175385" cy="368300"/>
          </a:xfrm>
          <a:prstGeom prst="rect">
            <a:avLst/>
          </a:prstGeom>
          <a:noFill/>
        </p:spPr>
        <p:txBody>
          <a:bodyPr wrap="square" rtlCol="0">
            <a:spAutoFit/>
          </a:bodyPr>
          <a:p>
            <a:r>
              <a:rPr lang="en-US"/>
              <a:t>Chart: 3</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0"/>
            <a:ext cx="10972800" cy="756920"/>
          </a:xfrm>
        </p:spPr>
        <p:txBody>
          <a:bodyPr/>
          <a:p>
            <a:r>
              <a:rPr lang="en-US" sz="3200" b="1"/>
              <a:t>SUMMARY AND CONCLUSION</a:t>
            </a:r>
            <a:endParaRPr lang="en-US" sz="3200" b="1"/>
          </a:p>
        </p:txBody>
      </p:sp>
      <p:sp>
        <p:nvSpPr>
          <p:cNvPr id="3" name="Content Placeholder 2"/>
          <p:cNvSpPr>
            <a:spLocks noGrp="1"/>
          </p:cNvSpPr>
          <p:nvPr>
            <p:ph sz="half" idx="1"/>
          </p:nvPr>
        </p:nvSpPr>
        <p:spPr>
          <a:xfrm>
            <a:off x="108585" y="627380"/>
            <a:ext cx="11974830" cy="6401435"/>
          </a:xfrm>
        </p:spPr>
        <p:txBody>
          <a:bodyPr/>
          <a:p>
            <a:pPr marL="0" indent="0" algn="just">
              <a:lnSpc>
                <a:spcPct val="90000"/>
              </a:lnSpc>
              <a:buNone/>
            </a:pPr>
            <a:r>
              <a:rPr lang="en-US"/>
              <a:t>The Earth is a dynamic and interconnected ecosystem with numerous processes that both influence and depend on one another . Gas flare in Izombe introduced toxic gases like SO</a:t>
            </a:r>
            <a:r>
              <a:rPr lang="en-US" baseline="-25000"/>
              <a:t>2</a:t>
            </a:r>
            <a:r>
              <a:rPr lang="en-US"/>
              <a:t>, NO</a:t>
            </a:r>
            <a:r>
              <a:rPr lang="en-US" baseline="-25000"/>
              <a:t>2</a:t>
            </a:r>
            <a:r>
              <a:rPr lang="en-US"/>
              <a:t>, VOCs etc</a:t>
            </a:r>
            <a:r>
              <a:rPr lang="en-US">
                <a:sym typeface="+mn-ea"/>
              </a:rPr>
              <a:t> into atmosphere</a:t>
            </a:r>
            <a:r>
              <a:rPr lang="en-US"/>
              <a:t> at level when compared to </a:t>
            </a:r>
            <a:r>
              <a:rPr lang="en-US">
                <a:sym typeface="+mn-ea"/>
              </a:rPr>
              <a:t>GLOBE Air quality index are very unhealthy with associated  risk of health effect to everyone (biosphere). Through natural dynamics and processes like rain etc, these gases adversely affects the quality of biosphere,pedosphere and hydrosphere of the ecosystem by altering their basic properties to be unfit to sustain healthy life.</a:t>
            </a:r>
            <a:endParaRPr lang="en-US">
              <a:sym typeface="+mn-ea"/>
            </a:endParaRPr>
          </a:p>
          <a:p>
            <a:pPr marL="0" indent="0" algn="just">
              <a:lnSpc>
                <a:spcPct val="90000"/>
              </a:lnSpc>
              <a:buNone/>
            </a:pPr>
            <a:r>
              <a:rPr lang="en-US">
                <a:sym typeface="+mn-ea"/>
              </a:rPr>
              <a:t>However, gas flaring in atmosphere caused changes in biosphere, hydrosphere and pedosphere of Izombe ecosystem which is integral part of the earth, showing that earth is a system. What affects one affects all.</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81940" y="0"/>
            <a:ext cx="11025505" cy="516890"/>
          </a:xfrm>
        </p:spPr>
        <p:txBody>
          <a:bodyPr>
            <a:normAutofit fontScale="90000"/>
          </a:bodyPr>
          <a:p>
            <a:pPr algn="ctr"/>
            <a:r>
              <a:rPr lang="en-US" b="1"/>
              <a:t>ABSTRACT</a:t>
            </a:r>
            <a:endParaRPr lang="en-US" b="1"/>
          </a:p>
        </p:txBody>
      </p:sp>
      <p:sp>
        <p:nvSpPr>
          <p:cNvPr id="3" name="Content Placeholder 2"/>
          <p:cNvSpPr>
            <a:spLocks noGrp="1"/>
          </p:cNvSpPr>
          <p:nvPr>
            <p:ph idx="1"/>
          </p:nvPr>
        </p:nvSpPr>
        <p:spPr>
          <a:xfrm>
            <a:off x="281940" y="407670"/>
            <a:ext cx="11504930" cy="6450965"/>
          </a:xfrm>
        </p:spPr>
        <p:txBody>
          <a:bodyPr>
            <a:noAutofit/>
          </a:bodyPr>
          <a:p>
            <a:pPr algn="just">
              <a:lnSpc>
                <a:spcPct val="80000"/>
              </a:lnSpc>
            </a:pPr>
            <a:r>
              <a:rPr lang="en-US" sz="2000" b="1"/>
              <a:t>Earth is a dynamic system comprising the biosphere, hydrosphere, atmosphere and the lithosphere. These parts are interrelated, interdependent or interacting and any change in one affects the rest of them.</a:t>
            </a:r>
            <a:endParaRPr lang="en-US" sz="2000" b="1"/>
          </a:p>
          <a:p>
            <a:pPr algn="just">
              <a:lnSpc>
                <a:spcPct val="80000"/>
              </a:lnSpc>
            </a:pPr>
            <a:r>
              <a:rPr lang="en-US" sz="2000" b="1"/>
              <a:t>At Izombe Imo State of Nigeria gas is flared to the atmosphere from a petroleum gas flow station, which alters adversely all the spheres of the environment. Indicating that the earth is a system (any injury in one sphere is injury to all).</a:t>
            </a:r>
            <a:endParaRPr lang="en-US" sz="2000" b="1"/>
          </a:p>
          <a:p>
            <a:pPr algn="just">
              <a:lnSpc>
                <a:spcPct val="80000"/>
              </a:lnSpc>
            </a:pPr>
            <a:r>
              <a:rPr lang="en-US" sz="2000" b="1"/>
              <a:t>From the research done by Nwagbara, M. O . &amp; Onwudiwe, H. T (2020), Gas flaring in Izombe introduced pollutants like CO(Carbon monoxide), H2S(Hydrogen Sulphide), SO2(Sulphur Dioxide), NO2(Nitrogen Dioxide), VOCs(Volatile Organic Compounds), SPM(Suspended Particulate Matter) in the atmosphere in the quantity above acceptable limits. And through processes and cycles, which, over time, intermittently store, transform and/or transfer matter and energy throughout the whole Earth system in ways that are governed by the laws of conservation of matter and energy, these pollutants manifest adversely (directly and indirectly) on the other subsystems in Izombe by causing; acid rain, infrastructural decay, pollution of the water system, death of fishes, land pollution, malfunctioning and death of plants, health challenges and death of animals  (including humans)  in the area. Research also done by Ezeigbo, O.R, et al (2013) also determined the extent of land pollution caused by the flare. The report showed that the flare increased the acidity, </a:t>
            </a:r>
            <a:r>
              <a:rPr lang="en-US" sz="2000" b="1">
                <a:sym typeface="+mn-ea"/>
              </a:rPr>
              <a:t>temperature and hydrocarbon content</a:t>
            </a:r>
            <a:r>
              <a:rPr lang="en-US" sz="2000" b="1"/>
              <a:t> of the land, decrease in moisture content, organic matter, and Total Viable Microbial Counts of Soil Samples of the Study Area. From the stated reports, it could be determined the cause of infertility and morbidity of plants  and other environmental problems in the study area.</a:t>
            </a:r>
            <a:endParaRPr lang="en-US" sz="2000" b="1"/>
          </a:p>
          <a:p>
            <a:pPr algn="just">
              <a:lnSpc>
                <a:spcPct val="80000"/>
              </a:lnSpc>
            </a:pPr>
            <a:r>
              <a:rPr lang="en-US" sz="2000" b="1"/>
              <a:t>The protocol used is earth as a system. The research proved that earth is a system by showing that change in the atmosphere also caused changes in other subsystems.</a:t>
            </a:r>
            <a:endParaRPr lang="en-US" sz="2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0"/>
            <a:ext cx="10515600" cy="469900"/>
          </a:xfrm>
        </p:spPr>
        <p:txBody>
          <a:bodyPr>
            <a:normAutofit fontScale="90000"/>
          </a:bodyPr>
          <a:p>
            <a:pPr algn="ctr"/>
            <a:r>
              <a:rPr lang="en-US" sz="3555" b="1"/>
              <a:t>INTRODUCTION</a:t>
            </a:r>
            <a:endParaRPr lang="en-US" sz="3555" b="1"/>
          </a:p>
        </p:txBody>
      </p:sp>
      <p:sp>
        <p:nvSpPr>
          <p:cNvPr id="3" name="Content Placeholder 2"/>
          <p:cNvSpPr>
            <a:spLocks noGrp="1"/>
          </p:cNvSpPr>
          <p:nvPr>
            <p:ph idx="1"/>
          </p:nvPr>
        </p:nvSpPr>
        <p:spPr>
          <a:xfrm>
            <a:off x="0" y="469900"/>
            <a:ext cx="12192635" cy="6139815"/>
          </a:xfrm>
        </p:spPr>
        <p:txBody>
          <a:bodyPr/>
          <a:p>
            <a:pPr algn="just">
              <a:lnSpc>
                <a:spcPct val="90000"/>
              </a:lnSpc>
            </a:pPr>
            <a:r>
              <a:rPr lang="en-US"/>
              <a:t>Earth is a dynamic and integrated system </a:t>
            </a:r>
            <a:r>
              <a:rPr lang="en-US">
                <a:sym typeface="+mn-ea"/>
              </a:rPr>
              <a:t>(GLOBE )</a:t>
            </a:r>
            <a:r>
              <a:rPr lang="en-US"/>
              <a:t>. And a system is a complex whole, with smaller connected subsystems working together. It is a combination of interrelated, interdependent or interacting subsystems forming a collective whole or entity.</a:t>
            </a:r>
            <a:endParaRPr lang="en-US"/>
          </a:p>
          <a:p>
            <a:pPr algn="just">
              <a:lnSpc>
                <a:spcPct val="90000"/>
              </a:lnSpc>
            </a:pPr>
            <a:r>
              <a:rPr lang="en-US"/>
              <a:t>These subsystems are interconnected by processes and cycles, which, over time, intermittently store, transform and/or transfer matter and energy throughout the whole Earth system in ways that are governed by the laws of conservation of matter and energy.</a:t>
            </a:r>
            <a:endParaRPr lang="en-US"/>
          </a:p>
          <a:p>
            <a:pPr algn="just">
              <a:lnSpc>
                <a:spcPct val="90000"/>
              </a:lnSpc>
            </a:pPr>
            <a:r>
              <a:rPr lang="en-US"/>
              <a:t>Changes in one part of a subsystem can cause effects in other parts of the subsystem and/or the other subsystems like the case of Petroleum </a:t>
            </a:r>
            <a:r>
              <a:rPr lang="en-US">
                <a:sym typeface="+mn-ea"/>
              </a:rPr>
              <a:t>Gas flaring into the atmosphere of Izombe that have adversely altered the state of the biosphere, lithosphere and hydrosphere of the ecosystem.</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sym typeface="+mn-ea"/>
              </a:rPr>
              <a:t>LOCATION</a:t>
            </a:r>
            <a:endParaRPr lang="en-US" sz="3200" b="1"/>
          </a:p>
        </p:txBody>
      </p:sp>
      <p:sp>
        <p:nvSpPr>
          <p:cNvPr id="3" name="Content Placeholder 2"/>
          <p:cNvSpPr>
            <a:spLocks noGrp="1"/>
          </p:cNvSpPr>
          <p:nvPr>
            <p:ph sz="half" idx="1"/>
          </p:nvPr>
        </p:nvSpPr>
        <p:spPr/>
        <p:txBody>
          <a:bodyPr/>
          <a:p>
            <a:pPr algn="just"/>
            <a:r>
              <a:rPr lang="en-US"/>
              <a:t> The research was conducted within Izombe, which is situated in Oguta local government area of Imo State, Nigeria. Its geographical co-ordinates are 5°52’00” North, 6° 52’0’’ East.</a:t>
            </a:r>
            <a:endParaRPr lang="en-US"/>
          </a:p>
          <a:p>
            <a:pPr algn="just"/>
            <a:endParaRPr lang="en-US"/>
          </a:p>
        </p:txBody>
      </p:sp>
      <p:pic>
        <p:nvPicPr>
          <p:cNvPr id="4" name="Picture 2"/>
          <p:cNvPicPr>
            <a:picLocks noChangeAspect="1"/>
          </p:cNvPicPr>
          <p:nvPr>
            <p:ph sz="half" idx="2"/>
          </p:nvPr>
        </p:nvPicPr>
        <p:blipFill>
          <a:blip r:embed="rId1"/>
          <a:stretch>
            <a:fillRect/>
          </a:stretch>
        </p:blipFill>
        <p:spPr>
          <a:xfrm>
            <a:off x="6094730" y="1417320"/>
            <a:ext cx="5383530" cy="4611370"/>
          </a:xfrm>
          <a:prstGeom prst="rect">
            <a:avLst/>
          </a:prstGeom>
        </p:spPr>
      </p:pic>
      <p:sp>
        <p:nvSpPr>
          <p:cNvPr id="5" name="Text Box 4"/>
          <p:cNvSpPr txBox="1"/>
          <p:nvPr/>
        </p:nvSpPr>
        <p:spPr>
          <a:xfrm>
            <a:off x="10483215" y="5551805"/>
            <a:ext cx="995680" cy="368300"/>
          </a:xfrm>
          <a:prstGeom prst="rect">
            <a:avLst/>
          </a:prstGeom>
          <a:noFill/>
        </p:spPr>
        <p:txBody>
          <a:bodyPr wrap="square" rtlCol="0">
            <a:spAutoFit/>
          </a:bodyPr>
          <a:p>
            <a:r>
              <a:rPr lang="en-US"/>
              <a:t>Fig. 1</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3200" b="1"/>
              <a:t>RESEARCH PROBLEM</a:t>
            </a:r>
            <a:endParaRPr lang="en-US" sz="3200" b="1"/>
          </a:p>
        </p:txBody>
      </p:sp>
      <p:sp>
        <p:nvSpPr>
          <p:cNvPr id="3" name="Content Placeholder 2"/>
          <p:cNvSpPr>
            <a:spLocks noGrp="1"/>
          </p:cNvSpPr>
          <p:nvPr>
            <p:ph sz="half" idx="1"/>
          </p:nvPr>
        </p:nvSpPr>
        <p:spPr/>
        <p:txBody>
          <a:bodyPr/>
          <a:p>
            <a:pPr marL="0" indent="0" algn="just">
              <a:buNone/>
            </a:pPr>
            <a:r>
              <a:rPr lang="en-US"/>
              <a:t>There has been a phenomenal damage to the quality of air, water, soil and plants in Izombe community in Oguta Local Government Area of Imo state, due to high level of petroleum gas flaring emission into the atmosphere from two flare sites. </a:t>
            </a:r>
            <a:endParaRPr lang="en-US"/>
          </a:p>
        </p:txBody>
      </p:sp>
      <p:pic>
        <p:nvPicPr>
          <p:cNvPr id="5" name="Picture 4" descr="See the source image"/>
          <p:cNvPicPr>
            <a:picLocks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a:xfrm>
            <a:off x="6205855" y="1600200"/>
            <a:ext cx="5376545" cy="4811395"/>
          </a:xfrm>
          <a:prstGeom prst="rect">
            <a:avLst/>
          </a:prstGeom>
          <a:noFill/>
          <a:ln>
            <a:noFill/>
          </a:ln>
        </p:spPr>
      </p:pic>
      <p:sp>
        <p:nvSpPr>
          <p:cNvPr id="4" name="Text Box 3"/>
          <p:cNvSpPr txBox="1"/>
          <p:nvPr/>
        </p:nvSpPr>
        <p:spPr>
          <a:xfrm>
            <a:off x="6205855" y="6043295"/>
            <a:ext cx="1065530" cy="368300"/>
          </a:xfrm>
          <a:prstGeom prst="rect">
            <a:avLst/>
          </a:prstGeom>
          <a:solidFill>
            <a:schemeClr val="bg1"/>
          </a:solidFill>
        </p:spPr>
        <p:txBody>
          <a:bodyPr wrap="square" rtlCol="0">
            <a:spAutoFit/>
          </a:bodyPr>
          <a:p>
            <a:r>
              <a:rPr lang="en-US"/>
              <a:t>Plate: 1</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0"/>
            <a:ext cx="10515600" cy="939165"/>
          </a:xfrm>
        </p:spPr>
        <p:txBody>
          <a:bodyPr/>
          <a:p>
            <a:pPr algn="ctr"/>
            <a:r>
              <a:rPr lang="en-US" b="1"/>
              <a:t>RESEARCH QUESTIONS</a:t>
            </a:r>
            <a:endParaRPr lang="en-US" b="1"/>
          </a:p>
        </p:txBody>
      </p:sp>
      <p:sp>
        <p:nvSpPr>
          <p:cNvPr id="3" name="Content Placeholder 2"/>
          <p:cNvSpPr>
            <a:spLocks noGrp="1"/>
          </p:cNvSpPr>
          <p:nvPr>
            <p:ph idx="1"/>
          </p:nvPr>
        </p:nvSpPr>
        <p:spPr>
          <a:xfrm>
            <a:off x="400050" y="735965"/>
            <a:ext cx="11345545" cy="5417820"/>
          </a:xfrm>
        </p:spPr>
        <p:txBody>
          <a:bodyPr/>
          <a:p>
            <a:pPr algn="just"/>
            <a:r>
              <a:rPr lang="en-US" sz="4000"/>
              <a:t>Which of the subsystems in Izombe ecosystem was the gas flared to?</a:t>
            </a:r>
            <a:endParaRPr lang="en-US" sz="4000"/>
          </a:p>
          <a:p>
            <a:pPr algn="just"/>
            <a:r>
              <a:rPr lang="en-US" sz="4000"/>
              <a:t>Does the gas flaring affect the state of other subsystems of the Environment?</a:t>
            </a:r>
            <a:endParaRPr lang="en-US" sz="4000"/>
          </a:p>
          <a:p>
            <a:pPr algn="just"/>
            <a:r>
              <a:rPr lang="en-US" sz="4000"/>
              <a:t>Is there any connection between the subsystems as integral part of the earth to proof that Earth is a system?</a:t>
            </a:r>
            <a:endParaRPr lang="en-US"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8965" y="8255"/>
            <a:ext cx="10972800" cy="772795"/>
          </a:xfrm>
        </p:spPr>
        <p:txBody>
          <a:bodyPr/>
          <a:p>
            <a:r>
              <a:rPr lang="en-US" sz="3200" b="1"/>
              <a:t>MATERIALS AND METHOD</a:t>
            </a:r>
            <a:endParaRPr lang="en-US" sz="3200" b="1"/>
          </a:p>
        </p:txBody>
      </p:sp>
      <p:pic>
        <p:nvPicPr>
          <p:cNvPr id="5" name="Picture 1"/>
          <p:cNvPicPr>
            <a:picLocks noChangeAspect="1"/>
          </p:cNvPicPr>
          <p:nvPr>
            <p:ph sz="half" idx="1"/>
          </p:nvPr>
        </p:nvPicPr>
        <p:blipFill>
          <a:blip r:embed="rId1"/>
          <a:stretch>
            <a:fillRect/>
          </a:stretch>
        </p:blipFill>
        <p:spPr>
          <a:xfrm>
            <a:off x="608965" y="633730"/>
            <a:ext cx="10824845" cy="2183765"/>
          </a:xfrm>
          <a:prstGeom prst="rect">
            <a:avLst/>
          </a:prstGeom>
          <a:noFill/>
          <a:ln>
            <a:noFill/>
          </a:ln>
        </p:spPr>
      </p:pic>
      <p:sp>
        <p:nvSpPr>
          <p:cNvPr id="100" name="Text Box 99"/>
          <p:cNvSpPr txBox="1"/>
          <p:nvPr/>
        </p:nvSpPr>
        <p:spPr>
          <a:xfrm>
            <a:off x="1146810" y="2817495"/>
            <a:ext cx="9898380" cy="368300"/>
          </a:xfrm>
          <a:prstGeom prst="rect">
            <a:avLst/>
          </a:prstGeom>
          <a:noFill/>
          <a:ln w="9525">
            <a:noFill/>
          </a:ln>
        </p:spPr>
        <p:txBody>
          <a:bodyPr wrap="square">
            <a:spAutoFit/>
          </a:bodyPr>
          <a:p>
            <a:pPr indent="0"/>
            <a:r>
              <a:rPr lang="en-US" b="1">
                <a:latin typeface="Times New Roman" panose="02020603050405020304" charset="0"/>
                <a:ea typeface="SimSun" panose="02010600030101010101" pitchFamily="2" charset="-122"/>
              </a:rPr>
              <a:t>Plate 2: CORRODED BUILDING ROOF WITH ACID RAIN IN THE STUDY AREA</a:t>
            </a:r>
            <a:endParaRPr lang="en-US" b="1"/>
          </a:p>
        </p:txBody>
      </p:sp>
      <p:pic>
        <p:nvPicPr>
          <p:cNvPr id="6" name="Picture 2"/>
          <p:cNvPicPr>
            <a:picLocks noChangeAspect="1"/>
          </p:cNvPicPr>
          <p:nvPr>
            <p:ph sz="half" idx="2"/>
          </p:nvPr>
        </p:nvPicPr>
        <p:blipFill>
          <a:blip r:embed="rId2"/>
          <a:stretch>
            <a:fillRect/>
          </a:stretch>
        </p:blipFill>
        <p:spPr>
          <a:xfrm>
            <a:off x="534670" y="3221990"/>
            <a:ext cx="10972800" cy="3061970"/>
          </a:xfrm>
          <a:prstGeom prst="rect">
            <a:avLst/>
          </a:prstGeom>
          <a:noFill/>
          <a:ln>
            <a:noFill/>
          </a:ln>
        </p:spPr>
      </p:pic>
      <p:sp>
        <p:nvSpPr>
          <p:cNvPr id="7" name="Text Box 6"/>
          <p:cNvSpPr txBox="1"/>
          <p:nvPr/>
        </p:nvSpPr>
        <p:spPr>
          <a:xfrm>
            <a:off x="845185" y="6320155"/>
            <a:ext cx="8701405" cy="368300"/>
          </a:xfrm>
          <a:prstGeom prst="rect">
            <a:avLst/>
          </a:prstGeom>
          <a:noFill/>
          <a:ln w="9525">
            <a:noFill/>
          </a:ln>
        </p:spPr>
        <p:txBody>
          <a:bodyPr wrap="square">
            <a:spAutoFit/>
          </a:bodyPr>
          <a:p>
            <a:pPr indent="0"/>
            <a:r>
              <a:rPr lang="en-US" b="1">
                <a:latin typeface="Times New Roman" panose="02020603050405020304" charset="0"/>
                <a:ea typeface="SimSun" panose="02010600030101010101" pitchFamily="2" charset="-122"/>
              </a:rPr>
              <a:t>Plate 3 : POLLUTED FISHING LAKE IN THE STUDY AREA</a:t>
            </a:r>
            <a:endParaRPr lang="en-US"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840740" y="904875"/>
            <a:ext cx="10927715" cy="5386705"/>
          </a:xfrm>
          <a:prstGeom prst="rect">
            <a:avLst/>
          </a:prstGeom>
        </p:spPr>
      </p:pic>
      <p:sp>
        <p:nvSpPr>
          <p:cNvPr id="2" name="Text Box 1"/>
          <p:cNvSpPr txBox="1"/>
          <p:nvPr/>
        </p:nvSpPr>
        <p:spPr>
          <a:xfrm>
            <a:off x="619760" y="536575"/>
            <a:ext cx="10452735" cy="368300"/>
          </a:xfrm>
          <a:prstGeom prst="rect">
            <a:avLst/>
          </a:prstGeom>
          <a:noFill/>
        </p:spPr>
        <p:txBody>
          <a:bodyPr wrap="square" rtlCol="0">
            <a:spAutoFit/>
          </a:bodyPr>
          <a:p>
            <a:r>
              <a:rPr lang="en-US" b="1"/>
              <a:t>GLOBE Air quality index</a:t>
            </a:r>
            <a:r>
              <a:rPr lang="en-US"/>
              <a:t>.</a:t>
            </a:r>
            <a:endParaRPr lang="en-US"/>
          </a:p>
        </p:txBody>
      </p:sp>
      <p:sp>
        <p:nvSpPr>
          <p:cNvPr id="3" name="Text Box 2"/>
          <p:cNvSpPr txBox="1"/>
          <p:nvPr/>
        </p:nvSpPr>
        <p:spPr>
          <a:xfrm>
            <a:off x="1033780" y="6476365"/>
            <a:ext cx="1301115" cy="368300"/>
          </a:xfrm>
          <a:prstGeom prst="rect">
            <a:avLst/>
          </a:prstGeom>
          <a:noFill/>
        </p:spPr>
        <p:txBody>
          <a:bodyPr wrap="square" rtlCol="0">
            <a:spAutoFit/>
          </a:bodyPr>
          <a:p>
            <a:r>
              <a:rPr lang="en-US"/>
              <a:t>Chart: 1</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sz="half" idx="2"/>
          </p:nvPr>
        </p:nvPicPr>
        <p:blipFill>
          <a:blip r:embed="rId1"/>
          <a:stretch>
            <a:fillRect/>
          </a:stretch>
        </p:blipFill>
        <p:spPr>
          <a:xfrm>
            <a:off x="96520" y="877570"/>
            <a:ext cx="11485880" cy="5469255"/>
          </a:xfrm>
          <a:prstGeom prst="rect">
            <a:avLst/>
          </a:prstGeom>
        </p:spPr>
      </p:pic>
      <p:sp>
        <p:nvSpPr>
          <p:cNvPr id="2" name="Text Box 1"/>
          <p:cNvSpPr txBox="1"/>
          <p:nvPr/>
        </p:nvSpPr>
        <p:spPr>
          <a:xfrm>
            <a:off x="688975" y="614680"/>
            <a:ext cx="1410335" cy="368300"/>
          </a:xfrm>
          <a:prstGeom prst="rect">
            <a:avLst/>
          </a:prstGeom>
          <a:noFill/>
        </p:spPr>
        <p:txBody>
          <a:bodyPr wrap="square" rtlCol="0">
            <a:spAutoFit/>
          </a:bodyPr>
          <a:p>
            <a:r>
              <a:rPr lang="en-US"/>
              <a:t>Table: 1</a:t>
            </a:r>
            <a:endParaRPr lang="en-US"/>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5303</Words>
  <Application>WPS Presentation</Application>
  <PresentationFormat>Widescreen</PresentationFormat>
  <Paragraphs>191</Paragraphs>
  <Slides>14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SimSun</vt:lpstr>
      <vt:lpstr>Wingdings</vt:lpstr>
      <vt:lpstr>Times New Roman</vt:lpstr>
      <vt:lpstr>Microsoft YaHei</vt:lpstr>
      <vt:lpstr>Arial Unicode MS</vt:lpstr>
      <vt:lpstr>Calibri</vt:lpstr>
      <vt:lpstr>Default Design</vt:lpstr>
      <vt:lpstr>EARTH AS A SYSTEM: A CASE STUDY OF IZOMBE PETROLEUM GAS FLARING IN IMO STATE. A RESEARCH WORK DONE BY THE GLOBE TEAM (STUDENTS) OF CHOSEN INTERNATIONAL SECONDARY SCHOOL MGBIDI ORU WEST IN IMO STATE NIGERIA. SUPERVISED AND EDITED BY THEIR GLOBE TEACHER, AKAWUAKU, EMMANUEL O. (M.Sc)</vt:lpstr>
      <vt:lpstr>ABSTRACT</vt:lpstr>
      <vt:lpstr>INTRODUCTION</vt:lpstr>
      <vt:lpstr>LOCATION</vt:lpstr>
      <vt:lpstr>RESEARCH PROBLEM</vt:lpstr>
      <vt:lpstr>RESEARCH QUESTIONS</vt:lpstr>
      <vt:lpstr>MATERIALS AND METHOD</vt:lpstr>
      <vt:lpstr>PowerPoint 演示文稿</vt:lpstr>
      <vt:lpstr>PowerPoint 演示文稿</vt:lpstr>
      <vt:lpstr> Table: 2- The air quality assessment of the study area. </vt:lpstr>
      <vt:lpstr>Table: 3- Physical Properties of Soil Samples</vt:lpstr>
      <vt:lpstr>DATA SUMMARY</vt:lpstr>
      <vt:lpstr>PowerPoint 演示文稿</vt:lpstr>
      <vt:lpstr>SUMMARY AND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AS A SYSTEM: A CASE STUDY OF IZOMBE PETROLEUM GAS FLARING IN IMO STATE, NIGERIA. A RESEARCH WORK DONE BY THE GLOBE TEAM (STUDENTS) OF CHOSEN INTERNATIONAL SECONDARY SCHOOL MGBIDI ORU WEST IN IMO STATE NIGERIA. SUPERVISED AND EDITED BY THEIR GLOBE TEACHER, AKAWUAKU, EMMANUEL O. (M.Sc)</dc:title>
  <dc:creator/>
  <cp:lastModifiedBy>AKAWUAKU</cp:lastModifiedBy>
  <cp:revision>31</cp:revision>
  <dcterms:created xsi:type="dcterms:W3CDTF">2023-02-15T08:15:00Z</dcterms:created>
  <dcterms:modified xsi:type="dcterms:W3CDTF">2024-03-04T09:48:37Z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A65012D0A4AC454799A5364FE0EA1F9A</vt:lpwstr>
  </property>
  <property fmtid="{D5CDD505-2E9C-101B-9397-08002B2CF9AE}" pid="3" name="KSOProductBuildVer">
    <vt:lpwstr>1033-11.2.0.11537</vt:lpwstr>
  </property>
</Properties>
</file>