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90" autoAdjust="0"/>
    <p:restoredTop sz="94660"/>
  </p:normalViewPr>
  <p:slideViewPr>
    <p:cSldViewPr snapToGrid="0">
      <p:cViewPr varScale="1">
        <p:scale>
          <a:sx n="109" d="100"/>
          <a:sy n="109" d="100"/>
        </p:scale>
        <p:origin x="3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A2B4-FC37-464E-B011-517D10A1D1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9542D1-DC1A-48B7-A97B-4956D66321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A8C766-A393-4B21-BE5D-A0A1C3DE6ACF}"/>
              </a:ext>
            </a:extLst>
          </p:cNvPr>
          <p:cNvSpPr>
            <a:spLocks noGrp="1"/>
          </p:cNvSpPr>
          <p:nvPr>
            <p:ph type="dt" sz="half" idx="10"/>
          </p:nvPr>
        </p:nvSpPr>
        <p:spPr/>
        <p:txBody>
          <a:bodyPr/>
          <a:lstStyle/>
          <a:p>
            <a:fld id="{A01B7262-C56A-435A-A572-04E573F94A03}" type="datetimeFigureOut">
              <a:rPr lang="en-US" smtClean="0"/>
              <a:t>3/10/2021</a:t>
            </a:fld>
            <a:endParaRPr lang="en-US"/>
          </a:p>
        </p:txBody>
      </p:sp>
      <p:sp>
        <p:nvSpPr>
          <p:cNvPr id="5" name="Footer Placeholder 4">
            <a:extLst>
              <a:ext uri="{FF2B5EF4-FFF2-40B4-BE49-F238E27FC236}">
                <a16:creationId xmlns:a16="http://schemas.microsoft.com/office/drawing/2014/main" id="{8FAEE4CA-4C5D-41B8-8886-4F5058AC2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5AEF3-A73C-43F1-8CA6-8BDBB0D31F6E}"/>
              </a:ext>
            </a:extLst>
          </p:cNvPr>
          <p:cNvSpPr>
            <a:spLocks noGrp="1"/>
          </p:cNvSpPr>
          <p:nvPr>
            <p:ph type="sldNum" sz="quarter" idx="12"/>
          </p:nvPr>
        </p:nvSpPr>
        <p:spPr/>
        <p:txBody>
          <a:bodyPr/>
          <a:lstStyle/>
          <a:p>
            <a:fld id="{BF539CFF-7FB1-43DB-99B6-D0520A293769}" type="slidenum">
              <a:rPr lang="en-US" smtClean="0"/>
              <a:t>‹#›</a:t>
            </a:fld>
            <a:endParaRPr lang="en-US"/>
          </a:p>
        </p:txBody>
      </p:sp>
    </p:spTree>
    <p:extLst>
      <p:ext uri="{BB962C8B-B14F-4D97-AF65-F5344CB8AC3E}">
        <p14:creationId xmlns:p14="http://schemas.microsoft.com/office/powerpoint/2010/main" val="214856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15A6-EC56-48CD-B215-B4E656A72B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801A54-F1CD-4318-9173-98B4FE82D7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C8F0C-5AB9-46D6-BD06-998842965258}"/>
              </a:ext>
            </a:extLst>
          </p:cNvPr>
          <p:cNvSpPr>
            <a:spLocks noGrp="1"/>
          </p:cNvSpPr>
          <p:nvPr>
            <p:ph type="dt" sz="half" idx="10"/>
          </p:nvPr>
        </p:nvSpPr>
        <p:spPr/>
        <p:txBody>
          <a:bodyPr/>
          <a:lstStyle/>
          <a:p>
            <a:fld id="{A01B7262-C56A-435A-A572-04E573F94A03}" type="datetimeFigureOut">
              <a:rPr lang="en-US" smtClean="0"/>
              <a:t>3/10/2021</a:t>
            </a:fld>
            <a:endParaRPr lang="en-US"/>
          </a:p>
        </p:txBody>
      </p:sp>
      <p:sp>
        <p:nvSpPr>
          <p:cNvPr id="5" name="Footer Placeholder 4">
            <a:extLst>
              <a:ext uri="{FF2B5EF4-FFF2-40B4-BE49-F238E27FC236}">
                <a16:creationId xmlns:a16="http://schemas.microsoft.com/office/drawing/2014/main" id="{457DEB76-3F69-4796-BC57-526715687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43E51-800F-49B9-81F4-DF1574D8D7D6}"/>
              </a:ext>
            </a:extLst>
          </p:cNvPr>
          <p:cNvSpPr>
            <a:spLocks noGrp="1"/>
          </p:cNvSpPr>
          <p:nvPr>
            <p:ph type="sldNum" sz="quarter" idx="12"/>
          </p:nvPr>
        </p:nvSpPr>
        <p:spPr/>
        <p:txBody>
          <a:bodyPr/>
          <a:lstStyle/>
          <a:p>
            <a:fld id="{BF539CFF-7FB1-43DB-99B6-D0520A293769}" type="slidenum">
              <a:rPr lang="en-US" smtClean="0"/>
              <a:t>‹#›</a:t>
            </a:fld>
            <a:endParaRPr lang="en-US"/>
          </a:p>
        </p:txBody>
      </p:sp>
    </p:spTree>
    <p:extLst>
      <p:ext uri="{BB962C8B-B14F-4D97-AF65-F5344CB8AC3E}">
        <p14:creationId xmlns:p14="http://schemas.microsoft.com/office/powerpoint/2010/main" val="437379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6E218A-BB4F-4F6B-900E-C4A0DBE5D7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395094-3D94-4044-AE3B-5DFDBC613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147BF-2B83-4B4C-B3AA-D96BCDCBF065}"/>
              </a:ext>
            </a:extLst>
          </p:cNvPr>
          <p:cNvSpPr>
            <a:spLocks noGrp="1"/>
          </p:cNvSpPr>
          <p:nvPr>
            <p:ph type="dt" sz="half" idx="10"/>
          </p:nvPr>
        </p:nvSpPr>
        <p:spPr/>
        <p:txBody>
          <a:bodyPr/>
          <a:lstStyle/>
          <a:p>
            <a:fld id="{A01B7262-C56A-435A-A572-04E573F94A03}" type="datetimeFigureOut">
              <a:rPr lang="en-US" smtClean="0"/>
              <a:t>3/10/2021</a:t>
            </a:fld>
            <a:endParaRPr lang="en-US"/>
          </a:p>
        </p:txBody>
      </p:sp>
      <p:sp>
        <p:nvSpPr>
          <p:cNvPr id="5" name="Footer Placeholder 4">
            <a:extLst>
              <a:ext uri="{FF2B5EF4-FFF2-40B4-BE49-F238E27FC236}">
                <a16:creationId xmlns:a16="http://schemas.microsoft.com/office/drawing/2014/main" id="{5F37EB03-FF14-4C30-8CD1-D697FFC5A5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E5284-C206-45F2-9F8D-FF2E8A1E3C4C}"/>
              </a:ext>
            </a:extLst>
          </p:cNvPr>
          <p:cNvSpPr>
            <a:spLocks noGrp="1"/>
          </p:cNvSpPr>
          <p:nvPr>
            <p:ph type="sldNum" sz="quarter" idx="12"/>
          </p:nvPr>
        </p:nvSpPr>
        <p:spPr/>
        <p:txBody>
          <a:bodyPr/>
          <a:lstStyle/>
          <a:p>
            <a:fld id="{BF539CFF-7FB1-43DB-99B6-D0520A293769}" type="slidenum">
              <a:rPr lang="en-US" smtClean="0"/>
              <a:t>‹#›</a:t>
            </a:fld>
            <a:endParaRPr lang="en-US"/>
          </a:p>
        </p:txBody>
      </p:sp>
    </p:spTree>
    <p:extLst>
      <p:ext uri="{BB962C8B-B14F-4D97-AF65-F5344CB8AC3E}">
        <p14:creationId xmlns:p14="http://schemas.microsoft.com/office/powerpoint/2010/main" val="166886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8B37-B559-4C71-BED1-79D175210D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2C93F-6A87-4BFF-B8DE-3C69F43A5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3EEB48-2594-418F-9C15-532F793E3151}"/>
              </a:ext>
            </a:extLst>
          </p:cNvPr>
          <p:cNvSpPr>
            <a:spLocks noGrp="1"/>
          </p:cNvSpPr>
          <p:nvPr>
            <p:ph type="dt" sz="half" idx="10"/>
          </p:nvPr>
        </p:nvSpPr>
        <p:spPr/>
        <p:txBody>
          <a:bodyPr/>
          <a:lstStyle/>
          <a:p>
            <a:fld id="{A01B7262-C56A-435A-A572-04E573F94A03}" type="datetimeFigureOut">
              <a:rPr lang="en-US" smtClean="0"/>
              <a:t>3/10/2021</a:t>
            </a:fld>
            <a:endParaRPr lang="en-US"/>
          </a:p>
        </p:txBody>
      </p:sp>
      <p:sp>
        <p:nvSpPr>
          <p:cNvPr id="5" name="Footer Placeholder 4">
            <a:extLst>
              <a:ext uri="{FF2B5EF4-FFF2-40B4-BE49-F238E27FC236}">
                <a16:creationId xmlns:a16="http://schemas.microsoft.com/office/drawing/2014/main" id="{0FA2C23F-21B1-40A4-94E9-6141139852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CAF17-91D3-4920-9CFF-2FEFED14ADB9}"/>
              </a:ext>
            </a:extLst>
          </p:cNvPr>
          <p:cNvSpPr>
            <a:spLocks noGrp="1"/>
          </p:cNvSpPr>
          <p:nvPr>
            <p:ph type="sldNum" sz="quarter" idx="12"/>
          </p:nvPr>
        </p:nvSpPr>
        <p:spPr/>
        <p:txBody>
          <a:bodyPr/>
          <a:lstStyle/>
          <a:p>
            <a:fld id="{BF539CFF-7FB1-43DB-99B6-D0520A293769}" type="slidenum">
              <a:rPr lang="en-US" smtClean="0"/>
              <a:t>‹#›</a:t>
            </a:fld>
            <a:endParaRPr lang="en-US"/>
          </a:p>
        </p:txBody>
      </p:sp>
    </p:spTree>
    <p:extLst>
      <p:ext uri="{BB962C8B-B14F-4D97-AF65-F5344CB8AC3E}">
        <p14:creationId xmlns:p14="http://schemas.microsoft.com/office/powerpoint/2010/main" val="2143423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706D-1C90-41D4-8243-838CBD3E85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F5925-77AA-48FB-9EBF-65B7739679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F63E15-500D-49DA-B3C8-81EB8934EAD7}"/>
              </a:ext>
            </a:extLst>
          </p:cNvPr>
          <p:cNvSpPr>
            <a:spLocks noGrp="1"/>
          </p:cNvSpPr>
          <p:nvPr>
            <p:ph type="dt" sz="half" idx="10"/>
          </p:nvPr>
        </p:nvSpPr>
        <p:spPr/>
        <p:txBody>
          <a:bodyPr/>
          <a:lstStyle/>
          <a:p>
            <a:fld id="{A01B7262-C56A-435A-A572-04E573F94A03}" type="datetimeFigureOut">
              <a:rPr lang="en-US" smtClean="0"/>
              <a:t>3/10/2021</a:t>
            </a:fld>
            <a:endParaRPr lang="en-US"/>
          </a:p>
        </p:txBody>
      </p:sp>
      <p:sp>
        <p:nvSpPr>
          <p:cNvPr id="5" name="Footer Placeholder 4">
            <a:extLst>
              <a:ext uri="{FF2B5EF4-FFF2-40B4-BE49-F238E27FC236}">
                <a16:creationId xmlns:a16="http://schemas.microsoft.com/office/drawing/2014/main" id="{A77576FE-31C3-41F3-A295-6058A0DF8C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64BA3-AF2B-4FB5-BA9C-E1831A046638}"/>
              </a:ext>
            </a:extLst>
          </p:cNvPr>
          <p:cNvSpPr>
            <a:spLocks noGrp="1"/>
          </p:cNvSpPr>
          <p:nvPr>
            <p:ph type="sldNum" sz="quarter" idx="12"/>
          </p:nvPr>
        </p:nvSpPr>
        <p:spPr/>
        <p:txBody>
          <a:bodyPr/>
          <a:lstStyle/>
          <a:p>
            <a:fld id="{BF539CFF-7FB1-43DB-99B6-D0520A293769}" type="slidenum">
              <a:rPr lang="en-US" smtClean="0"/>
              <a:t>‹#›</a:t>
            </a:fld>
            <a:endParaRPr lang="en-US"/>
          </a:p>
        </p:txBody>
      </p:sp>
    </p:spTree>
    <p:extLst>
      <p:ext uri="{BB962C8B-B14F-4D97-AF65-F5344CB8AC3E}">
        <p14:creationId xmlns:p14="http://schemas.microsoft.com/office/powerpoint/2010/main" val="88763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71C2-09FF-4142-BF0C-FA6A4F2F5E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D17C08-EE73-4433-9CD3-48B83DAF71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60A189-CD62-48A7-BE2E-425ED30421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0EDC89-D9C4-428D-92E5-69D2D8ADF632}"/>
              </a:ext>
            </a:extLst>
          </p:cNvPr>
          <p:cNvSpPr>
            <a:spLocks noGrp="1"/>
          </p:cNvSpPr>
          <p:nvPr>
            <p:ph type="dt" sz="half" idx="10"/>
          </p:nvPr>
        </p:nvSpPr>
        <p:spPr/>
        <p:txBody>
          <a:bodyPr/>
          <a:lstStyle/>
          <a:p>
            <a:fld id="{A01B7262-C56A-435A-A572-04E573F94A03}" type="datetimeFigureOut">
              <a:rPr lang="en-US" smtClean="0"/>
              <a:t>3/10/2021</a:t>
            </a:fld>
            <a:endParaRPr lang="en-US"/>
          </a:p>
        </p:txBody>
      </p:sp>
      <p:sp>
        <p:nvSpPr>
          <p:cNvPr id="6" name="Footer Placeholder 5">
            <a:extLst>
              <a:ext uri="{FF2B5EF4-FFF2-40B4-BE49-F238E27FC236}">
                <a16:creationId xmlns:a16="http://schemas.microsoft.com/office/drawing/2014/main" id="{5F379AB8-7603-417C-B01F-5F05D79B78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2AD938-DFF7-4469-91CE-14EEDB42D69D}"/>
              </a:ext>
            </a:extLst>
          </p:cNvPr>
          <p:cNvSpPr>
            <a:spLocks noGrp="1"/>
          </p:cNvSpPr>
          <p:nvPr>
            <p:ph type="sldNum" sz="quarter" idx="12"/>
          </p:nvPr>
        </p:nvSpPr>
        <p:spPr/>
        <p:txBody>
          <a:bodyPr/>
          <a:lstStyle/>
          <a:p>
            <a:fld id="{BF539CFF-7FB1-43DB-99B6-D0520A293769}" type="slidenum">
              <a:rPr lang="en-US" smtClean="0"/>
              <a:t>‹#›</a:t>
            </a:fld>
            <a:endParaRPr lang="en-US"/>
          </a:p>
        </p:txBody>
      </p:sp>
    </p:spTree>
    <p:extLst>
      <p:ext uri="{BB962C8B-B14F-4D97-AF65-F5344CB8AC3E}">
        <p14:creationId xmlns:p14="http://schemas.microsoft.com/office/powerpoint/2010/main" val="17329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0141-F924-49BC-B8FC-38B215F2F2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B7BB98-DF27-4260-86C0-97E94794F1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0C6922-F81F-4AF2-8928-FE5EED44E7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45F0B1-8620-4310-B265-D6C2201FE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C371A-FBB9-4E10-B962-F96BA1B058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03E46-9A56-4CD6-AF8B-E012EEEF6186}"/>
              </a:ext>
            </a:extLst>
          </p:cNvPr>
          <p:cNvSpPr>
            <a:spLocks noGrp="1"/>
          </p:cNvSpPr>
          <p:nvPr>
            <p:ph type="dt" sz="half" idx="10"/>
          </p:nvPr>
        </p:nvSpPr>
        <p:spPr/>
        <p:txBody>
          <a:bodyPr/>
          <a:lstStyle/>
          <a:p>
            <a:fld id="{A01B7262-C56A-435A-A572-04E573F94A03}" type="datetimeFigureOut">
              <a:rPr lang="en-US" smtClean="0"/>
              <a:t>3/10/2021</a:t>
            </a:fld>
            <a:endParaRPr lang="en-US"/>
          </a:p>
        </p:txBody>
      </p:sp>
      <p:sp>
        <p:nvSpPr>
          <p:cNvPr id="8" name="Footer Placeholder 7">
            <a:extLst>
              <a:ext uri="{FF2B5EF4-FFF2-40B4-BE49-F238E27FC236}">
                <a16:creationId xmlns:a16="http://schemas.microsoft.com/office/drawing/2014/main" id="{01CA91C7-A70F-4E57-8D23-E240528451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F84428-8704-4CE2-AC57-E07F2F9D5DAB}"/>
              </a:ext>
            </a:extLst>
          </p:cNvPr>
          <p:cNvSpPr>
            <a:spLocks noGrp="1"/>
          </p:cNvSpPr>
          <p:nvPr>
            <p:ph type="sldNum" sz="quarter" idx="12"/>
          </p:nvPr>
        </p:nvSpPr>
        <p:spPr/>
        <p:txBody>
          <a:bodyPr/>
          <a:lstStyle/>
          <a:p>
            <a:fld id="{BF539CFF-7FB1-43DB-99B6-D0520A293769}" type="slidenum">
              <a:rPr lang="en-US" smtClean="0"/>
              <a:t>‹#›</a:t>
            </a:fld>
            <a:endParaRPr lang="en-US"/>
          </a:p>
        </p:txBody>
      </p:sp>
    </p:spTree>
    <p:extLst>
      <p:ext uri="{BB962C8B-B14F-4D97-AF65-F5344CB8AC3E}">
        <p14:creationId xmlns:p14="http://schemas.microsoft.com/office/powerpoint/2010/main" val="103485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52A8-C2E9-4B4D-972B-261F23015A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E6CBEB-5001-46B8-86DA-C08F4096B735}"/>
              </a:ext>
            </a:extLst>
          </p:cNvPr>
          <p:cNvSpPr>
            <a:spLocks noGrp="1"/>
          </p:cNvSpPr>
          <p:nvPr>
            <p:ph type="dt" sz="half" idx="10"/>
          </p:nvPr>
        </p:nvSpPr>
        <p:spPr/>
        <p:txBody>
          <a:bodyPr/>
          <a:lstStyle/>
          <a:p>
            <a:fld id="{A01B7262-C56A-435A-A572-04E573F94A03}" type="datetimeFigureOut">
              <a:rPr lang="en-US" smtClean="0"/>
              <a:t>3/10/2021</a:t>
            </a:fld>
            <a:endParaRPr lang="en-US"/>
          </a:p>
        </p:txBody>
      </p:sp>
      <p:sp>
        <p:nvSpPr>
          <p:cNvPr id="4" name="Footer Placeholder 3">
            <a:extLst>
              <a:ext uri="{FF2B5EF4-FFF2-40B4-BE49-F238E27FC236}">
                <a16:creationId xmlns:a16="http://schemas.microsoft.com/office/drawing/2014/main" id="{31D1DB47-839D-4E10-BBAC-068947DECF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322ACB-3C2A-4E17-8114-7BADD4E37ECD}"/>
              </a:ext>
            </a:extLst>
          </p:cNvPr>
          <p:cNvSpPr>
            <a:spLocks noGrp="1"/>
          </p:cNvSpPr>
          <p:nvPr>
            <p:ph type="sldNum" sz="quarter" idx="12"/>
          </p:nvPr>
        </p:nvSpPr>
        <p:spPr/>
        <p:txBody>
          <a:bodyPr/>
          <a:lstStyle/>
          <a:p>
            <a:fld id="{BF539CFF-7FB1-43DB-99B6-D0520A293769}" type="slidenum">
              <a:rPr lang="en-US" smtClean="0"/>
              <a:t>‹#›</a:t>
            </a:fld>
            <a:endParaRPr lang="en-US"/>
          </a:p>
        </p:txBody>
      </p:sp>
    </p:spTree>
    <p:extLst>
      <p:ext uri="{BB962C8B-B14F-4D97-AF65-F5344CB8AC3E}">
        <p14:creationId xmlns:p14="http://schemas.microsoft.com/office/powerpoint/2010/main" val="404258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D8FA2-B257-49C6-AE3B-3AF850704286}"/>
              </a:ext>
            </a:extLst>
          </p:cNvPr>
          <p:cNvSpPr>
            <a:spLocks noGrp="1"/>
          </p:cNvSpPr>
          <p:nvPr>
            <p:ph type="dt" sz="half" idx="10"/>
          </p:nvPr>
        </p:nvSpPr>
        <p:spPr/>
        <p:txBody>
          <a:bodyPr/>
          <a:lstStyle/>
          <a:p>
            <a:fld id="{A01B7262-C56A-435A-A572-04E573F94A03}" type="datetimeFigureOut">
              <a:rPr lang="en-US" smtClean="0"/>
              <a:t>3/10/2021</a:t>
            </a:fld>
            <a:endParaRPr lang="en-US"/>
          </a:p>
        </p:txBody>
      </p:sp>
      <p:sp>
        <p:nvSpPr>
          <p:cNvPr id="3" name="Footer Placeholder 2">
            <a:extLst>
              <a:ext uri="{FF2B5EF4-FFF2-40B4-BE49-F238E27FC236}">
                <a16:creationId xmlns:a16="http://schemas.microsoft.com/office/drawing/2014/main" id="{49A4BBBA-474A-4D30-AC17-7829C8F8C3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6EA6BF-17E4-4CAE-B212-846228E60971}"/>
              </a:ext>
            </a:extLst>
          </p:cNvPr>
          <p:cNvSpPr>
            <a:spLocks noGrp="1"/>
          </p:cNvSpPr>
          <p:nvPr>
            <p:ph type="sldNum" sz="quarter" idx="12"/>
          </p:nvPr>
        </p:nvSpPr>
        <p:spPr/>
        <p:txBody>
          <a:bodyPr/>
          <a:lstStyle/>
          <a:p>
            <a:fld id="{BF539CFF-7FB1-43DB-99B6-D0520A293769}" type="slidenum">
              <a:rPr lang="en-US" smtClean="0"/>
              <a:t>‹#›</a:t>
            </a:fld>
            <a:endParaRPr lang="en-US"/>
          </a:p>
        </p:txBody>
      </p:sp>
    </p:spTree>
    <p:extLst>
      <p:ext uri="{BB962C8B-B14F-4D97-AF65-F5344CB8AC3E}">
        <p14:creationId xmlns:p14="http://schemas.microsoft.com/office/powerpoint/2010/main" val="307382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04EB-F89F-4EF9-A6D2-32956A6E00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671D2D-E84A-42F1-8068-A0485A4F31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6A17B7-4DB6-404C-AD98-60C87CB44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06B26-02E8-404E-9DCC-94585274043F}"/>
              </a:ext>
            </a:extLst>
          </p:cNvPr>
          <p:cNvSpPr>
            <a:spLocks noGrp="1"/>
          </p:cNvSpPr>
          <p:nvPr>
            <p:ph type="dt" sz="half" idx="10"/>
          </p:nvPr>
        </p:nvSpPr>
        <p:spPr/>
        <p:txBody>
          <a:bodyPr/>
          <a:lstStyle/>
          <a:p>
            <a:fld id="{A01B7262-C56A-435A-A572-04E573F94A03}" type="datetimeFigureOut">
              <a:rPr lang="en-US" smtClean="0"/>
              <a:t>3/10/2021</a:t>
            </a:fld>
            <a:endParaRPr lang="en-US"/>
          </a:p>
        </p:txBody>
      </p:sp>
      <p:sp>
        <p:nvSpPr>
          <p:cNvPr id="6" name="Footer Placeholder 5">
            <a:extLst>
              <a:ext uri="{FF2B5EF4-FFF2-40B4-BE49-F238E27FC236}">
                <a16:creationId xmlns:a16="http://schemas.microsoft.com/office/drawing/2014/main" id="{D886CAB5-593C-4E90-B828-EE679F51C1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F981D-F09E-4180-B9EF-D28C7A0DB211}"/>
              </a:ext>
            </a:extLst>
          </p:cNvPr>
          <p:cNvSpPr>
            <a:spLocks noGrp="1"/>
          </p:cNvSpPr>
          <p:nvPr>
            <p:ph type="sldNum" sz="quarter" idx="12"/>
          </p:nvPr>
        </p:nvSpPr>
        <p:spPr/>
        <p:txBody>
          <a:bodyPr/>
          <a:lstStyle/>
          <a:p>
            <a:fld id="{BF539CFF-7FB1-43DB-99B6-D0520A293769}" type="slidenum">
              <a:rPr lang="en-US" smtClean="0"/>
              <a:t>‹#›</a:t>
            </a:fld>
            <a:endParaRPr lang="en-US"/>
          </a:p>
        </p:txBody>
      </p:sp>
    </p:spTree>
    <p:extLst>
      <p:ext uri="{BB962C8B-B14F-4D97-AF65-F5344CB8AC3E}">
        <p14:creationId xmlns:p14="http://schemas.microsoft.com/office/powerpoint/2010/main" val="336760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ED20-FB3F-4E98-8726-1A70663ECE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86647B-9D11-41E6-9600-5DE517D238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5F8E8C-2558-485A-BB97-41EA9DA28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038990-73A3-4C5F-9890-24E1BB8E8852}"/>
              </a:ext>
            </a:extLst>
          </p:cNvPr>
          <p:cNvSpPr>
            <a:spLocks noGrp="1"/>
          </p:cNvSpPr>
          <p:nvPr>
            <p:ph type="dt" sz="half" idx="10"/>
          </p:nvPr>
        </p:nvSpPr>
        <p:spPr/>
        <p:txBody>
          <a:bodyPr/>
          <a:lstStyle/>
          <a:p>
            <a:fld id="{A01B7262-C56A-435A-A572-04E573F94A03}" type="datetimeFigureOut">
              <a:rPr lang="en-US" smtClean="0"/>
              <a:t>3/10/2021</a:t>
            </a:fld>
            <a:endParaRPr lang="en-US"/>
          </a:p>
        </p:txBody>
      </p:sp>
      <p:sp>
        <p:nvSpPr>
          <p:cNvPr id="6" name="Footer Placeholder 5">
            <a:extLst>
              <a:ext uri="{FF2B5EF4-FFF2-40B4-BE49-F238E27FC236}">
                <a16:creationId xmlns:a16="http://schemas.microsoft.com/office/drawing/2014/main" id="{E0B88760-7E88-4681-827D-4089A7BAAC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1C2CF-5DA5-4B57-BBA0-D271EEA5D645}"/>
              </a:ext>
            </a:extLst>
          </p:cNvPr>
          <p:cNvSpPr>
            <a:spLocks noGrp="1"/>
          </p:cNvSpPr>
          <p:nvPr>
            <p:ph type="sldNum" sz="quarter" idx="12"/>
          </p:nvPr>
        </p:nvSpPr>
        <p:spPr/>
        <p:txBody>
          <a:bodyPr/>
          <a:lstStyle/>
          <a:p>
            <a:fld id="{BF539CFF-7FB1-43DB-99B6-D0520A293769}" type="slidenum">
              <a:rPr lang="en-US" smtClean="0"/>
              <a:t>‹#›</a:t>
            </a:fld>
            <a:endParaRPr lang="en-US"/>
          </a:p>
        </p:txBody>
      </p:sp>
    </p:spTree>
    <p:extLst>
      <p:ext uri="{BB962C8B-B14F-4D97-AF65-F5344CB8AC3E}">
        <p14:creationId xmlns:p14="http://schemas.microsoft.com/office/powerpoint/2010/main" val="341953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AC549-EFAC-45D2-909F-B6B7374E1C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8F1EBA-1CB5-4191-B718-1E07D2432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227EE-D7A5-483C-AFB6-5F2AE9AF4F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B7262-C56A-435A-A572-04E573F94A03}" type="datetimeFigureOut">
              <a:rPr lang="en-US" smtClean="0"/>
              <a:t>3/10/2021</a:t>
            </a:fld>
            <a:endParaRPr lang="en-US"/>
          </a:p>
        </p:txBody>
      </p:sp>
      <p:sp>
        <p:nvSpPr>
          <p:cNvPr id="5" name="Footer Placeholder 4">
            <a:extLst>
              <a:ext uri="{FF2B5EF4-FFF2-40B4-BE49-F238E27FC236}">
                <a16:creationId xmlns:a16="http://schemas.microsoft.com/office/drawing/2014/main" id="{257B2E26-3B47-4F52-B15B-C684FFE7A1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5D6318-3D5D-4D87-9D47-23E129A51B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39CFF-7FB1-43DB-99B6-D0520A293769}" type="slidenum">
              <a:rPr lang="en-US" smtClean="0"/>
              <a:t>‹#›</a:t>
            </a:fld>
            <a:endParaRPr lang="en-US"/>
          </a:p>
        </p:txBody>
      </p:sp>
    </p:spTree>
    <p:extLst>
      <p:ext uri="{BB962C8B-B14F-4D97-AF65-F5344CB8AC3E}">
        <p14:creationId xmlns:p14="http://schemas.microsoft.com/office/powerpoint/2010/main" val="907132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7F74-C9B3-4E9C-99A4-AD7CBBE6BDD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2A2792B-0534-4505-99F9-88134E46839D}"/>
              </a:ext>
            </a:extLst>
          </p:cNvPr>
          <p:cNvSpPr>
            <a:spLocks noGrp="1"/>
          </p:cNvSpPr>
          <p:nvPr>
            <p:ph type="subTitle" idx="1"/>
          </p:nvPr>
        </p:nvSpPr>
        <p:spPr/>
        <p:txBody>
          <a:bodyPr/>
          <a:lstStyle/>
          <a:p>
            <a:endParaRPr lang="en-US"/>
          </a:p>
        </p:txBody>
      </p:sp>
      <p:pic>
        <p:nvPicPr>
          <p:cNvPr id="1026" name="Picture 2">
            <a:extLst>
              <a:ext uri="{FF2B5EF4-FFF2-40B4-BE49-F238E27FC236}">
                <a16:creationId xmlns:a16="http://schemas.microsoft.com/office/drawing/2014/main" id="{712C670B-8A10-4E7C-9723-8A8CEAC35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71"/>
            <a:ext cx="12192000" cy="686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19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5D744-FDD8-4627-B387-4311EC4B78EC}"/>
              </a:ext>
            </a:extLst>
          </p:cNvPr>
          <p:cNvSpPr>
            <a:spLocks noGrp="1"/>
          </p:cNvSpPr>
          <p:nvPr>
            <p:ph type="title"/>
          </p:nvPr>
        </p:nvSpPr>
        <p:spPr>
          <a:xfrm>
            <a:off x="4965430" y="629266"/>
            <a:ext cx="6586491" cy="1676603"/>
          </a:xfrm>
        </p:spPr>
        <p:txBody>
          <a:bodyPr>
            <a:normAutofit/>
          </a:bodyPr>
          <a:lstStyle/>
          <a:p>
            <a:r>
              <a:rPr lang="en-US" b="1" dirty="0">
                <a:solidFill>
                  <a:schemeClr val="accent1">
                    <a:lumMod val="75000"/>
                  </a:schemeClr>
                </a:solidFill>
                <a:latin typeface="Gadugi" panose="020B0502040204020203" pitchFamily="34" charset="0"/>
                <a:ea typeface="Gadugi" panose="020B0502040204020203" pitchFamily="34" charset="0"/>
              </a:rPr>
              <a:t>CONCLUSION</a:t>
            </a:r>
          </a:p>
        </p:txBody>
      </p:sp>
      <p:pic>
        <p:nvPicPr>
          <p:cNvPr id="2050" name="Picture 2" descr="A bunch of different types of food&#10;&#10;Description automatically generated">
            <a:extLst>
              <a:ext uri="{FF2B5EF4-FFF2-40B4-BE49-F238E27FC236}">
                <a16:creationId xmlns:a16="http://schemas.microsoft.com/office/drawing/2014/main" id="{2153A199-E77D-4EF0-82EF-52C1341C79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93" r="15551"/>
          <a:stretch/>
        </p:blipFill>
        <p:spPr bwMode="auto">
          <a:xfrm>
            <a:off x="0" y="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5F8E2C7-D363-4B6F-85DF-63D710BFF460}"/>
              </a:ext>
            </a:extLst>
          </p:cNvPr>
          <p:cNvSpPr>
            <a:spLocks noGrp="1"/>
          </p:cNvSpPr>
          <p:nvPr>
            <p:ph idx="1"/>
          </p:nvPr>
        </p:nvSpPr>
        <p:spPr>
          <a:xfrm>
            <a:off x="4965431" y="2438400"/>
            <a:ext cx="6586489" cy="3785419"/>
          </a:xfrm>
        </p:spPr>
        <p:txBody>
          <a:bodyPr>
            <a:normAutofit/>
          </a:bodyPr>
          <a:lstStyle/>
          <a:p>
            <a:pPr marL="0" indent="0" algn="just">
              <a:spcBef>
                <a:spcPct val="0"/>
              </a:spcBef>
              <a:spcAft>
                <a:spcPts val="600"/>
              </a:spcAft>
              <a:buNone/>
            </a:pPr>
            <a:r>
              <a:rPr lang="en-US" sz="1800" dirty="0">
                <a:latin typeface="Times New Roman" panose="02020603050405020304" pitchFamily="18" charset="0"/>
                <a:ea typeface="Gadugi" panose="020B0502040204020203" pitchFamily="34" charset="0"/>
                <a:cs typeface="Times New Roman" panose="02020603050405020304" pitchFamily="18" charset="0"/>
              </a:rPr>
              <a:t>The research team proved the ability of mosquitoes to reproduce in dirty standing water, as well as in clean standing water. The researchers settled this by sending out surveys to people living in the different municipalities of Santo Domingo and asking them questions related to their proximity to water and seeing how this affected the percentage of dengue cases. From the 202 surveyed, 54.5% lived near dirty standing water and 63.4% have had cases of dengue.</a:t>
            </a:r>
          </a:p>
          <a:p>
            <a:pPr marL="0" indent="0" algn="just">
              <a:spcBef>
                <a:spcPct val="0"/>
              </a:spcBef>
              <a:spcAft>
                <a:spcPts val="600"/>
              </a:spcAft>
              <a:buNone/>
            </a:pPr>
            <a:endParaRPr lang="en-US" sz="1800" dirty="0">
              <a:latin typeface="Times New Roman" panose="02020603050405020304" pitchFamily="18" charset="0"/>
              <a:ea typeface="Gadugi" panose="020B0502040204020203" pitchFamily="34" charset="0"/>
              <a:cs typeface="Times New Roman" panose="02020603050405020304" pitchFamily="18" charset="0"/>
            </a:endParaRPr>
          </a:p>
          <a:p>
            <a:pPr marL="0" indent="0" algn="just">
              <a:spcBef>
                <a:spcPct val="0"/>
              </a:spcBef>
              <a:spcAft>
                <a:spcPts val="600"/>
              </a:spcAft>
              <a:buNone/>
            </a:pPr>
            <a:r>
              <a:rPr lang="en-US" sz="1800" dirty="0">
                <a:latin typeface="Times New Roman" panose="02020603050405020304" pitchFamily="18" charset="0"/>
                <a:ea typeface="Gadugi" panose="020B0502040204020203" pitchFamily="34" charset="0"/>
                <a:cs typeface="Times New Roman" panose="02020603050405020304" pitchFamily="18" charset="0"/>
              </a:rPr>
              <a:t>As there is still no vaccine to prevent the infection of this disease, it has become a global importance to inform preventive measures to stop people from getting infected.</a:t>
            </a:r>
          </a:p>
          <a:p>
            <a:pPr marL="0" indent="0" algn="just">
              <a:spcBef>
                <a:spcPct val="0"/>
              </a:spcBef>
              <a:spcAft>
                <a:spcPts val="600"/>
              </a:spcAft>
              <a:buNone/>
            </a:pPr>
            <a:br>
              <a:rPr lang="en-US" sz="1800" dirty="0">
                <a:latin typeface="Times New Roman" panose="02020603050405020304" pitchFamily="18" charset="0"/>
                <a:ea typeface="Gadugi" panose="020B0502040204020203" pitchFamily="34" charset="0"/>
                <a:cs typeface="Times New Roman" panose="02020603050405020304" pitchFamily="18" charset="0"/>
              </a:rPr>
            </a:br>
            <a:endParaRPr lang="en-US" sz="1800" dirty="0">
              <a:latin typeface="Times New Roman" panose="02020603050405020304" pitchFamily="18" charset="0"/>
              <a:ea typeface="Gadug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16367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D4E066-70E5-41A8-B66D-05FD5F5C467E}"/>
              </a:ext>
            </a:extLst>
          </p:cNvPr>
          <p:cNvSpPr>
            <a:spLocks noGrp="1"/>
          </p:cNvSpPr>
          <p:nvPr>
            <p:ph type="title"/>
          </p:nvPr>
        </p:nvSpPr>
        <p:spPr>
          <a:xfrm>
            <a:off x="640079" y="2053641"/>
            <a:ext cx="3669161" cy="2760098"/>
          </a:xfrm>
        </p:spPr>
        <p:txBody>
          <a:bodyPr>
            <a:normAutofit/>
          </a:bodyPr>
          <a:lstStyle/>
          <a:p>
            <a:r>
              <a:rPr lang="en-US" b="1">
                <a:solidFill>
                  <a:srgbClr val="FFFFFF"/>
                </a:solidFill>
                <a:latin typeface="Gadugi" panose="020B0502040204020203" pitchFamily="34" charset="0"/>
                <a:ea typeface="Gadugi" panose="020B0502040204020203" pitchFamily="34" charset="0"/>
              </a:rPr>
              <a:t>REFERENCE LIST</a:t>
            </a:r>
          </a:p>
        </p:txBody>
      </p:sp>
      <p:pic>
        <p:nvPicPr>
          <p:cNvPr id="13" name="Picture 12">
            <a:extLst>
              <a:ext uri="{FF2B5EF4-FFF2-40B4-BE49-F238E27FC236}">
                <a16:creationId xmlns:a16="http://schemas.microsoft.com/office/drawing/2014/main" id="{461F07F5-C8F7-41EB-A30A-24F408DE0DE3}"/>
              </a:ext>
            </a:extLst>
          </p:cNvPr>
          <p:cNvPicPr>
            <a:picLocks noChangeAspect="1"/>
          </p:cNvPicPr>
          <p:nvPr/>
        </p:nvPicPr>
        <p:blipFill>
          <a:blip r:embed="rId3"/>
          <a:stretch>
            <a:fillRect/>
          </a:stretch>
        </p:blipFill>
        <p:spPr>
          <a:xfrm>
            <a:off x="5707659" y="0"/>
            <a:ext cx="6184091" cy="2885909"/>
          </a:xfrm>
          <a:prstGeom prst="rect">
            <a:avLst/>
          </a:prstGeom>
        </p:spPr>
      </p:pic>
      <p:pic>
        <p:nvPicPr>
          <p:cNvPr id="14" name="Picture 13">
            <a:extLst>
              <a:ext uri="{FF2B5EF4-FFF2-40B4-BE49-F238E27FC236}">
                <a16:creationId xmlns:a16="http://schemas.microsoft.com/office/drawing/2014/main" id="{46277D42-DA8E-4D40-93DF-88F78CDB249C}"/>
              </a:ext>
            </a:extLst>
          </p:cNvPr>
          <p:cNvPicPr>
            <a:picLocks noChangeAspect="1"/>
          </p:cNvPicPr>
          <p:nvPr/>
        </p:nvPicPr>
        <p:blipFill>
          <a:blip r:embed="rId4"/>
          <a:stretch>
            <a:fillRect/>
          </a:stretch>
        </p:blipFill>
        <p:spPr>
          <a:xfrm>
            <a:off x="5707658" y="2885909"/>
            <a:ext cx="6184092" cy="3972092"/>
          </a:xfrm>
          <a:prstGeom prst="rect">
            <a:avLst/>
          </a:prstGeom>
        </p:spPr>
      </p:pic>
    </p:spTree>
    <p:extLst>
      <p:ext uri="{BB962C8B-B14F-4D97-AF65-F5344CB8AC3E}">
        <p14:creationId xmlns:p14="http://schemas.microsoft.com/office/powerpoint/2010/main" val="233102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DEDB1-0678-4383-B3DF-C03F1C49519B}"/>
              </a:ext>
            </a:extLst>
          </p:cNvPr>
          <p:cNvSpPr>
            <a:spLocks noGrp="1"/>
          </p:cNvSpPr>
          <p:nvPr>
            <p:ph type="title"/>
          </p:nvPr>
        </p:nvSpPr>
        <p:spPr>
          <a:xfrm>
            <a:off x="3552576" y="153090"/>
            <a:ext cx="10515600" cy="1325563"/>
          </a:xfrm>
        </p:spPr>
        <p:txBody>
          <a:bodyPr>
            <a:normAutofit/>
          </a:bodyPr>
          <a:lstStyle/>
          <a:p>
            <a:r>
              <a:rPr lang="en-US" b="1" dirty="0">
                <a:solidFill>
                  <a:schemeClr val="accent1">
                    <a:lumMod val="75000"/>
                  </a:schemeClr>
                </a:solidFill>
                <a:latin typeface="Gadugi" panose="020B0502040204020203" pitchFamily="34" charset="0"/>
                <a:ea typeface="Gadugi" panose="020B0502040204020203" pitchFamily="34" charset="0"/>
              </a:rPr>
              <a:t>INTRODUCTION </a:t>
            </a:r>
            <a:endParaRPr lang="en-US" dirty="0">
              <a:solidFill>
                <a:schemeClr val="accent1">
                  <a:lumMod val="75000"/>
                </a:schemeClr>
              </a:solidFill>
              <a:latin typeface="Gadugi" panose="020B0502040204020203" pitchFamily="34" charset="0"/>
              <a:ea typeface="Gadugi" panose="020B0502040204020203" pitchFamily="34" charset="0"/>
            </a:endParaRPr>
          </a:p>
        </p:txBody>
      </p:sp>
      <p:sp>
        <p:nvSpPr>
          <p:cNvPr id="3" name="Content Placeholder 2">
            <a:extLst>
              <a:ext uri="{FF2B5EF4-FFF2-40B4-BE49-F238E27FC236}">
                <a16:creationId xmlns:a16="http://schemas.microsoft.com/office/drawing/2014/main" id="{3C4A547F-E58E-409E-8F74-C78E9812E3EA}"/>
              </a:ext>
            </a:extLst>
          </p:cNvPr>
          <p:cNvSpPr>
            <a:spLocks noGrp="1"/>
          </p:cNvSpPr>
          <p:nvPr>
            <p:ph idx="1"/>
          </p:nvPr>
        </p:nvSpPr>
        <p:spPr>
          <a:xfrm>
            <a:off x="714749" y="2121333"/>
            <a:ext cx="4591769" cy="3395757"/>
          </a:xfrm>
        </p:spPr>
        <p:txBody>
          <a:bodyPr>
            <a:noAutofit/>
          </a:bodyPr>
          <a:lstStyle/>
          <a:p>
            <a:pPr marL="0" indent="0" algn="just">
              <a:buNone/>
            </a:pPr>
            <a:r>
              <a:rPr lang="en-US" sz="1800" dirty="0">
                <a:latin typeface="Times New Roman" panose="02020603050405020304" pitchFamily="18" charset="0"/>
                <a:ea typeface="Gadugi" panose="020B0502040204020203" pitchFamily="34" charset="0"/>
                <a:cs typeface="Times New Roman" panose="02020603050405020304" pitchFamily="18" charset="0"/>
              </a:rPr>
              <a:t>Dengue is one of the most common mosquito-borne diseases that affect humans. These mosquitoes thrive in areas with standing water, including puddles, water tanks, containers, and old tires.</a:t>
            </a:r>
          </a:p>
          <a:p>
            <a:pPr marL="0" indent="0" algn="just">
              <a:buNone/>
            </a:pPr>
            <a:r>
              <a:rPr lang="en-US" sz="1800" dirty="0">
                <a:latin typeface="Times New Roman" panose="02020603050405020304" pitchFamily="18" charset="0"/>
                <a:ea typeface="Gadugi" panose="020B0502040204020203" pitchFamily="34" charset="0"/>
                <a:cs typeface="Times New Roman" panose="02020603050405020304" pitchFamily="18" charset="0"/>
              </a:rPr>
              <a:t>In the Dominican Republic, most of the inhabitants think that mosquitoes can only breed in clean water. Apart from the fact that Dominicans don’t know that it can also breed in dirty water, many inhabitants are not aware that there are some measures to avoid having mosquitoes reproducing near them. </a:t>
            </a:r>
          </a:p>
        </p:txBody>
      </p:sp>
      <p:pic>
        <p:nvPicPr>
          <p:cNvPr id="10244" name="Picture 4" descr="British Virgin Islands Mapa Político, Un Territorio Británico De ...">
            <a:extLst>
              <a:ext uri="{FF2B5EF4-FFF2-40B4-BE49-F238E27FC236}">
                <a16:creationId xmlns:a16="http://schemas.microsoft.com/office/drawing/2014/main" id="{1EE20DE5-6C34-4372-AFEE-F89FD326E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1888" y="1643542"/>
            <a:ext cx="6176976"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40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5F6C03-39CE-45EE-82B1-30FE2BE44C41}"/>
              </a:ext>
            </a:extLst>
          </p:cNvPr>
          <p:cNvSpPr>
            <a:spLocks noGrp="1"/>
          </p:cNvSpPr>
          <p:nvPr>
            <p:ph type="title"/>
          </p:nvPr>
        </p:nvSpPr>
        <p:spPr>
          <a:xfrm>
            <a:off x="1179576" y="822960"/>
            <a:ext cx="9829800" cy="1325880"/>
          </a:xfrm>
        </p:spPr>
        <p:txBody>
          <a:bodyPr>
            <a:normAutofit/>
          </a:bodyPr>
          <a:lstStyle/>
          <a:p>
            <a:pPr algn="ctr"/>
            <a:r>
              <a:rPr lang="en-US" sz="4000" b="1" dirty="0">
                <a:solidFill>
                  <a:srgbClr val="FFFFFF"/>
                </a:solidFill>
                <a:latin typeface="Gadugi" panose="020B0502040204020203" pitchFamily="34" charset="0"/>
                <a:ea typeface="Gadugi" panose="020B0502040204020203" pitchFamily="34" charset="0"/>
              </a:rPr>
              <a:t>RESEARCH QUESTION </a:t>
            </a:r>
          </a:p>
        </p:txBody>
      </p:sp>
      <p:sp>
        <p:nvSpPr>
          <p:cNvPr id="3" name="Content Placeholder 2">
            <a:extLst>
              <a:ext uri="{FF2B5EF4-FFF2-40B4-BE49-F238E27FC236}">
                <a16:creationId xmlns:a16="http://schemas.microsoft.com/office/drawing/2014/main" id="{7A2E17A6-8B53-4FF3-B4C0-C998443729A5}"/>
              </a:ext>
            </a:extLst>
          </p:cNvPr>
          <p:cNvSpPr>
            <a:spLocks noGrp="1"/>
          </p:cNvSpPr>
          <p:nvPr>
            <p:ph idx="1"/>
          </p:nvPr>
        </p:nvSpPr>
        <p:spPr>
          <a:xfrm>
            <a:off x="685112" y="3070238"/>
            <a:ext cx="5871028" cy="3309680"/>
          </a:xfrm>
        </p:spPr>
        <p:txBody>
          <a:bodyPr anchor="ctr">
            <a:noAutofit/>
          </a:bodyPr>
          <a:lstStyle/>
          <a:p>
            <a:pPr marL="0" indent="0" algn="just">
              <a:buNone/>
            </a:pPr>
            <a:r>
              <a:rPr lang="en-US" sz="1800" dirty="0">
                <a:latin typeface="Times New Roman" panose="02020603050405020304" pitchFamily="18" charset="0"/>
                <a:ea typeface="Gadugi" panose="020B0502040204020203" pitchFamily="34" charset="0"/>
                <a:cs typeface="Times New Roman" panose="02020603050405020304" pitchFamily="18" charset="0"/>
              </a:rPr>
              <a:t>This experiment is of great importance to the research team because of all the communities in the Dominican Republic that need to store water in containers to be able to survive. Currently the only viable method for minimizing dengue incidence is vector control. </a:t>
            </a:r>
            <a:endParaRPr lang="en-US" sz="1800" dirty="0">
              <a:solidFill>
                <a:srgbClr val="000000"/>
              </a:solidFill>
              <a:latin typeface="Times New Roman" panose="02020603050405020304" pitchFamily="18" charset="0"/>
              <a:ea typeface="Gadugi" panose="020B0502040204020203" pitchFamily="34" charset="0"/>
              <a:cs typeface="Times New Roman" panose="02020603050405020304" pitchFamily="18" charset="0"/>
            </a:endParaRPr>
          </a:p>
          <a:p>
            <a:pPr marL="0" indent="0" algn="just">
              <a:buNone/>
            </a:pPr>
            <a:r>
              <a:rPr lang="en-US" sz="1800" dirty="0">
                <a:latin typeface="Times New Roman" panose="02020603050405020304" pitchFamily="18" charset="0"/>
                <a:ea typeface="Gadugi" panose="020B0502040204020203" pitchFamily="34" charset="0"/>
                <a:cs typeface="Times New Roman" panose="02020603050405020304" pitchFamily="18" charset="0"/>
              </a:rPr>
              <a:t>The spread of this virus is putting thousands of Dominicans at risk of infection with one or more of the four types of dengue.  The team believes that this project will guide us to learn more about the virus and that it will also help to prevent more cases of dengue in Dominican households.</a:t>
            </a:r>
          </a:p>
          <a:p>
            <a:pPr marL="0" indent="0">
              <a:buNone/>
            </a:pPr>
            <a:endParaRPr lang="en-US" sz="1800" dirty="0">
              <a:solidFill>
                <a:srgbClr val="000000"/>
              </a:solidFill>
              <a:latin typeface="Times New Roman" panose="02020603050405020304" pitchFamily="18" charset="0"/>
              <a:ea typeface="Gadugi" panose="020B0502040204020203" pitchFamily="34" charset="0"/>
              <a:cs typeface="Times New Roman" panose="02020603050405020304" pitchFamily="18" charset="0"/>
            </a:endParaRPr>
          </a:p>
        </p:txBody>
      </p:sp>
      <p:pic>
        <p:nvPicPr>
          <p:cNvPr id="8194" name="Picture 2">
            <a:extLst>
              <a:ext uri="{FF2B5EF4-FFF2-40B4-BE49-F238E27FC236}">
                <a16:creationId xmlns:a16="http://schemas.microsoft.com/office/drawing/2014/main" id="{3BBB5E63-5417-4AF0-A5EF-0C0CF55AB0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6228" y="2998542"/>
            <a:ext cx="4839579" cy="309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643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A2D02-0B51-43B8-AEB7-6FAA3225E5CC}"/>
              </a:ext>
            </a:extLst>
          </p:cNvPr>
          <p:cNvSpPr>
            <a:spLocks noGrp="1"/>
          </p:cNvSpPr>
          <p:nvPr>
            <p:ph type="title"/>
          </p:nvPr>
        </p:nvSpPr>
        <p:spPr/>
        <p:txBody>
          <a:bodyPr/>
          <a:lstStyle/>
          <a:p>
            <a:r>
              <a:rPr lang="en-US" b="1" dirty="0">
                <a:solidFill>
                  <a:schemeClr val="accent1">
                    <a:lumMod val="75000"/>
                  </a:schemeClr>
                </a:solidFill>
                <a:latin typeface="Gadugi" panose="020B0502040204020203" pitchFamily="34" charset="0"/>
                <a:ea typeface="Gadugi" panose="020B0502040204020203" pitchFamily="34" charset="0"/>
              </a:rPr>
              <a:t>    HYPOTHESIS</a:t>
            </a:r>
          </a:p>
        </p:txBody>
      </p:sp>
      <p:sp>
        <p:nvSpPr>
          <p:cNvPr id="3" name="Content Placeholder 2">
            <a:extLst>
              <a:ext uri="{FF2B5EF4-FFF2-40B4-BE49-F238E27FC236}">
                <a16:creationId xmlns:a16="http://schemas.microsoft.com/office/drawing/2014/main" id="{41DDE12C-DE83-4B14-B79B-BC040105036E}"/>
              </a:ext>
            </a:extLst>
          </p:cNvPr>
          <p:cNvSpPr>
            <a:spLocks noGrp="1"/>
          </p:cNvSpPr>
          <p:nvPr>
            <p:ph sz="half" idx="1"/>
          </p:nvPr>
        </p:nvSpPr>
        <p:spPr>
          <a:xfrm>
            <a:off x="914400" y="1825625"/>
            <a:ext cx="5181600" cy="4351338"/>
          </a:xfrm>
        </p:spPr>
        <p:txBody>
          <a:bodyPr>
            <a:normAutofit/>
          </a:bodyPr>
          <a:lstStyle/>
          <a:p>
            <a:pPr marL="0" indent="0" algn="just">
              <a:buNone/>
            </a:pPr>
            <a:r>
              <a:rPr lang="en-US" sz="1800" dirty="0">
                <a:latin typeface="Times New Roman" panose="02020603050405020304" pitchFamily="18" charset="0"/>
                <a:ea typeface="Gadugi" panose="020B0502040204020203" pitchFamily="34" charset="0"/>
                <a:cs typeface="Times New Roman" panose="02020603050405020304" pitchFamily="18" charset="0"/>
              </a:rPr>
              <a:t>The researchers believe that the mosquitoes will be able to breed in dirty water too, which means that mosquitoes will have the same possibilities to reproduce in stagnant dirty water as they have in stagnant clean water. </a:t>
            </a:r>
          </a:p>
          <a:p>
            <a:pPr marL="0" indent="0" algn="just">
              <a:buNone/>
            </a:pPr>
            <a:br>
              <a:rPr lang="en-US" sz="2000" dirty="0">
                <a:latin typeface="Times New Roman" panose="02020603050405020304" pitchFamily="18" charset="0"/>
                <a:ea typeface="Gadugi" panose="020B0502040204020203" pitchFamily="34" charset="0"/>
                <a:cs typeface="Times New Roman" panose="02020603050405020304" pitchFamily="18" charset="0"/>
              </a:rPr>
            </a:br>
            <a:endParaRPr lang="en-US" sz="2000" dirty="0">
              <a:latin typeface="Times New Roman" panose="02020603050405020304" pitchFamily="18" charset="0"/>
              <a:ea typeface="Gadugi" panose="020B0502040204020203"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4AE5B6DC-3E93-4EFA-BFF7-C53C80F2FA20}"/>
              </a:ext>
            </a:extLst>
          </p:cNvPr>
          <p:cNvSpPr>
            <a:spLocks noGrp="1"/>
          </p:cNvSpPr>
          <p:nvPr>
            <p:ph sz="half" idx="2"/>
          </p:nvPr>
        </p:nvSpPr>
        <p:spPr>
          <a:xfrm>
            <a:off x="914400" y="4558292"/>
            <a:ext cx="5181600" cy="4351338"/>
          </a:xfrm>
        </p:spPr>
        <p:txBody>
          <a:bodyPr>
            <a:normAutofit/>
          </a:bodyPr>
          <a:lstStyle/>
          <a:p>
            <a:pPr marL="0" indent="0" algn="just">
              <a:buNone/>
            </a:pPr>
            <a:r>
              <a:rPr lang="en-US" sz="1800" dirty="0">
                <a:latin typeface="Times New Roman" panose="02020603050405020304" pitchFamily="18" charset="0"/>
                <a:ea typeface="Gadugi" panose="020B0502040204020203" pitchFamily="34" charset="0"/>
                <a:cs typeface="Times New Roman" panose="02020603050405020304" pitchFamily="18" charset="0"/>
              </a:rPr>
              <a:t>Independent Variable:</a:t>
            </a:r>
          </a:p>
          <a:p>
            <a:pPr algn="just" fontAlgn="base"/>
            <a:r>
              <a:rPr lang="en-US" sz="1800" dirty="0">
                <a:latin typeface="Times New Roman" panose="02020603050405020304" pitchFamily="18" charset="0"/>
                <a:ea typeface="Gadugi" panose="020B0502040204020203" pitchFamily="34" charset="0"/>
                <a:cs typeface="Times New Roman" panose="02020603050405020304" pitchFamily="18" charset="0"/>
              </a:rPr>
              <a:t>Dirty and clean standing water.</a:t>
            </a:r>
          </a:p>
          <a:p>
            <a:pPr marL="0" indent="0" algn="just">
              <a:buNone/>
            </a:pPr>
            <a:r>
              <a:rPr lang="en-US" sz="1800" dirty="0">
                <a:latin typeface="Times New Roman" panose="02020603050405020304" pitchFamily="18" charset="0"/>
                <a:ea typeface="Gadugi" panose="020B0502040204020203" pitchFamily="34" charset="0"/>
                <a:cs typeface="Times New Roman" panose="02020603050405020304" pitchFamily="18" charset="0"/>
              </a:rPr>
              <a:t>Dependent Variable: </a:t>
            </a:r>
          </a:p>
          <a:p>
            <a:pPr algn="just" fontAlgn="base"/>
            <a:r>
              <a:rPr lang="en-US" sz="1800" dirty="0">
                <a:latin typeface="Times New Roman" panose="02020603050405020304" pitchFamily="18" charset="0"/>
                <a:ea typeface="Gadugi" panose="020B0502040204020203" pitchFamily="34" charset="0"/>
                <a:cs typeface="Times New Roman" panose="02020603050405020304" pitchFamily="18" charset="0"/>
              </a:rPr>
              <a:t>Number of dengue cases.</a:t>
            </a:r>
          </a:p>
          <a:p>
            <a:pPr marL="0" indent="0" algn="just">
              <a:buNone/>
            </a:pPr>
            <a:endParaRPr lang="en-US" sz="2000" dirty="0">
              <a:latin typeface="Times New Roman" panose="02020603050405020304" pitchFamily="18" charset="0"/>
              <a:ea typeface="Gadugi" panose="020B0502040204020203" pitchFamily="34" charset="0"/>
              <a:cs typeface="Times New Roman" panose="02020603050405020304" pitchFamily="18" charset="0"/>
            </a:endParaRPr>
          </a:p>
        </p:txBody>
      </p:sp>
      <p:pic>
        <p:nvPicPr>
          <p:cNvPr id="7170" name="Picture 2">
            <a:extLst>
              <a:ext uri="{FF2B5EF4-FFF2-40B4-BE49-F238E27FC236}">
                <a16:creationId xmlns:a16="http://schemas.microsoft.com/office/drawing/2014/main" id="{7A2C0F1A-16E8-45E4-9866-3830DCBB5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569" y="155360"/>
            <a:ext cx="4758083" cy="30251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7178609-A504-48E4-92A4-42C2C536062A}"/>
              </a:ext>
            </a:extLst>
          </p:cNvPr>
          <p:cNvSpPr/>
          <p:nvPr/>
        </p:nvSpPr>
        <p:spPr>
          <a:xfrm>
            <a:off x="1479146" y="3616573"/>
            <a:ext cx="3268035" cy="769441"/>
          </a:xfrm>
          <a:prstGeom prst="rect">
            <a:avLst/>
          </a:prstGeom>
        </p:spPr>
        <p:txBody>
          <a:bodyPr wrap="square">
            <a:spAutoFit/>
          </a:bodyPr>
          <a:lstStyle/>
          <a:p>
            <a:r>
              <a:rPr lang="en-US" sz="4400" b="1" dirty="0">
                <a:solidFill>
                  <a:schemeClr val="accent1">
                    <a:lumMod val="75000"/>
                  </a:schemeClr>
                </a:solidFill>
                <a:latin typeface="Gadugi" panose="020B0502040204020203" pitchFamily="34" charset="0"/>
                <a:ea typeface="Gadugi" panose="020B0502040204020203" pitchFamily="34" charset="0"/>
              </a:rPr>
              <a:t>VARIABLES</a:t>
            </a:r>
            <a:endParaRPr lang="en-US" sz="4400" dirty="0">
              <a:solidFill>
                <a:schemeClr val="accent1">
                  <a:lumMod val="75000"/>
                </a:schemeClr>
              </a:solidFill>
            </a:endParaRPr>
          </a:p>
        </p:txBody>
      </p:sp>
      <p:pic>
        <p:nvPicPr>
          <p:cNvPr id="6" name="Picture 5">
            <a:extLst>
              <a:ext uri="{FF2B5EF4-FFF2-40B4-BE49-F238E27FC236}">
                <a16:creationId xmlns:a16="http://schemas.microsoft.com/office/drawing/2014/main" id="{6FE2E927-1903-4B42-A982-11488BB564C1}"/>
              </a:ext>
            </a:extLst>
          </p:cNvPr>
          <p:cNvPicPr>
            <a:picLocks noChangeAspect="1"/>
          </p:cNvPicPr>
          <p:nvPr/>
        </p:nvPicPr>
        <p:blipFill>
          <a:blip r:embed="rId3"/>
          <a:stretch>
            <a:fillRect/>
          </a:stretch>
        </p:blipFill>
        <p:spPr>
          <a:xfrm>
            <a:off x="6837569" y="3429000"/>
            <a:ext cx="4758083" cy="3273640"/>
          </a:xfrm>
          <a:prstGeom prst="rect">
            <a:avLst/>
          </a:prstGeom>
        </p:spPr>
      </p:pic>
    </p:spTree>
    <p:extLst>
      <p:ext uri="{BB962C8B-B14F-4D97-AF65-F5344CB8AC3E}">
        <p14:creationId xmlns:p14="http://schemas.microsoft.com/office/powerpoint/2010/main" val="8115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1641B-0CCC-42D0-AD82-57630FC6115D}"/>
              </a:ext>
            </a:extLst>
          </p:cNvPr>
          <p:cNvSpPr>
            <a:spLocks noGrp="1"/>
          </p:cNvSpPr>
          <p:nvPr>
            <p:ph type="title"/>
          </p:nvPr>
        </p:nvSpPr>
        <p:spPr/>
        <p:txBody>
          <a:bodyPr>
            <a:normAutofit/>
          </a:bodyPr>
          <a:lstStyle/>
          <a:p>
            <a:r>
              <a:rPr lang="en-US" b="1" dirty="0">
                <a:solidFill>
                  <a:schemeClr val="accent1">
                    <a:lumMod val="75000"/>
                  </a:schemeClr>
                </a:solidFill>
                <a:latin typeface="Gadugi" panose="020B0502040204020203" pitchFamily="34" charset="0"/>
                <a:ea typeface="Gadugi" panose="020B0502040204020203" pitchFamily="34" charset="0"/>
              </a:rPr>
              <a:t>   MATERIALS                 PROCEDURE</a:t>
            </a:r>
          </a:p>
        </p:txBody>
      </p:sp>
      <p:sp>
        <p:nvSpPr>
          <p:cNvPr id="3" name="Content Placeholder 2">
            <a:extLst>
              <a:ext uri="{FF2B5EF4-FFF2-40B4-BE49-F238E27FC236}">
                <a16:creationId xmlns:a16="http://schemas.microsoft.com/office/drawing/2014/main" id="{4C13C3A0-AF3A-4A6C-844F-19637C52F4DB}"/>
              </a:ext>
            </a:extLst>
          </p:cNvPr>
          <p:cNvSpPr>
            <a:spLocks noGrp="1"/>
          </p:cNvSpPr>
          <p:nvPr>
            <p:ph sz="half" idx="1"/>
          </p:nvPr>
        </p:nvSpPr>
        <p:spPr>
          <a:xfrm>
            <a:off x="671179" y="1955731"/>
            <a:ext cx="5181600" cy="4351338"/>
          </a:xfrm>
        </p:spPr>
        <p:txBody>
          <a:bodyPr>
            <a:normAutofit/>
          </a:bodyPr>
          <a:lstStyle/>
          <a:p>
            <a:pPr marL="0" indent="0" algn="just">
              <a:buNone/>
            </a:pPr>
            <a:r>
              <a:rPr lang="en-US" sz="1800" dirty="0">
                <a:latin typeface="Times New Roman" panose="02020603050405020304" pitchFamily="18" charset="0"/>
                <a:ea typeface="Gadugi" panose="020B0502040204020203" pitchFamily="34" charset="0"/>
                <a:cs typeface="Times New Roman" panose="02020603050405020304" pitchFamily="18" charset="0"/>
              </a:rPr>
              <a:t>The materials used to conduct the experiment were:</a:t>
            </a:r>
          </a:p>
          <a:p>
            <a:pPr algn="just" fontAlgn="base"/>
            <a:r>
              <a:rPr lang="en-US" sz="1800" dirty="0">
                <a:latin typeface="Times New Roman" panose="02020603050405020304" pitchFamily="18" charset="0"/>
                <a:ea typeface="Gadugi" panose="020B0502040204020203" pitchFamily="34" charset="0"/>
                <a:cs typeface="Times New Roman" panose="02020603050405020304" pitchFamily="18" charset="0"/>
              </a:rPr>
              <a:t>Phone</a:t>
            </a:r>
          </a:p>
          <a:p>
            <a:pPr algn="just" fontAlgn="base"/>
            <a:r>
              <a:rPr lang="en-US" sz="1800" dirty="0">
                <a:latin typeface="Times New Roman" panose="02020603050405020304" pitchFamily="18" charset="0"/>
                <a:ea typeface="Gadugi" panose="020B0502040204020203" pitchFamily="34" charset="0"/>
                <a:cs typeface="Times New Roman" panose="02020603050405020304" pitchFamily="18" charset="0"/>
              </a:rPr>
              <a:t>Tablet</a:t>
            </a:r>
          </a:p>
          <a:p>
            <a:pPr algn="just" fontAlgn="base"/>
            <a:r>
              <a:rPr lang="en-US" sz="1800" dirty="0">
                <a:latin typeface="Times New Roman" panose="02020603050405020304" pitchFamily="18" charset="0"/>
                <a:ea typeface="Gadugi" panose="020B0502040204020203" pitchFamily="34" charset="0"/>
                <a:cs typeface="Times New Roman" panose="02020603050405020304" pitchFamily="18" charset="0"/>
              </a:rPr>
              <a:t>Computer</a:t>
            </a:r>
          </a:p>
          <a:p>
            <a:pPr algn="just" fontAlgn="base"/>
            <a:r>
              <a:rPr lang="en-US" sz="1800" dirty="0">
                <a:latin typeface="Times New Roman" panose="02020603050405020304" pitchFamily="18" charset="0"/>
                <a:ea typeface="Gadugi" panose="020B0502040204020203" pitchFamily="34" charset="0"/>
                <a:cs typeface="Times New Roman" panose="02020603050405020304" pitchFamily="18" charset="0"/>
              </a:rPr>
              <a:t>Google Forms</a:t>
            </a:r>
          </a:p>
          <a:p>
            <a:pPr marL="0" indent="0">
              <a:buNone/>
            </a:pPr>
            <a:endParaRPr lang="en-US" sz="2400" dirty="0"/>
          </a:p>
        </p:txBody>
      </p:sp>
      <p:sp>
        <p:nvSpPr>
          <p:cNvPr id="4" name="Content Placeholder 3">
            <a:extLst>
              <a:ext uri="{FF2B5EF4-FFF2-40B4-BE49-F238E27FC236}">
                <a16:creationId xmlns:a16="http://schemas.microsoft.com/office/drawing/2014/main" id="{91BB44DE-4294-47F4-9768-BF0E4DB50F19}"/>
              </a:ext>
            </a:extLst>
          </p:cNvPr>
          <p:cNvSpPr>
            <a:spLocks noGrp="1"/>
          </p:cNvSpPr>
          <p:nvPr>
            <p:ph sz="half" idx="2"/>
          </p:nvPr>
        </p:nvSpPr>
        <p:spPr>
          <a:xfrm>
            <a:off x="6339222" y="1955731"/>
            <a:ext cx="5181600" cy="4351338"/>
          </a:xfrm>
        </p:spPr>
        <p:txBody>
          <a:bodyPr>
            <a:normAutofit/>
          </a:bodyPr>
          <a:lstStyle/>
          <a:p>
            <a:pPr marL="0" indent="0" algn="just">
              <a:lnSpc>
                <a:spcPct val="110000"/>
              </a:lnSpc>
              <a:buNone/>
            </a:pPr>
            <a:r>
              <a:rPr lang="en-US" sz="1800" dirty="0">
                <a:latin typeface="Times New Roman" panose="02020603050405020304" pitchFamily="18" charset="0"/>
                <a:ea typeface="Gadugi" panose="020B0502040204020203" pitchFamily="34" charset="0"/>
                <a:cs typeface="Times New Roman" panose="02020603050405020304" pitchFamily="18" charset="0"/>
              </a:rPr>
              <a:t>For the experiment, the first step was the creation of a survey, which will aim to indicate to the research group sex, age, and municipality within Santo Domingo. In addition, the team asked the surveyed if they have had dengue, how long has it been since they last had it, and how many times has it affected them. Finally, the researchers asked how close they live to rivers or places where dirty and clean water accumulates and how often they clean the containers that are standing water at home.</a:t>
            </a:r>
            <a:endParaRPr lang="en-US" sz="2000" dirty="0"/>
          </a:p>
        </p:txBody>
      </p:sp>
    </p:spTree>
    <p:extLst>
      <p:ext uri="{BB962C8B-B14F-4D97-AF65-F5344CB8AC3E}">
        <p14:creationId xmlns:p14="http://schemas.microsoft.com/office/powerpoint/2010/main" val="414161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3C79C-76E1-4E18-9E0D-C2E6719E388B}"/>
              </a:ext>
            </a:extLst>
          </p:cNvPr>
          <p:cNvSpPr>
            <a:spLocks noGrp="1"/>
          </p:cNvSpPr>
          <p:nvPr>
            <p:ph type="title"/>
          </p:nvPr>
        </p:nvSpPr>
        <p:spPr>
          <a:xfrm>
            <a:off x="357809" y="463719"/>
            <a:ext cx="10451592" cy="1325563"/>
          </a:xfrm>
        </p:spPr>
        <p:txBody>
          <a:bodyPr anchor="ctr">
            <a:normAutofit/>
          </a:bodyPr>
          <a:lstStyle/>
          <a:p>
            <a:r>
              <a:rPr lang="en-US" b="1" dirty="0">
                <a:solidFill>
                  <a:schemeClr val="accent1">
                    <a:lumMod val="75000"/>
                  </a:schemeClr>
                </a:solidFill>
                <a:latin typeface="Gadugi" panose="020B0502040204020203" pitchFamily="34" charset="0"/>
                <a:ea typeface="Gadugi" panose="020B0502040204020203" pitchFamily="34" charset="0"/>
              </a:rPr>
              <a:t>RESULTS </a:t>
            </a:r>
          </a:p>
        </p:txBody>
      </p:sp>
      <p:sp>
        <p:nvSpPr>
          <p:cNvPr id="143" name="Rectangle 142">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a:extLst>
              <a:ext uri="{FF2B5EF4-FFF2-40B4-BE49-F238E27FC236}">
                <a16:creationId xmlns:a16="http://schemas.microsoft.com/office/drawing/2014/main" id="{15BA0E3E-8290-4A08-9A82-D856C3BB9D7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06" t="3171" r="951" b="3152"/>
          <a:stretch/>
        </p:blipFill>
        <p:spPr bwMode="auto">
          <a:xfrm>
            <a:off x="357809" y="1903657"/>
            <a:ext cx="5897218" cy="3304447"/>
          </a:xfrm>
          <a:prstGeom prst="rect">
            <a:avLst/>
          </a:prstGeom>
          <a:extLst>
            <a:ext uri="{909E8E84-426E-40DD-AFC4-6F175D3DCCD1}">
              <a14:hiddenFill xmlns:a14="http://schemas.microsoft.com/office/drawing/2010/main">
                <a:solidFill>
                  <a:srgbClr val="FFFFFF"/>
                </a:solidFill>
              </a14:hiddenFill>
            </a:ext>
          </a:extLst>
        </p:spPr>
      </p:pic>
      <p:pic>
        <p:nvPicPr>
          <p:cNvPr id="4" name="Picture 8">
            <a:extLst>
              <a:ext uri="{FF2B5EF4-FFF2-40B4-BE49-F238E27FC236}">
                <a16:creationId xmlns:a16="http://schemas.microsoft.com/office/drawing/2014/main" id="{881D85AD-B32A-47A8-846E-579623254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19" y="3350469"/>
            <a:ext cx="5800274" cy="2885277"/>
          </a:xfrm>
          <a:prstGeom prst="rect">
            <a:avLst/>
          </a:prstGeom>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23D78E8C-3443-4718-A9B0-9126461A3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484" y="489489"/>
            <a:ext cx="5595923" cy="288527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43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1" name="Picture 5" descr="A screenshot of a cell phone&#10;&#10;Description automatically generated">
            <a:extLst>
              <a:ext uri="{FF2B5EF4-FFF2-40B4-BE49-F238E27FC236}">
                <a16:creationId xmlns:a16="http://schemas.microsoft.com/office/drawing/2014/main" id="{2628C579-0C5B-47C3-91C5-E13CF9EBF9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5882" y="3530511"/>
            <a:ext cx="4859097" cy="2696799"/>
          </a:xfrm>
          <a:prstGeom prst="rect">
            <a:avLst/>
          </a:prstGeom>
          <a:noFill/>
          <a:extLst>
            <a:ext uri="{909E8E84-426E-40DD-AFC4-6F175D3DCCD1}">
              <a14:hiddenFill xmlns:a14="http://schemas.microsoft.com/office/drawing/2010/main">
                <a:solidFill>
                  <a:srgbClr val="FFFFFF"/>
                </a:solidFill>
              </a14:hiddenFill>
            </a:ext>
          </a:extLst>
        </p:spPr>
      </p:pic>
      <p:cxnSp>
        <p:nvCxnSpPr>
          <p:cNvPr id="138" name="Straight Connector 137">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099" name="Picture 3">
            <a:extLst>
              <a:ext uri="{FF2B5EF4-FFF2-40B4-BE49-F238E27FC236}">
                <a16:creationId xmlns:a16="http://schemas.microsoft.com/office/drawing/2014/main" id="{F0A62B66-430B-4543-888C-796943C41A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5980" y="647894"/>
            <a:ext cx="4910515" cy="2553468"/>
          </a:xfrm>
          <a:prstGeom prst="rect">
            <a:avLst/>
          </a:prstGeom>
          <a:noFill/>
          <a:extLst>
            <a:ext uri="{909E8E84-426E-40DD-AFC4-6F175D3DCCD1}">
              <a14:hiddenFill xmlns:a14="http://schemas.microsoft.com/office/drawing/2010/main">
                <a:solidFill>
                  <a:srgbClr val="FFFFFF"/>
                </a:solidFill>
              </a14:hiddenFill>
            </a:ext>
          </a:extLst>
        </p:spPr>
      </p:pic>
      <p:cxnSp>
        <p:nvCxnSpPr>
          <p:cNvPr id="140" name="Straight Connector 139">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098" name="Picture 2" descr="A screenshot of a cell phone&#10;&#10;Description automatically generated">
            <a:extLst>
              <a:ext uri="{FF2B5EF4-FFF2-40B4-BE49-F238E27FC236}">
                <a16:creationId xmlns:a16="http://schemas.microsoft.com/office/drawing/2014/main" id="{390E84CB-E3DD-40EC-9908-EBBE39D9246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7662" y="590222"/>
            <a:ext cx="4837317" cy="26968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 screenshot of a cell phone&#10;&#10;Description automatically generated">
            <a:extLst>
              <a:ext uri="{FF2B5EF4-FFF2-40B4-BE49-F238E27FC236}">
                <a16:creationId xmlns:a16="http://schemas.microsoft.com/office/drawing/2014/main" id="{90E38331-99A0-47F9-95FA-5DB353C07D0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54559" y="3656636"/>
            <a:ext cx="4505401" cy="270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95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FECF4E-5990-4997-A64C-C25F0DD95D88}"/>
              </a:ext>
            </a:extLst>
          </p:cNvPr>
          <p:cNvSpPr>
            <a:spLocks noGrp="1"/>
          </p:cNvSpPr>
          <p:nvPr>
            <p:ph type="title"/>
          </p:nvPr>
        </p:nvSpPr>
        <p:spPr>
          <a:xfrm>
            <a:off x="1179226" y="826680"/>
            <a:ext cx="9833548" cy="1325563"/>
          </a:xfrm>
        </p:spPr>
        <p:txBody>
          <a:bodyPr>
            <a:normAutofit/>
          </a:bodyPr>
          <a:lstStyle/>
          <a:p>
            <a:pPr algn="ctr"/>
            <a:r>
              <a:rPr lang="en-US" sz="4000" b="1" dirty="0">
                <a:solidFill>
                  <a:srgbClr val="FFFFFF"/>
                </a:solidFill>
                <a:latin typeface="Gadugi" panose="020B0502040204020203" pitchFamily="34" charset="0"/>
                <a:ea typeface="Gadugi" panose="020B0502040204020203" pitchFamily="34" charset="0"/>
              </a:rPr>
              <a:t>DISCUSSION</a:t>
            </a:r>
          </a:p>
        </p:txBody>
      </p:sp>
      <p:sp>
        <p:nvSpPr>
          <p:cNvPr id="3" name="Content Placeholder 2">
            <a:extLst>
              <a:ext uri="{FF2B5EF4-FFF2-40B4-BE49-F238E27FC236}">
                <a16:creationId xmlns:a16="http://schemas.microsoft.com/office/drawing/2014/main" id="{FF3C8F25-7566-47A8-BA34-77A8029DC727}"/>
              </a:ext>
            </a:extLst>
          </p:cNvPr>
          <p:cNvSpPr>
            <a:spLocks noGrp="1"/>
          </p:cNvSpPr>
          <p:nvPr>
            <p:ph idx="1"/>
          </p:nvPr>
        </p:nvSpPr>
        <p:spPr>
          <a:xfrm>
            <a:off x="614922" y="3117084"/>
            <a:ext cx="5031136" cy="2914236"/>
          </a:xfrm>
        </p:spPr>
        <p:txBody>
          <a:bodyPr wrap="square" anchor="t">
            <a:noAutofit/>
          </a:bodyPr>
          <a:lstStyle/>
          <a:p>
            <a:pPr marL="0" indent="0" algn="just">
              <a:spcAft>
                <a:spcPts val="600"/>
              </a:spcAft>
              <a:buNone/>
            </a:pPr>
            <a:r>
              <a:rPr lang="en-US" sz="1800" dirty="0">
                <a:latin typeface="Times New Roman" panose="02020603050405020304" pitchFamily="18" charset="0"/>
                <a:ea typeface="Gadugi" panose="020B0502040204020203" pitchFamily="34" charset="0"/>
                <a:cs typeface="Times New Roman" panose="02020603050405020304" pitchFamily="18" charset="0"/>
              </a:rPr>
              <a:t>The results support the hypothesis. The researchers were able to decipher that in the survey the majority of people who lived near stagnant dirty water had dengue cases. This is how the team ended the survey, concluding that mosquitoes have the ability to reproduce in dirty standing water as well as in clean standing water. As a result, of the 202 people surveyed, 63% had dengue and lived near dirty standing water, while 36% had no dengue and lived near ponds with clean water.</a:t>
            </a:r>
          </a:p>
          <a:p>
            <a:pPr algn="just">
              <a:spcAft>
                <a:spcPts val="600"/>
              </a:spcAft>
            </a:pPr>
            <a:endParaRPr lang="en-US" sz="1800" dirty="0">
              <a:latin typeface="Times New Roman" panose="02020603050405020304" pitchFamily="18" charset="0"/>
              <a:ea typeface="Gadugi" panose="020B0502040204020203" pitchFamily="34" charset="0"/>
              <a:cs typeface="Times New Roman" panose="02020603050405020304" pitchFamily="18" charset="0"/>
            </a:endParaRPr>
          </a:p>
          <a:p>
            <a:pPr algn="just">
              <a:spcAft>
                <a:spcPts val="600"/>
              </a:spcAft>
            </a:pPr>
            <a:endParaRPr lang="en-US" sz="1800" dirty="0">
              <a:latin typeface="Times New Roman" panose="02020603050405020304" pitchFamily="18" charset="0"/>
              <a:ea typeface="Gadugi" panose="020B0502040204020203" pitchFamily="34" charset="0"/>
              <a:cs typeface="Times New Roman" panose="02020603050405020304" pitchFamily="18" charset="0"/>
            </a:endParaRPr>
          </a:p>
          <a:p>
            <a:pPr algn="just">
              <a:spcAft>
                <a:spcPts val="600"/>
              </a:spcAft>
            </a:pPr>
            <a:endParaRPr lang="en-US" sz="1800" dirty="0">
              <a:latin typeface="Times New Roman" panose="02020603050405020304" pitchFamily="18" charset="0"/>
              <a:ea typeface="Gadugi" panose="020B0502040204020203" pitchFamily="34" charset="0"/>
              <a:cs typeface="Times New Roman" panose="02020603050405020304" pitchFamily="18" charset="0"/>
            </a:endParaRPr>
          </a:p>
          <a:p>
            <a:pPr marL="0" indent="0" algn="just">
              <a:lnSpc>
                <a:spcPct val="110000"/>
              </a:lnSpc>
              <a:buNone/>
            </a:pPr>
            <a:endParaRPr lang="en-US" sz="1800" dirty="0">
              <a:latin typeface="Times New Roman" panose="02020603050405020304" pitchFamily="18" charset="0"/>
              <a:ea typeface="Gadugi" panose="020B0502040204020203" pitchFamily="34" charset="0"/>
              <a:cs typeface="Times New Roman" panose="02020603050405020304" pitchFamily="18" charset="0"/>
            </a:endParaRPr>
          </a:p>
          <a:p>
            <a:pPr marL="0" indent="0" algn="just">
              <a:lnSpc>
                <a:spcPct val="100000"/>
              </a:lnSpc>
              <a:buNone/>
            </a:pPr>
            <a:br>
              <a:rPr lang="en-US" sz="1800" dirty="0">
                <a:latin typeface="Times New Roman" panose="02020603050405020304" pitchFamily="18" charset="0"/>
                <a:ea typeface="Gadugi" panose="020B0502040204020203" pitchFamily="34" charset="0"/>
                <a:cs typeface="Times New Roman" panose="02020603050405020304" pitchFamily="18" charset="0"/>
              </a:rPr>
            </a:br>
            <a:br>
              <a:rPr lang="en-US" sz="1800" dirty="0">
                <a:latin typeface="Times New Roman" panose="02020603050405020304" pitchFamily="18" charset="0"/>
                <a:ea typeface="Gadugi" panose="020B0502040204020203" pitchFamily="34" charset="0"/>
                <a:cs typeface="Times New Roman" panose="02020603050405020304" pitchFamily="18" charset="0"/>
              </a:rPr>
            </a:br>
            <a:endParaRPr lang="en-US" sz="1800" dirty="0">
              <a:latin typeface="Times New Roman" panose="02020603050405020304" pitchFamily="18" charset="0"/>
              <a:ea typeface="Gadugi" panose="020B0502040204020203" pitchFamily="34" charset="0"/>
              <a:cs typeface="Times New Roman" panose="02020603050405020304" pitchFamily="18" charset="0"/>
            </a:endParaRPr>
          </a:p>
        </p:txBody>
      </p:sp>
      <p:pic>
        <p:nvPicPr>
          <p:cNvPr id="11268" name="Picture 4" descr="Dominican Republic confirms three dengue deaths and studies 5 more ...">
            <a:extLst>
              <a:ext uri="{FF2B5EF4-FFF2-40B4-BE49-F238E27FC236}">
                <a16:creationId xmlns:a16="http://schemas.microsoft.com/office/drawing/2014/main" id="{E9BEF88E-769C-429B-800D-810D43BA0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69" y="2959246"/>
            <a:ext cx="5639809" cy="317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08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25F4-625A-4434-A24B-9332533A450B}"/>
              </a:ext>
            </a:extLst>
          </p:cNvPr>
          <p:cNvSpPr>
            <a:spLocks noGrp="1"/>
          </p:cNvSpPr>
          <p:nvPr>
            <p:ph type="title"/>
          </p:nvPr>
        </p:nvSpPr>
        <p:spPr>
          <a:xfrm>
            <a:off x="648929" y="629266"/>
            <a:ext cx="3651467" cy="1676603"/>
          </a:xfrm>
        </p:spPr>
        <p:txBody>
          <a:bodyPr>
            <a:normAutofit/>
          </a:bodyPr>
          <a:lstStyle/>
          <a:p>
            <a:pPr algn="ctr"/>
            <a:r>
              <a:rPr lang="en-US" b="1" dirty="0">
                <a:solidFill>
                  <a:schemeClr val="accent1">
                    <a:lumMod val="75000"/>
                  </a:schemeClr>
                </a:solidFill>
                <a:latin typeface="Gadugi" panose="020B0502040204020203" pitchFamily="34" charset="0"/>
                <a:ea typeface="Gadugi" panose="020B0502040204020203" pitchFamily="34" charset="0"/>
              </a:rPr>
              <a:t>FUTURE RESEARCH</a:t>
            </a:r>
          </a:p>
        </p:txBody>
      </p:sp>
      <p:sp>
        <p:nvSpPr>
          <p:cNvPr id="3" name="Content Placeholder 2">
            <a:extLst>
              <a:ext uri="{FF2B5EF4-FFF2-40B4-BE49-F238E27FC236}">
                <a16:creationId xmlns:a16="http://schemas.microsoft.com/office/drawing/2014/main" id="{87D5701C-D49C-434C-9F7F-59EFF08CBA5A}"/>
              </a:ext>
            </a:extLst>
          </p:cNvPr>
          <p:cNvSpPr>
            <a:spLocks noGrp="1"/>
          </p:cNvSpPr>
          <p:nvPr>
            <p:ph idx="1"/>
          </p:nvPr>
        </p:nvSpPr>
        <p:spPr>
          <a:xfrm>
            <a:off x="648929" y="2659422"/>
            <a:ext cx="3651466" cy="3785419"/>
          </a:xfrm>
        </p:spPr>
        <p:txBody>
          <a:bodyPr>
            <a:normAutofit/>
          </a:bodyPr>
          <a:lstStyle/>
          <a:p>
            <a:pPr marL="0" indent="0" algn="just">
              <a:buNone/>
            </a:pPr>
            <a:r>
              <a:rPr lang="en-US" sz="1800" dirty="0">
                <a:latin typeface="Times New Roman" panose="02020603050405020304" pitchFamily="18" charset="0"/>
                <a:ea typeface="Gadugi" panose="020B0502040204020203" pitchFamily="34" charset="0"/>
                <a:cs typeface="Times New Roman" panose="02020603050405020304" pitchFamily="18" charset="0"/>
              </a:rPr>
              <a:t>For future research, the team would like to investigate variables, like climate and vegetation. Also, survey people that live in places with poor sanitation and infrastructure. The majority of Dominicans live in such poor conditions that most of the time they don’t have access to potable water which leads them to store it in containers. </a:t>
            </a:r>
            <a:br>
              <a:rPr lang="en-US" sz="1800" dirty="0">
                <a:latin typeface="Times New Roman" panose="02020603050405020304" pitchFamily="18" charset="0"/>
                <a:ea typeface="Gadugi" panose="020B0502040204020203" pitchFamily="34" charset="0"/>
                <a:cs typeface="Times New Roman" panose="02020603050405020304" pitchFamily="18" charset="0"/>
              </a:rPr>
            </a:br>
            <a:endParaRPr lang="en-US" sz="1800" dirty="0">
              <a:latin typeface="Times New Roman" panose="02020603050405020304" pitchFamily="18" charset="0"/>
              <a:ea typeface="Gadugi" panose="020B0502040204020203" pitchFamily="34" charset="0"/>
              <a:cs typeface="Times New Roman" panose="02020603050405020304" pitchFamily="18" charset="0"/>
            </a:endParaRPr>
          </a:p>
        </p:txBody>
      </p:sp>
      <p:pic>
        <p:nvPicPr>
          <p:cNvPr id="3074" name="Picture 2">
            <a:extLst>
              <a:ext uri="{FF2B5EF4-FFF2-40B4-BE49-F238E27FC236}">
                <a16:creationId xmlns:a16="http://schemas.microsoft.com/office/drawing/2014/main" id="{B21CE967-BFB4-487A-BC50-BBAE9CAC8F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95" r="11705"/>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571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2721</TotalTime>
  <Words>649</Words>
  <Application>Microsoft Office PowerPoint</Application>
  <PresentationFormat>Widescreen</PresentationFormat>
  <Paragraphs>37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Gadugi</vt:lpstr>
      <vt:lpstr>Times New Roman</vt:lpstr>
      <vt:lpstr>Office Theme</vt:lpstr>
      <vt:lpstr>PowerPoint Presentation</vt:lpstr>
      <vt:lpstr>INTRODUCTION </vt:lpstr>
      <vt:lpstr>RESEARCH QUESTION </vt:lpstr>
      <vt:lpstr>    HYPOTHESIS</vt:lpstr>
      <vt:lpstr>   MATERIALS                 PROCEDURE</vt:lpstr>
      <vt:lpstr>RESULTS </vt:lpstr>
      <vt:lpstr>PowerPoint Presentation</vt:lpstr>
      <vt:lpstr>DISCUSSION</vt:lpstr>
      <vt:lpstr>FUTURE RESEARCH</vt:lpstr>
      <vt:lpstr>CONCLUSION</vt:lpstr>
      <vt:lpstr>REFERENCE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Eduardo Paulino R.</dc:creator>
  <cp:lastModifiedBy>Henry Clarke</cp:lastModifiedBy>
  <cp:revision>12</cp:revision>
  <dcterms:created xsi:type="dcterms:W3CDTF">2020-04-24T01:45:25Z</dcterms:created>
  <dcterms:modified xsi:type="dcterms:W3CDTF">2021-03-10T15:26:53Z</dcterms:modified>
</cp:coreProperties>
</file>