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3"/>
  </p:notesMasterIdLst>
  <p:sldIdLst>
    <p:sldId id="256" r:id="rId2"/>
    <p:sldId id="257" r:id="rId3"/>
    <p:sldId id="260" r:id="rId4"/>
    <p:sldId id="258" r:id="rId5"/>
    <p:sldId id="263" r:id="rId6"/>
    <p:sldId id="264" r:id="rId7"/>
    <p:sldId id="265" r:id="rId8"/>
    <p:sldId id="266" r:id="rId9"/>
    <p:sldId id="267" r:id="rId10"/>
    <p:sldId id="269" r:id="rId11"/>
    <p:sldId id="270" r:id="rId12"/>
  </p:sldIdLst>
  <p:sldSz cx="12192000" cy="6858000"/>
  <p:notesSz cx="6858000" cy="9144000"/>
  <p:defaultTextStyle>
    <a:defPPr>
      <a:defRPr lang="ar-O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40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DF96B2-FA50-4C03-B642-5CB0D5A86538}" type="datetimeFigureOut">
              <a:rPr lang="en-US" smtClean="0"/>
              <a:t>3/3/2025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0BC2ED-D35E-4830-ACE9-25AAD1E24F53}" type="slidenum">
              <a:rPr lang="en-US" smtClean="0"/>
              <a:t>‹#›</a:t>
            </a:fld>
            <a:endParaRPr lang="en-US"/>
          </a:p>
        </p:txBody>
      </p:sp>
    </p:spTree>
    <p:extLst>
      <p:ext uri="{BB962C8B-B14F-4D97-AF65-F5344CB8AC3E}">
        <p14:creationId xmlns:p14="http://schemas.microsoft.com/office/powerpoint/2010/main" val="1562638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0BC2ED-D35E-4830-ACE9-25AAD1E24F53}" type="slidenum">
              <a:rPr lang="en-US" smtClean="0"/>
              <a:t>5</a:t>
            </a:fld>
            <a:endParaRPr lang="en-US"/>
          </a:p>
        </p:txBody>
      </p:sp>
    </p:spTree>
    <p:extLst>
      <p:ext uri="{BB962C8B-B14F-4D97-AF65-F5344CB8AC3E}">
        <p14:creationId xmlns:p14="http://schemas.microsoft.com/office/powerpoint/2010/main" val="3239081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AE90A-867D-7CA4-BA18-6F52795CCD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OM"/>
          </a:p>
        </p:txBody>
      </p:sp>
      <p:sp>
        <p:nvSpPr>
          <p:cNvPr id="3" name="Subtitle 2">
            <a:extLst>
              <a:ext uri="{FF2B5EF4-FFF2-40B4-BE49-F238E27FC236}">
                <a16:creationId xmlns:a16="http://schemas.microsoft.com/office/drawing/2014/main" id="{9CFE3A5D-2238-16A9-1546-079752137D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OM"/>
          </a:p>
        </p:txBody>
      </p:sp>
      <p:sp>
        <p:nvSpPr>
          <p:cNvPr id="4" name="Date Placeholder 3">
            <a:extLst>
              <a:ext uri="{FF2B5EF4-FFF2-40B4-BE49-F238E27FC236}">
                <a16:creationId xmlns:a16="http://schemas.microsoft.com/office/drawing/2014/main" id="{0398DF9E-AA9E-7843-0308-AE7B3DA76034}"/>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209DE49E-E2C5-A909-E22A-2B8A242DE704}"/>
              </a:ext>
            </a:extLst>
          </p:cNvPr>
          <p:cNvSpPr>
            <a:spLocks noGrp="1"/>
          </p:cNvSpPr>
          <p:nvPr>
            <p:ph type="ftr" sz="quarter" idx="11"/>
          </p:nvPr>
        </p:nvSpPr>
        <p:spPr/>
        <p:txBody>
          <a:bodyPr/>
          <a:lstStyle/>
          <a:p>
            <a:endParaRPr lang="ar-OM"/>
          </a:p>
        </p:txBody>
      </p:sp>
      <p:sp>
        <p:nvSpPr>
          <p:cNvPr id="6" name="Slide Number Placeholder 5">
            <a:extLst>
              <a:ext uri="{FF2B5EF4-FFF2-40B4-BE49-F238E27FC236}">
                <a16:creationId xmlns:a16="http://schemas.microsoft.com/office/drawing/2014/main" id="{48ADF229-7B00-7320-4BC0-A54687975CE3}"/>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2235309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CFAA-4389-C861-568B-72A15B43E9D5}"/>
              </a:ext>
            </a:extLst>
          </p:cNvPr>
          <p:cNvSpPr>
            <a:spLocks noGrp="1"/>
          </p:cNvSpPr>
          <p:nvPr>
            <p:ph type="title"/>
          </p:nvPr>
        </p:nvSpPr>
        <p:spPr/>
        <p:txBody>
          <a:bodyPr/>
          <a:lstStyle/>
          <a:p>
            <a:r>
              <a:rPr lang="en-US"/>
              <a:t>Click to edit Master title style</a:t>
            </a:r>
            <a:endParaRPr lang="ar-OM"/>
          </a:p>
        </p:txBody>
      </p:sp>
      <p:sp>
        <p:nvSpPr>
          <p:cNvPr id="3" name="Vertical Text Placeholder 2">
            <a:extLst>
              <a:ext uri="{FF2B5EF4-FFF2-40B4-BE49-F238E27FC236}">
                <a16:creationId xmlns:a16="http://schemas.microsoft.com/office/drawing/2014/main" id="{D93AE1E5-23F9-F65B-D630-34702495BF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Date Placeholder 3">
            <a:extLst>
              <a:ext uri="{FF2B5EF4-FFF2-40B4-BE49-F238E27FC236}">
                <a16:creationId xmlns:a16="http://schemas.microsoft.com/office/drawing/2014/main" id="{6C66DA02-44C7-B6BD-B2E4-4430F32B7C57}"/>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4F681C73-F7EE-71F4-5518-0A64BD31CD89}"/>
              </a:ext>
            </a:extLst>
          </p:cNvPr>
          <p:cNvSpPr>
            <a:spLocks noGrp="1"/>
          </p:cNvSpPr>
          <p:nvPr>
            <p:ph type="ftr" sz="quarter" idx="11"/>
          </p:nvPr>
        </p:nvSpPr>
        <p:spPr/>
        <p:txBody>
          <a:bodyPr/>
          <a:lstStyle/>
          <a:p>
            <a:endParaRPr lang="ar-OM"/>
          </a:p>
        </p:txBody>
      </p:sp>
      <p:sp>
        <p:nvSpPr>
          <p:cNvPr id="6" name="Slide Number Placeholder 5">
            <a:extLst>
              <a:ext uri="{FF2B5EF4-FFF2-40B4-BE49-F238E27FC236}">
                <a16:creationId xmlns:a16="http://schemas.microsoft.com/office/drawing/2014/main" id="{F2DE00C7-AE75-6D9B-D214-EC666491D073}"/>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2864323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9F6E5B-1A52-688B-4BA8-4BC39A6F44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OM"/>
          </a:p>
        </p:txBody>
      </p:sp>
      <p:sp>
        <p:nvSpPr>
          <p:cNvPr id="3" name="Vertical Text Placeholder 2">
            <a:extLst>
              <a:ext uri="{FF2B5EF4-FFF2-40B4-BE49-F238E27FC236}">
                <a16:creationId xmlns:a16="http://schemas.microsoft.com/office/drawing/2014/main" id="{0FDF5AB2-A6FF-6A97-D681-94CF5ACDA1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Date Placeholder 3">
            <a:extLst>
              <a:ext uri="{FF2B5EF4-FFF2-40B4-BE49-F238E27FC236}">
                <a16:creationId xmlns:a16="http://schemas.microsoft.com/office/drawing/2014/main" id="{44D3769B-DC7D-EFDF-DC24-09F7DF6CFC68}"/>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F7BDBCDD-9ABC-0537-5CF3-B7B320FA4F4B}"/>
              </a:ext>
            </a:extLst>
          </p:cNvPr>
          <p:cNvSpPr>
            <a:spLocks noGrp="1"/>
          </p:cNvSpPr>
          <p:nvPr>
            <p:ph type="ftr" sz="quarter" idx="11"/>
          </p:nvPr>
        </p:nvSpPr>
        <p:spPr/>
        <p:txBody>
          <a:bodyPr/>
          <a:lstStyle/>
          <a:p>
            <a:endParaRPr lang="ar-OM"/>
          </a:p>
        </p:txBody>
      </p:sp>
      <p:sp>
        <p:nvSpPr>
          <p:cNvPr id="6" name="Slide Number Placeholder 5">
            <a:extLst>
              <a:ext uri="{FF2B5EF4-FFF2-40B4-BE49-F238E27FC236}">
                <a16:creationId xmlns:a16="http://schemas.microsoft.com/office/drawing/2014/main" id="{E6E35B26-7B9F-AC83-1D1C-F9CC7255E47F}"/>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10701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0CA79-7AFE-1A96-DC0E-B86BCB0924D2}"/>
              </a:ext>
            </a:extLst>
          </p:cNvPr>
          <p:cNvSpPr>
            <a:spLocks noGrp="1"/>
          </p:cNvSpPr>
          <p:nvPr>
            <p:ph type="title"/>
          </p:nvPr>
        </p:nvSpPr>
        <p:spPr/>
        <p:txBody>
          <a:bodyPr/>
          <a:lstStyle/>
          <a:p>
            <a:r>
              <a:rPr lang="en-US"/>
              <a:t>Click to edit Master title style</a:t>
            </a:r>
            <a:endParaRPr lang="ar-OM"/>
          </a:p>
        </p:txBody>
      </p:sp>
      <p:sp>
        <p:nvSpPr>
          <p:cNvPr id="3" name="Content Placeholder 2">
            <a:extLst>
              <a:ext uri="{FF2B5EF4-FFF2-40B4-BE49-F238E27FC236}">
                <a16:creationId xmlns:a16="http://schemas.microsoft.com/office/drawing/2014/main" id="{B73115D1-F553-E92E-EB0A-D6F93EB5A0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Date Placeholder 3">
            <a:extLst>
              <a:ext uri="{FF2B5EF4-FFF2-40B4-BE49-F238E27FC236}">
                <a16:creationId xmlns:a16="http://schemas.microsoft.com/office/drawing/2014/main" id="{3B930BFC-BA9B-BCC0-FC0B-3B7BAF53176C}"/>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E4EDCE8F-C276-69F3-EC99-C03130F17E26}"/>
              </a:ext>
            </a:extLst>
          </p:cNvPr>
          <p:cNvSpPr>
            <a:spLocks noGrp="1"/>
          </p:cNvSpPr>
          <p:nvPr>
            <p:ph type="ftr" sz="quarter" idx="11"/>
          </p:nvPr>
        </p:nvSpPr>
        <p:spPr/>
        <p:txBody>
          <a:bodyPr/>
          <a:lstStyle/>
          <a:p>
            <a:endParaRPr lang="ar-OM"/>
          </a:p>
        </p:txBody>
      </p:sp>
      <p:sp>
        <p:nvSpPr>
          <p:cNvPr id="6" name="Slide Number Placeholder 5">
            <a:extLst>
              <a:ext uri="{FF2B5EF4-FFF2-40B4-BE49-F238E27FC236}">
                <a16:creationId xmlns:a16="http://schemas.microsoft.com/office/drawing/2014/main" id="{6AE99B08-D95B-E249-7D28-750424E7252A}"/>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214611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E979C-DB10-ECC9-EA05-8CD1240FFD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OM"/>
          </a:p>
        </p:txBody>
      </p:sp>
      <p:sp>
        <p:nvSpPr>
          <p:cNvPr id="3" name="Text Placeholder 2">
            <a:extLst>
              <a:ext uri="{FF2B5EF4-FFF2-40B4-BE49-F238E27FC236}">
                <a16:creationId xmlns:a16="http://schemas.microsoft.com/office/drawing/2014/main" id="{B2380283-52F2-EDCF-79DF-0D8E035C51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FC18ED-8876-FE4B-623E-6F7A9EE218E5}"/>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C0980029-786D-ADF5-87F1-A8FA1B9C3D7A}"/>
              </a:ext>
            </a:extLst>
          </p:cNvPr>
          <p:cNvSpPr>
            <a:spLocks noGrp="1"/>
          </p:cNvSpPr>
          <p:nvPr>
            <p:ph type="ftr" sz="quarter" idx="11"/>
          </p:nvPr>
        </p:nvSpPr>
        <p:spPr/>
        <p:txBody>
          <a:bodyPr/>
          <a:lstStyle/>
          <a:p>
            <a:endParaRPr lang="ar-OM"/>
          </a:p>
        </p:txBody>
      </p:sp>
      <p:sp>
        <p:nvSpPr>
          <p:cNvPr id="6" name="Slide Number Placeholder 5">
            <a:extLst>
              <a:ext uri="{FF2B5EF4-FFF2-40B4-BE49-F238E27FC236}">
                <a16:creationId xmlns:a16="http://schemas.microsoft.com/office/drawing/2014/main" id="{9A5017C3-FD34-2A03-4B3F-F554864AD517}"/>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90179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1EDFD-7907-23BA-0619-22A1558C268D}"/>
              </a:ext>
            </a:extLst>
          </p:cNvPr>
          <p:cNvSpPr>
            <a:spLocks noGrp="1"/>
          </p:cNvSpPr>
          <p:nvPr>
            <p:ph type="title"/>
          </p:nvPr>
        </p:nvSpPr>
        <p:spPr/>
        <p:txBody>
          <a:bodyPr/>
          <a:lstStyle/>
          <a:p>
            <a:r>
              <a:rPr lang="en-US"/>
              <a:t>Click to edit Master title style</a:t>
            </a:r>
            <a:endParaRPr lang="ar-OM"/>
          </a:p>
        </p:txBody>
      </p:sp>
      <p:sp>
        <p:nvSpPr>
          <p:cNvPr id="3" name="Content Placeholder 2">
            <a:extLst>
              <a:ext uri="{FF2B5EF4-FFF2-40B4-BE49-F238E27FC236}">
                <a16:creationId xmlns:a16="http://schemas.microsoft.com/office/drawing/2014/main" id="{18BB24D1-F810-9FAF-B209-6BACC9C00F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Content Placeholder 3">
            <a:extLst>
              <a:ext uri="{FF2B5EF4-FFF2-40B4-BE49-F238E27FC236}">
                <a16:creationId xmlns:a16="http://schemas.microsoft.com/office/drawing/2014/main" id="{E2616F54-5C7C-86AC-F09D-F406883B7D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5" name="Date Placeholder 4">
            <a:extLst>
              <a:ext uri="{FF2B5EF4-FFF2-40B4-BE49-F238E27FC236}">
                <a16:creationId xmlns:a16="http://schemas.microsoft.com/office/drawing/2014/main" id="{1ED0D630-5656-F424-CF58-2CD9F108692A}"/>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6" name="Footer Placeholder 5">
            <a:extLst>
              <a:ext uri="{FF2B5EF4-FFF2-40B4-BE49-F238E27FC236}">
                <a16:creationId xmlns:a16="http://schemas.microsoft.com/office/drawing/2014/main" id="{625675A9-1CC3-7883-AF04-14061885BD20}"/>
              </a:ext>
            </a:extLst>
          </p:cNvPr>
          <p:cNvSpPr>
            <a:spLocks noGrp="1"/>
          </p:cNvSpPr>
          <p:nvPr>
            <p:ph type="ftr" sz="quarter" idx="11"/>
          </p:nvPr>
        </p:nvSpPr>
        <p:spPr/>
        <p:txBody>
          <a:bodyPr/>
          <a:lstStyle/>
          <a:p>
            <a:endParaRPr lang="ar-OM"/>
          </a:p>
        </p:txBody>
      </p:sp>
      <p:sp>
        <p:nvSpPr>
          <p:cNvPr id="7" name="Slide Number Placeholder 6">
            <a:extLst>
              <a:ext uri="{FF2B5EF4-FFF2-40B4-BE49-F238E27FC236}">
                <a16:creationId xmlns:a16="http://schemas.microsoft.com/office/drawing/2014/main" id="{FDCC8656-0E7B-A279-FF66-BF2F713A101D}"/>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110565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16BA5-E40F-F847-01CF-EF2DA6D8FD25}"/>
              </a:ext>
            </a:extLst>
          </p:cNvPr>
          <p:cNvSpPr>
            <a:spLocks noGrp="1"/>
          </p:cNvSpPr>
          <p:nvPr>
            <p:ph type="title"/>
          </p:nvPr>
        </p:nvSpPr>
        <p:spPr>
          <a:xfrm>
            <a:off x="839788" y="365125"/>
            <a:ext cx="10515600" cy="1325563"/>
          </a:xfrm>
        </p:spPr>
        <p:txBody>
          <a:bodyPr/>
          <a:lstStyle/>
          <a:p>
            <a:r>
              <a:rPr lang="en-US"/>
              <a:t>Click to edit Master title style</a:t>
            </a:r>
            <a:endParaRPr lang="ar-OM"/>
          </a:p>
        </p:txBody>
      </p:sp>
      <p:sp>
        <p:nvSpPr>
          <p:cNvPr id="3" name="Text Placeholder 2">
            <a:extLst>
              <a:ext uri="{FF2B5EF4-FFF2-40B4-BE49-F238E27FC236}">
                <a16:creationId xmlns:a16="http://schemas.microsoft.com/office/drawing/2014/main" id="{FC4C9D55-94D8-EE51-E9B3-2AF5A7D5C6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270DBF-5192-5D7A-3375-493AB634BC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5" name="Text Placeholder 4">
            <a:extLst>
              <a:ext uri="{FF2B5EF4-FFF2-40B4-BE49-F238E27FC236}">
                <a16:creationId xmlns:a16="http://schemas.microsoft.com/office/drawing/2014/main" id="{CF160D90-ED99-A3B2-35DF-CF80FCB8F2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04AC7E-BBA6-3DA1-E8CD-182AC1D563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7" name="Date Placeholder 6">
            <a:extLst>
              <a:ext uri="{FF2B5EF4-FFF2-40B4-BE49-F238E27FC236}">
                <a16:creationId xmlns:a16="http://schemas.microsoft.com/office/drawing/2014/main" id="{DD8F4EF5-1DD9-1F9C-5FA2-9D17C70ADEF2}"/>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8" name="Footer Placeholder 7">
            <a:extLst>
              <a:ext uri="{FF2B5EF4-FFF2-40B4-BE49-F238E27FC236}">
                <a16:creationId xmlns:a16="http://schemas.microsoft.com/office/drawing/2014/main" id="{972C43BC-7A19-04D3-1F60-5329A3A227EF}"/>
              </a:ext>
            </a:extLst>
          </p:cNvPr>
          <p:cNvSpPr>
            <a:spLocks noGrp="1"/>
          </p:cNvSpPr>
          <p:nvPr>
            <p:ph type="ftr" sz="quarter" idx="11"/>
          </p:nvPr>
        </p:nvSpPr>
        <p:spPr/>
        <p:txBody>
          <a:bodyPr/>
          <a:lstStyle/>
          <a:p>
            <a:endParaRPr lang="ar-OM"/>
          </a:p>
        </p:txBody>
      </p:sp>
      <p:sp>
        <p:nvSpPr>
          <p:cNvPr id="9" name="Slide Number Placeholder 8">
            <a:extLst>
              <a:ext uri="{FF2B5EF4-FFF2-40B4-BE49-F238E27FC236}">
                <a16:creationId xmlns:a16="http://schemas.microsoft.com/office/drawing/2014/main" id="{0A2449B0-5C66-0CE5-40D0-33D9A5BB390D}"/>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91307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C35D-7847-C0E6-235D-CE5A4C0E321C}"/>
              </a:ext>
            </a:extLst>
          </p:cNvPr>
          <p:cNvSpPr>
            <a:spLocks noGrp="1"/>
          </p:cNvSpPr>
          <p:nvPr>
            <p:ph type="title"/>
          </p:nvPr>
        </p:nvSpPr>
        <p:spPr/>
        <p:txBody>
          <a:bodyPr/>
          <a:lstStyle/>
          <a:p>
            <a:r>
              <a:rPr lang="en-US"/>
              <a:t>Click to edit Master title style</a:t>
            </a:r>
            <a:endParaRPr lang="ar-OM"/>
          </a:p>
        </p:txBody>
      </p:sp>
      <p:sp>
        <p:nvSpPr>
          <p:cNvPr id="3" name="Date Placeholder 2">
            <a:extLst>
              <a:ext uri="{FF2B5EF4-FFF2-40B4-BE49-F238E27FC236}">
                <a16:creationId xmlns:a16="http://schemas.microsoft.com/office/drawing/2014/main" id="{8AAF501D-8454-EDCA-A7C0-B8C00C6013F6}"/>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4" name="Footer Placeholder 3">
            <a:extLst>
              <a:ext uri="{FF2B5EF4-FFF2-40B4-BE49-F238E27FC236}">
                <a16:creationId xmlns:a16="http://schemas.microsoft.com/office/drawing/2014/main" id="{35D1FD65-5060-B698-C033-2086370EB397}"/>
              </a:ext>
            </a:extLst>
          </p:cNvPr>
          <p:cNvSpPr>
            <a:spLocks noGrp="1"/>
          </p:cNvSpPr>
          <p:nvPr>
            <p:ph type="ftr" sz="quarter" idx="11"/>
          </p:nvPr>
        </p:nvSpPr>
        <p:spPr/>
        <p:txBody>
          <a:bodyPr/>
          <a:lstStyle/>
          <a:p>
            <a:endParaRPr lang="ar-OM"/>
          </a:p>
        </p:txBody>
      </p:sp>
      <p:sp>
        <p:nvSpPr>
          <p:cNvPr id="5" name="Slide Number Placeholder 4">
            <a:extLst>
              <a:ext uri="{FF2B5EF4-FFF2-40B4-BE49-F238E27FC236}">
                <a16:creationId xmlns:a16="http://schemas.microsoft.com/office/drawing/2014/main" id="{64039AE7-9443-7649-B850-B2A81624CE81}"/>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83017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081963-F61B-9F29-0C8B-D8B8E2C37C38}"/>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3" name="Footer Placeholder 2">
            <a:extLst>
              <a:ext uri="{FF2B5EF4-FFF2-40B4-BE49-F238E27FC236}">
                <a16:creationId xmlns:a16="http://schemas.microsoft.com/office/drawing/2014/main" id="{58F86A4F-8A24-CDD2-1AB0-8019B94B0E07}"/>
              </a:ext>
            </a:extLst>
          </p:cNvPr>
          <p:cNvSpPr>
            <a:spLocks noGrp="1"/>
          </p:cNvSpPr>
          <p:nvPr>
            <p:ph type="ftr" sz="quarter" idx="11"/>
          </p:nvPr>
        </p:nvSpPr>
        <p:spPr/>
        <p:txBody>
          <a:bodyPr/>
          <a:lstStyle/>
          <a:p>
            <a:endParaRPr lang="ar-OM"/>
          </a:p>
        </p:txBody>
      </p:sp>
      <p:sp>
        <p:nvSpPr>
          <p:cNvPr id="4" name="Slide Number Placeholder 3">
            <a:extLst>
              <a:ext uri="{FF2B5EF4-FFF2-40B4-BE49-F238E27FC236}">
                <a16:creationId xmlns:a16="http://schemas.microsoft.com/office/drawing/2014/main" id="{DEF522F2-3247-1BF5-C66A-DF5662FB2373}"/>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1482207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2A9C7-ACAF-5655-7370-C2B9D3C5F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OM"/>
          </a:p>
        </p:txBody>
      </p:sp>
      <p:sp>
        <p:nvSpPr>
          <p:cNvPr id="3" name="Content Placeholder 2">
            <a:extLst>
              <a:ext uri="{FF2B5EF4-FFF2-40B4-BE49-F238E27FC236}">
                <a16:creationId xmlns:a16="http://schemas.microsoft.com/office/drawing/2014/main" id="{192FAC60-36CF-9D06-A5DC-00949DB166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Text Placeholder 3">
            <a:extLst>
              <a:ext uri="{FF2B5EF4-FFF2-40B4-BE49-F238E27FC236}">
                <a16:creationId xmlns:a16="http://schemas.microsoft.com/office/drawing/2014/main" id="{B7144197-C7C2-8BC8-E65A-DD7BBC04BF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C5990A-E71D-1B52-ACA9-7077374A08F7}"/>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6" name="Footer Placeholder 5">
            <a:extLst>
              <a:ext uri="{FF2B5EF4-FFF2-40B4-BE49-F238E27FC236}">
                <a16:creationId xmlns:a16="http://schemas.microsoft.com/office/drawing/2014/main" id="{4978CEA4-497E-17A8-6272-FA80107E593D}"/>
              </a:ext>
            </a:extLst>
          </p:cNvPr>
          <p:cNvSpPr>
            <a:spLocks noGrp="1"/>
          </p:cNvSpPr>
          <p:nvPr>
            <p:ph type="ftr" sz="quarter" idx="11"/>
          </p:nvPr>
        </p:nvSpPr>
        <p:spPr/>
        <p:txBody>
          <a:bodyPr/>
          <a:lstStyle/>
          <a:p>
            <a:endParaRPr lang="ar-OM"/>
          </a:p>
        </p:txBody>
      </p:sp>
      <p:sp>
        <p:nvSpPr>
          <p:cNvPr id="7" name="Slide Number Placeholder 6">
            <a:extLst>
              <a:ext uri="{FF2B5EF4-FFF2-40B4-BE49-F238E27FC236}">
                <a16:creationId xmlns:a16="http://schemas.microsoft.com/office/drawing/2014/main" id="{D04A82C6-3117-D4E9-6903-797FBBED2F26}"/>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1981471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2810B-2DE6-EAF7-3DC5-6F70C847E4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OM"/>
          </a:p>
        </p:txBody>
      </p:sp>
      <p:sp>
        <p:nvSpPr>
          <p:cNvPr id="3" name="Picture Placeholder 2">
            <a:extLst>
              <a:ext uri="{FF2B5EF4-FFF2-40B4-BE49-F238E27FC236}">
                <a16:creationId xmlns:a16="http://schemas.microsoft.com/office/drawing/2014/main" id="{FF965F21-EA9F-5E43-CB53-7F8FFBC620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OM"/>
          </a:p>
        </p:txBody>
      </p:sp>
      <p:sp>
        <p:nvSpPr>
          <p:cNvPr id="4" name="Text Placeholder 3">
            <a:extLst>
              <a:ext uri="{FF2B5EF4-FFF2-40B4-BE49-F238E27FC236}">
                <a16:creationId xmlns:a16="http://schemas.microsoft.com/office/drawing/2014/main" id="{C2EFEC53-7E99-E0C3-A9E2-2215C127A1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62BCBA-EDB3-D48D-EA8E-600EE0B50552}"/>
              </a:ext>
            </a:extLst>
          </p:cNvPr>
          <p:cNvSpPr>
            <a:spLocks noGrp="1"/>
          </p:cNvSpPr>
          <p:nvPr>
            <p:ph type="dt" sz="half" idx="10"/>
          </p:nvPr>
        </p:nvSpPr>
        <p:spPr/>
        <p:txBody>
          <a:bodyPr/>
          <a:lstStyle/>
          <a:p>
            <a:fld id="{6107CA17-F9D9-4587-9C75-E8BDE2D90C00}" type="datetimeFigureOut">
              <a:rPr lang="ar-OM" smtClean="0"/>
              <a:t>04/09/1446</a:t>
            </a:fld>
            <a:endParaRPr lang="ar-OM"/>
          </a:p>
        </p:txBody>
      </p:sp>
      <p:sp>
        <p:nvSpPr>
          <p:cNvPr id="6" name="Footer Placeholder 5">
            <a:extLst>
              <a:ext uri="{FF2B5EF4-FFF2-40B4-BE49-F238E27FC236}">
                <a16:creationId xmlns:a16="http://schemas.microsoft.com/office/drawing/2014/main" id="{6919A650-D565-00E4-A009-52DB77DACE5A}"/>
              </a:ext>
            </a:extLst>
          </p:cNvPr>
          <p:cNvSpPr>
            <a:spLocks noGrp="1"/>
          </p:cNvSpPr>
          <p:nvPr>
            <p:ph type="ftr" sz="quarter" idx="11"/>
          </p:nvPr>
        </p:nvSpPr>
        <p:spPr/>
        <p:txBody>
          <a:bodyPr/>
          <a:lstStyle/>
          <a:p>
            <a:endParaRPr lang="ar-OM"/>
          </a:p>
        </p:txBody>
      </p:sp>
      <p:sp>
        <p:nvSpPr>
          <p:cNvPr id="7" name="Slide Number Placeholder 6">
            <a:extLst>
              <a:ext uri="{FF2B5EF4-FFF2-40B4-BE49-F238E27FC236}">
                <a16:creationId xmlns:a16="http://schemas.microsoft.com/office/drawing/2014/main" id="{9267BA16-2849-DE1F-38BD-F8F924CD803A}"/>
              </a:ext>
            </a:extLst>
          </p:cNvPr>
          <p:cNvSpPr>
            <a:spLocks noGrp="1"/>
          </p:cNvSpPr>
          <p:nvPr>
            <p:ph type="sldNum" sz="quarter" idx="12"/>
          </p:nvPr>
        </p:nvSpPr>
        <p:spPr/>
        <p:txBody>
          <a:bodyPr/>
          <a:lstStyle/>
          <a:p>
            <a:fld id="{22765EFF-ABA0-4469-9A53-63648EA140C5}" type="slidenum">
              <a:rPr lang="ar-OM" smtClean="0"/>
              <a:t>‹#›</a:t>
            </a:fld>
            <a:endParaRPr lang="ar-OM"/>
          </a:p>
        </p:txBody>
      </p:sp>
    </p:spTree>
    <p:extLst>
      <p:ext uri="{BB962C8B-B14F-4D97-AF65-F5344CB8AC3E}">
        <p14:creationId xmlns:p14="http://schemas.microsoft.com/office/powerpoint/2010/main" val="2300243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C07333-1244-BCD9-22A0-31EA18EB60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OM"/>
          </a:p>
        </p:txBody>
      </p:sp>
      <p:sp>
        <p:nvSpPr>
          <p:cNvPr id="3" name="Text Placeholder 2">
            <a:extLst>
              <a:ext uri="{FF2B5EF4-FFF2-40B4-BE49-F238E27FC236}">
                <a16:creationId xmlns:a16="http://schemas.microsoft.com/office/drawing/2014/main" id="{08BC629D-DE01-21B5-9423-7AD578DA3A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OM"/>
          </a:p>
        </p:txBody>
      </p:sp>
      <p:sp>
        <p:nvSpPr>
          <p:cNvPr id="4" name="Date Placeholder 3">
            <a:extLst>
              <a:ext uri="{FF2B5EF4-FFF2-40B4-BE49-F238E27FC236}">
                <a16:creationId xmlns:a16="http://schemas.microsoft.com/office/drawing/2014/main" id="{F4FA9B62-FA29-F47F-0D8A-96D468D5FE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7CA17-F9D9-4587-9C75-E8BDE2D90C00}" type="datetimeFigureOut">
              <a:rPr lang="ar-OM" smtClean="0"/>
              <a:t>04/09/1446</a:t>
            </a:fld>
            <a:endParaRPr lang="ar-OM"/>
          </a:p>
        </p:txBody>
      </p:sp>
      <p:sp>
        <p:nvSpPr>
          <p:cNvPr id="5" name="Footer Placeholder 4">
            <a:extLst>
              <a:ext uri="{FF2B5EF4-FFF2-40B4-BE49-F238E27FC236}">
                <a16:creationId xmlns:a16="http://schemas.microsoft.com/office/drawing/2014/main" id="{ADD72D02-7073-C85A-AF6C-C6A48A377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OM"/>
          </a:p>
        </p:txBody>
      </p:sp>
      <p:sp>
        <p:nvSpPr>
          <p:cNvPr id="6" name="Slide Number Placeholder 5">
            <a:extLst>
              <a:ext uri="{FF2B5EF4-FFF2-40B4-BE49-F238E27FC236}">
                <a16:creationId xmlns:a16="http://schemas.microsoft.com/office/drawing/2014/main" id="{550C909C-20BB-F2B4-E19C-0BECB72213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65EFF-ABA0-4469-9A53-63648EA140C5}" type="slidenum">
              <a:rPr lang="ar-OM" smtClean="0"/>
              <a:t>‹#›</a:t>
            </a:fld>
            <a:endParaRPr lang="ar-OM"/>
          </a:p>
        </p:txBody>
      </p:sp>
    </p:spTree>
    <p:extLst>
      <p:ext uri="{BB962C8B-B14F-4D97-AF65-F5344CB8AC3E}">
        <p14:creationId xmlns:p14="http://schemas.microsoft.com/office/powerpoint/2010/main" val="3384303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O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ar-ar.facebook.com/faculty.science.aleppo/.../39639891038352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ربع نص 8">
            <a:extLst>
              <a:ext uri="{FF2B5EF4-FFF2-40B4-BE49-F238E27FC236}">
                <a16:creationId xmlns:a16="http://schemas.microsoft.com/office/drawing/2014/main" id="{A4CDE3DC-006F-929F-22DB-E21C84B43488}"/>
              </a:ext>
            </a:extLst>
          </p:cNvPr>
          <p:cNvSpPr txBox="1"/>
          <p:nvPr/>
        </p:nvSpPr>
        <p:spPr>
          <a:xfrm>
            <a:off x="1408176" y="4846320"/>
            <a:ext cx="5099304" cy="1015663"/>
          </a:xfrm>
          <a:prstGeom prst="rect">
            <a:avLst/>
          </a:prstGeom>
          <a:noFill/>
        </p:spPr>
        <p:txBody>
          <a:bodyPr wrap="square" rtlCol="1">
            <a:spAutoFit/>
          </a:bodyPr>
          <a:lstStyle/>
          <a:p>
            <a:r>
              <a:rPr lang="ar-OM" sz="2000" dirty="0"/>
              <a:t>إعداد الطالبة : مريم بنت خميس بن علي الفارسية </a:t>
            </a:r>
          </a:p>
          <a:p>
            <a:endParaRPr lang="ar-OM" sz="2000" dirty="0"/>
          </a:p>
          <a:p>
            <a:r>
              <a:rPr lang="ar-OM" sz="2000" dirty="0"/>
              <a:t>إشراف الأستاذة : هداية بنت سليمان بن سعيد الفارسية</a:t>
            </a:r>
          </a:p>
        </p:txBody>
      </p:sp>
      <p:pic>
        <p:nvPicPr>
          <p:cNvPr id="11" name="صورة 10">
            <a:extLst>
              <a:ext uri="{FF2B5EF4-FFF2-40B4-BE49-F238E27FC236}">
                <a16:creationId xmlns:a16="http://schemas.microsoft.com/office/drawing/2014/main" id="{40E6A241-3191-5AA0-184D-EFC20EBA80D6}"/>
              </a:ext>
            </a:extLst>
          </p:cNvPr>
          <p:cNvPicPr>
            <a:picLocks noChangeAspect="1"/>
          </p:cNvPicPr>
          <p:nvPr/>
        </p:nvPicPr>
        <p:blipFill>
          <a:blip r:embed="rId2"/>
          <a:stretch>
            <a:fillRect/>
          </a:stretch>
        </p:blipFill>
        <p:spPr>
          <a:xfrm>
            <a:off x="247079" y="83740"/>
            <a:ext cx="3191065" cy="2050770"/>
          </a:xfrm>
          <a:prstGeom prst="rect">
            <a:avLst/>
          </a:prstGeom>
        </p:spPr>
      </p:pic>
      <p:sp>
        <p:nvSpPr>
          <p:cNvPr id="3" name="TextBox 2">
            <a:extLst>
              <a:ext uri="{FF2B5EF4-FFF2-40B4-BE49-F238E27FC236}">
                <a16:creationId xmlns:a16="http://schemas.microsoft.com/office/drawing/2014/main" id="{439AF915-5703-2F74-754C-F49C70D738D2}"/>
              </a:ext>
            </a:extLst>
          </p:cNvPr>
          <p:cNvSpPr txBox="1"/>
          <p:nvPr/>
        </p:nvSpPr>
        <p:spPr>
          <a:xfrm>
            <a:off x="2904067" y="2740542"/>
            <a:ext cx="7670800" cy="688458"/>
          </a:xfrm>
          <a:prstGeom prst="rect">
            <a:avLst/>
          </a:prstGeom>
          <a:noFill/>
        </p:spPr>
        <p:txBody>
          <a:bodyPr wrap="square">
            <a:spAutoFit/>
          </a:bodyPr>
          <a:lstStyle/>
          <a:p>
            <a:pPr marL="0" marR="0" algn="ctr" rtl="1">
              <a:lnSpc>
                <a:spcPct val="115000"/>
              </a:lnSpc>
              <a:spcAft>
                <a:spcPts val="1000"/>
              </a:spcAft>
            </a:pPr>
            <a:r>
              <a:rPr lang="ar-OM" sz="3600" spc="50" dirty="0">
                <a:ln>
                  <a:noFill/>
                </a:ln>
                <a:solidFill>
                  <a:srgbClr val="FF0000"/>
                </a:solidFill>
                <a:effectLst>
                  <a:outerShdw blurRad="76200" dist="50800" dir="5400000" algn="tl">
                    <a:srgbClr val="000000">
                      <a:alpha val="65000"/>
                    </a:srgbClr>
                  </a:outerShdw>
                </a:effectLst>
                <a:latin typeface="Calibri" panose="020F0502020204030204" pitchFamily="34" charset="0"/>
                <a:ea typeface="Calibri" panose="020F0502020204030204" pitchFamily="34" charset="0"/>
                <a:cs typeface="Arial" panose="020B0604020202020204" pitchFamily="34" charset="0"/>
              </a:rPr>
              <a:t>جودة المياه ومدى صلاحيتها للشرب في مدرستي</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21657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AB60BC20-DB6A-E7F0-050A-E95735CF43FC}"/>
              </a:ext>
            </a:extLst>
          </p:cNvPr>
          <p:cNvSpPr txBox="1"/>
          <p:nvPr/>
        </p:nvSpPr>
        <p:spPr>
          <a:xfrm>
            <a:off x="658368" y="1399032"/>
            <a:ext cx="11256264" cy="5409494"/>
          </a:xfrm>
          <a:prstGeom prst="rect">
            <a:avLst/>
          </a:prstGeom>
          <a:noFill/>
        </p:spPr>
        <p:txBody>
          <a:bodyPr wrap="square" rtlCol="1">
            <a:spAutoFit/>
          </a:bodyPr>
          <a:lstStyle/>
          <a:p>
            <a:pPr algn="r" rtl="1">
              <a:lnSpc>
                <a:spcPct val="115000"/>
              </a:lnSpc>
              <a:spcAft>
                <a:spcPts val="1000"/>
              </a:spcAft>
            </a:pPr>
            <a:r>
              <a:rPr lang="ar-OM" sz="2000" dirty="0">
                <a:effectLst/>
                <a:latin typeface="Calibri" panose="020F0502020204030204" pitchFamily="34" charset="0"/>
                <a:ea typeface="Calibri" panose="020F0502020204030204" pitchFamily="34" charset="0"/>
                <a:cs typeface="Arial" panose="020B0604020202020204" pitchFamily="34" charset="0"/>
              </a:rPr>
              <a:t>نحمد الله تعالى على إتمام هذا البحث والذي استخدمنا فيه برتوكولات </a:t>
            </a:r>
            <a:r>
              <a:rPr lang="en-US" sz="2000" dirty="0">
                <a:effectLst/>
                <a:latin typeface="Arial" panose="020B0604020202020204" pitchFamily="34" charset="0"/>
                <a:ea typeface="Calibri" panose="020F0502020204030204" pitchFamily="34" charset="0"/>
                <a:cs typeface="Arial" panose="020B0604020202020204" pitchFamily="34" charset="0"/>
              </a:rPr>
              <a:t>GLOBE </a:t>
            </a:r>
            <a:r>
              <a:rPr lang="ar-OM" sz="2000" dirty="0">
                <a:effectLst/>
                <a:latin typeface="Calibri" panose="020F0502020204030204" pitchFamily="34" charset="0"/>
                <a:ea typeface="Calibri" panose="020F0502020204030204" pitchFamily="34" charset="0"/>
                <a:cs typeface="Arial" panose="020B0604020202020204" pitchFamily="34" charset="0"/>
              </a:rPr>
              <a:t> (بروتوكول الماء وبرتوكول الأكسجين الذائب) للمقارنة بين خصائص 3 عينات من الماء والذي من خلال نتائجه توصلنا إلى جودة مياه الشرب في المدرسة وأن خواص هذا الماء لم تتغير إلا بمقدار طفيف عند نقله بواسطة الصهريج من خزان التجميع إلى ثلاجات </a:t>
            </a:r>
            <a:r>
              <a:rPr lang="ar-OM" sz="2000">
                <a:effectLst/>
                <a:latin typeface="Calibri" panose="020F0502020204030204" pitchFamily="34" charset="0"/>
                <a:ea typeface="Calibri" panose="020F0502020204030204" pitchFamily="34" charset="0"/>
                <a:cs typeface="Arial" panose="020B0604020202020204" pitchFamily="34" charset="0"/>
              </a:rPr>
              <a:t>الشرب بالمدرسة </a:t>
            </a:r>
            <a:r>
              <a:rPr lang="ar-OM" sz="1800">
                <a:effectLst/>
                <a:ea typeface="Calibri" panose="020F0502020204030204" pitchFamily="34" charset="0"/>
                <a:cs typeface="Arial" panose="020B0604020202020204" pitchFamily="34" charset="0"/>
              </a:rPr>
              <a:t>ويكون </a:t>
            </a:r>
            <a:r>
              <a:rPr lang="ar-OM" sz="1800" dirty="0">
                <a:effectLst/>
                <a:ea typeface="Calibri" panose="020F0502020204030204" pitchFamily="34" charset="0"/>
                <a:cs typeface="Arial" panose="020B0604020202020204" pitchFamily="34" charset="0"/>
              </a:rPr>
              <a:t>ضمن مواصفات الماء الصالح للشرب والذي حددته منظمة الصحة العالمية كما لم يؤثر ذلك على جودة الماء مما يجعله مناسبا </a:t>
            </a:r>
            <a:r>
              <a:rPr lang="ar-OM" sz="1800">
                <a:effectLst/>
                <a:ea typeface="Calibri" panose="020F0502020204030204" pitchFamily="34" charset="0"/>
                <a:cs typeface="Arial" panose="020B0604020202020204" pitchFamily="34" charset="0"/>
              </a:rPr>
              <a:t>للشرب</a:t>
            </a:r>
            <a:r>
              <a:rPr lang="ar-OM" sz="2000">
                <a:effectLst/>
                <a:latin typeface="Calibri" panose="020F0502020204030204" pitchFamily="34" charset="0"/>
                <a:ea typeface="Calibri" panose="020F0502020204030204" pitchFamily="34" charset="0"/>
                <a:cs typeface="Arial" panose="020B0604020202020204" pitchFamily="34" charset="0"/>
              </a:rPr>
              <a:t>  ،وهذا </a:t>
            </a:r>
            <a:r>
              <a:rPr lang="ar-OM" sz="2000" dirty="0">
                <a:effectLst/>
                <a:latin typeface="Calibri" panose="020F0502020204030204" pitchFamily="34" charset="0"/>
                <a:ea typeface="Calibri" panose="020F0502020204030204" pitchFamily="34" charset="0"/>
                <a:cs typeface="Arial" panose="020B0604020202020204" pitchFamily="34" charset="0"/>
              </a:rPr>
              <a:t>بالطبع يعتمد على نظافة الصهريج وخزانات المياه في المدرسة مما يحافظ على ثبات خواص الماء ضمن المعايير المناسبة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OM" sz="2000" dirty="0">
                <a:effectLst/>
                <a:latin typeface="Calibri" panose="020F0502020204030204" pitchFamily="34" charset="0"/>
                <a:ea typeface="Calibri" panose="020F0502020204030204" pitchFamily="34" charset="0"/>
                <a:cs typeface="Arial" panose="020B0604020202020204" pitchFamily="34" charset="0"/>
              </a:rPr>
              <a:t>ولذا نوصي بالآتي:</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OM" sz="2000" dirty="0">
                <a:effectLst/>
                <a:latin typeface="Calibri" panose="020F0502020204030204" pitchFamily="34" charset="0"/>
                <a:ea typeface="Calibri" panose="020F0502020204030204" pitchFamily="34" charset="0"/>
                <a:cs typeface="Arial" panose="020B0604020202020204" pitchFamily="34" charset="0"/>
              </a:rPr>
              <a:t>مراقبة صهاريج نقل الماء والتأكد من نظافتها بصورة دورية حتى لا يؤثر تلوثها على جودة الماء وتغيير خصائصه.</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OM" sz="2000" dirty="0">
                <a:effectLst/>
                <a:latin typeface="Calibri" panose="020F0502020204030204" pitchFamily="34" charset="0"/>
                <a:ea typeface="Calibri" panose="020F0502020204030204" pitchFamily="34" charset="0"/>
                <a:cs typeface="Arial" panose="020B0604020202020204" pitchFamily="34" charset="0"/>
              </a:rPr>
              <a:t>على مديريات التربية بالمحافظات متابعة نظافة خزانات المياه بالمدارس بصفة دورية لضمان جودة الماء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OM" sz="2000" dirty="0">
                <a:effectLst/>
                <a:latin typeface="Calibri" panose="020F0502020204030204" pitchFamily="34" charset="0"/>
                <a:ea typeface="Calibri" panose="020F0502020204030204" pitchFamily="34" charset="0"/>
                <a:cs typeface="Arial" panose="020B0604020202020204" pitchFamily="34" charset="0"/>
              </a:rPr>
              <a:t>فحص الماء الصالح للشرب بالمدرسة مرة كل شهر على الأقل للتأكد من جودته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eriod"/>
            </a:pPr>
            <a:r>
              <a:rPr lang="ar-OM" sz="2000" dirty="0">
                <a:effectLst/>
                <a:latin typeface="Calibri" panose="020F0502020204030204" pitchFamily="34" charset="0"/>
                <a:ea typeface="Calibri" panose="020F0502020204030204" pitchFamily="34" charset="0"/>
                <a:cs typeface="Arial" panose="020B0604020202020204" pitchFamily="34" charset="0"/>
              </a:rPr>
              <a:t>توعية المواطنين بضرورة تركيب فلاتر لتنقية الماء مع ارشادهم بتجنب الفلاتر ذات المراحل المتعددة التي تقوم بنزع الجزء الأكبر من الأملاح المتواجدة في الماء حيث ان ازالتها بشكل كلي يسبب أضرار للكبد على المدى البعيد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1000"/>
              </a:spcAft>
              <a:buFont typeface="+mj-lt"/>
              <a:buAutoNum type="arabicPeriod"/>
            </a:pPr>
            <a:r>
              <a:rPr lang="ar-OM" sz="2000" dirty="0">
                <a:effectLst/>
                <a:latin typeface="Calibri" panose="020F0502020204030204" pitchFamily="34" charset="0"/>
                <a:ea typeface="Calibri" panose="020F0502020204030204" pitchFamily="34" charset="0"/>
                <a:cs typeface="Arial" panose="020B0604020202020204" pitchFamily="34" charset="0"/>
              </a:rPr>
              <a:t>نناشد وزارة البيئة والشؤون المناخية بالتعاون مع وزارة الإعلام ببث برامج توعوية حول  كيفية المحافظة على الماء وحث المواطنين على اجراء فحص دوري للماء المستخدم في الشرب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OM"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مربع نص 2">
            <a:extLst>
              <a:ext uri="{FF2B5EF4-FFF2-40B4-BE49-F238E27FC236}">
                <a16:creationId xmlns:a16="http://schemas.microsoft.com/office/drawing/2014/main" id="{77F3631B-7B8F-9D83-C8B5-C9ACE4CA5BC3}"/>
              </a:ext>
            </a:extLst>
          </p:cNvPr>
          <p:cNvSpPr txBox="1"/>
          <p:nvPr/>
        </p:nvSpPr>
        <p:spPr>
          <a:xfrm>
            <a:off x="8284464" y="572500"/>
            <a:ext cx="3054096" cy="646331"/>
          </a:xfrm>
          <a:prstGeom prst="rect">
            <a:avLst/>
          </a:prstGeom>
          <a:noFill/>
        </p:spPr>
        <p:txBody>
          <a:bodyPr wrap="square" rtlCol="1">
            <a:spAutoFit/>
          </a:bodyPr>
          <a:lstStyle/>
          <a:p>
            <a:pPr algn="r"/>
            <a:r>
              <a:rPr lang="ar-OM" sz="3600" dirty="0">
                <a:solidFill>
                  <a:srgbClr val="FF0000"/>
                </a:solidFill>
              </a:rPr>
              <a:t>الخلاصة :</a:t>
            </a:r>
          </a:p>
        </p:txBody>
      </p:sp>
    </p:spTree>
    <p:extLst>
      <p:ext uri="{BB962C8B-B14F-4D97-AF65-F5344CB8AC3E}">
        <p14:creationId xmlns:p14="http://schemas.microsoft.com/office/powerpoint/2010/main" val="608731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46B10A-16C6-9B0E-335B-F601F1A69F81}"/>
              </a:ext>
            </a:extLst>
          </p:cNvPr>
          <p:cNvSpPr txBox="1"/>
          <p:nvPr/>
        </p:nvSpPr>
        <p:spPr>
          <a:xfrm>
            <a:off x="1354667" y="534984"/>
            <a:ext cx="9685866" cy="4553554"/>
          </a:xfrm>
          <a:prstGeom prst="rect">
            <a:avLst/>
          </a:prstGeom>
          <a:noFill/>
        </p:spPr>
        <p:txBody>
          <a:bodyPr wrap="square">
            <a:spAutoFit/>
          </a:bodyPr>
          <a:lstStyle/>
          <a:p>
            <a:pPr marL="0" marR="0" algn="r" rtl="1">
              <a:lnSpc>
                <a:spcPct val="115000"/>
              </a:lnSpc>
              <a:spcAft>
                <a:spcPts val="1000"/>
              </a:spcAft>
            </a:pPr>
            <a:r>
              <a:rPr lang="ar-OM" sz="2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المراجع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buFont typeface="+mj-lt"/>
              <a:buAutoNum type="arabicPeriod"/>
            </a:pPr>
            <a:r>
              <a:rPr lang="ar-OM" sz="1800" dirty="0">
                <a:effectLst/>
                <a:latin typeface="Calibri" panose="020F0502020204030204" pitchFamily="34" charset="0"/>
                <a:ea typeface="Calibri" panose="020F0502020204030204" pitchFamily="34" charset="0"/>
                <a:cs typeface="Arial" panose="020B0604020202020204" pitchFamily="34" charset="0"/>
              </a:rPr>
              <a:t>شواهين ، خير .( 2009 ) . علوم الأرض والبيئة للهواة .( ط. 2 ) . دار المسيرة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333375" marR="0" algn="r" rtl="1">
              <a:lnSpc>
                <a:spcPct val="115000"/>
              </a:lnSpc>
            </a:pPr>
            <a:r>
              <a:rPr lang="ar-OM" sz="1800" dirty="0">
                <a:effectLst/>
                <a:latin typeface="Calibri" panose="020F0502020204030204" pitchFamily="34" charset="0"/>
                <a:ea typeface="Calibri" panose="020F0502020204030204" pitchFamily="34" charset="0"/>
                <a:cs typeface="Arial" panose="020B0604020202020204" pitchFamily="34" charset="0"/>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buFont typeface="+mj-lt"/>
              <a:buAutoNum type="arabicPeriod"/>
            </a:pPr>
            <a:r>
              <a:rPr lang="en-US" sz="1800" dirty="0" err="1">
                <a:effectLst/>
                <a:latin typeface="Arial" panose="020B0604020202020204" pitchFamily="34" charset="0"/>
                <a:ea typeface="Calibri" panose="020F0502020204030204" pitchFamily="34" charset="0"/>
                <a:cs typeface="Arial" panose="020B0604020202020204" pitchFamily="34" charset="0"/>
              </a:rPr>
              <a:t>Factualy</a:t>
            </a:r>
            <a:r>
              <a:rPr lang="en-US" sz="1800" dirty="0">
                <a:effectLst/>
                <a:latin typeface="Arial" panose="020B0604020202020204" pitchFamily="34" charset="0"/>
                <a:ea typeface="Calibri" panose="020F0502020204030204" pitchFamily="34" charset="0"/>
                <a:cs typeface="Arial" panose="020B0604020202020204" pitchFamily="34" charset="0"/>
              </a:rPr>
              <a:t> Of Science</a:t>
            </a:r>
            <a:r>
              <a:rPr lang="ar-OM" sz="1800" dirty="0">
                <a:effectLst/>
                <a:latin typeface="Calibri" panose="020F0502020204030204" pitchFamily="34" charset="0"/>
                <a:ea typeface="Calibri" panose="020F0502020204030204" pitchFamily="34" charset="0"/>
                <a:cs typeface="Arial" panose="020B0604020202020204" pitchFamily="34" charset="0"/>
              </a:rPr>
              <a:t>( 2012 ، 29 أبريل ) . مواصفات مياه الشرب تبعا لمنظمة الصحة العالمية  ، استرجعت بتاريخ  8 / 2 ، 2025 من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15000"/>
              </a:lnSpc>
            </a:pPr>
            <a:r>
              <a:rPr lang="en-US" sz="18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https://ar-ar.facebook.com</a:t>
            </a:r>
            <a:r>
              <a:rPr lang="en-US" sz="1400" u="sng" dirty="0">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2"/>
              </a:rPr>
              <a:t>/</a:t>
            </a:r>
            <a:r>
              <a:rPr lang="en-US" sz="1400" u="sng" dirty="0" err="1">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2"/>
              </a:rPr>
              <a:t>faculty.science.aleppo</a:t>
            </a:r>
            <a:r>
              <a:rPr lang="en-US" sz="1400" u="sng" dirty="0">
                <a:solidFill>
                  <a:srgbClr val="0000FF"/>
                </a:solidFill>
                <a:effectLst/>
                <a:latin typeface="Calibri" panose="020F0502020204030204" pitchFamily="34" charset="0"/>
                <a:ea typeface="Calibri" panose="020F0502020204030204" pitchFamily="34" charset="0"/>
                <a:cs typeface="Arial" panose="020B0604020202020204" pitchFamily="34" charset="0"/>
                <a:hlinkClick r:id="rId2"/>
              </a:rPr>
              <a:t>/.../396398910383527</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457200" marR="0" algn="r" rtl="1">
              <a:lnSpc>
                <a:spcPct val="115000"/>
              </a:lnSpc>
            </a:pPr>
            <a:r>
              <a:rPr lang="ar-OM" sz="1400" dirty="0">
                <a:solidFill>
                  <a:srgbClr val="00B0F0"/>
                </a:solidFill>
                <a:effectLst/>
                <a:latin typeface="Calibri" panose="020F0502020204030204" pitchFamily="34" charset="0"/>
                <a:ea typeface="Calibri" panose="020F0502020204030204" pitchFamily="34" charset="0"/>
                <a:cs typeface="Arial" panose="020B0604020202020204" pitchFamily="34" charset="0"/>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r>
              <a:rPr lang="ar-OM" dirty="0">
                <a:latin typeface="Calibri" panose="020F0502020204030204" pitchFamily="34" charset="0"/>
                <a:ea typeface="Calibri" panose="020F0502020204030204" pitchFamily="34" charset="0"/>
                <a:cs typeface="Arial" panose="020B0604020202020204" pitchFamily="34" charset="0"/>
              </a:rPr>
              <a:t>3- ك</a:t>
            </a:r>
            <a:r>
              <a:rPr lang="ar-OM" sz="1800" dirty="0">
                <a:effectLst/>
                <a:latin typeface="Calibri" panose="020F0502020204030204" pitchFamily="34" charset="0"/>
                <a:ea typeface="Calibri" panose="020F0502020204030204" pitchFamily="34" charset="0"/>
                <a:cs typeface="Arial" panose="020B0604020202020204" pitchFamily="34" charset="0"/>
              </a:rPr>
              <a:t>تيبات توعوية تصدرها وزارة البلديات الإقليمية وموارد المياه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r>
              <a:rPr lang="ar-OM" sz="1800" dirty="0">
                <a:effectLst/>
                <a:latin typeface="Calibri" panose="020F0502020204030204" pitchFamily="34" charset="0"/>
                <a:ea typeface="Calibri" panose="020F0502020204030204" pitchFamily="34" charset="0"/>
                <a:cs typeface="Arial" panose="020B0604020202020204" pitchFamily="34" charset="0"/>
              </a:rPr>
              <a:t>4- المكتب الفني لبرنامج </a:t>
            </a:r>
            <a:r>
              <a:rPr lang="en-US" sz="1800" dirty="0">
                <a:effectLst/>
                <a:latin typeface="Arial" panose="020B0604020202020204" pitchFamily="34" charset="0"/>
                <a:ea typeface="Calibri" panose="020F0502020204030204" pitchFamily="34" charset="0"/>
                <a:cs typeface="Arial" panose="020B0604020202020204" pitchFamily="34" charset="0"/>
              </a:rPr>
              <a:t>GLOBE </a:t>
            </a:r>
            <a:r>
              <a:rPr lang="ar-OM"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2014</a:t>
            </a:r>
            <a:r>
              <a:rPr lang="ar-OM" sz="1800" dirty="0">
                <a:effectLst/>
                <a:latin typeface="Calibri" panose="020F0502020204030204" pitchFamily="34" charset="0"/>
                <a:ea typeface="Calibri" panose="020F0502020204030204" pitchFamily="34" charset="0"/>
                <a:cs typeface="Arial" panose="020B0604020202020204" pitchFamily="34" charset="0"/>
              </a:rPr>
              <a:t>) مذكرة بروتوكول الماء للبرنامج التدريبي لمعلمي برنامج </a:t>
            </a:r>
            <a:r>
              <a:rPr lang="en-US" sz="1800" dirty="0">
                <a:effectLst/>
                <a:latin typeface="Arial" panose="020B0604020202020204" pitchFamily="34" charset="0"/>
                <a:ea typeface="Calibri" panose="020F0502020204030204" pitchFamily="34" charset="0"/>
                <a:cs typeface="Arial" panose="020B0604020202020204" pitchFamily="34" charset="0"/>
              </a:rPr>
              <a:t>GLOBE</a:t>
            </a:r>
            <a:r>
              <a:rPr lang="ar-OM" sz="1800"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r>
              <a:rPr lang="ar-OM" sz="1800" dirty="0">
                <a:effectLst/>
                <a:latin typeface="Calibri" panose="020F0502020204030204" pitchFamily="34" charset="0"/>
                <a:ea typeface="Calibri" panose="020F0502020204030204" pitchFamily="34" charset="0"/>
                <a:cs typeface="Arial" panose="020B0604020202020204" pitchFamily="34" charset="0"/>
              </a:rPr>
              <a:t>5- المكتب الفني لبرنامج </a:t>
            </a:r>
            <a:r>
              <a:rPr lang="en-US" sz="1800" dirty="0">
                <a:effectLst/>
                <a:latin typeface="Arial" panose="020B0604020202020204" pitchFamily="34" charset="0"/>
                <a:ea typeface="Calibri" panose="020F0502020204030204" pitchFamily="34" charset="0"/>
                <a:cs typeface="Arial" panose="020B0604020202020204" pitchFamily="34" charset="0"/>
              </a:rPr>
              <a:t>GLOBE </a:t>
            </a:r>
            <a:r>
              <a:rPr lang="ar-OM" sz="1800" dirty="0">
                <a:effectLst/>
                <a:latin typeface="Calibri" panose="020F0502020204030204" pitchFamily="34" charset="0"/>
                <a:ea typeface="Calibri" panose="020F0502020204030204" pitchFamily="34" charset="0"/>
                <a:cs typeface="Arial" panose="020B0604020202020204" pitchFamily="34" charset="0"/>
              </a:rPr>
              <a:t>. مذكرة بروتوكول الأكسجين الذائب للبرنامج التدريبي لمعلمي برنامج </a:t>
            </a:r>
            <a:r>
              <a:rPr lang="en-US" sz="1800" dirty="0">
                <a:effectLst/>
                <a:latin typeface="Arial" panose="020B0604020202020204" pitchFamily="34" charset="0"/>
                <a:ea typeface="Calibri" panose="020F0502020204030204" pitchFamily="34" charset="0"/>
                <a:cs typeface="Arial" panose="020B0604020202020204" pitchFamily="34" charset="0"/>
              </a:rPr>
              <a:t>GLOBE</a:t>
            </a:r>
            <a:r>
              <a:rPr lang="ar-OM" sz="1800"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pP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spcAft>
                <a:spcPts val="1000"/>
              </a:spcAft>
            </a:pPr>
            <a:r>
              <a:rPr lang="ar-OM" sz="1800" dirty="0">
                <a:effectLst/>
                <a:latin typeface="Calibri" panose="020F0502020204030204" pitchFamily="34" charset="0"/>
                <a:ea typeface="Calibri" panose="020F0502020204030204" pitchFamily="34" charset="0"/>
                <a:cs typeface="Arial" panose="020B0604020202020204" pitchFamily="34" charset="0"/>
              </a:rPr>
              <a:t>6- وزارة التربية والتعليم ( </a:t>
            </a:r>
            <a:r>
              <a:rPr lang="en-US" sz="1800" dirty="0">
                <a:effectLst/>
                <a:latin typeface="Arial" panose="020B0604020202020204" pitchFamily="34" charset="0"/>
                <a:ea typeface="Calibri" panose="020F0502020204030204" pitchFamily="34" charset="0"/>
                <a:cs typeface="Arial" panose="020B0604020202020204" pitchFamily="34" charset="0"/>
              </a:rPr>
              <a:t>2013</a:t>
            </a:r>
            <a:r>
              <a:rPr lang="ar-OM" sz="1800" dirty="0">
                <a:effectLst/>
                <a:latin typeface="Calibri" panose="020F0502020204030204" pitchFamily="34" charset="0"/>
                <a:ea typeface="Calibri" panose="020F0502020204030204" pitchFamily="34" charset="0"/>
                <a:cs typeface="Arial" panose="020B0604020202020204" pitchFamily="34" charset="0"/>
              </a:rPr>
              <a:t> ) كتاب العلوم للصف الثامن الأساسي.</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066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7E9C32-5798-D29E-ABDA-F711718F294F}"/>
              </a:ext>
            </a:extLst>
          </p:cNvPr>
          <p:cNvSpPr txBox="1"/>
          <p:nvPr/>
        </p:nvSpPr>
        <p:spPr>
          <a:xfrm>
            <a:off x="676319" y="285686"/>
            <a:ext cx="11024616" cy="6760569"/>
          </a:xfrm>
          <a:prstGeom prst="rect">
            <a:avLst/>
          </a:prstGeom>
          <a:noFill/>
        </p:spPr>
        <p:txBody>
          <a:bodyPr wrap="square">
            <a:spAutoFit/>
          </a:bodyPr>
          <a:lstStyle/>
          <a:p>
            <a:pPr algn="r" rtl="1">
              <a:lnSpc>
                <a:spcPct val="115000"/>
              </a:lnSpc>
              <a:spcAft>
                <a:spcPts val="1000"/>
              </a:spcAft>
            </a:pPr>
            <a:endParaRPr lang="ar-OM"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OM" sz="2000" dirty="0">
                <a:effectLst/>
                <a:latin typeface="Calibri" panose="020F0502020204030204" pitchFamily="34" charset="0"/>
                <a:ea typeface="Calibri" panose="020F0502020204030204" pitchFamily="34" charset="0"/>
              </a:rPr>
              <a:t>يهدف بحثنا إلى دراسة مدى تغير خواص الماء المستخدم للشرب في المدرسة عند نقله من مصدره إلى مكان استخدامه، ومدى مطابقتها للمواصفات العالمية للماء الصالح للشرب. حيث حددت منظمة الصحة العالمية مواصفات الماء الصالح للشرب بحيث تكون حموضته ( </a:t>
            </a:r>
            <a:r>
              <a:rPr lang="en-US" sz="2000" dirty="0">
                <a:effectLst/>
                <a:latin typeface="Arial" panose="020B0604020202020204" pitchFamily="34" charset="0"/>
                <a:ea typeface="Calibri" panose="020F0502020204030204" pitchFamily="34" charset="0"/>
              </a:rPr>
              <a:t>PH</a:t>
            </a:r>
            <a:r>
              <a:rPr lang="ar-OM" sz="2000" dirty="0">
                <a:effectLst/>
                <a:latin typeface="Calibri" panose="020F0502020204030204" pitchFamily="34" charset="0"/>
                <a:ea typeface="Calibri" panose="020F0502020204030204" pitchFamily="34" charset="0"/>
              </a:rPr>
              <a:t> ) ما بين ( 6.5 – 8.5 ) وتكون ملوحته ما بين (  300</a:t>
            </a:r>
            <a:r>
              <a:rPr lang="en-US" sz="2000" dirty="0">
                <a:effectLst/>
                <a:latin typeface="Arial" panose="020B0604020202020204" pitchFamily="34" charset="0"/>
                <a:ea typeface="Calibri" panose="020F0502020204030204" pitchFamily="34" charset="0"/>
              </a:rPr>
              <a:t>ppt 1500 - ppt</a:t>
            </a:r>
            <a:r>
              <a:rPr lang="ar-OM" sz="2000" dirty="0">
                <a:effectLst/>
                <a:latin typeface="Calibri" panose="020F0502020204030204" pitchFamily="34" charset="0"/>
                <a:ea typeface="Calibri" panose="020F0502020204030204" pitchFamily="34" charset="0"/>
              </a:rPr>
              <a:t> ) كما يجب أن يكون خاليا من البكتيريا ومسببات الأمراض وذلك من خلال الإجابة على السؤال التالي :</a:t>
            </a:r>
          </a:p>
          <a:p>
            <a:pPr algn="r" rtl="1">
              <a:lnSpc>
                <a:spcPct val="115000"/>
              </a:lnSpc>
              <a:spcAft>
                <a:spcPts val="1000"/>
              </a:spcAft>
            </a:pPr>
            <a:r>
              <a:rPr lang="ar-OM" sz="2000" dirty="0">
                <a:effectLst/>
                <a:latin typeface="Calibri" panose="020F0502020204030204" pitchFamily="34" charset="0"/>
                <a:ea typeface="Calibri" panose="020F0502020204030204" pitchFamily="34" charset="0"/>
              </a:rPr>
              <a:t> ما مدى تغير خواص الماء عند نقله من خزان التجميع إلى ثلاجات الشرب بالمدرسة ؟</a:t>
            </a:r>
          </a:p>
          <a:p>
            <a:pPr algn="r" rtl="1">
              <a:lnSpc>
                <a:spcPct val="115000"/>
              </a:lnSpc>
              <a:spcAft>
                <a:spcPts val="1000"/>
              </a:spcAft>
            </a:pPr>
            <a:endParaRPr lang="en-US" sz="2000" dirty="0">
              <a:effectLst/>
              <a:highlight>
                <a:srgbClr val="FFFF00"/>
              </a:highlight>
              <a:latin typeface="Calibri" panose="020F0502020204030204" pitchFamily="34" charset="0"/>
              <a:ea typeface="Calibri" panose="020F0502020204030204" pitchFamily="34" charset="0"/>
            </a:endParaRPr>
          </a:p>
          <a:p>
            <a:pPr marL="0" marR="0" algn="r" rtl="1">
              <a:lnSpc>
                <a:spcPct val="115000"/>
              </a:lnSpc>
              <a:spcAft>
                <a:spcPts val="1000"/>
              </a:spcAft>
            </a:pPr>
            <a:r>
              <a:rPr lang="ar-OM" sz="2000" dirty="0">
                <a:effectLst/>
                <a:latin typeface="Calibri" panose="020F0502020204030204" pitchFamily="34" charset="0"/>
                <a:ea typeface="Calibri" panose="020F0502020204030204" pitchFamily="34" charset="0"/>
              </a:rPr>
              <a:t>وللإجابة على هذا السؤال قمنا  بالمقارنة بين 3 عينات من الماء ( العينة 1 : من البئر ، العينة 2: من الصهريج ، العينة 3: من المدرسة ) وذلك باستخدام بروتوكول الماء (الشفافية والحموضة والملوحة والموصلية  )  وبروتوكول الأكسجين الذائب ، كما أرسلنا عينات إلى مختبر بلدية عبري لمقارنة الملوحة والحموضة.</a:t>
            </a:r>
            <a:endParaRPr lang="en-US" sz="2000" dirty="0">
              <a:effectLst/>
              <a:latin typeface="Calibri" panose="020F0502020204030204" pitchFamily="34" charset="0"/>
              <a:ea typeface="Calibri" panose="020F0502020204030204" pitchFamily="34" charset="0"/>
            </a:endParaRPr>
          </a:p>
          <a:p>
            <a:pPr marL="0" marR="0" algn="r" rtl="1">
              <a:lnSpc>
                <a:spcPct val="115000"/>
              </a:lnSpc>
              <a:spcAft>
                <a:spcPts val="1000"/>
              </a:spcAft>
            </a:pPr>
            <a:r>
              <a:rPr lang="ar-OM" sz="2000" dirty="0">
                <a:effectLst/>
                <a:latin typeface="Calibri" panose="020F0502020204030204" pitchFamily="34" charset="0"/>
                <a:ea typeface="Calibri" panose="020F0502020204030204" pitchFamily="34" charset="0"/>
              </a:rPr>
              <a:t>وقد توصلنا إل أن خواص الماء لا تتغير كثيرا عند نقله من خزان التجميع إلى مكان استخدامه في ثلاجات الشرب في المدرسة ويكون ضمن مواصفات الماء الصالح للشرب والذي حددته منظمة الصحة العالمية كما لم يؤثر ذلك على جودة الماء مما يجعله مناسبا للشرب . </a:t>
            </a:r>
            <a:endParaRPr lang="en-US" sz="2000" dirty="0">
              <a:effectLst/>
              <a:latin typeface="Calibri" panose="020F0502020204030204" pitchFamily="34" charset="0"/>
              <a:ea typeface="Calibri" panose="020F0502020204030204" pitchFamily="34" charset="0"/>
            </a:endParaRPr>
          </a:p>
          <a:p>
            <a:pPr algn="r" rtl="1">
              <a:lnSpc>
                <a:spcPct val="115000"/>
              </a:lnSpc>
              <a:spcAft>
                <a:spcPts val="1000"/>
              </a:spcAft>
            </a:pPr>
            <a:endParaRPr lang="ar-OM" sz="2400" b="1" dirty="0">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endParaRPr lang="ar-OM" sz="28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13459A4A-2FC0-7283-BCFD-3283E590DF6E}"/>
              </a:ext>
            </a:extLst>
          </p:cNvPr>
          <p:cNvSpPr/>
          <p:nvPr/>
        </p:nvSpPr>
        <p:spPr>
          <a:xfrm>
            <a:off x="7987343" y="147935"/>
            <a:ext cx="2204450" cy="923330"/>
          </a:xfrm>
          <a:prstGeom prst="rect">
            <a:avLst/>
          </a:prstGeom>
          <a:noFill/>
        </p:spPr>
        <p:txBody>
          <a:bodyPr wrap="none" lIns="91440" tIns="45720" rIns="91440" bIns="45720">
            <a:spAutoFit/>
          </a:bodyPr>
          <a:lstStyle/>
          <a:p>
            <a:pPr algn="ctr"/>
            <a:r>
              <a:rPr lang="ar-OM" sz="5400" b="0" cap="none" spc="0" dirty="0">
                <a:ln w="0"/>
                <a:solidFill>
                  <a:srgbClr val="FF0000"/>
                </a:solidFill>
                <a:effectLst>
                  <a:outerShdw blurRad="38100" dist="19050" dir="2700000" algn="tl" rotWithShape="0">
                    <a:schemeClr val="dk1">
                      <a:alpha val="40000"/>
                    </a:schemeClr>
                  </a:outerShdw>
                </a:effectLst>
              </a:rPr>
              <a:t>الملخص:</a:t>
            </a:r>
            <a:endParaRPr lang="en-US" sz="5400" b="0" cap="none" spc="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0540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3F30221B-39F6-88D3-A33E-77ED18847A1E}"/>
              </a:ext>
            </a:extLst>
          </p:cNvPr>
          <p:cNvSpPr txBox="1"/>
          <p:nvPr/>
        </p:nvSpPr>
        <p:spPr>
          <a:xfrm>
            <a:off x="1152144" y="918365"/>
            <a:ext cx="10579608" cy="1793248"/>
          </a:xfrm>
          <a:prstGeom prst="rect">
            <a:avLst/>
          </a:prstGeom>
          <a:noFill/>
        </p:spPr>
        <p:txBody>
          <a:bodyPr wrap="square">
            <a:spAutoFit/>
          </a:bodyPr>
          <a:lstStyle/>
          <a:p>
            <a:pPr algn="r" rtl="1">
              <a:lnSpc>
                <a:spcPct val="115000"/>
              </a:lnSpc>
              <a:spcAft>
                <a:spcPts val="1000"/>
              </a:spcAft>
            </a:pPr>
            <a:endParaRPr lang="ar-OM" sz="2800" dirty="0">
              <a:effectLst/>
              <a:latin typeface="Calibri" panose="020F0502020204030204" pitchFamily="34" charset="0"/>
              <a:ea typeface="Calibri" panose="020F0502020204030204" pitchFamily="34" charset="0"/>
            </a:endParaRPr>
          </a:p>
          <a:p>
            <a:pPr algn="r" rtl="1">
              <a:lnSpc>
                <a:spcPct val="115000"/>
              </a:lnSpc>
              <a:spcAft>
                <a:spcPts val="1000"/>
              </a:spcAft>
            </a:pPr>
            <a:endParaRPr lang="ar-OM" sz="2800" dirty="0">
              <a:latin typeface="Calibri" panose="020F0502020204030204" pitchFamily="34" charset="0"/>
              <a:ea typeface="Calibri" panose="020F0502020204030204" pitchFamily="34" charset="0"/>
            </a:endParaRPr>
          </a:p>
          <a:p>
            <a:pPr algn="r" rtl="1">
              <a:lnSpc>
                <a:spcPct val="115000"/>
              </a:lnSpc>
              <a:spcAft>
                <a:spcPts val="1000"/>
              </a:spcAft>
            </a:pPr>
            <a:r>
              <a:rPr lang="ar-OM" sz="2800" dirty="0">
                <a:effectLst/>
                <a:latin typeface="Calibri" panose="020F0502020204030204" pitchFamily="34" charset="0"/>
                <a:ea typeface="Calibri" panose="020F0502020204030204" pitchFamily="34" charset="0"/>
              </a:rPr>
              <a:t>ما مدى تغير خواص الماء عند نقله من خزان التجميع إلى ثلاجات الشرب بالمدرسة ؟</a:t>
            </a:r>
          </a:p>
        </p:txBody>
      </p:sp>
      <p:sp>
        <p:nvSpPr>
          <p:cNvPr id="2" name="Rectangle 1">
            <a:extLst>
              <a:ext uri="{FF2B5EF4-FFF2-40B4-BE49-F238E27FC236}">
                <a16:creationId xmlns:a16="http://schemas.microsoft.com/office/drawing/2014/main" id="{41828E81-D7F0-A869-367A-E3FD6D11CA1C}"/>
              </a:ext>
            </a:extLst>
          </p:cNvPr>
          <p:cNvSpPr/>
          <p:nvPr/>
        </p:nvSpPr>
        <p:spPr>
          <a:xfrm>
            <a:off x="7308519" y="545868"/>
            <a:ext cx="3044424" cy="923330"/>
          </a:xfrm>
          <a:prstGeom prst="rect">
            <a:avLst/>
          </a:prstGeom>
          <a:noFill/>
        </p:spPr>
        <p:txBody>
          <a:bodyPr wrap="none" lIns="91440" tIns="45720" rIns="91440" bIns="45720">
            <a:spAutoFit/>
          </a:bodyPr>
          <a:lstStyle/>
          <a:p>
            <a:pPr algn="ctr"/>
            <a:r>
              <a:rPr lang="ar-OM" sz="5400" dirty="0">
                <a:ln w="0"/>
                <a:solidFill>
                  <a:srgbClr val="FF0000"/>
                </a:solidFill>
                <a:effectLst>
                  <a:outerShdw blurRad="38100" dist="19050" dir="2700000" algn="tl" rotWithShape="0">
                    <a:schemeClr val="dk1">
                      <a:alpha val="40000"/>
                    </a:schemeClr>
                  </a:outerShdw>
                </a:effectLst>
              </a:rPr>
              <a:t>سؤال البحث:</a:t>
            </a:r>
            <a:endParaRPr lang="en-US" sz="5400" b="0" cap="none" spc="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945623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345469C9-85FC-D252-6229-9A25219FA3F6}"/>
              </a:ext>
            </a:extLst>
          </p:cNvPr>
          <p:cNvSpPr txBox="1"/>
          <p:nvPr/>
        </p:nvSpPr>
        <p:spPr>
          <a:xfrm>
            <a:off x="1408176" y="621309"/>
            <a:ext cx="10332720" cy="5957913"/>
          </a:xfrm>
          <a:prstGeom prst="rect">
            <a:avLst/>
          </a:prstGeom>
          <a:noFill/>
        </p:spPr>
        <p:txBody>
          <a:bodyPr wrap="square">
            <a:spAutoFit/>
          </a:bodyPr>
          <a:lstStyle/>
          <a:p>
            <a:pPr marL="0" marR="0" algn="r" rtl="1">
              <a:lnSpc>
                <a:spcPct val="115000"/>
              </a:lnSpc>
              <a:spcAft>
                <a:spcPts val="1000"/>
              </a:spcAft>
            </a:pPr>
            <a:r>
              <a:rPr lang="ar-OM" sz="4000" b="1" dirty="0">
                <a:solidFill>
                  <a:srgbClr val="FF0000"/>
                </a:solidFill>
                <a:effectLst/>
                <a:latin typeface="Calibri" panose="020F0502020204030204" pitchFamily="34" charset="0"/>
                <a:ea typeface="Calibri" panose="020F0502020204030204" pitchFamily="34" charset="0"/>
              </a:rPr>
              <a:t>خطة البحث :</a:t>
            </a:r>
            <a:endParaRPr lang="en-US" sz="3200"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ar-OM" sz="2400" dirty="0">
                <a:effectLst/>
                <a:latin typeface="Calibri" panose="020F0502020204030204" pitchFamily="34" charset="0"/>
                <a:ea typeface="Calibri" panose="020F0502020204030204" pitchFamily="34" charset="0"/>
              </a:rPr>
              <a:t>جمع معلومات عن موضوع البحث من الكتب المتوفرة بمركز مصادر التعلم ومن شبكة المعلومات. </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ar-OM" sz="2400" dirty="0">
                <a:effectLst/>
                <a:latin typeface="Calibri" panose="020F0502020204030204" pitchFamily="34" charset="0"/>
                <a:ea typeface="Calibri" panose="020F0502020204030204" pitchFamily="34" charset="0"/>
              </a:rPr>
              <a:t>وضع خطة البحث.</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ar-OM" sz="2400" dirty="0">
                <a:effectLst/>
                <a:latin typeface="Calibri" panose="020F0502020204030204" pitchFamily="34" charset="0"/>
                <a:ea typeface="Calibri" panose="020F0502020204030204" pitchFamily="34" charset="0"/>
              </a:rPr>
              <a:t>وضع جدول زمني لتنفيذ خطة البحث .</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ar-OM" sz="2400" dirty="0">
                <a:effectLst/>
                <a:latin typeface="Calibri" panose="020F0502020204030204" pitchFamily="34" charset="0"/>
                <a:ea typeface="Calibri" panose="020F0502020204030204" pitchFamily="34" charset="0"/>
              </a:rPr>
              <a:t>. استخدام بروتوكول الماء لتحديد خصائص الماء في كل مصدر (الحموضة – الملوحة – الموصلية ).</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ar-OM" sz="2400" dirty="0">
                <a:effectLst/>
                <a:latin typeface="Calibri" panose="020F0502020204030204" pitchFamily="34" charset="0"/>
                <a:ea typeface="Calibri" panose="020F0502020204030204" pitchFamily="34" charset="0"/>
              </a:rPr>
              <a:t>تحديد الأجهزة والأدوات اللازمة لتنفيذ العمل ( جهاز قياس الحموضة (</a:t>
            </a:r>
            <a:r>
              <a:rPr lang="en-US" sz="2400" dirty="0">
                <a:effectLst/>
                <a:latin typeface="Arial" panose="020B0604020202020204" pitchFamily="34" charset="0"/>
                <a:ea typeface="Calibri" panose="020F0502020204030204" pitchFamily="34" charset="0"/>
              </a:rPr>
              <a:t>pH meter</a:t>
            </a:r>
            <a:r>
              <a:rPr lang="ar-OM" sz="2400" dirty="0">
                <a:effectLst/>
                <a:latin typeface="Calibri" panose="020F0502020204030204" pitchFamily="34" charset="0"/>
                <a:ea typeface="Calibri" panose="020F0502020204030204" pitchFamily="34" charset="0"/>
              </a:rPr>
              <a:t> ) وجهاز قياس الملوحة والموصلية ).</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buFont typeface="+mj-lt"/>
              <a:buAutoNum type="arabicPeriod"/>
            </a:pPr>
            <a:r>
              <a:rPr lang="en-US" sz="2400" dirty="0">
                <a:effectLst/>
                <a:latin typeface="Arial" panose="020B0604020202020204" pitchFamily="34" charset="0"/>
                <a:ea typeface="Calibri" panose="020F0502020204030204" pitchFamily="34" charset="0"/>
              </a:rPr>
              <a:t> </a:t>
            </a:r>
            <a:r>
              <a:rPr lang="ar-OM" sz="2400" dirty="0">
                <a:effectLst/>
                <a:latin typeface="Arial" panose="020B0604020202020204" pitchFamily="34" charset="0"/>
                <a:ea typeface="Calibri" panose="020F0502020204030204" pitchFamily="34" charset="0"/>
              </a:rPr>
              <a:t>التعاون مع بلديتي ينقل وعبري لتحديد انسبة الأملاح الذائبة في الماء واجراء الفحص البكتريولوجي .</a:t>
            </a:r>
            <a:endParaRPr lang="en-US" dirty="0">
              <a:effectLst/>
              <a:latin typeface="Calibri" panose="020F0502020204030204" pitchFamily="34" charset="0"/>
              <a:ea typeface="Calibri" panose="020F0502020204030204" pitchFamily="34" charset="0"/>
            </a:endParaRPr>
          </a:p>
          <a:p>
            <a:pPr marL="342900" marR="0" lvl="0" indent="-342900" algn="r" rtl="1">
              <a:lnSpc>
                <a:spcPct val="115000"/>
              </a:lnSpc>
              <a:spcAft>
                <a:spcPts val="1000"/>
              </a:spcAft>
              <a:buFont typeface="+mj-lt"/>
              <a:buAutoNum type="arabicPeriod"/>
            </a:pPr>
            <a:r>
              <a:rPr lang="ar-OM" sz="2400" dirty="0">
                <a:effectLst/>
                <a:latin typeface="Calibri" panose="020F0502020204030204" pitchFamily="34" charset="0"/>
                <a:ea typeface="Calibri" panose="020F0502020204030204" pitchFamily="34" charset="0"/>
              </a:rPr>
              <a:t>جمع البيانات وتنظيمها في جداول .</a:t>
            </a:r>
            <a:endParaRPr lang="ar-OM" dirty="0">
              <a:latin typeface="Calibri" panose="020F0502020204030204" pitchFamily="34" charset="0"/>
              <a:ea typeface="Calibri" panose="020F0502020204030204" pitchFamily="34" charset="0"/>
            </a:endParaRPr>
          </a:p>
          <a:p>
            <a:pPr marL="342900" marR="0" lvl="0" indent="-342900" algn="r" rtl="1">
              <a:lnSpc>
                <a:spcPct val="115000"/>
              </a:lnSpc>
              <a:spcAft>
                <a:spcPts val="1000"/>
              </a:spcAft>
              <a:buFont typeface="+mj-lt"/>
              <a:buAutoNum type="arabicPeriod"/>
            </a:pPr>
            <a:r>
              <a:rPr lang="ar-OM" sz="2400" dirty="0">
                <a:effectLst/>
                <a:latin typeface="Calibri" panose="020F0502020204030204" pitchFamily="34" charset="0"/>
                <a:ea typeface="Calibri" panose="020F0502020204030204" pitchFamily="34" charset="0"/>
              </a:rPr>
              <a:t>ادخال البيانات في الموقع الإلكتروني للبرنامج </a:t>
            </a:r>
            <a:endParaRPr lang="ar-OM" dirty="0">
              <a:latin typeface="Calibri" panose="020F0502020204030204" pitchFamily="34" charset="0"/>
              <a:ea typeface="Calibri" panose="020F0502020204030204" pitchFamily="34" charset="0"/>
            </a:endParaRPr>
          </a:p>
          <a:p>
            <a:pPr marL="342900" marR="0" lvl="0" indent="-342900" algn="r" rtl="1">
              <a:lnSpc>
                <a:spcPct val="115000"/>
              </a:lnSpc>
              <a:spcAft>
                <a:spcPts val="1000"/>
              </a:spcAft>
              <a:buFont typeface="+mj-lt"/>
              <a:buAutoNum type="arabicPeriod"/>
            </a:pPr>
            <a:r>
              <a:rPr lang="ar-OM" sz="2400" dirty="0">
                <a:effectLst/>
                <a:latin typeface="Calibri" panose="020F0502020204030204" pitchFamily="34" charset="0"/>
                <a:ea typeface="Calibri" panose="020F0502020204030204" pitchFamily="34" charset="0"/>
              </a:rPr>
              <a:t>تحليل البيانات وتمثيلها بيانيا 10</a:t>
            </a:r>
          </a:p>
          <a:p>
            <a:pPr marL="342900" marR="0" lvl="0" indent="-342900" algn="r" rtl="1">
              <a:lnSpc>
                <a:spcPct val="115000"/>
              </a:lnSpc>
              <a:spcAft>
                <a:spcPts val="1000"/>
              </a:spcAft>
              <a:buFont typeface="+mj-lt"/>
              <a:buAutoNum type="arabicPeriod"/>
            </a:pPr>
            <a:r>
              <a:rPr lang="ar-OM" sz="2400" dirty="0">
                <a:effectLst/>
                <a:latin typeface="Calibri" panose="020F0502020204030204" pitchFamily="34" charset="0"/>
                <a:ea typeface="Calibri" panose="020F0502020204030204" pitchFamily="34" charset="0"/>
              </a:rPr>
              <a:t>. التوصل للنتائج والتوصيات </a:t>
            </a:r>
            <a:endParaRPr lang="en-US"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55158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ربع نص 2">
            <a:extLst>
              <a:ext uri="{FF2B5EF4-FFF2-40B4-BE49-F238E27FC236}">
                <a16:creationId xmlns:a16="http://schemas.microsoft.com/office/drawing/2014/main" id="{B2844AFF-A483-E523-E16D-BF0AB8305D63}"/>
              </a:ext>
            </a:extLst>
          </p:cNvPr>
          <p:cNvSpPr txBox="1">
            <a:spLocks noChangeArrowheads="1"/>
          </p:cNvSpPr>
          <p:nvPr/>
        </p:nvSpPr>
        <p:spPr bwMode="auto">
          <a:xfrm flipH="1">
            <a:off x="-2665413" y="1169988"/>
            <a:ext cx="238125" cy="2746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4</a:t>
            </a:r>
            <a:endParaRPr kumimoji="0" lang="ar-OM" altLang="ar-OM"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9" name="مربع نص 2">
            <a:extLst>
              <a:ext uri="{FF2B5EF4-FFF2-40B4-BE49-F238E27FC236}">
                <a16:creationId xmlns:a16="http://schemas.microsoft.com/office/drawing/2014/main" id="{7E7455E8-6A75-C5BF-BFD6-8941EEFED86A}"/>
              </a:ext>
            </a:extLst>
          </p:cNvPr>
          <p:cNvSpPr txBox="1">
            <a:spLocks noChangeArrowheads="1"/>
          </p:cNvSpPr>
          <p:nvPr/>
        </p:nvSpPr>
        <p:spPr bwMode="auto">
          <a:xfrm flipH="1">
            <a:off x="-2665413" y="1169988"/>
            <a:ext cx="238125" cy="2746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4</a:t>
            </a:r>
            <a:endParaRPr kumimoji="0" lang="ar-OM" altLang="ar-OM"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0" name="Rectangle 16">
            <a:extLst>
              <a:ext uri="{FF2B5EF4-FFF2-40B4-BE49-F238E27FC236}">
                <a16:creationId xmlns:a16="http://schemas.microsoft.com/office/drawing/2014/main" id="{AA8D2A9C-6AD8-427D-86F4-E46F2B0F591A}"/>
              </a:ext>
            </a:extLst>
          </p:cNvPr>
          <p:cNvSpPr>
            <a:spLocks noChangeArrowheads="1"/>
          </p:cNvSpPr>
          <p:nvPr/>
        </p:nvSpPr>
        <p:spPr bwMode="auto">
          <a:xfrm>
            <a:off x="525751" y="434930"/>
            <a:ext cx="1114049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2800" b="1" i="0" u="none" strike="noStrike" cap="none" normalizeH="0" baseline="0" dirty="0">
                <a:ln>
                  <a:noFill/>
                </a:ln>
                <a:solidFill>
                  <a:srgbClr val="FF0000"/>
                </a:solidFill>
                <a:effectLst/>
                <a:latin typeface="Arial" panose="020B0604020202020204" pitchFamily="34" charset="0"/>
                <a:ea typeface="Calibri" panose="020F0502020204030204" pitchFamily="34" charset="0"/>
                <a:cs typeface="Arial" panose="020B0604020202020204" pitchFamily="34" charset="0"/>
              </a:rPr>
              <a:t>طرق جمع البيانات:</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تم استخدام بروتوكول الماء ( الشفافية والملوحة والحموضة والموصلية ) وبروتوكول الأكسجين الذائب للإجابة على سؤال البحث.</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قياس الشفافية والحموضة والملوحة والموصلية لعينات الماء ( 1- عينة من خزان التجميع ، 2- عينة من صهريج الماء ، 3- عينة من صنبور الماء بالمدرسة ).</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قياس نسبة الأكسجين الذائب في العينات الثلاث.</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ارسال رسالة رسمية لبلدية ينقل لتزويدنا بالزجاجات الخاصة بجمع عينات الماء.</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إرسال العينات إلى مختبر بلدية عبري لقياس خواص الماء ( الحموضة والملوحة والموصلية ) للعينات الثلاث .</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3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مقارنة النتائج.</a:t>
            </a:r>
            <a:endParaRPr kumimoji="0" lang="ar-OM" altLang="ar-OM"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6475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ربع نص 11">
            <a:extLst>
              <a:ext uri="{FF2B5EF4-FFF2-40B4-BE49-F238E27FC236}">
                <a16:creationId xmlns:a16="http://schemas.microsoft.com/office/drawing/2014/main" id="{4CD0DBB9-0ECE-9226-29C7-10DA3AADBEF3}"/>
              </a:ext>
            </a:extLst>
          </p:cNvPr>
          <p:cNvSpPr txBox="1"/>
          <p:nvPr/>
        </p:nvSpPr>
        <p:spPr>
          <a:xfrm>
            <a:off x="2990088" y="368230"/>
            <a:ext cx="9034272" cy="1622367"/>
          </a:xfrm>
          <a:prstGeom prst="rect">
            <a:avLst/>
          </a:prstGeom>
          <a:noFill/>
        </p:spPr>
        <p:txBody>
          <a:bodyPr wrap="square">
            <a:spAutoFit/>
          </a:bodyPr>
          <a:lstStyle/>
          <a:p>
            <a:pPr marL="457200" algn="r" rtl="1">
              <a:lnSpc>
                <a:spcPct val="115000"/>
              </a:lnSpc>
            </a:pPr>
            <a:r>
              <a:rPr lang="ar-SA" sz="4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النتائج :</a:t>
            </a:r>
            <a:r>
              <a:rPr lang="ar-OM" sz="2400" dirty="0">
                <a:effectLst/>
                <a:latin typeface="Calibri" panose="020F0502020204030204" pitchFamily="34" charset="0"/>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457200" algn="r" rtl="1">
              <a:lnSpc>
                <a:spcPct val="115000"/>
              </a:lnSpc>
            </a:pPr>
            <a:r>
              <a:rPr lang="ar-OM" sz="2400" dirty="0">
                <a:effectLst/>
                <a:latin typeface="Calibri" panose="020F0502020204030204" pitchFamily="34" charset="0"/>
                <a:ea typeface="Calibri" panose="020F0502020204030204" pitchFamily="34" charset="0"/>
                <a:cs typeface="Arial" panose="020B0604020202020204" pitchFamily="34" charset="0"/>
              </a:rPr>
              <a:t>بعد جمع البيانات تم تصنيفها في جدول للمقارنة بينها كالتالي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457200" algn="r" rtl="1">
              <a:lnSpc>
                <a:spcPct val="115000"/>
              </a:lnSpc>
              <a:spcAft>
                <a:spcPts val="1000"/>
              </a:spcAft>
            </a:pPr>
            <a:r>
              <a:rPr lang="ar-OM" sz="2400" dirty="0">
                <a:effectLst/>
                <a:latin typeface="Calibri" panose="020F0502020204030204" pitchFamily="34" charset="0"/>
                <a:ea typeface="Calibri" panose="020F0502020204030204" pitchFamily="34" charset="0"/>
                <a:cs typeface="Arial" panose="020B0604020202020204" pitchFamily="34" charset="0"/>
              </a:rPr>
              <a:t>أولا : خصائص الماء في العينات الثلاث باستخدام أجهزة برنامج </a:t>
            </a:r>
            <a:r>
              <a:rPr lang="en-US" sz="2400" dirty="0">
                <a:effectLst/>
                <a:latin typeface="Arial" panose="020B0604020202020204" pitchFamily="34" charset="0"/>
                <a:ea typeface="Calibri" panose="020F0502020204030204" pitchFamily="34" charset="0"/>
                <a:cs typeface="Arial" panose="020B0604020202020204" pitchFamily="34" charset="0"/>
              </a:rPr>
              <a:t>GLOBE</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مربع نص 20">
            <a:extLst>
              <a:ext uri="{FF2B5EF4-FFF2-40B4-BE49-F238E27FC236}">
                <a16:creationId xmlns:a16="http://schemas.microsoft.com/office/drawing/2014/main" id="{C94F40E3-77B7-308C-3F6E-AEA43C872798}"/>
              </a:ext>
            </a:extLst>
          </p:cNvPr>
          <p:cNvSpPr txBox="1"/>
          <p:nvPr/>
        </p:nvSpPr>
        <p:spPr>
          <a:xfrm>
            <a:off x="4215384" y="3669272"/>
            <a:ext cx="7808976" cy="390363"/>
          </a:xfrm>
          <a:prstGeom prst="rect">
            <a:avLst/>
          </a:prstGeom>
          <a:noFill/>
        </p:spPr>
        <p:txBody>
          <a:bodyPr wrap="square">
            <a:spAutoFit/>
          </a:bodyPr>
          <a:lstStyle/>
          <a:p>
            <a:pPr marL="457200" algn="r" rtl="1">
              <a:lnSpc>
                <a:spcPct val="115000"/>
              </a:lnSpc>
              <a:spcAft>
                <a:spcPts val="1000"/>
              </a:spcAft>
            </a:pPr>
            <a:r>
              <a:rPr lang="ar-OM" dirty="0">
                <a:effectLst/>
                <a:latin typeface="Calibri" panose="020F0502020204030204" pitchFamily="34" charset="0"/>
                <a:ea typeface="Calibri" panose="020F0502020204030204" pitchFamily="34" charset="0"/>
                <a:cs typeface="Arial" panose="020B0604020202020204" pitchFamily="34" charset="0"/>
              </a:rPr>
              <a:t>ثانيا : نتائج فحص عينات الماء في مختبر بلدية عبري ( ملحق 1 ) ( ملحق 2 ) ( ملحق 3 )</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2" name="جدول 21">
            <a:extLst>
              <a:ext uri="{FF2B5EF4-FFF2-40B4-BE49-F238E27FC236}">
                <a16:creationId xmlns:a16="http://schemas.microsoft.com/office/drawing/2014/main" id="{626C7A61-F1A2-BBFE-8DDF-F702E50D1B40}"/>
              </a:ext>
            </a:extLst>
          </p:cNvPr>
          <p:cNvGraphicFramePr>
            <a:graphicFrameLocks noGrp="1"/>
          </p:cNvGraphicFramePr>
          <p:nvPr>
            <p:extLst>
              <p:ext uri="{D42A27DB-BD31-4B8C-83A1-F6EECF244321}">
                <p14:modId xmlns:p14="http://schemas.microsoft.com/office/powerpoint/2010/main" val="3910456207"/>
              </p:ext>
            </p:extLst>
          </p:nvPr>
        </p:nvGraphicFramePr>
        <p:xfrm>
          <a:off x="5593969" y="4339782"/>
          <a:ext cx="5411470" cy="1393129"/>
        </p:xfrm>
        <a:graphic>
          <a:graphicData uri="http://schemas.openxmlformats.org/drawingml/2006/table">
            <a:tbl>
              <a:tblPr rtl="1" firstRow="1" firstCol="1" bandRow="1"/>
              <a:tblGrid>
                <a:gridCol w="1352550">
                  <a:extLst>
                    <a:ext uri="{9D8B030D-6E8A-4147-A177-3AD203B41FA5}">
                      <a16:colId xmlns:a16="http://schemas.microsoft.com/office/drawing/2014/main" val="4273825394"/>
                    </a:ext>
                  </a:extLst>
                </a:gridCol>
                <a:gridCol w="1289685">
                  <a:extLst>
                    <a:ext uri="{9D8B030D-6E8A-4147-A177-3AD203B41FA5}">
                      <a16:colId xmlns:a16="http://schemas.microsoft.com/office/drawing/2014/main" val="1158181677"/>
                    </a:ext>
                  </a:extLst>
                </a:gridCol>
                <a:gridCol w="1416050">
                  <a:extLst>
                    <a:ext uri="{9D8B030D-6E8A-4147-A177-3AD203B41FA5}">
                      <a16:colId xmlns:a16="http://schemas.microsoft.com/office/drawing/2014/main" val="217912067"/>
                    </a:ext>
                  </a:extLst>
                </a:gridCol>
                <a:gridCol w="1353185">
                  <a:extLst>
                    <a:ext uri="{9D8B030D-6E8A-4147-A177-3AD203B41FA5}">
                      <a16:colId xmlns:a16="http://schemas.microsoft.com/office/drawing/2014/main" val="3067682265"/>
                    </a:ext>
                  </a:extLst>
                </a:gridCol>
              </a:tblGrid>
              <a:tr h="354330">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الخصائص</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1 (خزان التجميع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2(الصهريج)</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3 (المدرسة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7042806"/>
                  </a:ext>
                </a:extLst>
              </a:tr>
              <a:tr h="0">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الشفافية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4225091"/>
                  </a:ext>
                </a:extLst>
              </a:tr>
              <a:tr h="0">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الحموضة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8.44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7.49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8.08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3508522"/>
                  </a:ext>
                </a:extLst>
              </a:tr>
              <a:tr h="0">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الملوحة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ppm</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346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297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351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6227299"/>
                  </a:ext>
                </a:extLst>
              </a:tr>
              <a:tr h="0">
                <a:tc>
                  <a:txBody>
                    <a:bodyPr/>
                    <a:lstStyle/>
                    <a:p>
                      <a:pPr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الموصلية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µc/cm</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718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617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15000"/>
                        </a:lnSpc>
                        <a:spcAft>
                          <a:spcPts val="1000"/>
                        </a:spcAft>
                      </a:pPr>
                      <a:r>
                        <a:rPr lang="ar-OM" sz="1400" dirty="0">
                          <a:effectLst/>
                          <a:latin typeface="Calibri" panose="020F0502020204030204" pitchFamily="34" charset="0"/>
                          <a:ea typeface="Calibri" panose="020F0502020204030204" pitchFamily="34" charset="0"/>
                          <a:cs typeface="Arial" panose="020B0604020202020204" pitchFamily="34" charset="0"/>
                        </a:rPr>
                        <a:t>737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0705967"/>
                  </a:ext>
                </a:extLst>
              </a:tr>
            </a:tbl>
          </a:graphicData>
        </a:graphic>
      </p:graphicFrame>
      <p:graphicFrame>
        <p:nvGraphicFramePr>
          <p:cNvPr id="2" name="Table 1">
            <a:extLst>
              <a:ext uri="{FF2B5EF4-FFF2-40B4-BE49-F238E27FC236}">
                <a16:creationId xmlns:a16="http://schemas.microsoft.com/office/drawing/2014/main" id="{6510CF0D-F019-0319-0B44-C384CA9CEEB0}"/>
              </a:ext>
            </a:extLst>
          </p:cNvPr>
          <p:cNvGraphicFramePr>
            <a:graphicFrameLocks noGrp="1"/>
          </p:cNvGraphicFramePr>
          <p:nvPr>
            <p:extLst>
              <p:ext uri="{D42A27DB-BD31-4B8C-83A1-F6EECF244321}">
                <p14:modId xmlns:p14="http://schemas.microsoft.com/office/powerpoint/2010/main" val="668058039"/>
              </p:ext>
            </p:extLst>
          </p:nvPr>
        </p:nvGraphicFramePr>
        <p:xfrm>
          <a:off x="5414137" y="1990597"/>
          <a:ext cx="5411470" cy="1622682"/>
        </p:xfrm>
        <a:graphic>
          <a:graphicData uri="http://schemas.openxmlformats.org/drawingml/2006/table">
            <a:tbl>
              <a:tblPr rtl="1" firstRow="1" firstCol="1" bandRow="1"/>
              <a:tblGrid>
                <a:gridCol w="1352550">
                  <a:extLst>
                    <a:ext uri="{9D8B030D-6E8A-4147-A177-3AD203B41FA5}">
                      <a16:colId xmlns:a16="http://schemas.microsoft.com/office/drawing/2014/main" val="4266538988"/>
                    </a:ext>
                  </a:extLst>
                </a:gridCol>
                <a:gridCol w="1289685">
                  <a:extLst>
                    <a:ext uri="{9D8B030D-6E8A-4147-A177-3AD203B41FA5}">
                      <a16:colId xmlns:a16="http://schemas.microsoft.com/office/drawing/2014/main" val="733603448"/>
                    </a:ext>
                  </a:extLst>
                </a:gridCol>
                <a:gridCol w="1416050">
                  <a:extLst>
                    <a:ext uri="{9D8B030D-6E8A-4147-A177-3AD203B41FA5}">
                      <a16:colId xmlns:a16="http://schemas.microsoft.com/office/drawing/2014/main" val="4171879767"/>
                    </a:ext>
                  </a:extLst>
                </a:gridCol>
                <a:gridCol w="1353185">
                  <a:extLst>
                    <a:ext uri="{9D8B030D-6E8A-4147-A177-3AD203B41FA5}">
                      <a16:colId xmlns:a16="http://schemas.microsoft.com/office/drawing/2014/main" val="4205764517"/>
                    </a:ext>
                  </a:extLst>
                </a:gridCol>
              </a:tblGrid>
              <a:tr h="35433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الخصائص</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1 (خزان التجميع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2(الصهريج)</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عينة 3 (المدرسة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3096022"/>
                  </a:ext>
                </a:extLst>
              </a:tr>
              <a:tr h="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الشفافية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120&lt;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7019516"/>
                  </a:ext>
                </a:extLst>
              </a:tr>
              <a:tr h="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الحموضة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8.95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8.73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8.48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9642947"/>
                  </a:ext>
                </a:extLst>
              </a:tr>
              <a:tr h="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الملوحة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ppm</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567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564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550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4283547"/>
                  </a:ext>
                </a:extLst>
              </a:tr>
              <a:tr h="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الموصلية </a:t>
                      </a:r>
                      <a:r>
                        <a:rPr lang="en-US" sz="1400">
                          <a:solidFill>
                            <a:srgbClr val="00B050"/>
                          </a:solidFill>
                          <a:effectLst/>
                          <a:latin typeface="Arial" panose="020B0604020202020204" pitchFamily="34" charset="0"/>
                          <a:ea typeface="Calibri" panose="020F0502020204030204" pitchFamily="34" charset="0"/>
                          <a:cs typeface="Arial" panose="020B0604020202020204" pitchFamily="34" charset="0"/>
                        </a:rPr>
                        <a:t>µc/cm</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775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808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662702"/>
                  </a:ext>
                </a:extLst>
              </a:tr>
              <a:tr h="0">
                <a:tc>
                  <a:txBody>
                    <a:bodyPr/>
                    <a:lstStyle/>
                    <a:p>
                      <a:pPr marL="0" marR="0" algn="ctr" rtl="1">
                        <a:lnSpc>
                          <a:spcPct val="115000"/>
                        </a:lnSpc>
                        <a:spcAft>
                          <a:spcPts val="1000"/>
                        </a:spcAft>
                      </a:pPr>
                      <a:r>
                        <a:rPr lang="ar-OM" sz="1400">
                          <a:solidFill>
                            <a:srgbClr val="00B050"/>
                          </a:solidFill>
                          <a:effectLst/>
                          <a:latin typeface="Calibri" panose="020F0502020204030204" pitchFamily="34" charset="0"/>
                          <a:ea typeface="Calibri" panose="020F0502020204030204" pitchFamily="34" charset="0"/>
                          <a:cs typeface="Arial" panose="020B0604020202020204" pitchFamily="34" charset="0"/>
                        </a:rPr>
                        <a:t>الأكسجين الذائب</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a:effectLst/>
                          <a:latin typeface="Calibri" panose="020F0502020204030204" pitchFamily="34" charset="0"/>
                          <a:ea typeface="Calibri" panose="020F0502020204030204" pitchFamily="34" charset="0"/>
                          <a:cs typeface="Arial" panose="020B0604020202020204" pitchFamily="34" charset="0"/>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rtl="1">
                        <a:lnSpc>
                          <a:spcPct val="115000"/>
                        </a:lnSpc>
                        <a:spcAft>
                          <a:spcPts val="1000"/>
                        </a:spcAft>
                      </a:pPr>
                      <a:r>
                        <a:rPr lang="ar-OM" sz="1400" dirty="0">
                          <a:effectLst/>
                          <a:latin typeface="Calibri" panose="020F0502020204030204" pitchFamily="34" charset="0"/>
                          <a:ea typeface="Calibri" panose="020F0502020204030204" pitchFamily="34" charset="0"/>
                          <a:cs typeface="Arial" panose="020B0604020202020204" pitchFamily="34" charset="0"/>
                        </a:rPr>
                        <a:t>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774503"/>
                  </a:ext>
                </a:extLst>
              </a:tr>
            </a:tbl>
          </a:graphicData>
        </a:graphic>
      </p:graphicFrame>
    </p:spTree>
    <p:extLst>
      <p:ext uri="{BB962C8B-B14F-4D97-AF65-F5344CB8AC3E}">
        <p14:creationId xmlns:p14="http://schemas.microsoft.com/office/powerpoint/2010/main" val="227510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6053A335-AAAE-9D53-D73C-A09EAF4D1F47}"/>
              </a:ext>
            </a:extLst>
          </p:cNvPr>
          <p:cNvPicPr>
            <a:picLocks noChangeAspect="1"/>
          </p:cNvPicPr>
          <p:nvPr/>
        </p:nvPicPr>
        <p:blipFill>
          <a:blip r:embed="rId2"/>
          <a:stretch>
            <a:fillRect/>
          </a:stretch>
        </p:blipFill>
        <p:spPr>
          <a:xfrm>
            <a:off x="1458687" y="643466"/>
            <a:ext cx="10014856" cy="5571067"/>
          </a:xfrm>
          <a:prstGeom prst="rect">
            <a:avLst/>
          </a:prstGeom>
        </p:spPr>
      </p:pic>
    </p:spTree>
    <p:extLst>
      <p:ext uri="{BB962C8B-B14F-4D97-AF65-F5344CB8AC3E}">
        <p14:creationId xmlns:p14="http://schemas.microsoft.com/office/powerpoint/2010/main" val="1991504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08B1DF83-43ED-C513-34D1-453EDF90EC48}"/>
              </a:ext>
            </a:extLst>
          </p:cNvPr>
          <p:cNvPicPr>
            <a:picLocks noChangeAspect="1"/>
          </p:cNvPicPr>
          <p:nvPr/>
        </p:nvPicPr>
        <p:blipFill>
          <a:blip r:embed="rId2"/>
          <a:stretch>
            <a:fillRect/>
          </a:stretch>
        </p:blipFill>
        <p:spPr>
          <a:xfrm>
            <a:off x="2058994" y="643466"/>
            <a:ext cx="8074011" cy="5571067"/>
          </a:xfrm>
          <a:prstGeom prst="rect">
            <a:avLst/>
          </a:prstGeom>
        </p:spPr>
      </p:pic>
    </p:spTree>
    <p:extLst>
      <p:ext uri="{BB962C8B-B14F-4D97-AF65-F5344CB8AC3E}">
        <p14:creationId xmlns:p14="http://schemas.microsoft.com/office/powerpoint/2010/main" val="4162571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ربع نص 2">
            <a:extLst>
              <a:ext uri="{FF2B5EF4-FFF2-40B4-BE49-F238E27FC236}">
                <a16:creationId xmlns:a16="http://schemas.microsoft.com/office/drawing/2014/main" id="{9A5A2078-EB6F-E1DA-A8B2-11A27DF6453E}"/>
              </a:ext>
            </a:extLst>
          </p:cNvPr>
          <p:cNvSpPr txBox="1">
            <a:spLocks noChangeArrowheads="1"/>
          </p:cNvSpPr>
          <p:nvPr/>
        </p:nvSpPr>
        <p:spPr bwMode="auto">
          <a:xfrm flipH="1">
            <a:off x="-6108700" y="657225"/>
            <a:ext cx="1949450" cy="457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1400" b="0" i="0" u="none" strike="noStrike" cap="none" normalizeH="0" baseline="0">
                <a:ln>
                  <a:noFill/>
                </a:ln>
                <a:solidFill>
                  <a:srgbClr val="00B050"/>
                </a:solidFill>
                <a:effectLst/>
                <a:latin typeface="Calibri" panose="020F0502020204030204" pitchFamily="34" charset="0"/>
                <a:ea typeface="Calibri" panose="020F0502020204030204" pitchFamily="34" charset="0"/>
                <a:cs typeface="Arial" panose="020B0604020202020204" pitchFamily="34" charset="0"/>
              </a:rPr>
              <a:t>الطالبات أثناء جمع عينات الماء</a:t>
            </a:r>
            <a:endParaRPr kumimoji="0" lang="ar-OM" altLang="ar-OM"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0" name="Text Box 7">
            <a:extLst>
              <a:ext uri="{FF2B5EF4-FFF2-40B4-BE49-F238E27FC236}">
                <a16:creationId xmlns:a16="http://schemas.microsoft.com/office/drawing/2014/main" id="{EE8BD26E-D109-B911-5AD6-511507EEE782}"/>
              </a:ext>
            </a:extLst>
          </p:cNvPr>
          <p:cNvSpPr txBox="1">
            <a:spLocks noChangeArrowheads="1"/>
          </p:cNvSpPr>
          <p:nvPr/>
        </p:nvSpPr>
        <p:spPr bwMode="auto">
          <a:xfrm flipH="1">
            <a:off x="-3421063" y="752475"/>
            <a:ext cx="1951038" cy="457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1400" b="0" i="0" u="none" strike="noStrike" cap="none" normalizeH="0" baseline="0">
                <a:ln>
                  <a:noFill/>
                </a:ln>
                <a:solidFill>
                  <a:srgbClr val="00B050"/>
                </a:solidFill>
                <a:effectLst/>
                <a:latin typeface="Calibri" panose="020F0502020204030204" pitchFamily="34" charset="0"/>
                <a:ea typeface="Calibri" panose="020F0502020204030204" pitchFamily="34" charset="0"/>
                <a:cs typeface="Arial" panose="020B0604020202020204" pitchFamily="34" charset="0"/>
              </a:rPr>
              <a:t>قياس درجة الحرارة</a:t>
            </a:r>
            <a:endParaRPr kumimoji="0" lang="ar-OM" altLang="ar-OM"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1" name="Rectangle 9">
            <a:extLst>
              <a:ext uri="{FF2B5EF4-FFF2-40B4-BE49-F238E27FC236}">
                <a16:creationId xmlns:a16="http://schemas.microsoft.com/office/drawing/2014/main" id="{E14B756D-43D5-DCDA-53B3-14C50F9F6EC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OM"/>
          </a:p>
        </p:txBody>
      </p:sp>
      <p:sp>
        <p:nvSpPr>
          <p:cNvPr id="12" name="Rectangle 12">
            <a:extLst>
              <a:ext uri="{FF2B5EF4-FFF2-40B4-BE49-F238E27FC236}">
                <a16:creationId xmlns:a16="http://schemas.microsoft.com/office/drawing/2014/main" id="{8B6AA3F2-BF8B-4C0C-4CBC-BAE62956F8C7}"/>
              </a:ext>
            </a:extLst>
          </p:cNvPr>
          <p:cNvSpPr>
            <a:spLocks noChangeArrowheads="1"/>
          </p:cNvSpPr>
          <p:nvPr/>
        </p:nvSpPr>
        <p:spPr bwMode="auto">
          <a:xfrm>
            <a:off x="428625" y="241757"/>
            <a:ext cx="1133475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ar-OM" altLang="ar-OM" sz="20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28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Arial" panose="020B0604020202020204" pitchFamily="34" charset="0"/>
              </a:rPr>
              <a:t>تحليل البيانات :</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من خلال البيانات التي تم جمعها والتحليل الكيميائي الذي تم إجراؤه في المختبرات المتخصصة، وبناء على المقاييس العالمية وتقارير منظمة الصحة العالمية حول مواصفات الماء الصالح للشرب نجد أن :</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حموضة العينات الثلاث تكون ضمن المواصفات العالمية والتي حددت </a:t>
            </a:r>
            <a:r>
              <a:rPr kumimoji="0" lang="ar-OM" altLang="ar-OM" sz="28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مابين</a:t>
            </a: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( 6.5 – 8.5 ) كما يظهر في الجدول ( 1 ) والجدول ( 2 ) والشكل (1) والشكل (2).</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نلاحظ من خلال الجدول أن ملوحة عينات الماء الثلاثة تكون ضمن النسبة المحددة والمسموح بها  للملوحة  في ماء الشرب كما حددتها منظمة الصحة العالمية  (</a:t>
            </a:r>
            <a:r>
              <a:rPr kumimoji="0" lang="en-US" altLang="ar-OM"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300 </a:t>
            </a:r>
            <a:r>
              <a:rPr kumimoji="0" lang="en-US" altLang="ar-OM"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kumimoji="0" lang="en-US" altLang="ar-OM"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1500 ppm</a:t>
            </a:r>
            <a:r>
              <a:rPr kumimoji="0" lang="ar-OM" altLang="ar-OM"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 ( جدول(1) وجدول(2) والشكل(1) والشكل(2).</a:t>
            </a: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نسبة الأكسجين الذائبة ضمن النسبة المسموح بها عالميا.</a:t>
            </a:r>
            <a:endParaRPr kumimoji="0" lang="en-US" altLang="ar-OM" sz="12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نلاحظ اختلاف القراءات التي تم تسجيلها باستخدام أجهزة برنامج </a:t>
            </a:r>
            <a:r>
              <a:rPr kumimoji="0" lang="en-US"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GLOBE </a:t>
            </a:r>
            <a:r>
              <a:rPr kumimoji="0" lang="ar-OM" altLang="ar-OM" sz="28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وتلك التي تم تسجيلها في مختبر بلدية عبري لعينات الماء الثلاث ولربما يعود السبب في ذلك إلى عدم دقة أجهزة بروتوكول الماء التي نستخدمها لذا أعطتنا قياسات غير دقيقة .</a:t>
            </a:r>
            <a:endParaRPr kumimoji="0" lang="ar-OM" altLang="ar-OM"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3365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498</TotalTime>
  <Words>1079</Words>
  <Application>Microsoft Office PowerPoint</Application>
  <PresentationFormat>Widescreen</PresentationFormat>
  <Paragraphs>117</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هداية الفارسي</dc:creator>
  <cp:lastModifiedBy>Hidaya Alfarsi</cp:lastModifiedBy>
  <cp:revision>9</cp:revision>
  <dcterms:created xsi:type="dcterms:W3CDTF">2022-11-06T03:27:04Z</dcterms:created>
  <dcterms:modified xsi:type="dcterms:W3CDTF">2025-03-03T06:34:47Z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15af2f3-15c0-42f7-aff1-8120ca254967_Enabled">
    <vt:lpwstr>true</vt:lpwstr>
  </property>
  <property fmtid="{D5CDD505-2E9C-101B-9397-08002B2CF9AE}" pid="3" name="MSIP_Label_c15af2f3-15c0-42f7-aff1-8120ca254967_SetDate">
    <vt:lpwstr>2025-02-25T17:30:18Z</vt:lpwstr>
  </property>
  <property fmtid="{D5CDD505-2E9C-101B-9397-08002B2CF9AE}" pid="4" name="MSIP_Label_c15af2f3-15c0-42f7-aff1-8120ca254967_Method">
    <vt:lpwstr>Standard</vt:lpwstr>
  </property>
  <property fmtid="{D5CDD505-2E9C-101B-9397-08002B2CF9AE}" pid="5" name="MSIP_Label_c15af2f3-15c0-42f7-aff1-8120ca254967_Name">
    <vt:lpwstr>defa4170-0d19-0005-0004-bc88714345d2</vt:lpwstr>
  </property>
  <property fmtid="{D5CDD505-2E9C-101B-9397-08002B2CF9AE}" pid="6" name="MSIP_Label_c15af2f3-15c0-42f7-aff1-8120ca254967_SiteId">
    <vt:lpwstr>04b4cb5d-cc41-401f-bd9d-4ca8a31a5c2f</vt:lpwstr>
  </property>
  <property fmtid="{D5CDD505-2E9C-101B-9397-08002B2CF9AE}" pid="7" name="MSIP_Label_c15af2f3-15c0-42f7-aff1-8120ca254967_ActionId">
    <vt:lpwstr>13f9a37c-51a6-4b88-97e8-55a43d60b520</vt:lpwstr>
  </property>
  <property fmtid="{D5CDD505-2E9C-101B-9397-08002B2CF9AE}" pid="8" name="MSIP_Label_c15af2f3-15c0-42f7-aff1-8120ca254967_ContentBits">
    <vt:lpwstr>0</vt:lpwstr>
  </property>
  <property fmtid="{D5CDD505-2E9C-101B-9397-08002B2CF9AE}" pid="9" name="MSIP_Label_c15af2f3-15c0-42f7-aff1-8120ca254967_Tag">
    <vt:lpwstr>10, 3, 0, 1</vt:lpwstr>
  </property>
</Properties>
</file>