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85" d="100"/>
          <a:sy n="85"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63899244995537"/>
          <c:y val="1.244226718761345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852551669214269E-2"/>
          <c:y val="2.7823831097482262E-2"/>
          <c:w val="0.88601909589797301"/>
          <c:h val="0.62095236357332506"/>
        </c:manualLayout>
      </c:layout>
      <c:barChart>
        <c:barDir val="col"/>
        <c:grouping val="clustered"/>
        <c:varyColors val="0"/>
        <c:ser>
          <c:idx val="0"/>
          <c:order val="0"/>
          <c:tx>
            <c:strRef>
              <c:f>'[ورقة عمل Microsoft Excel جديد (2).xlsx]ورقة1'!$B$2</c:f>
              <c:strCache>
                <c:ptCount val="1"/>
                <c:pt idx="0">
                  <c:v>الموقع</c:v>
                </c:pt>
              </c:strCache>
            </c:strRef>
          </c:tx>
          <c:spPr>
            <a:solidFill>
              <a:schemeClr val="accent1"/>
            </a:solidFill>
            <a:ln>
              <a:noFill/>
            </a:ln>
            <a:effectLst/>
          </c:spPr>
          <c:invertIfNegative val="0"/>
          <c:val>
            <c:numRef>
              <c:f>'[ورقة عمل Microsoft Excel جديد (2).xlsx]ورقة1'!$C$2:$G$2</c:f>
              <c:numCache>
                <c:formatCode>General</c:formatCode>
                <c:ptCount val="5"/>
                <c:pt idx="2">
                  <c:v>0</c:v>
                </c:pt>
              </c:numCache>
            </c:numRef>
          </c:val>
          <c:extLst>
            <c:ext xmlns:c16="http://schemas.microsoft.com/office/drawing/2014/chart" uri="{C3380CC4-5D6E-409C-BE32-E72D297353CC}">
              <c16:uniqueId val="{00000000-8A3A-4CEA-90D4-C637B66C892E}"/>
            </c:ext>
          </c:extLst>
        </c:ser>
        <c:ser>
          <c:idx val="1"/>
          <c:order val="1"/>
          <c:tx>
            <c:strRef>
              <c:f>'[ورقة عمل Microsoft Excel جديد (2).xlsx]ورقة1'!$B$3</c:f>
              <c:strCache>
                <c:ptCount val="1"/>
                <c:pt idx="0">
                  <c:v>المزرعه القريبه من المحاجر م1</c:v>
                </c:pt>
              </c:strCache>
            </c:strRef>
          </c:tx>
          <c:spPr>
            <a:solidFill>
              <a:schemeClr val="accent2"/>
            </a:solidFill>
            <a:ln>
              <a:noFill/>
            </a:ln>
            <a:effectLst/>
          </c:spPr>
          <c:invertIfNegative val="0"/>
          <c:val>
            <c:numRef>
              <c:f>'[ورقة عمل Microsoft Excel جديد (2).xlsx]ورقة1'!$C$3:$G$3</c:f>
              <c:numCache>
                <c:formatCode>General</c:formatCode>
                <c:ptCount val="5"/>
                <c:pt idx="2">
                  <c:v>0.24</c:v>
                </c:pt>
              </c:numCache>
            </c:numRef>
          </c:val>
          <c:extLst>
            <c:ext xmlns:c16="http://schemas.microsoft.com/office/drawing/2014/chart" uri="{C3380CC4-5D6E-409C-BE32-E72D297353CC}">
              <c16:uniqueId val="{00000001-8A3A-4CEA-90D4-C637B66C892E}"/>
            </c:ext>
          </c:extLst>
        </c:ser>
        <c:ser>
          <c:idx val="2"/>
          <c:order val="2"/>
          <c:tx>
            <c:strRef>
              <c:f>'[ورقة عمل Microsoft Excel جديد (2).xlsx]ورقة1'!$B$4</c:f>
              <c:strCache>
                <c:ptCount val="1"/>
                <c:pt idx="0">
                  <c:v>المزرعه القريبه من المحاجر م1</c:v>
                </c:pt>
              </c:strCache>
            </c:strRef>
          </c:tx>
          <c:spPr>
            <a:solidFill>
              <a:schemeClr val="accent3"/>
            </a:solidFill>
            <a:ln>
              <a:noFill/>
            </a:ln>
            <a:effectLst/>
          </c:spPr>
          <c:invertIfNegative val="0"/>
          <c:val>
            <c:numRef>
              <c:f>'[ورقة عمل Microsoft Excel جديد (2).xlsx]ورقة1'!$C$4:$G$4</c:f>
              <c:numCache>
                <c:formatCode>General</c:formatCode>
                <c:ptCount val="5"/>
                <c:pt idx="1">
                  <c:v>0</c:v>
                </c:pt>
                <c:pt idx="2">
                  <c:v>0.28000000000000003</c:v>
                </c:pt>
              </c:numCache>
            </c:numRef>
          </c:val>
          <c:extLst>
            <c:ext xmlns:c16="http://schemas.microsoft.com/office/drawing/2014/chart" uri="{C3380CC4-5D6E-409C-BE32-E72D297353CC}">
              <c16:uniqueId val="{00000002-8A3A-4CEA-90D4-C637B66C892E}"/>
            </c:ext>
          </c:extLst>
        </c:ser>
        <c:ser>
          <c:idx val="3"/>
          <c:order val="3"/>
          <c:tx>
            <c:strRef>
              <c:f>'[ورقة عمل Microsoft Excel جديد (2).xlsx]ورقة1'!$B$5</c:f>
              <c:strCache>
                <c:ptCount val="1"/>
                <c:pt idx="0">
                  <c:v>المزرعه البعيده عن المحاجر </c:v>
                </c:pt>
              </c:strCache>
            </c:strRef>
          </c:tx>
          <c:spPr>
            <a:solidFill>
              <a:schemeClr val="accent4"/>
            </a:solidFill>
            <a:ln>
              <a:noFill/>
            </a:ln>
            <a:effectLst/>
          </c:spPr>
          <c:invertIfNegative val="0"/>
          <c:val>
            <c:numRef>
              <c:f>'[ورقة عمل Microsoft Excel جديد (2).xlsx]ورقة1'!$C$5:$G$5</c:f>
              <c:numCache>
                <c:formatCode>General</c:formatCode>
                <c:ptCount val="5"/>
                <c:pt idx="1">
                  <c:v>0</c:v>
                </c:pt>
                <c:pt idx="2">
                  <c:v>0.01</c:v>
                </c:pt>
              </c:numCache>
            </c:numRef>
          </c:val>
          <c:extLst>
            <c:ext xmlns:c16="http://schemas.microsoft.com/office/drawing/2014/chart" uri="{C3380CC4-5D6E-409C-BE32-E72D297353CC}">
              <c16:uniqueId val="{00000003-8A3A-4CEA-90D4-C637B66C892E}"/>
            </c:ext>
          </c:extLst>
        </c:ser>
        <c:ser>
          <c:idx val="4"/>
          <c:order val="4"/>
          <c:tx>
            <c:strRef>
              <c:f>'[ورقة عمل Microsoft Excel جديد (2).xlsx]ورقة1'!$B$6</c:f>
              <c:strCache>
                <c:ptCount val="1"/>
                <c:pt idx="0">
                  <c:v>المزرعه البعيده عن المحاجر م2</c:v>
                </c:pt>
              </c:strCache>
            </c:strRef>
          </c:tx>
          <c:spPr>
            <a:solidFill>
              <a:schemeClr val="accent5"/>
            </a:solidFill>
            <a:ln>
              <a:noFill/>
            </a:ln>
            <a:effectLst/>
          </c:spPr>
          <c:invertIfNegative val="0"/>
          <c:val>
            <c:numRef>
              <c:f>'[ورقة عمل Microsoft Excel جديد (2).xlsx]ورقة1'!$C$6:$G$6</c:f>
              <c:numCache>
                <c:formatCode>General</c:formatCode>
                <c:ptCount val="5"/>
                <c:pt idx="2">
                  <c:v>0.05</c:v>
                </c:pt>
              </c:numCache>
            </c:numRef>
          </c:val>
          <c:extLst>
            <c:ext xmlns:c16="http://schemas.microsoft.com/office/drawing/2014/chart" uri="{C3380CC4-5D6E-409C-BE32-E72D297353CC}">
              <c16:uniqueId val="{00000004-8A3A-4CEA-90D4-C637B66C892E}"/>
            </c:ext>
          </c:extLst>
        </c:ser>
        <c:dLbls>
          <c:showLegendKey val="0"/>
          <c:showVal val="0"/>
          <c:showCatName val="0"/>
          <c:showSerName val="0"/>
          <c:showPercent val="0"/>
          <c:showBubbleSize val="0"/>
        </c:dLbls>
        <c:gapWidth val="219"/>
        <c:overlap val="-27"/>
        <c:axId val="679015072"/>
        <c:axId val="535589936"/>
      </c:barChart>
      <c:catAx>
        <c:axId val="6790150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589936"/>
        <c:crosses val="autoZero"/>
        <c:auto val="1"/>
        <c:lblAlgn val="ctr"/>
        <c:lblOffset val="100"/>
        <c:noMultiLvlLbl val="0"/>
      </c:catAx>
      <c:valAx>
        <c:axId val="53558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015072"/>
        <c:crosses val="autoZero"/>
        <c:crossBetween val="between"/>
      </c:valAx>
      <c:spPr>
        <a:noFill/>
        <a:ln>
          <a:noFill/>
        </a:ln>
        <a:effectLst/>
      </c:spPr>
    </c:plotArea>
    <c:legend>
      <c:legendPos val="b"/>
      <c:layout>
        <c:manualLayout>
          <c:xMode val="edge"/>
          <c:yMode val="edge"/>
          <c:x val="0.1533701850431666"/>
          <c:y val="0.75730495203493409"/>
          <c:w val="0.65468682374201781"/>
          <c:h val="0.205890001386037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2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AD44947-15BD-405E-8864-3126A405113F}"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77687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96405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20889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46051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108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94755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276943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2805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91700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AD44947-15BD-405E-8864-3126A405113F}"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63717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AD44947-15BD-405E-8864-3126A405113F}"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105586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AD44947-15BD-405E-8864-3126A405113F}"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40719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AD44947-15BD-405E-8864-3126A405113F}"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1677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44947-15BD-405E-8864-3126A405113F}"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0012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AD44947-15BD-405E-8864-3126A405113F}"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377734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AD44947-15BD-405E-8864-3126A405113F}"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D577-EAD5-4F79-98C3-B026333B6E50}" type="slidenum">
              <a:rPr lang="en-US" smtClean="0"/>
              <a:t>‹#›</a:t>
            </a:fld>
            <a:endParaRPr lang="en-US"/>
          </a:p>
        </p:txBody>
      </p:sp>
    </p:spTree>
    <p:extLst>
      <p:ext uri="{BB962C8B-B14F-4D97-AF65-F5344CB8AC3E}">
        <p14:creationId xmlns:p14="http://schemas.microsoft.com/office/powerpoint/2010/main" val="1769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D44947-15BD-405E-8864-3126A405113F}" type="datetimeFigureOut">
              <a:rPr lang="en-US" smtClean="0"/>
              <a:t>3/5/2025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14AD577-EAD5-4F79-98C3-B026333B6E50}" type="slidenum">
              <a:rPr lang="en-US" smtClean="0"/>
              <a:t>‹#›</a:t>
            </a:fld>
            <a:endParaRPr lang="en-US"/>
          </a:p>
        </p:txBody>
      </p:sp>
    </p:spTree>
    <p:extLst>
      <p:ext uri="{BB962C8B-B14F-4D97-AF65-F5344CB8AC3E}">
        <p14:creationId xmlns:p14="http://schemas.microsoft.com/office/powerpoint/2010/main" val="5397411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abiaweather.com/" TargetMode="External"/><Relationship Id="rId2" Type="http://schemas.openxmlformats.org/officeDocument/2006/relationships/hyperlink" Target="https://www.sciencedirect.com/" TargetMode="External"/><Relationship Id="rId1" Type="http://schemas.openxmlformats.org/officeDocument/2006/relationships/slideLayout" Target="../slideLayouts/slideLayout7.xml"/><Relationship Id="rId4" Type="http://schemas.openxmlformats.org/officeDocument/2006/relationships/hyperlink" Target="https://agri-research-journal.net/?p=27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612CBE7-66DA-4AFA-BDD8-BEAC451D8373}"/>
              </a:ext>
            </a:extLst>
          </p:cNvPr>
          <p:cNvSpPr/>
          <p:nvPr/>
        </p:nvSpPr>
        <p:spPr>
          <a:xfrm>
            <a:off x="3048000" y="2702904"/>
            <a:ext cx="6096000" cy="1452192"/>
          </a:xfrm>
          <a:prstGeom prst="rect">
            <a:avLst/>
          </a:prstGeom>
        </p:spPr>
        <p:txBody>
          <a:bodyPr>
            <a:spAutoFit/>
          </a:bodyPr>
          <a:lstStyle/>
          <a:p>
            <a:pPr algn="ctr">
              <a:lnSpc>
                <a:spcPct val="107000"/>
              </a:lnSpc>
              <a:spcAft>
                <a:spcPts val="800"/>
              </a:spcAft>
              <a:tabLst>
                <a:tab pos="5359400" algn="l"/>
              </a:tabLst>
            </a:pPr>
            <a:r>
              <a:rPr lang="ar-SA" sz="2800" b="1" dirty="0">
                <a:solidFill>
                  <a:srgbClr val="FF0000"/>
                </a:solidFill>
                <a:latin typeface="Calibri" panose="020F0502020204030204" pitchFamily="34" charset="0"/>
                <a:ea typeface="Calibri" panose="020F0502020204030204" pitchFamily="34" charset="0"/>
                <a:cs typeface="Arial" panose="020B0604020202020204" pitchFamily="34" charset="0"/>
              </a:rPr>
              <a:t>دراسة تأثير العواصف الغبارية الناتجة عن المحاجر على جودة المحاصيل الزراعية في منطقة الفتح بولاية بهلاء</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CD010CA3-A2E2-4200-9FBB-4234B9E521E5}"/>
              </a:ext>
            </a:extLst>
          </p:cNvPr>
          <p:cNvSpPr/>
          <p:nvPr/>
        </p:nvSpPr>
        <p:spPr>
          <a:xfrm>
            <a:off x="3048000" y="344626"/>
            <a:ext cx="6096000" cy="1570623"/>
          </a:xfrm>
          <a:prstGeom prst="rect">
            <a:avLst/>
          </a:prstGeom>
        </p:spPr>
        <p:txBody>
          <a:bodyPr>
            <a:spAutoFit/>
          </a:bodyPr>
          <a:lstStyle/>
          <a:p>
            <a:pPr algn="ctr">
              <a:lnSpc>
                <a:spcPct val="107000"/>
              </a:lnSpc>
              <a:spcAft>
                <a:spcPts val="800"/>
              </a:spcAft>
              <a:tabLst>
                <a:tab pos="5359400" algn="l"/>
              </a:tabLst>
            </a:pPr>
            <a:r>
              <a:rPr lang="ar-SA" b="1" dirty="0">
                <a:latin typeface="Calibri" panose="020F0502020204030204" pitchFamily="34" charset="0"/>
                <a:ea typeface="Calibri" panose="020F0502020204030204" pitchFamily="34" charset="0"/>
                <a:cs typeface="Arial" panose="020B0604020202020204" pitchFamily="34" charset="0"/>
              </a:rPr>
              <a:t>سلطنة عمان</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b="1" dirty="0">
                <a:latin typeface="Calibri" panose="020F0502020204030204" pitchFamily="34" charset="0"/>
                <a:ea typeface="Calibri" panose="020F0502020204030204" pitchFamily="34" charset="0"/>
                <a:cs typeface="Arial" panose="020B0604020202020204" pitchFamily="34" charset="0"/>
              </a:rPr>
              <a:t>وزارة التربية والتعليم</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b="1" dirty="0">
                <a:latin typeface="Calibri" panose="020F0502020204030204" pitchFamily="34" charset="0"/>
                <a:ea typeface="Calibri" panose="020F0502020204030204" pitchFamily="34" charset="0"/>
                <a:cs typeface="Arial" panose="020B0604020202020204" pitchFamily="34" charset="0"/>
              </a:rPr>
              <a:t>المديرية العامة للتربية والتعليم بمحافظة الداخلية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b="1" dirty="0">
                <a:latin typeface="Calibri" panose="020F0502020204030204" pitchFamily="34" charset="0"/>
                <a:ea typeface="Calibri" panose="020F0502020204030204" pitchFamily="34" charset="0"/>
                <a:cs typeface="Arial" panose="020B0604020202020204" pitchFamily="34" charset="0"/>
              </a:rPr>
              <a:t>مدرسة جماح للتعليم الأساسي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739A2A5C-2028-4E2D-BF5F-E9B79389D0B3}"/>
              </a:ext>
            </a:extLst>
          </p:cNvPr>
          <p:cNvSpPr/>
          <p:nvPr/>
        </p:nvSpPr>
        <p:spPr>
          <a:xfrm>
            <a:off x="3579223" y="4545323"/>
            <a:ext cx="4650377" cy="2798780"/>
          </a:xfrm>
          <a:prstGeom prst="rect">
            <a:avLst/>
          </a:prstGeom>
        </p:spPr>
        <p:txBody>
          <a:bodyPr wrap="square">
            <a:spAutoFit/>
          </a:bodyPr>
          <a:lstStyle/>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إعداد الطالبتان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 أمل محمد فاضل الهنائي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a:t>
            </a:r>
            <a:r>
              <a:rPr lang="ar-SA" dirty="0" err="1">
                <a:latin typeface="Calibri" panose="020F0502020204030204" pitchFamily="34" charset="0"/>
                <a:ea typeface="Calibri" panose="020F0502020204030204" pitchFamily="34" charset="0"/>
                <a:cs typeface="Arial" panose="020B0604020202020204" pitchFamily="34" charset="0"/>
              </a:rPr>
              <a:t>منارأحمد</a:t>
            </a:r>
            <a:r>
              <a:rPr lang="ar-SA" dirty="0">
                <a:latin typeface="Calibri" panose="020F0502020204030204" pitchFamily="34" charset="0"/>
                <a:ea typeface="Calibri" panose="020F0502020204030204" pitchFamily="34" charset="0"/>
                <a:cs typeface="Arial" panose="020B0604020202020204" pitchFamily="34" charset="0"/>
              </a:rPr>
              <a:t> فاضل الهنائي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إشراف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err="1">
                <a:latin typeface="Calibri" panose="020F0502020204030204" pitchFamily="34" charset="0"/>
                <a:ea typeface="Calibri" panose="020F0502020204030204" pitchFamily="34" charset="0"/>
                <a:cs typeface="Arial" panose="020B0604020202020204" pitchFamily="34" charset="0"/>
              </a:rPr>
              <a:t>الأستاذه</a:t>
            </a:r>
            <a:r>
              <a:rPr lang="ar-SA" dirty="0">
                <a:latin typeface="Calibri" panose="020F0502020204030204" pitchFamily="34" charset="0"/>
                <a:ea typeface="Calibri" panose="020F0502020204030204" pitchFamily="34" charset="0"/>
                <a:cs typeface="Arial" panose="020B0604020202020204" pitchFamily="34" charset="0"/>
              </a:rPr>
              <a:t> :</a:t>
            </a:r>
            <a:r>
              <a:rPr lang="ar-SA" dirty="0" err="1">
                <a:latin typeface="Calibri" panose="020F0502020204030204" pitchFamily="34" charset="0"/>
                <a:ea typeface="Calibri" panose="020F0502020204030204" pitchFamily="34" charset="0"/>
                <a:cs typeface="Arial" panose="020B0604020202020204" pitchFamily="34" charset="0"/>
              </a:rPr>
              <a:t>انتظارسعيد</a:t>
            </a:r>
            <a:r>
              <a:rPr lang="ar-SA" dirty="0">
                <a:latin typeface="Calibri" panose="020F0502020204030204" pitchFamily="34" charset="0"/>
                <a:ea typeface="Calibri" panose="020F0502020204030204" pitchFamily="34" charset="0"/>
                <a:cs typeface="Arial" panose="020B0604020202020204" pitchFamily="34" charset="0"/>
              </a:rPr>
              <a:t> </a:t>
            </a:r>
            <a:r>
              <a:rPr lang="ar-SA" dirty="0" err="1">
                <a:latin typeface="Calibri" panose="020F0502020204030204" pitchFamily="34" charset="0"/>
                <a:ea typeface="Calibri" panose="020F0502020204030204" pitchFamily="34" charset="0"/>
                <a:cs typeface="Arial" panose="020B0604020202020204" pitchFamily="34" charset="0"/>
              </a:rPr>
              <a:t>الربخية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5359400" algn="l"/>
              </a:tabLst>
            </a:pPr>
            <a:r>
              <a:rPr lang="ar-SA" dirty="0">
                <a:latin typeface="Calibri" panose="020F0502020204030204" pitchFamily="34" charset="0"/>
                <a:ea typeface="Calibri" panose="020F0502020204030204" pitchFamily="34" charset="0"/>
                <a:cs typeface="Arial" panose="020B0604020202020204" pitchFamily="34" charset="0"/>
              </a:rPr>
              <a:t>مارس</a:t>
            </a:r>
            <a:r>
              <a:rPr lang="ar-SA" sz="2000" dirty="0">
                <a:latin typeface="Calibri" panose="020F0502020204030204" pitchFamily="34" charset="0"/>
                <a:ea typeface="Calibri" panose="020F0502020204030204" pitchFamily="34" charset="0"/>
                <a:cs typeface="Arial" panose="020B0604020202020204" pitchFamily="34" charset="0"/>
              </a:rPr>
              <a:t>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391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9A802BE6-B1C1-461F-8B90-002FA044E0C8}"/>
              </a:ext>
            </a:extLst>
          </p:cNvPr>
          <p:cNvSpPr/>
          <p:nvPr/>
        </p:nvSpPr>
        <p:spPr>
          <a:xfrm>
            <a:off x="3692577" y="317610"/>
            <a:ext cx="7092846" cy="4401205"/>
          </a:xfrm>
          <a:prstGeom prst="rect">
            <a:avLst/>
          </a:prstGeom>
        </p:spPr>
        <p:txBody>
          <a:bodyPr wrap="square">
            <a:spAutoFit/>
          </a:bodyPr>
          <a:lstStyle/>
          <a:p>
            <a:pPr algn="ctr">
              <a:lnSpc>
                <a:spcPct val="107000"/>
              </a:lnSpc>
              <a:spcAft>
                <a:spcPts val="800"/>
              </a:spcAft>
              <a:tabLst>
                <a:tab pos="5359400" algn="l"/>
              </a:tabLst>
            </a:pPr>
            <a:r>
              <a:rPr lang="ar-SA" sz="2800"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Bef>
                <a:spcPct val="0"/>
              </a:spcBef>
              <a:spcAft>
                <a:spcPts val="800"/>
              </a:spcAft>
              <a:tabLst>
                <a:tab pos="5359400" algn="l"/>
              </a:tabLst>
            </a:pPr>
            <a:r>
              <a:rPr lang="ar-SA"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rPr>
              <a:t>مناقشة النتائج</a:t>
            </a:r>
            <a:endParaRPr lang="en-US"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6200140" algn="l"/>
              </a:tabLs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من خلال الملاحظات والنتائج التي حصلنا عليها قمنا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بالإجابه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على السؤال الأول ،حيث وضحت النتائج زيادة كتلة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الأتربه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المترسبه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على أوراق النباتات  في المزارع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القريبه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من المحاجر حيث بلغ متوسط كتلة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الأتربه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( 0.24جرام) في شهر أكتوبر مقارنة بمتوسط كتلة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الأتربه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في أوراق النباتات في المزارع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البعيده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عن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المحاجرحيث</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بلغ (0.01 جرام ).كما بلغ متوسط كتلة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الأتربه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في شهر ديسمبر ( 0.28جرام  ) في المزارع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القريبه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من المحاجر مقارنة ب ( 0.05) جرام في المزارع البعيدة .</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6200140" algn="l"/>
              </a:tabLs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وقمنا بالإجابة على السؤال الثاني من خلال  الشرائح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المجهريه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لعينات من الأوراق لاحظنا انغلاق عدد أكثر من الثغور للأوراق في المزارع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القريبه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من المحاجر مقارنة بعدد أقل من الثغور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المنغلقه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في المزارع </a:t>
            </a:r>
            <a:r>
              <a:rPr lang="ar-SA" sz="20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البعيده</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عن المحاجر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064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F31CBB1-D8C5-41C9-A5F4-1856FF05450A}"/>
              </a:ext>
            </a:extLst>
          </p:cNvPr>
          <p:cNvSpPr/>
          <p:nvPr/>
        </p:nvSpPr>
        <p:spPr>
          <a:xfrm>
            <a:off x="3932420" y="835490"/>
            <a:ext cx="6096000" cy="5359031"/>
          </a:xfrm>
          <a:prstGeom prst="rect">
            <a:avLst/>
          </a:prstGeom>
        </p:spPr>
        <p:txBody>
          <a:bodyPr>
            <a:spAutoFit/>
          </a:bodyPr>
          <a:lstStyle/>
          <a:p>
            <a:pPr>
              <a:lnSpc>
                <a:spcPct val="107000"/>
              </a:lnSpc>
              <a:spcAft>
                <a:spcPts val="800"/>
              </a:spcAft>
              <a:tabLst>
                <a:tab pos="6200140" algn="l"/>
              </a:tabLs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Bef>
                <a:spcPct val="0"/>
              </a:spcBef>
              <a:spcAft>
                <a:spcPts val="800"/>
              </a:spcAft>
              <a:tabLst>
                <a:tab pos="5359400" algn="l"/>
              </a:tabLst>
            </a:pPr>
            <a:r>
              <a:rPr lang="ar-SA" sz="3600" b="1" u="sng" cap="all" dirty="0" err="1">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rPr>
              <a:t>الخلاصه</a:t>
            </a:r>
            <a:endParaRPr lang="en-US"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6200140" algn="l"/>
              </a:tabLst>
            </a:pPr>
            <a:r>
              <a:rPr lang="ar-SA" sz="2400" b="1" dirty="0">
                <a:solidFill>
                  <a:srgbClr val="000000"/>
                </a:solidFill>
                <a:latin typeface="Calibri" panose="020F0502020204030204" pitchFamily="34" charset="0"/>
                <a:ea typeface="Calibri" panose="020F0502020204030204" pitchFamily="34" charset="0"/>
                <a:cs typeface="Arial" panose="020B0604020202020204" pitchFamily="34" charset="0"/>
              </a:rPr>
              <a:t>من خلال تطبيق بروتكولات برنامج جلوب (بروتوكول الغطاء النباتي والغلاف الجوي) توصلنا الى أن العواصف الغبارية والأتربة الناتجة من المحاجر لها تأثير سلبيي على العمليات الحيوية التي تقوم بها النباتات حيث أن الغبار يؤثر على انفتاح ثغور الأوراق بالتالي يؤثر على عملية التمثيل الضوئي والنتح ويسمح بنفاذ الملوثات الغازية السامه للنباتات مما يكون هناك انخفاض في الإنتاجية وجودة الثمار.</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6200140" algn="l"/>
              </a:tabLst>
            </a:pPr>
            <a:r>
              <a:rPr lang="ar-SA" sz="2400" b="1" dirty="0">
                <a:solidFill>
                  <a:srgbClr val="000000"/>
                </a:solidFill>
                <a:latin typeface="Calibri" panose="020F0502020204030204" pitchFamily="34" charset="0"/>
                <a:ea typeface="Calibri" panose="020F0502020204030204" pitchFamily="34" charset="0"/>
                <a:cs typeface="Arial" panose="020B0604020202020204" pitchFamily="34" charset="0"/>
              </a:rPr>
              <a:t>إن هذه </a:t>
            </a:r>
            <a:r>
              <a:rPr lang="ar-SA" sz="2400" b="1" dirty="0" err="1">
                <a:solidFill>
                  <a:srgbClr val="000000"/>
                </a:solidFill>
                <a:latin typeface="Calibri" panose="020F0502020204030204" pitchFamily="34" charset="0"/>
                <a:ea typeface="Calibri" panose="020F0502020204030204" pitchFamily="34" charset="0"/>
                <a:cs typeface="Arial" panose="020B0604020202020204" pitchFamily="34" charset="0"/>
              </a:rPr>
              <a:t>الإستنتاجات</a:t>
            </a:r>
            <a:r>
              <a:rPr lang="ar-SA" sz="2400" b="1" dirty="0">
                <a:solidFill>
                  <a:srgbClr val="000000"/>
                </a:solidFill>
                <a:latin typeface="Calibri" panose="020F0502020204030204" pitchFamily="34" charset="0"/>
                <a:ea typeface="Calibri" panose="020F0502020204030204" pitchFamily="34" charset="0"/>
                <a:cs typeface="Arial" panose="020B0604020202020204" pitchFamily="34" charset="0"/>
              </a:rPr>
              <a:t> تقودونا الى أهمية دراسة مواقع المحاجر قبل تأسيسها والعمل بها .</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6200140" algn="l"/>
              </a:tabLst>
            </a:pPr>
            <a:r>
              <a:rPr lang="en-US" sz="24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013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1A4997B-B21C-4BAE-8757-0E05009B7162}"/>
              </a:ext>
            </a:extLst>
          </p:cNvPr>
          <p:cNvSpPr/>
          <p:nvPr/>
        </p:nvSpPr>
        <p:spPr>
          <a:xfrm>
            <a:off x="2500859" y="685269"/>
            <a:ext cx="8217108" cy="3750066"/>
          </a:xfrm>
          <a:prstGeom prst="rect">
            <a:avLst/>
          </a:prstGeom>
        </p:spPr>
        <p:txBody>
          <a:bodyPr wrap="square">
            <a:spAutoFit/>
          </a:bodyPr>
          <a:lstStyle/>
          <a:p>
            <a:pPr algn="ctr">
              <a:lnSpc>
                <a:spcPct val="107000"/>
              </a:lnSpc>
              <a:spcBef>
                <a:spcPct val="0"/>
              </a:spcBef>
              <a:spcAft>
                <a:spcPts val="800"/>
              </a:spcAft>
              <a:tabLst>
                <a:tab pos="5359400" algn="l"/>
              </a:tabLst>
            </a:pPr>
            <a:r>
              <a:rPr lang="ar-SA"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rPr>
              <a:t>التوصيات</a:t>
            </a:r>
            <a:endParaRPr lang="en-US"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1- إقامة المحاجر والكسارات  بعيدا عن الأراضي الزراعية الآهلة بالسكان وذلك للتقليل من الآثار الناجمة عنها</a:t>
            </a:r>
            <a:endParaRPr lang="en-US" sz="2000" dirty="0">
              <a:latin typeface="Times New Roman" panose="02020603050405020304" pitchFamily="18" charset="0"/>
              <a:ea typeface="Times New Roman" panose="02020603050405020304" pitchFamily="18"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2-إعادة تأهيل واستخدام مناطق المحاجر التي تم الانتهاء من العمل بها.</a:t>
            </a:r>
            <a:endParaRPr lang="en-US" sz="2000" dirty="0">
              <a:latin typeface="Times New Roman" panose="02020603050405020304" pitchFamily="18" charset="0"/>
              <a:ea typeface="Times New Roman" panose="02020603050405020304" pitchFamily="18"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3- ضرورة القيام بتحديد مناطق لوضع المحاجر والمناشير ومناطق لتنقيب الحجر لتخفيف الاعتداء على الأراضي.</a:t>
            </a:r>
            <a:endParaRPr lang="en-US" sz="2000" dirty="0">
              <a:latin typeface="Times New Roman" panose="02020603050405020304" pitchFamily="18" charset="0"/>
              <a:ea typeface="Times New Roman" panose="02020603050405020304" pitchFamily="18"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4-إجراء دراسات بيئية متواصلة ومتكاملة وشاملة على جودة الهواء </a:t>
            </a:r>
            <a:endParaRPr lang="en-US" sz="2000" dirty="0">
              <a:latin typeface="Times New Roman" panose="02020603050405020304" pitchFamily="18" charset="0"/>
              <a:ea typeface="Times New Roman" panose="02020603050405020304" pitchFamily="18"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5-توسيع الغطاء النباتي للتقليل من تلوث الهواء</a:t>
            </a:r>
            <a:endParaRPr lang="en-US" sz="2000" dirty="0">
              <a:latin typeface="Times New Roman" panose="02020603050405020304" pitchFamily="18" charset="0"/>
              <a:ea typeface="Times New Roman" panose="02020603050405020304" pitchFamily="18" charset="0"/>
            </a:endParaRPr>
          </a:p>
          <a:p>
            <a:pPr marL="1530350" algn="r">
              <a:spcAft>
                <a:spcPts val="3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6- نشر الوعي البيئي لدى الرأي العام وتشجيع الجماهير على المشاركة في حماية البيئة.</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93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C89C810-2EFA-4056-80ED-6D9DB4D31C61}"/>
              </a:ext>
            </a:extLst>
          </p:cNvPr>
          <p:cNvSpPr/>
          <p:nvPr/>
        </p:nvSpPr>
        <p:spPr>
          <a:xfrm>
            <a:off x="3587646" y="752319"/>
            <a:ext cx="6096000" cy="3761030"/>
          </a:xfrm>
          <a:prstGeom prst="rect">
            <a:avLst/>
          </a:prstGeom>
        </p:spPr>
        <p:txBody>
          <a:bodyPr>
            <a:spAutoFit/>
          </a:bodyPr>
          <a:lstStyle/>
          <a:p>
            <a:pPr>
              <a:lnSpc>
                <a:spcPct val="107000"/>
              </a:lnSpc>
              <a:spcAft>
                <a:spcPts val="800"/>
              </a:spcAft>
              <a:tabLst>
                <a:tab pos="4415155" algn="l"/>
              </a:tabLst>
            </a:pPr>
            <a:r>
              <a:rPr lang="ar-SA" dirty="0">
                <a:latin typeface="Calibri" panose="020F0502020204030204" pitchFamily="34" charset="0"/>
                <a:ea typeface="Calibri" panose="020F0502020204030204" pitchFamily="34"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Bef>
                <a:spcPct val="0"/>
              </a:spcBef>
              <a:spcAft>
                <a:spcPts val="800"/>
              </a:spcAft>
              <a:tabLst>
                <a:tab pos="5359400" algn="l"/>
              </a:tabLst>
            </a:pPr>
            <a:r>
              <a:rPr lang="ar-SA"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rPr>
              <a:t>المراجع</a:t>
            </a:r>
            <a:endParaRPr lang="en-US"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https://www.sciencedirect.com</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u="sng" dirty="0">
                <a:solidFill>
                  <a:srgbClr val="0070C0"/>
                </a:solidFill>
                <a:latin typeface="Calibri" panose="020F0502020204030204" pitchFamily="34" charset="0"/>
                <a:ea typeface="Calibri" panose="020F0502020204030204" pitchFamily="34" charset="0"/>
                <a:cs typeface="Arial" panose="020B0604020202020204" pitchFamily="34" charset="0"/>
                <a:hlinkClick r:id="rId3"/>
              </a:rPr>
              <a:t>https://www.arabiaweather.com</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https//agri-research-journal.net</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https//maan-ctr.org</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https://agri-research-journal.net/?p=2762</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415155" algn="l"/>
              </a:tabLst>
            </a:pP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https://journal.tishreen.edu.sy/index.php/bioscnc/article/download/6267/6017/24269</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94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A7D9F946-04FA-4EAE-B40A-C3D657E64C3B}"/>
              </a:ext>
            </a:extLst>
          </p:cNvPr>
          <p:cNvSpPr/>
          <p:nvPr/>
        </p:nvSpPr>
        <p:spPr>
          <a:xfrm>
            <a:off x="3047999" y="827314"/>
            <a:ext cx="7750629" cy="3080587"/>
          </a:xfrm>
          <a:prstGeom prst="rect">
            <a:avLst/>
          </a:prstGeom>
        </p:spPr>
        <p:txBody>
          <a:bodyPr wrap="square">
            <a:spAutoFit/>
          </a:bodyPr>
          <a:lstStyle/>
          <a:p>
            <a:pPr algn="ctr">
              <a:lnSpc>
                <a:spcPct val="107000"/>
              </a:lnSpc>
              <a:spcAft>
                <a:spcPts val="800"/>
              </a:spcAft>
              <a:tabLst>
                <a:tab pos="5359400" algn="l"/>
              </a:tabLst>
            </a:pPr>
            <a:r>
              <a:rPr lang="ar-SA" sz="2000" b="1" u="sng" dirty="0">
                <a:solidFill>
                  <a:schemeClr val="accent6"/>
                </a:solidFill>
                <a:latin typeface="Calibri" panose="020F0502020204030204" pitchFamily="34" charset="0"/>
                <a:ea typeface="Calibri" panose="020F0502020204030204" pitchFamily="34" charset="0"/>
                <a:cs typeface="Arial" panose="020B0604020202020204" pitchFamily="34" charset="0"/>
              </a:rPr>
              <a:t>المصطلحات </a:t>
            </a:r>
            <a:r>
              <a:rPr lang="ar-SA" sz="2000" b="1" u="sng" dirty="0" err="1">
                <a:solidFill>
                  <a:schemeClr val="accent6"/>
                </a:solidFill>
                <a:latin typeface="Calibri" panose="020F0502020204030204" pitchFamily="34" charset="0"/>
                <a:ea typeface="Calibri" panose="020F0502020204030204" pitchFamily="34" charset="0"/>
                <a:cs typeface="Arial" panose="020B0604020202020204" pitchFamily="34" charset="0"/>
              </a:rPr>
              <a:t>الأساسيه</a:t>
            </a:r>
            <a:r>
              <a:rPr lang="ar-SA" sz="2000" b="1" u="sng" dirty="0">
                <a:solidFill>
                  <a:schemeClr val="accent6"/>
                </a:solidFill>
                <a:latin typeface="Calibri" panose="020F0502020204030204" pitchFamily="34" charset="0"/>
                <a:ea typeface="Calibri" panose="020F0502020204030204" pitchFamily="34" charset="0"/>
                <a:cs typeface="Arial" panose="020B0604020202020204" pitchFamily="34" charset="0"/>
              </a:rPr>
              <a:t>:</a:t>
            </a:r>
            <a:endParaRPr lang="en-US" sz="1400"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tabLst>
                <a:tab pos="5359400" algn="l"/>
              </a:tabLst>
            </a:pPr>
            <a:r>
              <a:rPr lang="ar-SA" sz="2400" b="1" spc="-20" dirty="0">
                <a:solidFill>
                  <a:schemeClr val="bg1"/>
                </a:solidFill>
                <a:latin typeface="Calibri" panose="020F0502020204030204" pitchFamily="34" charset="0"/>
                <a:ea typeface="Calibri" panose="020F0502020204030204" pitchFamily="34" charset="0"/>
                <a:cs typeface="Arial" panose="020B0604020202020204" pitchFamily="34" charset="0"/>
              </a:rPr>
              <a:t>1-الثغورهي عباره عن مسامات صغيره تساعد النبات على امتصاص ثاني أكسيد الكربون وإطلاق الأكسجين.</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tabLst>
                <a:tab pos="5359400" algn="l"/>
              </a:tabLst>
            </a:pPr>
            <a:r>
              <a:rPr lang="ar-SA" sz="2400" b="1" spc="-20" dirty="0">
                <a:solidFill>
                  <a:schemeClr val="bg1"/>
                </a:solidFill>
                <a:latin typeface="Calibri" panose="020F0502020204030204" pitchFamily="34" charset="0"/>
                <a:ea typeface="Calibri" panose="020F0502020204030204" pitchFamily="34" charset="0"/>
                <a:cs typeface="Arial" panose="020B0604020202020204" pitchFamily="34" charset="0"/>
              </a:rPr>
              <a:t>2-التمثيل الضوئي هي عملية تقوم فيها النباتات بتحويل الطاقة الضوئية إلى طاقة كيميائية.</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tabLst>
                <a:tab pos="5359400" algn="l"/>
              </a:tabLst>
            </a:pPr>
            <a:r>
              <a:rPr lang="ar-SA" sz="2400" b="1" spc="-20" dirty="0">
                <a:solidFill>
                  <a:schemeClr val="bg1"/>
                </a:solidFill>
                <a:latin typeface="Calibri" panose="020F0502020204030204" pitchFamily="34" charset="0"/>
                <a:ea typeface="Calibri" panose="020F0502020204030204" pitchFamily="34" charset="0"/>
                <a:cs typeface="Arial" panose="020B0604020202020204" pitchFamily="34" charset="0"/>
              </a:rPr>
              <a:t>3- المحاجر هي مكان قطع الحجارة في الجبل بغرض استخراج موارد طبيعية مثل الرخام والجبس والحصى.</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614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1A4191-57E0-4B8B-ABA8-6FFB2C8EAB8C}"/>
              </a:ext>
            </a:extLst>
          </p:cNvPr>
          <p:cNvSpPr>
            <a:spLocks noGrp="1"/>
          </p:cNvSpPr>
          <p:nvPr>
            <p:ph type="ctrTitle"/>
          </p:nvPr>
        </p:nvSpPr>
        <p:spPr/>
        <p:txBody>
          <a:bodyPr/>
          <a:lstStyle/>
          <a:p>
            <a:endParaRPr lang="en-US" dirty="0"/>
          </a:p>
        </p:txBody>
      </p:sp>
      <p:sp>
        <p:nvSpPr>
          <p:cNvPr id="4" name="مستطيل 3">
            <a:extLst>
              <a:ext uri="{FF2B5EF4-FFF2-40B4-BE49-F238E27FC236}">
                <a16:creationId xmlns:a16="http://schemas.microsoft.com/office/drawing/2014/main" id="{F76EF8E0-6986-4281-9C41-71169C6DB693}"/>
              </a:ext>
            </a:extLst>
          </p:cNvPr>
          <p:cNvSpPr/>
          <p:nvPr/>
        </p:nvSpPr>
        <p:spPr>
          <a:xfrm>
            <a:off x="3047999" y="1066800"/>
            <a:ext cx="7480663" cy="2711191"/>
          </a:xfrm>
          <a:prstGeom prst="rect">
            <a:avLst/>
          </a:prstGeom>
        </p:spPr>
        <p:txBody>
          <a:bodyPr wrap="square">
            <a:spAutoFit/>
          </a:bodyPr>
          <a:lstStyle/>
          <a:p>
            <a:pPr algn="ctr">
              <a:lnSpc>
                <a:spcPct val="107000"/>
              </a:lnSpc>
              <a:spcAft>
                <a:spcPts val="800"/>
              </a:spcAft>
              <a:tabLst>
                <a:tab pos="5359400" algn="l"/>
              </a:tabLst>
            </a:pPr>
            <a:r>
              <a:rPr lang="ar-SA" sz="3600" b="1" u="sng" dirty="0">
                <a:solidFill>
                  <a:schemeClr val="accent6"/>
                </a:solidFill>
                <a:latin typeface="Calibri" panose="020F0502020204030204" pitchFamily="34" charset="0"/>
                <a:ea typeface="Calibri" panose="020F0502020204030204" pitchFamily="34" charset="0"/>
                <a:cs typeface="Arial" panose="020B0604020202020204" pitchFamily="34" charset="0"/>
              </a:rPr>
              <a:t>أسئلة البحث</a:t>
            </a:r>
            <a:endParaRPr lang="en-US" sz="3600"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tabLst>
                <a:tab pos="5359400" algn="l"/>
              </a:tabLst>
            </a:pPr>
            <a:r>
              <a:rPr lang="ar-SA" sz="2800" b="1" dirty="0">
                <a:solidFill>
                  <a:schemeClr val="bg1"/>
                </a:solidFill>
                <a:latin typeface="Calibri" panose="020F0502020204030204" pitchFamily="34" charset="0"/>
                <a:ea typeface="Calibri" panose="020F0502020204030204" pitchFamily="34" charset="0"/>
                <a:cs typeface="Arial" panose="020B0604020202020204" pitchFamily="34" charset="0"/>
              </a:rPr>
              <a:t>1-هل تسهم المحاجر في زيادة كثافة الغبار في المناطق المحيطة؟</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tabLst>
                <a:tab pos="5359400" algn="l"/>
              </a:tabLst>
            </a:pPr>
            <a:r>
              <a:rPr lang="ar-SA" sz="2800" b="1" dirty="0">
                <a:solidFill>
                  <a:schemeClr val="bg1"/>
                </a:solidFill>
                <a:latin typeface="Calibri" panose="020F0502020204030204" pitchFamily="34" charset="0"/>
                <a:ea typeface="Calibri" panose="020F0502020204030204" pitchFamily="34" charset="0"/>
                <a:cs typeface="Arial" panose="020B0604020202020204" pitchFamily="34" charset="0"/>
              </a:rPr>
              <a:t>2-هل تؤثر العواصف الغبارية الناتجة عن المحاجر على العمليات الحيوية للنباتات(التمثيل الضوئي)؟</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74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34F30-7458-4EEC-BF6C-2224546E365B}"/>
              </a:ext>
            </a:extLst>
          </p:cNvPr>
          <p:cNvSpPr>
            <a:spLocks noGrp="1"/>
          </p:cNvSpPr>
          <p:nvPr>
            <p:ph type="title"/>
          </p:nvPr>
        </p:nvSpPr>
        <p:spPr>
          <a:xfrm>
            <a:off x="2036165" y="178017"/>
            <a:ext cx="8534400" cy="1507067"/>
          </a:xfrm>
        </p:spPr>
        <p:txBody>
          <a:bodyPr/>
          <a:lstStyle/>
          <a:p>
            <a:pPr algn="ctr">
              <a:lnSpc>
                <a:spcPct val="107000"/>
              </a:lnSpc>
              <a:spcAft>
                <a:spcPts val="800"/>
              </a:spcAft>
              <a:tabLst>
                <a:tab pos="5359400" algn="l"/>
              </a:tabLst>
            </a:pPr>
            <a:r>
              <a:rPr lang="ar-SA" b="1" u="sng" dirty="0">
                <a:solidFill>
                  <a:schemeClr val="accent6"/>
                </a:solidFill>
                <a:latin typeface="Calibri" panose="020F0502020204030204" pitchFamily="34" charset="0"/>
                <a:ea typeface="Calibri" panose="020F0502020204030204" pitchFamily="34" charset="0"/>
                <a:cs typeface="Arial" panose="020B0604020202020204" pitchFamily="34" charset="0"/>
              </a:rPr>
              <a:t>خطة البحث </a:t>
            </a:r>
            <a:endParaRPr lang="en-US" b="1" u="sng"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عنصر نائب للمحتوى 3">
            <a:extLst>
              <a:ext uri="{FF2B5EF4-FFF2-40B4-BE49-F238E27FC236}">
                <a16:creationId xmlns:a16="http://schemas.microsoft.com/office/drawing/2014/main" id="{69BE0FEB-6849-45D7-98D5-9E9C3804D7A2}"/>
              </a:ext>
            </a:extLst>
          </p:cNvPr>
          <p:cNvGraphicFramePr>
            <a:graphicFrameLocks noGrp="1"/>
          </p:cNvGraphicFramePr>
          <p:nvPr>
            <p:ph idx="1"/>
            <p:extLst>
              <p:ext uri="{D42A27DB-BD31-4B8C-83A1-F6EECF244321}">
                <p14:modId xmlns:p14="http://schemas.microsoft.com/office/powerpoint/2010/main" val="377787794"/>
              </p:ext>
            </p:extLst>
          </p:nvPr>
        </p:nvGraphicFramePr>
        <p:xfrm>
          <a:off x="2211049" y="1409075"/>
          <a:ext cx="7944786" cy="5006715"/>
        </p:xfrm>
        <a:graphic>
          <a:graphicData uri="http://schemas.openxmlformats.org/drawingml/2006/table">
            <a:tbl>
              <a:tblPr firstRow="1" firstCol="1" bandRow="1">
                <a:tableStyleId>{0E3FDE45-AF77-4B5C-9715-49D594BDF05E}</a:tableStyleId>
              </a:tblPr>
              <a:tblGrid>
                <a:gridCol w="1442519">
                  <a:extLst>
                    <a:ext uri="{9D8B030D-6E8A-4147-A177-3AD203B41FA5}">
                      <a16:colId xmlns:a16="http://schemas.microsoft.com/office/drawing/2014/main" val="3454513582"/>
                    </a:ext>
                  </a:extLst>
                </a:gridCol>
                <a:gridCol w="2529509">
                  <a:extLst>
                    <a:ext uri="{9D8B030D-6E8A-4147-A177-3AD203B41FA5}">
                      <a16:colId xmlns:a16="http://schemas.microsoft.com/office/drawing/2014/main" val="3261280880"/>
                    </a:ext>
                  </a:extLst>
                </a:gridCol>
                <a:gridCol w="1986015">
                  <a:extLst>
                    <a:ext uri="{9D8B030D-6E8A-4147-A177-3AD203B41FA5}">
                      <a16:colId xmlns:a16="http://schemas.microsoft.com/office/drawing/2014/main" val="3747825149"/>
                    </a:ext>
                  </a:extLst>
                </a:gridCol>
                <a:gridCol w="1986743">
                  <a:extLst>
                    <a:ext uri="{9D8B030D-6E8A-4147-A177-3AD203B41FA5}">
                      <a16:colId xmlns:a16="http://schemas.microsoft.com/office/drawing/2014/main" val="847227356"/>
                    </a:ext>
                  </a:extLst>
                </a:gridCol>
              </a:tblGrid>
              <a:tr h="445025">
                <a:tc>
                  <a:txBody>
                    <a:bodyPr/>
                    <a:lstStyle/>
                    <a:p>
                      <a:pPr algn="r">
                        <a:lnSpc>
                          <a:spcPct val="107000"/>
                        </a:lnSpc>
                        <a:spcAft>
                          <a:spcPts val="0"/>
                        </a:spcAft>
                        <a:tabLst>
                          <a:tab pos="5359400" algn="l"/>
                        </a:tabLst>
                      </a:pPr>
                      <a:r>
                        <a:rPr lang="ar-SA" sz="1200" dirty="0">
                          <a:solidFill>
                            <a:srgbClr val="C00000"/>
                          </a:solidFill>
                          <a:effectLst/>
                        </a:rPr>
                        <a:t>المنفذ</a:t>
                      </a:r>
                      <a:endParaRPr lang="en-US" sz="1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dirty="0">
                          <a:solidFill>
                            <a:srgbClr val="C00000"/>
                          </a:solidFill>
                          <a:effectLst/>
                        </a:rPr>
                        <a:t>الآلية</a:t>
                      </a:r>
                      <a:endParaRPr lang="en-US" sz="1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dirty="0">
                          <a:solidFill>
                            <a:srgbClr val="C00000"/>
                          </a:solidFill>
                          <a:effectLst/>
                        </a:rPr>
                        <a:t>الأهداف المراد تنفيذها</a:t>
                      </a:r>
                      <a:endParaRPr lang="en-US" sz="1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b="1" dirty="0">
                          <a:solidFill>
                            <a:srgbClr val="C00000"/>
                          </a:solidFill>
                          <a:effectLst/>
                        </a:rPr>
                        <a:t>الفترة الزمنية</a:t>
                      </a:r>
                      <a:endParaRPr lang="en-US" sz="1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extLst>
                  <a:ext uri="{0D108BD9-81ED-4DB2-BD59-A6C34878D82A}">
                    <a16:rowId xmlns:a16="http://schemas.microsoft.com/office/drawing/2014/main" val="1733360217"/>
                  </a:ext>
                </a:extLst>
              </a:tr>
              <a:tr h="1817050">
                <a:tc>
                  <a:txBody>
                    <a:bodyPr/>
                    <a:lstStyle/>
                    <a:p>
                      <a:pPr algn="r">
                        <a:lnSpc>
                          <a:spcPct val="107000"/>
                        </a:lnSpc>
                        <a:spcAft>
                          <a:spcPts val="0"/>
                        </a:spcAft>
                        <a:tabLst>
                          <a:tab pos="5359400" algn="l"/>
                        </a:tabLst>
                      </a:pPr>
                      <a:r>
                        <a:rPr lang="ar-SA" sz="1200" b="0">
                          <a:solidFill>
                            <a:schemeClr val="bg1"/>
                          </a:solidFill>
                          <a:effectLst/>
                        </a:rPr>
                        <a:t>المعلم المشرف وطالبات فريق جلوب</a:t>
                      </a:r>
                      <a:endParaRPr lang="en-US" sz="10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a:solidFill>
                            <a:schemeClr val="bg1"/>
                          </a:solidFill>
                          <a:effectLst/>
                        </a:rPr>
                        <a:t>التواصل مع الدكتورة أحلام الهنائية من جامعة السلطان قابوس تخصص نقاوة الهواء</a:t>
                      </a:r>
                      <a:endParaRPr lang="en-US" sz="1000">
                        <a:solidFill>
                          <a:schemeClr val="bg1"/>
                        </a:solidFill>
                        <a:effectLst/>
                      </a:endParaRPr>
                    </a:p>
                    <a:p>
                      <a:pPr algn="r">
                        <a:lnSpc>
                          <a:spcPct val="107000"/>
                        </a:lnSpc>
                        <a:spcAft>
                          <a:spcPts val="0"/>
                        </a:spcAft>
                        <a:tabLst>
                          <a:tab pos="5359400" algn="l"/>
                        </a:tabLst>
                      </a:pPr>
                      <a:r>
                        <a:rPr lang="ar-SA" sz="1200">
                          <a:solidFill>
                            <a:schemeClr val="bg1"/>
                          </a:solidFill>
                          <a:effectLst/>
                        </a:rPr>
                        <a:t> </a:t>
                      </a:r>
                      <a:endParaRPr lang="en-US" sz="1000">
                        <a:solidFill>
                          <a:schemeClr val="bg1"/>
                        </a:solidFill>
                        <a:effectLst/>
                      </a:endParaRPr>
                    </a:p>
                    <a:p>
                      <a:pPr algn="r">
                        <a:lnSpc>
                          <a:spcPct val="107000"/>
                        </a:lnSpc>
                        <a:spcAft>
                          <a:spcPts val="0"/>
                        </a:spcAft>
                        <a:tabLst>
                          <a:tab pos="5359400" algn="l"/>
                        </a:tabLst>
                      </a:pPr>
                      <a:r>
                        <a:rPr lang="ar-SA" sz="1200">
                          <a:solidFill>
                            <a:schemeClr val="bg1"/>
                          </a:solidFill>
                          <a:effectLst/>
                        </a:rPr>
                        <a:t>الزيارات الميدانية للمزارع القريبة من المحاجر والحوار مع المزارعين حول تأثير المحاجر على مزارعهم</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a:solidFill>
                            <a:schemeClr val="bg1"/>
                          </a:solidFill>
                          <a:effectLst/>
                        </a:rPr>
                        <a:t>جمع المعلومات</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rtl="1">
                        <a:lnSpc>
                          <a:spcPct val="107000"/>
                        </a:lnSpc>
                        <a:spcAft>
                          <a:spcPts val="0"/>
                        </a:spcAft>
                        <a:tabLst>
                          <a:tab pos="5359400" algn="l"/>
                        </a:tabLst>
                      </a:pPr>
                      <a:r>
                        <a:rPr lang="ar-SA" sz="1200" b="1">
                          <a:solidFill>
                            <a:schemeClr val="bg1"/>
                          </a:solidFill>
                          <a:effectLst/>
                        </a:rPr>
                        <a:t>15سبتمبر-30سبتمبر</a:t>
                      </a:r>
                      <a:endParaRPr lang="en-US" sz="1000" b="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extLst>
                  <a:ext uri="{0D108BD9-81ED-4DB2-BD59-A6C34878D82A}">
                    <a16:rowId xmlns:a16="http://schemas.microsoft.com/office/drawing/2014/main" val="2996457254"/>
                  </a:ext>
                </a:extLst>
              </a:tr>
              <a:tr h="939906">
                <a:tc>
                  <a:txBody>
                    <a:bodyPr/>
                    <a:lstStyle/>
                    <a:p>
                      <a:pPr algn="r">
                        <a:lnSpc>
                          <a:spcPct val="107000"/>
                        </a:lnSpc>
                        <a:spcAft>
                          <a:spcPts val="0"/>
                        </a:spcAft>
                        <a:tabLst>
                          <a:tab pos="5359400" algn="l"/>
                        </a:tabLst>
                      </a:pPr>
                      <a:r>
                        <a:rPr lang="ar-SA" sz="1200" b="0" u="sng" dirty="0">
                          <a:solidFill>
                            <a:schemeClr val="bg1"/>
                          </a:solidFill>
                          <a:effectLst/>
                        </a:rPr>
                        <a:t>المعلم </a:t>
                      </a:r>
                      <a:r>
                        <a:rPr lang="ar-SA" sz="1200" b="0" dirty="0">
                          <a:solidFill>
                            <a:schemeClr val="bg1"/>
                          </a:solidFill>
                          <a:effectLst/>
                        </a:rPr>
                        <a:t>المشرف</a:t>
                      </a:r>
                      <a:r>
                        <a:rPr lang="ar-SA" sz="1200" b="0" u="sng" dirty="0">
                          <a:solidFill>
                            <a:schemeClr val="bg1"/>
                          </a:solidFill>
                          <a:effectLst/>
                        </a:rPr>
                        <a:t> وطالبات مشروع جلوب</a:t>
                      </a:r>
                      <a:endParaRPr lang="en-US" sz="1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a:solidFill>
                            <a:schemeClr val="bg1"/>
                          </a:solidFill>
                          <a:effectLst/>
                        </a:rPr>
                        <a:t>جمع عينات الأوراق</a:t>
                      </a:r>
                      <a:endParaRPr lang="en-US" sz="1000">
                        <a:solidFill>
                          <a:schemeClr val="bg1"/>
                        </a:solidFill>
                        <a:effectLst/>
                      </a:endParaRPr>
                    </a:p>
                    <a:p>
                      <a:pPr algn="r">
                        <a:lnSpc>
                          <a:spcPct val="107000"/>
                        </a:lnSpc>
                        <a:spcAft>
                          <a:spcPts val="0"/>
                        </a:spcAft>
                        <a:tabLst>
                          <a:tab pos="5359400" algn="l"/>
                        </a:tabLst>
                      </a:pPr>
                      <a:r>
                        <a:rPr lang="ar-SA" sz="1200" u="sng">
                          <a:solidFill>
                            <a:schemeClr val="bg1"/>
                          </a:solidFill>
                          <a:effectLst/>
                        </a:rPr>
                        <a:t>تنفيذ أدوات القياس(قياس كتلة </a:t>
                      </a:r>
                      <a:r>
                        <a:rPr lang="ar-SA" sz="1200">
                          <a:solidFill>
                            <a:schemeClr val="bg1"/>
                          </a:solidFill>
                          <a:effectLst/>
                        </a:rPr>
                        <a:t>الغبار وتحضير</a:t>
                      </a:r>
                      <a:r>
                        <a:rPr lang="ar-SA" sz="1200" u="sng">
                          <a:solidFill>
                            <a:schemeClr val="bg1"/>
                          </a:solidFill>
                          <a:effectLst/>
                        </a:rPr>
                        <a:t> شرائح ثغور الأوراق)</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dirty="0">
                          <a:solidFill>
                            <a:schemeClr val="bg1"/>
                          </a:solidFill>
                          <a:effectLst/>
                        </a:rPr>
                        <a:t>تنفيذ أدوات القياس</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rtl="1">
                        <a:lnSpc>
                          <a:spcPct val="107000"/>
                        </a:lnSpc>
                        <a:spcAft>
                          <a:spcPts val="0"/>
                        </a:spcAft>
                        <a:tabLst>
                          <a:tab pos="5359400" algn="l"/>
                        </a:tabLst>
                      </a:pPr>
                      <a:r>
                        <a:rPr lang="ar-SA" sz="1200" b="1" u="sng">
                          <a:solidFill>
                            <a:schemeClr val="bg1"/>
                          </a:solidFill>
                          <a:effectLst/>
                        </a:rPr>
                        <a:t>20 أكتوبر-20ديسمبر</a:t>
                      </a:r>
                      <a:endParaRPr lang="en-US" sz="1000" b="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extLst>
                  <a:ext uri="{0D108BD9-81ED-4DB2-BD59-A6C34878D82A}">
                    <a16:rowId xmlns:a16="http://schemas.microsoft.com/office/drawing/2014/main" val="4106284389"/>
                  </a:ext>
                </a:extLst>
              </a:tr>
              <a:tr h="902367">
                <a:tc>
                  <a:txBody>
                    <a:bodyPr/>
                    <a:lstStyle/>
                    <a:p>
                      <a:pPr algn="r">
                        <a:lnSpc>
                          <a:spcPct val="107000"/>
                        </a:lnSpc>
                        <a:spcAft>
                          <a:spcPts val="0"/>
                        </a:spcAft>
                        <a:tabLst>
                          <a:tab pos="5359400" algn="l"/>
                        </a:tabLst>
                      </a:pPr>
                      <a:r>
                        <a:rPr lang="ar-SA" sz="1200" b="0" u="sng">
                          <a:solidFill>
                            <a:schemeClr val="bg1"/>
                          </a:solidFill>
                          <a:effectLst/>
                        </a:rPr>
                        <a:t>المعلم المشرف وطالبات مشروع جلوب</a:t>
                      </a:r>
                      <a:endParaRPr lang="en-US" sz="10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a:solidFill>
                            <a:schemeClr val="bg1"/>
                          </a:solidFill>
                          <a:effectLst/>
                        </a:rPr>
                        <a:t>تنظيم المعلومات والبيانات وكتابتها وإدراج صور العينات</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a:solidFill>
                            <a:schemeClr val="bg1"/>
                          </a:solidFill>
                          <a:effectLst/>
                        </a:rPr>
                        <a:t>تنظيم المعلومات والبيانات وكتابتها</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rtl="1">
                        <a:lnSpc>
                          <a:spcPct val="107000"/>
                        </a:lnSpc>
                        <a:spcAft>
                          <a:spcPts val="0"/>
                        </a:spcAft>
                        <a:tabLst>
                          <a:tab pos="5359400" algn="l"/>
                        </a:tabLst>
                      </a:pPr>
                      <a:r>
                        <a:rPr lang="ar-SA" sz="1200" b="1" u="sng">
                          <a:solidFill>
                            <a:schemeClr val="bg1"/>
                          </a:solidFill>
                          <a:effectLst/>
                        </a:rPr>
                        <a:t>10-30فبراير</a:t>
                      </a:r>
                      <a:endParaRPr lang="en-US" sz="1000" b="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extLst>
                  <a:ext uri="{0D108BD9-81ED-4DB2-BD59-A6C34878D82A}">
                    <a16:rowId xmlns:a16="http://schemas.microsoft.com/office/drawing/2014/main" val="1557377337"/>
                  </a:ext>
                </a:extLst>
              </a:tr>
              <a:tr h="902367">
                <a:tc>
                  <a:txBody>
                    <a:bodyPr/>
                    <a:lstStyle/>
                    <a:p>
                      <a:pPr algn="r">
                        <a:lnSpc>
                          <a:spcPct val="107000"/>
                        </a:lnSpc>
                        <a:spcAft>
                          <a:spcPts val="0"/>
                        </a:spcAft>
                        <a:tabLst>
                          <a:tab pos="5359400" algn="l"/>
                        </a:tabLst>
                      </a:pPr>
                      <a:r>
                        <a:rPr lang="ar-SA" sz="1200" b="0" u="sng" dirty="0">
                          <a:solidFill>
                            <a:schemeClr val="bg1"/>
                          </a:solidFill>
                          <a:effectLst/>
                        </a:rPr>
                        <a:t>المعلم المشرف وطالبات مشروع جلوب</a:t>
                      </a:r>
                      <a:endParaRPr lang="en-US" sz="1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dirty="0">
                          <a:solidFill>
                            <a:schemeClr val="bg1"/>
                          </a:solidFill>
                          <a:effectLst/>
                        </a:rPr>
                        <a:t>اجتماع المعلم المشرف وطالبات المشروع</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u="sng">
                          <a:solidFill>
                            <a:schemeClr val="bg1"/>
                          </a:solidFill>
                          <a:effectLst/>
                        </a:rPr>
                        <a:t>مناقشة النتائج وكتابة التوصيات والإخراج النهائي للبحث</a:t>
                      </a:r>
                      <a:endParaRPr lang="en-US" sz="1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tc>
                  <a:txBody>
                    <a:bodyPr/>
                    <a:lstStyle/>
                    <a:p>
                      <a:pPr algn="r">
                        <a:lnSpc>
                          <a:spcPct val="107000"/>
                        </a:lnSpc>
                        <a:spcAft>
                          <a:spcPts val="0"/>
                        </a:spcAft>
                        <a:tabLst>
                          <a:tab pos="5359400" algn="l"/>
                        </a:tabLst>
                      </a:pPr>
                      <a:r>
                        <a:rPr lang="ar-SA" sz="1200" b="1" u="sng" dirty="0">
                          <a:solidFill>
                            <a:schemeClr val="bg1"/>
                          </a:solidFill>
                          <a:effectLst/>
                        </a:rPr>
                        <a:t>1-10مارس</a:t>
                      </a:r>
                      <a:endPar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1185" marR="61185" marT="0" marB="0"/>
                </a:tc>
                <a:extLst>
                  <a:ext uri="{0D108BD9-81ED-4DB2-BD59-A6C34878D82A}">
                    <a16:rowId xmlns:a16="http://schemas.microsoft.com/office/drawing/2014/main" val="218848839"/>
                  </a:ext>
                </a:extLst>
              </a:tr>
            </a:tbl>
          </a:graphicData>
        </a:graphic>
      </p:graphicFrame>
    </p:spTree>
    <p:extLst>
      <p:ext uri="{BB962C8B-B14F-4D97-AF65-F5344CB8AC3E}">
        <p14:creationId xmlns:p14="http://schemas.microsoft.com/office/powerpoint/2010/main" val="426954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B54C81-55A7-4CBD-A171-A844C8C6ECB4}"/>
              </a:ext>
            </a:extLst>
          </p:cNvPr>
          <p:cNvSpPr>
            <a:spLocks noGrp="1"/>
          </p:cNvSpPr>
          <p:nvPr>
            <p:ph type="title"/>
          </p:nvPr>
        </p:nvSpPr>
        <p:spPr>
          <a:xfrm>
            <a:off x="2244885" y="82923"/>
            <a:ext cx="7233058" cy="1017134"/>
          </a:xfrm>
        </p:spPr>
        <p:txBody>
          <a:bodyPr/>
          <a:lstStyle/>
          <a:p>
            <a:pPr algn="ctr">
              <a:lnSpc>
                <a:spcPct val="107000"/>
              </a:lnSpc>
              <a:spcAft>
                <a:spcPts val="800"/>
              </a:spcAft>
              <a:tabLst>
                <a:tab pos="5359400" algn="l"/>
              </a:tabLst>
            </a:pPr>
            <a:r>
              <a:rPr lang="ar-SA" b="1" u="sng" dirty="0">
                <a:solidFill>
                  <a:schemeClr val="accent6"/>
                </a:solidFill>
                <a:latin typeface="Calibri" panose="020F0502020204030204" pitchFamily="34" charset="0"/>
                <a:ea typeface="Calibri" panose="020F0502020204030204" pitchFamily="34" charset="0"/>
                <a:cs typeface="Arial" panose="020B0604020202020204" pitchFamily="34" charset="0"/>
              </a:rPr>
              <a:t>طرق البحث</a:t>
            </a:r>
            <a:endParaRPr lang="en-US" b="1" u="sng"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عنصر نائب للمحتوى 3">
            <a:extLst>
              <a:ext uri="{FF2B5EF4-FFF2-40B4-BE49-F238E27FC236}">
                <a16:creationId xmlns:a16="http://schemas.microsoft.com/office/drawing/2014/main" id="{B5DCF351-EF38-46BD-94EA-61E150404E4F}"/>
              </a:ext>
            </a:extLst>
          </p:cNvPr>
          <p:cNvGraphicFramePr>
            <a:graphicFrameLocks noGrp="1"/>
          </p:cNvGraphicFramePr>
          <p:nvPr>
            <p:ph idx="1"/>
            <p:extLst>
              <p:ext uri="{D42A27DB-BD31-4B8C-83A1-F6EECF244321}">
                <p14:modId xmlns:p14="http://schemas.microsoft.com/office/powerpoint/2010/main" val="2254374758"/>
              </p:ext>
            </p:extLst>
          </p:nvPr>
        </p:nvGraphicFramePr>
        <p:xfrm>
          <a:off x="2176462" y="1228620"/>
          <a:ext cx="8114286" cy="4040422"/>
        </p:xfrm>
        <a:graphic>
          <a:graphicData uri="http://schemas.openxmlformats.org/drawingml/2006/table">
            <a:tbl>
              <a:tblPr firstRow="1" firstCol="1" bandRow="1">
                <a:tableStyleId>{7E9639D4-E3E2-4D34-9284-5A2195B3D0D7}</a:tableStyleId>
              </a:tblPr>
              <a:tblGrid>
                <a:gridCol w="2704762">
                  <a:extLst>
                    <a:ext uri="{9D8B030D-6E8A-4147-A177-3AD203B41FA5}">
                      <a16:colId xmlns:a16="http://schemas.microsoft.com/office/drawing/2014/main" val="3980162810"/>
                    </a:ext>
                  </a:extLst>
                </a:gridCol>
                <a:gridCol w="2704762">
                  <a:extLst>
                    <a:ext uri="{9D8B030D-6E8A-4147-A177-3AD203B41FA5}">
                      <a16:colId xmlns:a16="http://schemas.microsoft.com/office/drawing/2014/main" val="688716371"/>
                    </a:ext>
                  </a:extLst>
                </a:gridCol>
                <a:gridCol w="2704762">
                  <a:extLst>
                    <a:ext uri="{9D8B030D-6E8A-4147-A177-3AD203B41FA5}">
                      <a16:colId xmlns:a16="http://schemas.microsoft.com/office/drawing/2014/main" val="3603503416"/>
                    </a:ext>
                  </a:extLst>
                </a:gridCol>
              </a:tblGrid>
              <a:tr h="336724">
                <a:tc>
                  <a:txBody>
                    <a:bodyPr/>
                    <a:lstStyle/>
                    <a:p>
                      <a:pPr algn="r">
                        <a:lnSpc>
                          <a:spcPct val="107000"/>
                        </a:lnSpc>
                        <a:spcAft>
                          <a:spcPts val="0"/>
                        </a:spcAft>
                        <a:tabLst>
                          <a:tab pos="5359400" algn="l"/>
                        </a:tabLst>
                      </a:pPr>
                      <a:r>
                        <a:rPr lang="ar-SA" sz="1600" u="sng" dirty="0">
                          <a:solidFill>
                            <a:schemeClr val="accent6"/>
                          </a:solidFill>
                          <a:effectLst/>
                        </a:rPr>
                        <a:t>آلية التطبيق</a:t>
                      </a:r>
                      <a:endParaRPr lang="en-US" sz="11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600" u="sng" dirty="0">
                          <a:solidFill>
                            <a:schemeClr val="accent6"/>
                          </a:solidFill>
                          <a:effectLst/>
                        </a:rPr>
                        <a:t>البروتوكول المستخدم</a:t>
                      </a:r>
                      <a:endParaRPr lang="en-US" sz="11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600" u="sng" dirty="0">
                          <a:solidFill>
                            <a:schemeClr val="accent6"/>
                          </a:solidFill>
                          <a:effectLst/>
                        </a:rPr>
                        <a:t>سؤال البحث</a:t>
                      </a:r>
                      <a:endParaRPr lang="en-US" sz="11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1254056"/>
                  </a:ext>
                </a:extLst>
              </a:tr>
              <a:tr h="1540421">
                <a:tc>
                  <a:txBody>
                    <a:bodyPr/>
                    <a:lstStyle/>
                    <a:p>
                      <a:pPr algn="r">
                        <a:lnSpc>
                          <a:spcPct val="107000"/>
                        </a:lnSpc>
                        <a:spcAft>
                          <a:spcPts val="0"/>
                        </a:spcAft>
                        <a:tabLst>
                          <a:tab pos="5359400" algn="l"/>
                        </a:tabLst>
                      </a:pPr>
                      <a:r>
                        <a:rPr lang="ar-SA" sz="1400">
                          <a:solidFill>
                            <a:schemeClr val="bg1"/>
                          </a:solidFill>
                          <a:effectLst/>
                        </a:rPr>
                        <a:t>حساب كتلة الأتربة المترسبة على سطح الأوراق من خلال حساب فرق الكتلة قبل وبعد تنظيف الورقة من الأتربة.</a:t>
                      </a:r>
                      <a:endParaRPr lang="en-US"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400" u="sng">
                          <a:solidFill>
                            <a:schemeClr val="bg1"/>
                          </a:solidFill>
                          <a:effectLst/>
                        </a:rPr>
                        <a:t>بروتوكول الغلاف الجوي</a:t>
                      </a:r>
                      <a:endParaRPr lang="en-US"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400" u="sng" dirty="0">
                          <a:solidFill>
                            <a:schemeClr val="bg1"/>
                          </a:solidFill>
                          <a:effectLst/>
                        </a:rPr>
                        <a:t>1-هل تسهم المحاجر في زيادة كثافة الغبار في المناطق المحيطة؟</a:t>
                      </a:r>
                      <a:endParaRPr lang="en-US" sz="1100" dirty="0">
                        <a:solidFill>
                          <a:schemeClr val="bg1"/>
                        </a:solidFill>
                        <a:effectLst/>
                      </a:endParaRPr>
                    </a:p>
                    <a:p>
                      <a:pPr algn="r">
                        <a:lnSpc>
                          <a:spcPct val="107000"/>
                        </a:lnSpc>
                        <a:spcAft>
                          <a:spcPts val="0"/>
                        </a:spcAft>
                        <a:tabLst>
                          <a:tab pos="5359400" algn="l"/>
                        </a:tabLst>
                      </a:pPr>
                      <a:r>
                        <a:rPr lang="en-US" sz="1400" u="sng"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1893421"/>
                  </a:ext>
                </a:extLst>
              </a:tr>
              <a:tr h="2163277">
                <a:tc>
                  <a:txBody>
                    <a:bodyPr/>
                    <a:lstStyle/>
                    <a:p>
                      <a:pPr algn="r">
                        <a:lnSpc>
                          <a:spcPct val="107000"/>
                        </a:lnSpc>
                        <a:spcAft>
                          <a:spcPts val="0"/>
                        </a:spcAft>
                        <a:tabLst>
                          <a:tab pos="5359400" algn="l"/>
                        </a:tabLst>
                      </a:pPr>
                      <a:r>
                        <a:rPr lang="ar-SA" sz="1400" dirty="0">
                          <a:solidFill>
                            <a:schemeClr val="bg1"/>
                          </a:solidFill>
                          <a:effectLst/>
                        </a:rPr>
                        <a:t>تحضير شرائح مجهرية لعينات من أوراق النباتات  توضح انفتاح وانغلاق الثغور .</a:t>
                      </a:r>
                      <a:endParaRPr lang="en-US" sz="1100" dirty="0">
                        <a:solidFill>
                          <a:schemeClr val="bg1"/>
                        </a:solidFill>
                        <a:effectLst/>
                      </a:endParaRPr>
                    </a:p>
                    <a:p>
                      <a:pPr algn="r">
                        <a:lnSpc>
                          <a:spcPct val="107000"/>
                        </a:lnSpc>
                        <a:spcAft>
                          <a:spcPts val="0"/>
                        </a:spcAft>
                        <a:tabLst>
                          <a:tab pos="5359400" algn="l"/>
                        </a:tabLst>
                      </a:pPr>
                      <a:r>
                        <a:rPr lang="ar-SA" sz="1400" dirty="0">
                          <a:solidFill>
                            <a:schemeClr val="bg1"/>
                          </a:solidFill>
                          <a:effectLst/>
                        </a:rPr>
                        <a:t>وتم أخذ العينات من مزارع مجاوره للمحاجر ومزارع أخرى بعيده.</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400" u="sng" dirty="0">
                          <a:solidFill>
                            <a:schemeClr val="bg1"/>
                          </a:solidFill>
                          <a:effectLst/>
                        </a:rPr>
                        <a:t>بروتوكول الغطاء النباتي</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tabLst>
                          <a:tab pos="5359400" algn="l"/>
                        </a:tabLst>
                      </a:pPr>
                      <a:r>
                        <a:rPr lang="ar-SA" sz="1400" u="sng" dirty="0">
                          <a:solidFill>
                            <a:schemeClr val="bg1"/>
                          </a:solidFill>
                          <a:effectLst/>
                        </a:rPr>
                        <a:t>2-هل تؤثر العواصف الغبارية الناتجة عن المحاجر على العمليات الحيوية للنباتات(التمثيل الضوئي)؟</a:t>
                      </a:r>
                      <a:endParaRPr lang="en-US" sz="1100" dirty="0">
                        <a:solidFill>
                          <a:schemeClr val="bg1"/>
                        </a:solidFill>
                        <a:effectLst/>
                      </a:endParaRPr>
                    </a:p>
                    <a:p>
                      <a:pPr algn="r">
                        <a:lnSpc>
                          <a:spcPct val="107000"/>
                        </a:lnSpc>
                        <a:spcAft>
                          <a:spcPts val="0"/>
                        </a:spcAft>
                        <a:tabLst>
                          <a:tab pos="5359400" algn="l"/>
                        </a:tabLst>
                      </a:pPr>
                      <a:r>
                        <a:rPr lang="en-US" sz="1400" u="sng"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2403254"/>
                  </a:ext>
                </a:extLst>
              </a:tr>
            </a:tbl>
          </a:graphicData>
        </a:graphic>
      </p:graphicFrame>
    </p:spTree>
    <p:extLst>
      <p:ext uri="{BB962C8B-B14F-4D97-AF65-F5344CB8AC3E}">
        <p14:creationId xmlns:p14="http://schemas.microsoft.com/office/powerpoint/2010/main" val="45817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706C47E4-183B-476F-8156-E1BE7B333648}"/>
              </a:ext>
            </a:extLst>
          </p:cNvPr>
          <p:cNvSpPr>
            <a:spLocks noGrp="1"/>
          </p:cNvSpPr>
          <p:nvPr>
            <p:ph type="title"/>
          </p:nvPr>
        </p:nvSpPr>
        <p:spPr>
          <a:xfrm>
            <a:off x="4223713" y="280252"/>
            <a:ext cx="4776062" cy="642916"/>
          </a:xfrm>
        </p:spPr>
        <p:txBody>
          <a:bodyPr>
            <a:normAutofit fontScale="90000"/>
          </a:bodyPr>
          <a:lstStyle/>
          <a:p>
            <a:pPr algn="ctr">
              <a:lnSpc>
                <a:spcPct val="107000"/>
              </a:lnSpc>
              <a:spcAft>
                <a:spcPts val="800"/>
              </a:spcAft>
              <a:tabLst>
                <a:tab pos="5359400" algn="l"/>
              </a:tabLst>
            </a:pPr>
            <a:r>
              <a:rPr lang="ar-SA" sz="3600" b="1" u="sng" dirty="0">
                <a:solidFill>
                  <a:schemeClr val="accent6"/>
                </a:solidFill>
                <a:latin typeface="Calibri" panose="020F0502020204030204" pitchFamily="34" charset="0"/>
                <a:ea typeface="Calibri" panose="020F0502020204030204" pitchFamily="34" charset="0"/>
                <a:cs typeface="Arial" panose="020B0604020202020204" pitchFamily="34" charset="0"/>
              </a:rPr>
              <a:t>موقع الدراسة</a:t>
            </a:r>
            <a:endParaRPr lang="en-US" sz="3600" b="1" u="sng"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sp>
        <p:nvSpPr>
          <p:cNvPr id="5" name="عنصر نائب للنص 4">
            <a:extLst>
              <a:ext uri="{FF2B5EF4-FFF2-40B4-BE49-F238E27FC236}">
                <a16:creationId xmlns:a16="http://schemas.microsoft.com/office/drawing/2014/main" id="{E152B1C2-5284-4978-9C3C-3FF03A026E1E}"/>
              </a:ext>
            </a:extLst>
          </p:cNvPr>
          <p:cNvSpPr>
            <a:spLocks noGrp="1"/>
          </p:cNvSpPr>
          <p:nvPr>
            <p:ph type="body" idx="1"/>
          </p:nvPr>
        </p:nvSpPr>
        <p:spPr>
          <a:xfrm>
            <a:off x="2647304" y="1013825"/>
            <a:ext cx="8648406" cy="1511659"/>
          </a:xfrm>
        </p:spPr>
        <p:txBody>
          <a:bodyPr>
            <a:normAutofit/>
          </a:bodyPr>
          <a:lstStyle/>
          <a:p>
            <a:pPr algn="ctr"/>
            <a:r>
              <a:rPr lang="ar-SA" b="1" dirty="0"/>
              <a:t>تم تنفيذ </a:t>
            </a:r>
            <a:r>
              <a:rPr lang="ar-SA" b="1" dirty="0" err="1"/>
              <a:t>الدراسه</a:t>
            </a:r>
            <a:r>
              <a:rPr lang="ar-SA" b="1" dirty="0"/>
              <a:t> على المزارع </a:t>
            </a:r>
            <a:r>
              <a:rPr lang="ar-SA" b="1" dirty="0" err="1"/>
              <a:t>القريبه</a:t>
            </a:r>
            <a:r>
              <a:rPr lang="ar-SA" b="1" dirty="0"/>
              <a:t> من محاجر منطقة الفتح في ولاية بهلاء بالمنطقة </a:t>
            </a:r>
            <a:r>
              <a:rPr lang="ar-SA" b="1" dirty="0" err="1"/>
              <a:t>الداخليه</a:t>
            </a:r>
            <a:r>
              <a:rPr lang="ar-SA" b="1" dirty="0"/>
              <a:t> . كان الجو معتدل درجات </a:t>
            </a:r>
            <a:r>
              <a:rPr lang="ar-SA" b="1" dirty="0" err="1"/>
              <a:t>الحراره</a:t>
            </a:r>
            <a:r>
              <a:rPr lang="ar-SA" b="1" dirty="0"/>
              <a:t> تتراوح بين(30-35) وتم أخذ العينات في </a:t>
            </a:r>
            <a:r>
              <a:rPr lang="ar-SA" b="1" dirty="0" err="1"/>
              <a:t>الساعه</a:t>
            </a:r>
            <a:r>
              <a:rPr lang="ar-SA" b="1" dirty="0"/>
              <a:t> </a:t>
            </a:r>
            <a:r>
              <a:rPr lang="ar-SA" b="1" dirty="0" err="1"/>
              <a:t>الثامنه</a:t>
            </a:r>
            <a:r>
              <a:rPr lang="ar-SA" b="1" dirty="0"/>
              <a:t> صباحا خلال شهري أكتوبر وديسمبر.</a:t>
            </a:r>
            <a:endParaRPr lang="en-US" dirty="0"/>
          </a:p>
          <a:p>
            <a:endParaRPr lang="en-US" dirty="0"/>
          </a:p>
        </p:txBody>
      </p:sp>
      <p:sp>
        <p:nvSpPr>
          <p:cNvPr id="6" name="مستطيل 5">
            <a:extLst>
              <a:ext uri="{FF2B5EF4-FFF2-40B4-BE49-F238E27FC236}">
                <a16:creationId xmlns:a16="http://schemas.microsoft.com/office/drawing/2014/main" id="{209671BE-2AAC-4757-8011-DDCE25F1C32E}"/>
              </a:ext>
            </a:extLst>
          </p:cNvPr>
          <p:cNvSpPr/>
          <p:nvPr/>
        </p:nvSpPr>
        <p:spPr>
          <a:xfrm>
            <a:off x="7566070" y="2824661"/>
            <a:ext cx="2544445" cy="26543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6">
            <a:extLst>
              <a:ext uri="{FF2B5EF4-FFF2-40B4-BE49-F238E27FC236}">
                <a16:creationId xmlns:a16="http://schemas.microsoft.com/office/drawing/2014/main" id="{EAE514DB-7552-456E-BFA9-FC18E546A6F3}"/>
              </a:ext>
            </a:extLst>
          </p:cNvPr>
          <p:cNvSpPr/>
          <p:nvPr/>
        </p:nvSpPr>
        <p:spPr>
          <a:xfrm>
            <a:off x="3709987" y="2874508"/>
            <a:ext cx="2690495" cy="255460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مستطيل 7">
            <a:extLst>
              <a:ext uri="{FF2B5EF4-FFF2-40B4-BE49-F238E27FC236}">
                <a16:creationId xmlns:a16="http://schemas.microsoft.com/office/drawing/2014/main" id="{69D5E720-1503-4FCB-ACA8-5A65A65106DB}"/>
              </a:ext>
            </a:extLst>
          </p:cNvPr>
          <p:cNvSpPr/>
          <p:nvPr/>
        </p:nvSpPr>
        <p:spPr>
          <a:xfrm>
            <a:off x="7615917" y="5478961"/>
            <a:ext cx="2444750" cy="39179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SA" sz="1100" dirty="0" err="1">
                <a:effectLst/>
                <a:ea typeface="Calibri" panose="020F0502020204030204" pitchFamily="34" charset="0"/>
                <a:cs typeface="Arial" panose="020B0604020202020204" pitchFamily="34" charset="0"/>
              </a:rPr>
              <a:t>الصوره</a:t>
            </a:r>
            <a:r>
              <a:rPr lang="ar-SA" sz="1100" dirty="0">
                <a:effectLst/>
                <a:ea typeface="Calibri" panose="020F0502020204030204" pitchFamily="34" charset="0"/>
                <a:cs typeface="Arial" panose="020B0604020202020204" pitchFamily="34" charset="0"/>
              </a:rPr>
              <a:t> (1) موقع  </a:t>
            </a:r>
            <a:r>
              <a:rPr lang="ar-SA" sz="1100" dirty="0" err="1">
                <a:effectLst/>
                <a:ea typeface="Calibri" panose="020F0502020204030204" pitchFamily="34" charset="0"/>
                <a:cs typeface="Arial" panose="020B0604020202020204" pitchFamily="34" charset="0"/>
              </a:rPr>
              <a:t>المزرعه</a:t>
            </a:r>
            <a:r>
              <a:rPr lang="ar-SA" sz="1100" dirty="0">
                <a:effectLst/>
                <a:ea typeface="Calibri" panose="020F0502020204030204" pitchFamily="34" charset="0"/>
                <a:cs typeface="Arial" panose="020B0604020202020204" pitchFamily="34" charset="0"/>
              </a:rPr>
              <a:t> </a:t>
            </a:r>
            <a:r>
              <a:rPr lang="ar-SA" sz="1100" dirty="0" err="1">
                <a:effectLst/>
                <a:ea typeface="Calibri" panose="020F0502020204030204" pitchFamily="34" charset="0"/>
                <a:cs typeface="Arial" panose="020B0604020202020204" pitchFamily="34" charset="0"/>
              </a:rPr>
              <a:t>البعيده</a:t>
            </a:r>
            <a:r>
              <a:rPr lang="ar-SA" sz="1100" dirty="0">
                <a:effectLst/>
                <a:ea typeface="Calibri" panose="020F0502020204030204" pitchFamily="34" charset="0"/>
                <a:cs typeface="Arial" panose="020B0604020202020204" pitchFamily="34" charset="0"/>
              </a:rPr>
              <a:t> عن المحاجر</a:t>
            </a:r>
            <a:endParaRPr lang="en-US" sz="1100" dirty="0">
              <a:effectLst/>
              <a:ea typeface="Calibri" panose="020F0502020204030204" pitchFamily="34" charset="0"/>
              <a:cs typeface="Arial" panose="020B0604020202020204" pitchFamily="34" charset="0"/>
            </a:endParaRPr>
          </a:p>
        </p:txBody>
      </p:sp>
      <p:sp>
        <p:nvSpPr>
          <p:cNvPr id="9" name="مستطيل 8">
            <a:extLst>
              <a:ext uri="{FF2B5EF4-FFF2-40B4-BE49-F238E27FC236}">
                <a16:creationId xmlns:a16="http://schemas.microsoft.com/office/drawing/2014/main" id="{EA96765A-7B75-4274-8ABC-5868894D9BC0}"/>
              </a:ext>
            </a:extLst>
          </p:cNvPr>
          <p:cNvSpPr/>
          <p:nvPr/>
        </p:nvSpPr>
        <p:spPr>
          <a:xfrm>
            <a:off x="3781743" y="5429113"/>
            <a:ext cx="2544446" cy="4121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SA" sz="1100">
                <a:effectLst/>
                <a:ea typeface="Calibri" panose="020F0502020204030204" pitchFamily="34" charset="0"/>
                <a:cs typeface="Arial" panose="020B0604020202020204" pitchFamily="34" charset="0"/>
              </a:rPr>
              <a:t>الصوره (2) موقع المزرعة القريبة من المحاجر</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288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57752A3D-99CB-4A3D-9DF5-5C2358754B51}"/>
              </a:ext>
            </a:extLst>
          </p:cNvPr>
          <p:cNvSpPr>
            <a:spLocks noGrp="1"/>
          </p:cNvSpPr>
          <p:nvPr>
            <p:ph type="title"/>
          </p:nvPr>
        </p:nvSpPr>
        <p:spPr>
          <a:xfrm>
            <a:off x="5284032" y="1"/>
            <a:ext cx="3020519" cy="1011835"/>
          </a:xfrm>
        </p:spPr>
        <p:txBody>
          <a:bodyPr/>
          <a:lstStyle/>
          <a:p>
            <a:pPr algn="ctr">
              <a:lnSpc>
                <a:spcPct val="107000"/>
              </a:lnSpc>
              <a:spcAft>
                <a:spcPts val="800"/>
              </a:spcAft>
              <a:tabLst>
                <a:tab pos="5359400" algn="l"/>
              </a:tabLst>
            </a:pPr>
            <a:r>
              <a:rPr lang="ar-SA" b="1" u="sng" dirty="0">
                <a:solidFill>
                  <a:schemeClr val="accent6"/>
                </a:solidFill>
                <a:latin typeface="Calibri" panose="020F0502020204030204" pitchFamily="34" charset="0"/>
                <a:ea typeface="Calibri" panose="020F0502020204030204" pitchFamily="34" charset="0"/>
                <a:cs typeface="Arial" panose="020B0604020202020204" pitchFamily="34" charset="0"/>
              </a:rPr>
              <a:t>جمع البيانات</a:t>
            </a:r>
            <a:endParaRPr lang="en-US" b="1" u="sng"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8789FD57-60A3-4CE2-8963-6792862E0FC5}"/>
              </a:ext>
            </a:extLst>
          </p:cNvPr>
          <p:cNvSpPr/>
          <p:nvPr/>
        </p:nvSpPr>
        <p:spPr>
          <a:xfrm>
            <a:off x="2909882" y="1011836"/>
            <a:ext cx="6791960" cy="5765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OM" sz="1100">
                <a:solidFill>
                  <a:srgbClr val="000000"/>
                </a:solidFill>
                <a:effectLst/>
                <a:ea typeface="Calibri" panose="020F0502020204030204" pitchFamily="34" charset="0"/>
                <a:cs typeface="Arial" panose="020B0604020202020204" pitchFamily="34" charset="0"/>
              </a:rPr>
              <a:t>صور رقم (6) عينات مجهريه توضح انفتاح الثغور لأوراق مزرعه بعيده عن المحاجر</a:t>
            </a:r>
            <a:endParaRPr lang="en-US" sz="1100">
              <a:effectLst/>
              <a:ea typeface="Calibri" panose="020F050202020403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88746CD9-7C75-4794-8E24-FEAD396AED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712" y="1847600"/>
            <a:ext cx="3025775" cy="2278380"/>
          </a:xfrm>
          <a:prstGeom prst="rect">
            <a:avLst/>
          </a:prstGeom>
          <a:noFill/>
          <a:ln>
            <a:noFill/>
          </a:ln>
        </p:spPr>
      </p:pic>
      <p:pic>
        <p:nvPicPr>
          <p:cNvPr id="7" name="صورة 6">
            <a:extLst>
              <a:ext uri="{FF2B5EF4-FFF2-40B4-BE49-F238E27FC236}">
                <a16:creationId xmlns:a16="http://schemas.microsoft.com/office/drawing/2014/main" id="{2E23AC86-6996-4186-86AB-E35E9F4DBF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927" y="1847600"/>
            <a:ext cx="3037840" cy="2278380"/>
          </a:xfrm>
          <a:prstGeom prst="rect">
            <a:avLst/>
          </a:prstGeom>
          <a:noFill/>
          <a:ln>
            <a:noFill/>
          </a:ln>
        </p:spPr>
      </p:pic>
    </p:spTree>
    <p:extLst>
      <p:ext uri="{BB962C8B-B14F-4D97-AF65-F5344CB8AC3E}">
        <p14:creationId xmlns:p14="http://schemas.microsoft.com/office/powerpoint/2010/main" val="299961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271C6D-D084-4AC3-8E85-B8AB41128593}"/>
              </a:ext>
            </a:extLst>
          </p:cNvPr>
          <p:cNvSpPr>
            <a:spLocks noGrp="1"/>
          </p:cNvSpPr>
          <p:nvPr>
            <p:ph type="title"/>
          </p:nvPr>
        </p:nvSpPr>
        <p:spPr/>
        <p:txBody>
          <a:bodyPr/>
          <a:lstStyle/>
          <a:p>
            <a:endParaRPr lang="en-US"/>
          </a:p>
        </p:txBody>
      </p:sp>
      <p:sp>
        <p:nvSpPr>
          <p:cNvPr id="4" name="مستطيل 3">
            <a:extLst>
              <a:ext uri="{FF2B5EF4-FFF2-40B4-BE49-F238E27FC236}">
                <a16:creationId xmlns:a16="http://schemas.microsoft.com/office/drawing/2014/main" id="{E13BF9AF-9B0B-4E2A-9840-FCE9C2A7C36C}"/>
              </a:ext>
            </a:extLst>
          </p:cNvPr>
          <p:cNvSpPr/>
          <p:nvPr/>
        </p:nvSpPr>
        <p:spPr>
          <a:xfrm>
            <a:off x="4391144" y="457179"/>
            <a:ext cx="5139055" cy="576580"/>
          </a:xfrm>
          <a:prstGeom prst="rect">
            <a:avLst/>
          </a:prstGeom>
          <a:solidFill>
            <a:srgbClr val="5B9BD5">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OM"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صور رقم (7) عينات </a:t>
            </a:r>
            <a:r>
              <a:rPr lang="ar-OM" sz="1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مجهريه</a:t>
            </a:r>
            <a:r>
              <a:rPr lang="ar-OM"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توضح انفتاح الثغور لأوراق </a:t>
            </a:r>
            <a:r>
              <a:rPr lang="ar-OM" sz="1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مزرعه</a:t>
            </a:r>
            <a:r>
              <a:rPr lang="ar-OM"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بعيده عن المحاجر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960067FC-11ED-43E7-89C7-5D089E615BF0}"/>
              </a:ext>
            </a:extLst>
          </p:cNvPr>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66905" y="1248939"/>
            <a:ext cx="3202940" cy="2313940"/>
          </a:xfrm>
          <a:prstGeom prst="rect">
            <a:avLst/>
          </a:prstGeom>
          <a:noFill/>
          <a:ln>
            <a:noFill/>
          </a:ln>
        </p:spPr>
      </p:pic>
      <p:pic>
        <p:nvPicPr>
          <p:cNvPr id="6" name="صورة 5">
            <a:extLst>
              <a:ext uri="{FF2B5EF4-FFF2-40B4-BE49-F238E27FC236}">
                <a16:creationId xmlns:a16="http://schemas.microsoft.com/office/drawing/2014/main" id="{6753AFF3-61E3-45A0-AE84-B41F7D2B3B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744" y="1248939"/>
            <a:ext cx="3223260" cy="2313940"/>
          </a:xfrm>
          <a:prstGeom prst="rect">
            <a:avLst/>
          </a:prstGeom>
          <a:noFill/>
          <a:ln>
            <a:noFill/>
          </a:ln>
        </p:spPr>
      </p:pic>
    </p:spTree>
    <p:extLst>
      <p:ext uri="{BB962C8B-B14F-4D97-AF65-F5344CB8AC3E}">
        <p14:creationId xmlns:p14="http://schemas.microsoft.com/office/powerpoint/2010/main" val="158504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A943A4-7DE2-441D-9A5D-A21837BB858D}"/>
              </a:ext>
            </a:extLst>
          </p:cNvPr>
          <p:cNvSpPr>
            <a:spLocks noGrp="1"/>
          </p:cNvSpPr>
          <p:nvPr>
            <p:ph type="title"/>
          </p:nvPr>
        </p:nvSpPr>
        <p:spPr/>
        <p:txBody>
          <a:bodyPr/>
          <a:lstStyle/>
          <a:p>
            <a:endParaRPr lang="en-US"/>
          </a:p>
        </p:txBody>
      </p:sp>
      <p:sp>
        <p:nvSpPr>
          <p:cNvPr id="3" name="مستطيل 2">
            <a:extLst>
              <a:ext uri="{FF2B5EF4-FFF2-40B4-BE49-F238E27FC236}">
                <a16:creationId xmlns:a16="http://schemas.microsoft.com/office/drawing/2014/main" id="{C630D963-7C05-4F5C-BB75-57B8CEDA7862}"/>
              </a:ext>
            </a:extLst>
          </p:cNvPr>
          <p:cNvSpPr/>
          <p:nvPr/>
        </p:nvSpPr>
        <p:spPr>
          <a:xfrm>
            <a:off x="6063840" y="356515"/>
            <a:ext cx="2073003" cy="655244"/>
          </a:xfrm>
          <a:prstGeom prst="rect">
            <a:avLst/>
          </a:prstGeom>
        </p:spPr>
        <p:txBody>
          <a:bodyPr wrap="none">
            <a:spAutoFit/>
          </a:bodyPr>
          <a:lstStyle/>
          <a:p>
            <a:pPr algn="ctr">
              <a:lnSpc>
                <a:spcPct val="107000"/>
              </a:lnSpc>
              <a:spcBef>
                <a:spcPct val="0"/>
              </a:spcBef>
              <a:spcAft>
                <a:spcPts val="800"/>
              </a:spcAft>
              <a:tabLst>
                <a:tab pos="5359400" algn="l"/>
              </a:tabLst>
            </a:pPr>
            <a:r>
              <a:rPr lang="ar-SA"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rPr>
              <a:t>تحليل النتائج</a:t>
            </a:r>
            <a:endParaRPr lang="en-US" sz="3600" b="1" u="sng" cap="all" dirty="0">
              <a:ln w="3175" cmpd="sng">
                <a:noFill/>
              </a:ln>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جدول 3">
            <a:extLst>
              <a:ext uri="{FF2B5EF4-FFF2-40B4-BE49-F238E27FC236}">
                <a16:creationId xmlns:a16="http://schemas.microsoft.com/office/drawing/2014/main" id="{7CC8A3DE-D5EC-4F56-8BE0-CFADFDE612D0}"/>
              </a:ext>
            </a:extLst>
          </p:cNvPr>
          <p:cNvGraphicFramePr>
            <a:graphicFrameLocks noGrp="1"/>
          </p:cNvGraphicFramePr>
          <p:nvPr>
            <p:extLst>
              <p:ext uri="{D42A27DB-BD31-4B8C-83A1-F6EECF244321}">
                <p14:modId xmlns:p14="http://schemas.microsoft.com/office/powerpoint/2010/main" val="1449133125"/>
              </p:ext>
            </p:extLst>
          </p:nvPr>
        </p:nvGraphicFramePr>
        <p:xfrm>
          <a:off x="9218612" y="863601"/>
          <a:ext cx="2249805" cy="4276091"/>
        </p:xfrm>
        <a:graphic>
          <a:graphicData uri="http://schemas.openxmlformats.org/drawingml/2006/table">
            <a:tbl>
              <a:tblPr rtl="1" firstRow="1" firstCol="1" bandRow="1">
                <a:tableStyleId>{5C22544A-7EE6-4342-B048-85BDC9FD1C3A}</a:tableStyleId>
              </a:tblPr>
              <a:tblGrid>
                <a:gridCol w="1354455">
                  <a:extLst>
                    <a:ext uri="{9D8B030D-6E8A-4147-A177-3AD203B41FA5}">
                      <a16:colId xmlns:a16="http://schemas.microsoft.com/office/drawing/2014/main" val="1357147635"/>
                    </a:ext>
                  </a:extLst>
                </a:gridCol>
                <a:gridCol w="895350">
                  <a:extLst>
                    <a:ext uri="{9D8B030D-6E8A-4147-A177-3AD203B41FA5}">
                      <a16:colId xmlns:a16="http://schemas.microsoft.com/office/drawing/2014/main" val="1972269805"/>
                    </a:ext>
                  </a:extLst>
                </a:gridCol>
              </a:tblGrid>
              <a:tr h="139065">
                <a:tc>
                  <a:txBody>
                    <a:bodyPr/>
                    <a:lstStyle/>
                    <a:p>
                      <a:pPr algn="ctr" rtl="0">
                        <a:lnSpc>
                          <a:spcPct val="107000"/>
                        </a:lnSpc>
                        <a:spcAft>
                          <a:spcPts val="0"/>
                        </a:spcAft>
                        <a:tabLst>
                          <a:tab pos="5359400" algn="l"/>
                        </a:tabLst>
                      </a:pPr>
                      <a:r>
                        <a:rPr lang="ar-SA" sz="1400">
                          <a:effectLst/>
                        </a:rPr>
                        <a:t>الموقع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tabLst>
                          <a:tab pos="5359400" algn="l"/>
                        </a:tabLst>
                      </a:pPr>
                      <a:r>
                        <a:rPr lang="ar-SA" sz="1400">
                          <a:effectLst/>
                        </a:rPr>
                        <a:t>متوسط كتلة الأتربه على الورقه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3353098"/>
                  </a:ext>
                </a:extLst>
              </a:tr>
              <a:tr h="139065">
                <a:tc>
                  <a:txBody>
                    <a:bodyPr/>
                    <a:lstStyle/>
                    <a:p>
                      <a:pPr algn="ctr" rtl="0">
                        <a:lnSpc>
                          <a:spcPct val="107000"/>
                        </a:lnSpc>
                        <a:spcAft>
                          <a:spcPts val="0"/>
                        </a:spcAft>
                        <a:tabLst>
                          <a:tab pos="5359400" algn="l"/>
                        </a:tabLst>
                      </a:pPr>
                      <a:r>
                        <a:rPr lang="ar-SA" sz="1400">
                          <a:effectLst/>
                        </a:rPr>
                        <a:t>المزرعه القريبه من المحاجر م1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tabLst>
                          <a:tab pos="5359400" algn="l"/>
                        </a:tabLst>
                      </a:pPr>
                      <a:r>
                        <a:rPr lang="en-US" sz="1400">
                          <a:effectLst/>
                        </a:rPr>
                        <a:t>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534687"/>
                  </a:ext>
                </a:extLst>
              </a:tr>
              <a:tr h="139065">
                <a:tc>
                  <a:txBody>
                    <a:bodyPr/>
                    <a:lstStyle/>
                    <a:p>
                      <a:pPr algn="ctr" rtl="0">
                        <a:lnSpc>
                          <a:spcPct val="107000"/>
                        </a:lnSpc>
                        <a:spcAft>
                          <a:spcPts val="0"/>
                        </a:spcAft>
                        <a:tabLst>
                          <a:tab pos="5359400" algn="l"/>
                        </a:tabLst>
                      </a:pPr>
                      <a:r>
                        <a:rPr lang="ar-SA" sz="1400">
                          <a:effectLst/>
                        </a:rPr>
                        <a:t>المزرعه القريبه من المحاجر </a:t>
                      </a:r>
                      <a:endParaRPr lang="en-US" sz="1100">
                        <a:effectLst/>
                      </a:endParaRPr>
                    </a:p>
                    <a:p>
                      <a:pPr algn="ctr" rtl="0">
                        <a:lnSpc>
                          <a:spcPct val="107000"/>
                        </a:lnSpc>
                        <a:spcAft>
                          <a:spcPts val="0"/>
                        </a:spcAft>
                        <a:tabLst>
                          <a:tab pos="5359400" algn="l"/>
                        </a:tabLst>
                      </a:pPr>
                      <a:r>
                        <a:rPr lang="ar-SA" sz="1400">
                          <a:effectLst/>
                        </a:rPr>
                        <a:t>م2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tabLst>
                          <a:tab pos="5359400" algn="l"/>
                        </a:tabLst>
                      </a:pPr>
                      <a:r>
                        <a:rPr lang="en-US" sz="1400">
                          <a:effectLst/>
                        </a:rPr>
                        <a:t>0.28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0007387"/>
                  </a:ext>
                </a:extLst>
              </a:tr>
              <a:tr h="139065">
                <a:tc>
                  <a:txBody>
                    <a:bodyPr/>
                    <a:lstStyle/>
                    <a:p>
                      <a:pPr algn="ctr" rtl="0">
                        <a:lnSpc>
                          <a:spcPct val="107000"/>
                        </a:lnSpc>
                        <a:spcAft>
                          <a:spcPts val="0"/>
                        </a:spcAft>
                        <a:tabLst>
                          <a:tab pos="5359400" algn="l"/>
                        </a:tabLst>
                      </a:pPr>
                      <a:r>
                        <a:rPr lang="ar-SA" sz="1400">
                          <a:effectLst/>
                        </a:rPr>
                        <a:t>المزرعه البعيده عن المحاجر </a:t>
                      </a:r>
                      <a:endParaRPr lang="en-US" sz="1100">
                        <a:effectLst/>
                      </a:endParaRPr>
                    </a:p>
                    <a:p>
                      <a:pPr algn="ctr" rtl="0">
                        <a:lnSpc>
                          <a:spcPct val="107000"/>
                        </a:lnSpc>
                        <a:spcAft>
                          <a:spcPts val="0"/>
                        </a:spcAft>
                        <a:tabLst>
                          <a:tab pos="5359400" algn="l"/>
                        </a:tabLst>
                      </a:pPr>
                      <a:r>
                        <a:rPr lang="ar-SA" sz="1400">
                          <a:effectLst/>
                        </a:rPr>
                        <a:t>م1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tabLst>
                          <a:tab pos="5359400" algn="l"/>
                        </a:tabLst>
                      </a:pPr>
                      <a:r>
                        <a:rPr lang="en-US" sz="1400">
                          <a:effectLst/>
                        </a:rPr>
                        <a:t>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0935059"/>
                  </a:ext>
                </a:extLst>
              </a:tr>
              <a:tr h="139065">
                <a:tc>
                  <a:txBody>
                    <a:bodyPr/>
                    <a:lstStyle/>
                    <a:p>
                      <a:pPr algn="ctr" rtl="0">
                        <a:lnSpc>
                          <a:spcPct val="107000"/>
                        </a:lnSpc>
                        <a:spcAft>
                          <a:spcPts val="0"/>
                        </a:spcAft>
                        <a:tabLst>
                          <a:tab pos="5359400" algn="l"/>
                        </a:tabLst>
                      </a:pPr>
                      <a:r>
                        <a:rPr lang="ar-SA" sz="1400">
                          <a:effectLst/>
                        </a:rPr>
                        <a:t>المزرعه البعيده عن المحاجر م2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tabLst>
                          <a:tab pos="5359400" algn="l"/>
                        </a:tabLst>
                      </a:pPr>
                      <a:r>
                        <a:rPr lang="en-US" sz="1400" dirty="0">
                          <a:effectLst/>
                        </a:rPr>
                        <a:t>0.05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6589417"/>
                  </a:ext>
                </a:extLst>
              </a:tr>
            </a:tbl>
          </a:graphicData>
        </a:graphic>
      </p:graphicFrame>
      <p:graphicFrame>
        <p:nvGraphicFramePr>
          <p:cNvPr id="5" name="مخطط 4">
            <a:extLst>
              <a:ext uri="{FF2B5EF4-FFF2-40B4-BE49-F238E27FC236}">
                <a16:creationId xmlns:a16="http://schemas.microsoft.com/office/drawing/2014/main" id="{B1ACA26B-F813-446C-AFF9-5722D4C0C50D}"/>
              </a:ext>
            </a:extLst>
          </p:cNvPr>
          <p:cNvGraphicFramePr/>
          <p:nvPr>
            <p:extLst>
              <p:ext uri="{D42A27DB-BD31-4B8C-83A1-F6EECF244321}">
                <p14:modId xmlns:p14="http://schemas.microsoft.com/office/powerpoint/2010/main" val="1899951638"/>
              </p:ext>
            </p:extLst>
          </p:nvPr>
        </p:nvGraphicFramePr>
        <p:xfrm>
          <a:off x="4149725" y="1840865"/>
          <a:ext cx="3892550" cy="3176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672764"/>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TotalTime>
  <Words>424</Words>
  <Application>Microsoft Office PowerPoint</Application>
  <PresentationFormat>شاشة عريضة</PresentationFormat>
  <Paragraphs>101</Paragraphs>
  <Slides>13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Calibri</vt:lpstr>
      <vt:lpstr>Century Gothic</vt:lpstr>
      <vt:lpstr>Times New Roman</vt:lpstr>
      <vt:lpstr>Wingdings 3</vt:lpstr>
      <vt:lpstr>شريحة</vt:lpstr>
      <vt:lpstr>عرض تقديمي في PowerPoint</vt:lpstr>
      <vt:lpstr>عرض تقديمي في PowerPoint</vt:lpstr>
      <vt:lpstr>عرض تقديمي في PowerPoint</vt:lpstr>
      <vt:lpstr>خطة البحث </vt:lpstr>
      <vt:lpstr>طرق البحث</vt:lpstr>
      <vt:lpstr>موقع الدراسة</vt:lpstr>
      <vt:lpstr>جمع البيانات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96895416167</dc:creator>
  <cp:lastModifiedBy>96895416167</cp:lastModifiedBy>
  <cp:revision>6</cp:revision>
  <dcterms:created xsi:type="dcterms:W3CDTF">2025-03-05T03:34:42Z</dcterms:created>
  <dcterms:modified xsi:type="dcterms:W3CDTF">2025-03-05T04:20:15Z</dcterms:modified>
</cp:coreProperties>
</file>