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نمط فاتح 1 - تميي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نمط فاتح 1 - تميي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نمط فاتح 2 - تميي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النمط الفاتح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napToGrid="0">
      <p:cViewPr>
        <p:scale>
          <a:sx n="85" d="100"/>
          <a:sy n="85" d="100"/>
        </p:scale>
        <p:origin x="-2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8863899244995537"/>
          <c:y val="1.2442267187613451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8852551669214269E-2"/>
          <c:y val="2.7823831097482262E-2"/>
          <c:w val="0.88601909589797301"/>
          <c:h val="0.62095236357332506"/>
        </c:manualLayout>
      </c:layout>
      <c:barChart>
        <c:barDir val="col"/>
        <c:grouping val="clustered"/>
        <c:varyColors val="0"/>
        <c:ser>
          <c:idx val="0"/>
          <c:order val="0"/>
          <c:tx>
            <c:strRef>
              <c:f>'[ورقة عمل Microsoft Excel جديد (2).xlsx]ورقة1'!$B$2</c:f>
              <c:strCache>
                <c:ptCount val="1"/>
                <c:pt idx="0">
                  <c:v>الموقع</c:v>
                </c:pt>
              </c:strCache>
            </c:strRef>
          </c:tx>
          <c:spPr>
            <a:solidFill>
              <a:schemeClr val="accent1"/>
            </a:solidFill>
            <a:ln>
              <a:noFill/>
            </a:ln>
            <a:effectLst/>
          </c:spPr>
          <c:invertIfNegative val="0"/>
          <c:val>
            <c:numRef>
              <c:f>'[ورقة عمل Microsoft Excel جديد (2).xlsx]ورقة1'!$C$2:$G$2</c:f>
              <c:numCache>
                <c:formatCode>General</c:formatCode>
                <c:ptCount val="5"/>
                <c:pt idx="2">
                  <c:v>0</c:v>
                </c:pt>
              </c:numCache>
            </c:numRef>
          </c:val>
          <c:extLst>
            <c:ext xmlns:c16="http://schemas.microsoft.com/office/drawing/2014/chart" uri="{C3380CC4-5D6E-409C-BE32-E72D297353CC}">
              <c16:uniqueId val="{00000000-8A3A-4CEA-90D4-C637B66C892E}"/>
            </c:ext>
          </c:extLst>
        </c:ser>
        <c:ser>
          <c:idx val="1"/>
          <c:order val="1"/>
          <c:tx>
            <c:strRef>
              <c:f>'[ورقة عمل Microsoft Excel جديد (2).xlsx]ورقة1'!$B$3</c:f>
              <c:strCache>
                <c:ptCount val="1"/>
                <c:pt idx="0">
                  <c:v>المزرعه القريبه من المحاجر م1</c:v>
                </c:pt>
              </c:strCache>
            </c:strRef>
          </c:tx>
          <c:spPr>
            <a:solidFill>
              <a:schemeClr val="accent2"/>
            </a:solidFill>
            <a:ln>
              <a:noFill/>
            </a:ln>
            <a:effectLst/>
          </c:spPr>
          <c:invertIfNegative val="0"/>
          <c:val>
            <c:numRef>
              <c:f>'[ورقة عمل Microsoft Excel جديد (2).xlsx]ورقة1'!$C$3:$G$3</c:f>
              <c:numCache>
                <c:formatCode>General</c:formatCode>
                <c:ptCount val="5"/>
                <c:pt idx="2">
                  <c:v>0.24</c:v>
                </c:pt>
              </c:numCache>
            </c:numRef>
          </c:val>
          <c:extLst>
            <c:ext xmlns:c16="http://schemas.microsoft.com/office/drawing/2014/chart" uri="{C3380CC4-5D6E-409C-BE32-E72D297353CC}">
              <c16:uniqueId val="{00000001-8A3A-4CEA-90D4-C637B66C892E}"/>
            </c:ext>
          </c:extLst>
        </c:ser>
        <c:ser>
          <c:idx val="2"/>
          <c:order val="2"/>
          <c:tx>
            <c:strRef>
              <c:f>'[ورقة عمل Microsoft Excel جديد (2).xlsx]ورقة1'!$B$4</c:f>
              <c:strCache>
                <c:ptCount val="1"/>
                <c:pt idx="0">
                  <c:v>المزرعه القريبه من المحاجر م1</c:v>
                </c:pt>
              </c:strCache>
            </c:strRef>
          </c:tx>
          <c:spPr>
            <a:solidFill>
              <a:schemeClr val="accent3"/>
            </a:solidFill>
            <a:ln>
              <a:noFill/>
            </a:ln>
            <a:effectLst/>
          </c:spPr>
          <c:invertIfNegative val="0"/>
          <c:val>
            <c:numRef>
              <c:f>'[ورقة عمل Microsoft Excel جديد (2).xlsx]ورقة1'!$C$4:$G$4</c:f>
              <c:numCache>
                <c:formatCode>General</c:formatCode>
                <c:ptCount val="5"/>
                <c:pt idx="1">
                  <c:v>0</c:v>
                </c:pt>
                <c:pt idx="2">
                  <c:v>0.28000000000000003</c:v>
                </c:pt>
              </c:numCache>
            </c:numRef>
          </c:val>
          <c:extLst>
            <c:ext xmlns:c16="http://schemas.microsoft.com/office/drawing/2014/chart" uri="{C3380CC4-5D6E-409C-BE32-E72D297353CC}">
              <c16:uniqueId val="{00000002-8A3A-4CEA-90D4-C637B66C892E}"/>
            </c:ext>
          </c:extLst>
        </c:ser>
        <c:ser>
          <c:idx val="3"/>
          <c:order val="3"/>
          <c:tx>
            <c:strRef>
              <c:f>'[ورقة عمل Microsoft Excel جديد (2).xlsx]ورقة1'!$B$5</c:f>
              <c:strCache>
                <c:ptCount val="1"/>
                <c:pt idx="0">
                  <c:v>المزرعه البعيده عن المحاجر </c:v>
                </c:pt>
              </c:strCache>
            </c:strRef>
          </c:tx>
          <c:spPr>
            <a:solidFill>
              <a:schemeClr val="accent4"/>
            </a:solidFill>
            <a:ln>
              <a:noFill/>
            </a:ln>
            <a:effectLst/>
          </c:spPr>
          <c:invertIfNegative val="0"/>
          <c:val>
            <c:numRef>
              <c:f>'[ورقة عمل Microsoft Excel جديد (2).xlsx]ورقة1'!$C$5:$G$5</c:f>
              <c:numCache>
                <c:formatCode>General</c:formatCode>
                <c:ptCount val="5"/>
                <c:pt idx="1">
                  <c:v>0</c:v>
                </c:pt>
                <c:pt idx="2">
                  <c:v>0.01</c:v>
                </c:pt>
              </c:numCache>
            </c:numRef>
          </c:val>
          <c:extLst>
            <c:ext xmlns:c16="http://schemas.microsoft.com/office/drawing/2014/chart" uri="{C3380CC4-5D6E-409C-BE32-E72D297353CC}">
              <c16:uniqueId val="{00000003-8A3A-4CEA-90D4-C637B66C892E}"/>
            </c:ext>
          </c:extLst>
        </c:ser>
        <c:ser>
          <c:idx val="4"/>
          <c:order val="4"/>
          <c:tx>
            <c:strRef>
              <c:f>'[ورقة عمل Microsoft Excel جديد (2).xlsx]ورقة1'!$B$6</c:f>
              <c:strCache>
                <c:ptCount val="1"/>
                <c:pt idx="0">
                  <c:v>المزرعه البعيده عن المحاجر م2</c:v>
                </c:pt>
              </c:strCache>
            </c:strRef>
          </c:tx>
          <c:spPr>
            <a:solidFill>
              <a:schemeClr val="accent5"/>
            </a:solidFill>
            <a:ln>
              <a:noFill/>
            </a:ln>
            <a:effectLst/>
          </c:spPr>
          <c:invertIfNegative val="0"/>
          <c:val>
            <c:numRef>
              <c:f>'[ورقة عمل Microsoft Excel جديد (2).xlsx]ورقة1'!$C$6:$G$6</c:f>
              <c:numCache>
                <c:formatCode>General</c:formatCode>
                <c:ptCount val="5"/>
                <c:pt idx="2">
                  <c:v>0.05</c:v>
                </c:pt>
              </c:numCache>
            </c:numRef>
          </c:val>
          <c:extLst>
            <c:ext xmlns:c16="http://schemas.microsoft.com/office/drawing/2014/chart" uri="{C3380CC4-5D6E-409C-BE32-E72D297353CC}">
              <c16:uniqueId val="{00000004-8A3A-4CEA-90D4-C637B66C892E}"/>
            </c:ext>
          </c:extLst>
        </c:ser>
        <c:dLbls>
          <c:showLegendKey val="0"/>
          <c:showVal val="0"/>
          <c:showCatName val="0"/>
          <c:showSerName val="0"/>
          <c:showPercent val="0"/>
          <c:showBubbleSize val="0"/>
        </c:dLbls>
        <c:gapWidth val="219"/>
        <c:overlap val="-27"/>
        <c:axId val="679015072"/>
        <c:axId val="535589936"/>
      </c:barChart>
      <c:catAx>
        <c:axId val="67901507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5589936"/>
        <c:crosses val="autoZero"/>
        <c:auto val="1"/>
        <c:lblAlgn val="ctr"/>
        <c:lblOffset val="100"/>
        <c:noMultiLvlLbl val="0"/>
      </c:catAx>
      <c:valAx>
        <c:axId val="535589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9015072"/>
        <c:crosses val="autoZero"/>
        <c:crossBetween val="between"/>
      </c:valAx>
      <c:spPr>
        <a:noFill/>
        <a:ln>
          <a:noFill/>
        </a:ln>
        <a:effectLst/>
      </c:spPr>
    </c:plotArea>
    <c:legend>
      <c:legendPos val="b"/>
      <c:layout>
        <c:manualLayout>
          <c:xMode val="edge"/>
          <c:yMode val="edge"/>
          <c:x val="0.1533701850431666"/>
          <c:y val="0.75730495203493409"/>
          <c:w val="0.65468682374201781"/>
          <c:h val="0.2058900013860379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4AD44947-15BD-405E-8864-3126A405113F}"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AD577-EAD5-4F79-98C3-B026333B6E50}"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0244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Date Placeholder 2"/>
          <p:cNvSpPr>
            <a:spLocks noGrp="1"/>
          </p:cNvSpPr>
          <p:nvPr>
            <p:ph type="dt" sz="half" idx="10"/>
          </p:nvPr>
        </p:nvSpPr>
        <p:spPr/>
        <p:txBody>
          <a:bodyPr/>
          <a:lstStyle/>
          <a:p>
            <a:fld id="{4AD44947-15BD-405E-8864-3126A405113F}" type="datetimeFigureOut">
              <a:rPr lang="en-US" smtClean="0"/>
              <a:t>3/5/2025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3776871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AD44947-15BD-405E-8864-3126A405113F}"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964054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AD44947-15BD-405E-8864-3126A405113F}"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AD577-EAD5-4F79-98C3-B026333B6E50}"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20889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AD44947-15BD-405E-8864-3126A405113F}"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460510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ar-SA"/>
              <a:t>انقر لتحرير أنماط نص الشكل الرئيسي</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AD44947-15BD-405E-8864-3126A405113F}"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AD577-EAD5-4F79-98C3-B026333B6E50}"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531086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ar-SA"/>
              <a:t>انقر لتحرير أنماط نص الشكل الرئيسي</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AD44947-15BD-405E-8864-3126A405113F}"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39475578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AD44947-15BD-405E-8864-3126A405113F}"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2769432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AD44947-15BD-405E-8864-3126A405113F}"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3280522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nchor="ct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AD44947-15BD-405E-8864-3126A405113F}"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3917007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AD44947-15BD-405E-8864-3126A405113F}"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637175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4AD44947-15BD-405E-8864-3126A405113F}"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1055867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4AD44947-15BD-405E-8864-3126A405113F}" type="datetimeFigureOut">
              <a:rPr lang="en-US" smtClean="0"/>
              <a:t>3/5/2025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3407190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4AD44947-15BD-405E-8864-3126A405113F}" type="datetimeFigureOut">
              <a:rPr lang="en-US" smtClean="0"/>
              <a:t>3/5/2025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16775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D44947-15BD-405E-8864-3126A405113F}" type="datetimeFigureOut">
              <a:rPr lang="en-US" smtClean="0"/>
              <a:t>3/5/2025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300121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AD44947-15BD-405E-8864-3126A405113F}"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3777345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ar-SA"/>
              <a:t>انقر لتحرير نمط عنوان الشكل الرئيسي</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AD44947-15BD-405E-8864-3126A405113F}"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4AD577-EAD5-4F79-98C3-B026333B6E50}" type="slidenum">
              <a:rPr lang="en-US" smtClean="0"/>
              <a:t>‹#›</a:t>
            </a:fld>
            <a:endParaRPr lang="en-US"/>
          </a:p>
        </p:txBody>
      </p:sp>
    </p:spTree>
    <p:extLst>
      <p:ext uri="{BB962C8B-B14F-4D97-AF65-F5344CB8AC3E}">
        <p14:creationId xmlns:p14="http://schemas.microsoft.com/office/powerpoint/2010/main" val="1769315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AD44947-15BD-405E-8864-3126A405113F}" type="datetimeFigureOut">
              <a:rPr lang="en-US" smtClean="0"/>
              <a:t>3/5/2025</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814AD577-EAD5-4F79-98C3-B026333B6E50}" type="slidenum">
              <a:rPr lang="en-US" smtClean="0"/>
              <a:t>‹#›</a:t>
            </a:fld>
            <a:endParaRPr lang="en-US"/>
          </a:p>
        </p:txBody>
      </p:sp>
    </p:spTree>
    <p:extLst>
      <p:ext uri="{BB962C8B-B14F-4D97-AF65-F5344CB8AC3E}">
        <p14:creationId xmlns:p14="http://schemas.microsoft.com/office/powerpoint/2010/main" val="5397411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arabiaweather.com/" TargetMode="External"/><Relationship Id="rId2" Type="http://schemas.openxmlformats.org/officeDocument/2006/relationships/hyperlink" Target="https://www.sciencedirect.com/" TargetMode="External"/><Relationship Id="rId1" Type="http://schemas.openxmlformats.org/officeDocument/2006/relationships/slideLayout" Target="../slideLayouts/slideLayout7.xml"/><Relationship Id="rId4" Type="http://schemas.openxmlformats.org/officeDocument/2006/relationships/hyperlink" Target="https://agri-research-journal.net/?p=276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B612CBE7-66DA-4AFA-BDD8-BEAC451D8373}"/>
              </a:ext>
            </a:extLst>
          </p:cNvPr>
          <p:cNvSpPr/>
          <p:nvPr/>
        </p:nvSpPr>
        <p:spPr>
          <a:xfrm>
            <a:off x="3048000" y="2702904"/>
            <a:ext cx="6096000" cy="1452192"/>
          </a:xfrm>
          <a:prstGeom prst="rect">
            <a:avLst/>
          </a:prstGeom>
        </p:spPr>
        <p:txBody>
          <a:bodyPr>
            <a:spAutoFit/>
          </a:bodyPr>
          <a:lstStyle/>
          <a:p>
            <a:pPr algn="ctr">
              <a:lnSpc>
                <a:spcPct val="107000"/>
              </a:lnSpc>
              <a:spcAft>
                <a:spcPts val="800"/>
              </a:spcAft>
              <a:tabLst>
                <a:tab pos="5359400" algn="l"/>
              </a:tabLst>
            </a:pPr>
            <a:r>
              <a:rPr lang="ar-SA" sz="2800" b="1" dirty="0">
                <a:solidFill>
                  <a:srgbClr val="FF0000"/>
                </a:solidFill>
                <a:latin typeface="Calibri" panose="020F0502020204030204" pitchFamily="34" charset="0"/>
                <a:ea typeface="Calibri" panose="020F0502020204030204" pitchFamily="34" charset="0"/>
                <a:cs typeface="Arial" panose="020B0604020202020204" pitchFamily="34" charset="0"/>
              </a:rPr>
              <a:t>دراسة تأثير العواصف الغبارية الناتجة عن المحاجر على جودة المحاصيل الزراعية في منطقة الفتح بولاية بهلاء</a:t>
            </a:r>
            <a:endParaRPr lang="en-US" sz="1100" dirty="0">
              <a:latin typeface="Calibri" panose="020F0502020204030204" pitchFamily="34" charset="0"/>
              <a:ea typeface="Calibri" panose="020F0502020204030204" pitchFamily="34" charset="0"/>
              <a:cs typeface="Arial" panose="020B0604020202020204" pitchFamily="34" charset="0"/>
            </a:endParaRPr>
          </a:p>
        </p:txBody>
      </p:sp>
      <p:sp>
        <p:nvSpPr>
          <p:cNvPr id="3" name="مستطيل 2">
            <a:extLst>
              <a:ext uri="{FF2B5EF4-FFF2-40B4-BE49-F238E27FC236}">
                <a16:creationId xmlns:a16="http://schemas.microsoft.com/office/drawing/2014/main" id="{CD010CA3-A2E2-4200-9FBB-4234B9E521E5}"/>
              </a:ext>
            </a:extLst>
          </p:cNvPr>
          <p:cNvSpPr/>
          <p:nvPr/>
        </p:nvSpPr>
        <p:spPr>
          <a:xfrm>
            <a:off x="3048000" y="344626"/>
            <a:ext cx="6096000" cy="1570623"/>
          </a:xfrm>
          <a:prstGeom prst="rect">
            <a:avLst/>
          </a:prstGeom>
        </p:spPr>
        <p:txBody>
          <a:bodyPr>
            <a:spAutoFit/>
          </a:bodyPr>
          <a:lstStyle/>
          <a:p>
            <a:pPr algn="ctr">
              <a:lnSpc>
                <a:spcPct val="107000"/>
              </a:lnSpc>
              <a:spcAft>
                <a:spcPts val="800"/>
              </a:spcAft>
              <a:tabLst>
                <a:tab pos="5359400" algn="l"/>
              </a:tabLst>
            </a:pPr>
            <a:r>
              <a:rPr lang="ar-SA" b="1" dirty="0">
                <a:latin typeface="Calibri" panose="020F0502020204030204" pitchFamily="34" charset="0"/>
                <a:ea typeface="Calibri" panose="020F0502020204030204" pitchFamily="34" charset="0"/>
                <a:cs typeface="Arial" panose="020B0604020202020204" pitchFamily="34" charset="0"/>
              </a:rPr>
              <a:t>سلطنة عمان</a:t>
            </a:r>
            <a:endParaRPr lang="en-US" sz="1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5359400" algn="l"/>
              </a:tabLst>
            </a:pPr>
            <a:r>
              <a:rPr lang="ar-SA" b="1" dirty="0">
                <a:latin typeface="Calibri" panose="020F0502020204030204" pitchFamily="34" charset="0"/>
                <a:ea typeface="Calibri" panose="020F0502020204030204" pitchFamily="34" charset="0"/>
                <a:cs typeface="Arial" panose="020B0604020202020204" pitchFamily="34" charset="0"/>
              </a:rPr>
              <a:t>وزارة التربية والتعليم</a:t>
            </a:r>
            <a:endParaRPr lang="en-US" sz="1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5359400" algn="l"/>
              </a:tabLst>
            </a:pPr>
            <a:r>
              <a:rPr lang="ar-SA" b="1" dirty="0">
                <a:latin typeface="Calibri" panose="020F0502020204030204" pitchFamily="34" charset="0"/>
                <a:ea typeface="Calibri" panose="020F0502020204030204" pitchFamily="34" charset="0"/>
                <a:cs typeface="Arial" panose="020B0604020202020204" pitchFamily="34" charset="0"/>
              </a:rPr>
              <a:t>المديرية العامة للتربية والتعليم بمحافظة الداخلية</a:t>
            </a:r>
            <a:endParaRPr lang="en-US" sz="1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5359400" algn="l"/>
              </a:tabLst>
            </a:pPr>
            <a:r>
              <a:rPr lang="ar-SA" b="1" dirty="0">
                <a:latin typeface="Calibri" panose="020F0502020204030204" pitchFamily="34" charset="0"/>
                <a:ea typeface="Calibri" panose="020F0502020204030204" pitchFamily="34" charset="0"/>
                <a:cs typeface="Arial" panose="020B0604020202020204" pitchFamily="34" charset="0"/>
              </a:rPr>
              <a:t>مدرسة جماح للتعليم الأساسي</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مستطيل 3">
            <a:extLst>
              <a:ext uri="{FF2B5EF4-FFF2-40B4-BE49-F238E27FC236}">
                <a16:creationId xmlns:a16="http://schemas.microsoft.com/office/drawing/2014/main" id="{739A2A5C-2028-4E2D-BF5F-E9B79389D0B3}"/>
              </a:ext>
            </a:extLst>
          </p:cNvPr>
          <p:cNvSpPr/>
          <p:nvPr/>
        </p:nvSpPr>
        <p:spPr>
          <a:xfrm>
            <a:off x="3579223" y="4545323"/>
            <a:ext cx="4650377" cy="2798780"/>
          </a:xfrm>
          <a:prstGeom prst="rect">
            <a:avLst/>
          </a:prstGeom>
        </p:spPr>
        <p:txBody>
          <a:bodyPr wrap="square">
            <a:spAutoFit/>
          </a:bodyPr>
          <a:lstStyle/>
          <a:p>
            <a:pPr algn="ctr">
              <a:lnSpc>
                <a:spcPct val="107000"/>
              </a:lnSpc>
              <a:spcAft>
                <a:spcPts val="800"/>
              </a:spcAft>
              <a:tabLst>
                <a:tab pos="5359400" algn="l"/>
              </a:tabLst>
            </a:pPr>
            <a:r>
              <a:rPr lang="ar-SA" dirty="0">
                <a:latin typeface="Calibri" panose="020F0502020204030204" pitchFamily="34" charset="0"/>
                <a:ea typeface="Calibri" panose="020F0502020204030204" pitchFamily="34" charset="0"/>
                <a:cs typeface="Arial" panose="020B0604020202020204" pitchFamily="34" charset="0"/>
              </a:rPr>
              <a:t>إعداد الطالبتان :</a:t>
            </a:r>
            <a:endParaRPr lang="en-US" sz="1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5359400" algn="l"/>
              </a:tabLst>
            </a:pPr>
            <a:r>
              <a:rPr lang="ar-SA" dirty="0">
                <a:latin typeface="Calibri" panose="020F0502020204030204" pitchFamily="34" charset="0"/>
                <a:ea typeface="Calibri" panose="020F0502020204030204" pitchFamily="34" charset="0"/>
                <a:cs typeface="Arial" panose="020B0604020202020204" pitchFamily="34" charset="0"/>
              </a:rPr>
              <a:t>- أمل محمد فاضل الهنائي</a:t>
            </a:r>
            <a:endParaRPr lang="en-US" sz="1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5359400" algn="l"/>
              </a:tabLst>
            </a:pPr>
            <a:r>
              <a:rPr lang="ar-SA" dirty="0">
                <a:latin typeface="Calibri" panose="020F0502020204030204" pitchFamily="34" charset="0"/>
                <a:ea typeface="Calibri" panose="020F0502020204030204" pitchFamily="34" charset="0"/>
                <a:cs typeface="Arial" panose="020B0604020202020204" pitchFamily="34" charset="0"/>
              </a:rPr>
              <a:t>-</a:t>
            </a:r>
            <a:r>
              <a:rPr lang="ar-SA" dirty="0" err="1">
                <a:latin typeface="Calibri" panose="020F0502020204030204" pitchFamily="34" charset="0"/>
                <a:ea typeface="Calibri" panose="020F0502020204030204" pitchFamily="34" charset="0"/>
                <a:cs typeface="Arial" panose="020B0604020202020204" pitchFamily="34" charset="0"/>
              </a:rPr>
              <a:t>منارأحمد</a:t>
            </a:r>
            <a:r>
              <a:rPr lang="ar-SA" dirty="0">
                <a:latin typeface="Calibri" panose="020F0502020204030204" pitchFamily="34" charset="0"/>
                <a:ea typeface="Calibri" panose="020F0502020204030204" pitchFamily="34" charset="0"/>
                <a:cs typeface="Arial" panose="020B0604020202020204" pitchFamily="34" charset="0"/>
              </a:rPr>
              <a:t> فاضل الهنائي</a:t>
            </a:r>
            <a:endParaRPr lang="en-US" sz="1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5359400" algn="l"/>
              </a:tabLst>
            </a:pPr>
            <a:r>
              <a:rPr lang="ar-SA" dirty="0">
                <a:latin typeface="Calibri" panose="020F0502020204030204" pitchFamily="34" charset="0"/>
                <a:ea typeface="Calibri" panose="020F0502020204030204" pitchFamily="34" charset="0"/>
                <a:cs typeface="Arial" panose="020B0604020202020204" pitchFamily="34" charset="0"/>
              </a:rPr>
              <a:t>إشراف :</a:t>
            </a:r>
            <a:endParaRPr lang="en-US" sz="1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5359400" algn="l"/>
              </a:tabLst>
            </a:pPr>
            <a:r>
              <a:rPr lang="ar-SA" dirty="0" err="1">
                <a:latin typeface="Calibri" panose="020F0502020204030204" pitchFamily="34" charset="0"/>
                <a:ea typeface="Calibri" panose="020F0502020204030204" pitchFamily="34" charset="0"/>
                <a:cs typeface="Arial" panose="020B0604020202020204" pitchFamily="34" charset="0"/>
              </a:rPr>
              <a:t>الأستاذه</a:t>
            </a:r>
            <a:r>
              <a:rPr lang="ar-SA" dirty="0">
                <a:latin typeface="Calibri" panose="020F0502020204030204" pitchFamily="34" charset="0"/>
                <a:ea typeface="Calibri" panose="020F0502020204030204" pitchFamily="34" charset="0"/>
                <a:cs typeface="Arial" panose="020B0604020202020204" pitchFamily="34" charset="0"/>
              </a:rPr>
              <a:t> :</a:t>
            </a:r>
            <a:r>
              <a:rPr lang="ar-SA" dirty="0" err="1">
                <a:latin typeface="Calibri" panose="020F0502020204030204" pitchFamily="34" charset="0"/>
                <a:ea typeface="Calibri" panose="020F0502020204030204" pitchFamily="34" charset="0"/>
                <a:cs typeface="Arial" panose="020B0604020202020204" pitchFamily="34" charset="0"/>
              </a:rPr>
              <a:t>انتظارسعيد</a:t>
            </a:r>
            <a:r>
              <a:rPr lang="ar-SA" dirty="0">
                <a:latin typeface="Calibri" panose="020F0502020204030204" pitchFamily="34" charset="0"/>
                <a:ea typeface="Calibri" panose="020F0502020204030204" pitchFamily="34" charset="0"/>
                <a:cs typeface="Arial" panose="020B0604020202020204" pitchFamily="34" charset="0"/>
              </a:rPr>
              <a:t> </a:t>
            </a:r>
            <a:r>
              <a:rPr lang="ar-SA" dirty="0" err="1">
                <a:latin typeface="Calibri" panose="020F0502020204030204" pitchFamily="34" charset="0"/>
                <a:ea typeface="Calibri" panose="020F0502020204030204" pitchFamily="34" charset="0"/>
                <a:cs typeface="Arial" panose="020B0604020202020204" pitchFamily="34" charset="0"/>
              </a:rPr>
              <a:t>الربخية</a:t>
            </a:r>
            <a:endParaRPr lang="en-US" sz="1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5359400" algn="l"/>
              </a:tabLst>
            </a:pPr>
            <a:r>
              <a:rPr lang="ar-SA" dirty="0">
                <a:latin typeface="Calibri" panose="020F0502020204030204" pitchFamily="34" charset="0"/>
                <a:ea typeface="Calibri" panose="020F0502020204030204" pitchFamily="34" charset="0"/>
                <a:cs typeface="Arial" panose="020B0604020202020204" pitchFamily="34" charset="0"/>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5359400" algn="l"/>
              </a:tabLst>
            </a:pPr>
            <a:r>
              <a:rPr lang="ar-SA" dirty="0">
                <a:latin typeface="Calibri" panose="020F0502020204030204" pitchFamily="34" charset="0"/>
                <a:ea typeface="Calibri" panose="020F0502020204030204" pitchFamily="34" charset="0"/>
                <a:cs typeface="Arial" panose="020B0604020202020204" pitchFamily="34" charset="0"/>
              </a:rPr>
              <a:t>مارس</a:t>
            </a:r>
            <a:r>
              <a:rPr lang="ar-SA" sz="2000" dirty="0">
                <a:latin typeface="Calibri" panose="020F0502020204030204" pitchFamily="34" charset="0"/>
                <a:ea typeface="Calibri" panose="020F0502020204030204" pitchFamily="34" charset="0"/>
                <a:cs typeface="Arial" panose="020B0604020202020204" pitchFamily="34" charset="0"/>
              </a:rPr>
              <a:t> 2025</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63917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a:extLst>
              <a:ext uri="{FF2B5EF4-FFF2-40B4-BE49-F238E27FC236}">
                <a16:creationId xmlns:a16="http://schemas.microsoft.com/office/drawing/2014/main" id="{9A802BE6-B1C1-461F-8B90-002FA044E0C8}"/>
              </a:ext>
            </a:extLst>
          </p:cNvPr>
          <p:cNvSpPr/>
          <p:nvPr/>
        </p:nvSpPr>
        <p:spPr>
          <a:xfrm>
            <a:off x="3692577" y="317610"/>
            <a:ext cx="7092846" cy="4401205"/>
          </a:xfrm>
          <a:prstGeom prst="rect">
            <a:avLst/>
          </a:prstGeom>
        </p:spPr>
        <p:txBody>
          <a:bodyPr wrap="square">
            <a:spAutoFit/>
          </a:bodyPr>
          <a:lstStyle/>
          <a:p>
            <a:pPr algn="ctr">
              <a:lnSpc>
                <a:spcPct val="107000"/>
              </a:lnSpc>
              <a:spcAft>
                <a:spcPts val="800"/>
              </a:spcAft>
              <a:tabLst>
                <a:tab pos="5359400" algn="l"/>
              </a:tabLst>
            </a:pPr>
            <a:r>
              <a:rPr lang="ar-SA" sz="2800" dirty="0">
                <a:latin typeface="Calibri" panose="020F0502020204030204" pitchFamily="34" charset="0"/>
                <a:ea typeface="Calibri" panose="020F0502020204030204" pitchFamily="34" charset="0"/>
                <a:cs typeface="Arial" panose="020B0604020202020204" pitchFamily="34" charset="0"/>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Bef>
                <a:spcPct val="0"/>
              </a:spcBef>
              <a:spcAft>
                <a:spcPts val="800"/>
              </a:spcAft>
              <a:tabLst>
                <a:tab pos="5359400" algn="l"/>
              </a:tabLst>
            </a:pPr>
            <a:r>
              <a:rPr lang="ar-SA" sz="3600" b="1" u="sng" cap="all" dirty="0">
                <a:ln w="3175" cmpd="sng">
                  <a:noFill/>
                </a:ln>
                <a:solidFill>
                  <a:schemeClr val="accent6"/>
                </a:solidFill>
                <a:latin typeface="Calibri" panose="020F0502020204030204" pitchFamily="34" charset="0"/>
                <a:ea typeface="Calibri" panose="020F0502020204030204" pitchFamily="34" charset="0"/>
                <a:cs typeface="Arial" panose="020B0604020202020204" pitchFamily="34" charset="0"/>
              </a:rPr>
              <a:t>مناقشة النتائج</a:t>
            </a:r>
            <a:endParaRPr lang="en-US" sz="3600" b="1" u="sng" cap="all" dirty="0">
              <a:ln w="3175" cmpd="sng">
                <a:noFill/>
              </a:ln>
              <a:solidFill>
                <a:schemeClr val="accent6"/>
              </a:solidFill>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6200140" algn="l"/>
              </a:tabLst>
            </a:pP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من خلال الملاحظات والنتائج التي حصلنا عليها قمنا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بالإجابه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على السؤال الأول ،حيث وضحت النتائج زيادة كتلة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الأتربه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المترسبه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على أوراق النباتات  في المزارع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القريبه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من المحاجر حيث بلغ متوسط كتلة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الأتربه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( 0.24جرام) في شهر أكتوبر مقارنة بمتوسط كتلة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الأتربه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في أوراق النباتات في المزارع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البعيده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عن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المحاجرحيث</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بلغ (0.01 جرام ).كما بلغ متوسط كتلة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الأتربه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في شهر ديسمبر ( 0.28جرام  ) في المزارع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القريبه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من المحاجر مقارنة ب ( 0.05) جرام في المزارع البعيدة .</a:t>
            </a:r>
            <a:endParaRPr lang="en-US" sz="2000" b="1"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6200140" algn="l"/>
              </a:tabLst>
            </a:pP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وقمنا بالإجابة على السؤال الثاني من خلال  الشرائح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المجهريه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لعينات من الأوراق لاحظنا انغلاق عدد أكثر من الثغور للأوراق في المزارع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القريبه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من المحاجر مقارنة بعدد أقل من الثغور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المنغلقه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في المزارع </a:t>
            </a:r>
            <a:r>
              <a:rPr lang="ar-SA" sz="20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البعيده</a:t>
            </a: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عن المحاجر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50649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FF31CBB1-D8C5-41C9-A5F4-1856FF05450A}"/>
              </a:ext>
            </a:extLst>
          </p:cNvPr>
          <p:cNvSpPr/>
          <p:nvPr/>
        </p:nvSpPr>
        <p:spPr>
          <a:xfrm>
            <a:off x="3932420" y="835490"/>
            <a:ext cx="6096000" cy="5359031"/>
          </a:xfrm>
          <a:prstGeom prst="rect">
            <a:avLst/>
          </a:prstGeom>
        </p:spPr>
        <p:txBody>
          <a:bodyPr>
            <a:spAutoFit/>
          </a:bodyPr>
          <a:lstStyle/>
          <a:p>
            <a:pPr>
              <a:lnSpc>
                <a:spcPct val="107000"/>
              </a:lnSpc>
              <a:spcAft>
                <a:spcPts val="800"/>
              </a:spcAft>
              <a:tabLst>
                <a:tab pos="6200140" algn="l"/>
              </a:tabLst>
            </a:pP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Bef>
                <a:spcPct val="0"/>
              </a:spcBef>
              <a:spcAft>
                <a:spcPts val="800"/>
              </a:spcAft>
              <a:tabLst>
                <a:tab pos="5359400" algn="l"/>
              </a:tabLst>
            </a:pPr>
            <a:r>
              <a:rPr lang="ar-SA" sz="3600" b="1" u="sng" cap="all" dirty="0" err="1">
                <a:ln w="3175" cmpd="sng">
                  <a:noFill/>
                </a:ln>
                <a:solidFill>
                  <a:schemeClr val="accent6"/>
                </a:solidFill>
                <a:latin typeface="Calibri" panose="020F0502020204030204" pitchFamily="34" charset="0"/>
                <a:ea typeface="Calibri" panose="020F0502020204030204" pitchFamily="34" charset="0"/>
                <a:cs typeface="Arial" panose="020B0604020202020204" pitchFamily="34" charset="0"/>
              </a:rPr>
              <a:t>الخلاصه</a:t>
            </a:r>
            <a:endParaRPr lang="en-US" sz="3600" b="1" u="sng" cap="all" dirty="0">
              <a:ln w="3175" cmpd="sng">
                <a:noFill/>
              </a:ln>
              <a:solidFill>
                <a:schemeClr val="accent6"/>
              </a:solidFill>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6200140" algn="l"/>
              </a:tabLst>
            </a:pPr>
            <a:r>
              <a:rPr lang="ar-SA" sz="2400" b="1" dirty="0">
                <a:solidFill>
                  <a:srgbClr val="000000"/>
                </a:solidFill>
                <a:latin typeface="Calibri" panose="020F0502020204030204" pitchFamily="34" charset="0"/>
                <a:ea typeface="Calibri" panose="020F0502020204030204" pitchFamily="34" charset="0"/>
                <a:cs typeface="Arial" panose="020B0604020202020204" pitchFamily="34" charset="0"/>
              </a:rPr>
              <a:t>من خلال تطبيق بروتكولات برنامج جلوب (بروتوكول الغطاء النباتي والغلاف الجوي) توصلنا الى أن العواصف الغبارية والأتربة الناتجة من المحاجر لها تأثير سلبيي على العمليات الحيوية التي تقوم بها النباتات حيث أن الغبار يؤثر على انفتاح ثغور الأوراق بالتالي يؤثر على عملية التمثيل الضوئي والنتح ويسمح بنفاذ الملوثات الغازية السامه للنباتات مما يكون هناك انخفاض في الإنتاجية وجودة الثمار.</a:t>
            </a:r>
            <a:endParaRPr lang="en-US" sz="2400" b="1"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6200140" algn="l"/>
              </a:tabLst>
            </a:pPr>
            <a:r>
              <a:rPr lang="ar-SA" sz="2400" b="1" dirty="0">
                <a:solidFill>
                  <a:srgbClr val="000000"/>
                </a:solidFill>
                <a:latin typeface="Calibri" panose="020F0502020204030204" pitchFamily="34" charset="0"/>
                <a:ea typeface="Calibri" panose="020F0502020204030204" pitchFamily="34" charset="0"/>
                <a:cs typeface="Arial" panose="020B0604020202020204" pitchFamily="34" charset="0"/>
              </a:rPr>
              <a:t>إن هذه </a:t>
            </a:r>
            <a:r>
              <a:rPr lang="ar-SA" sz="2400" b="1" dirty="0" err="1">
                <a:solidFill>
                  <a:srgbClr val="000000"/>
                </a:solidFill>
                <a:latin typeface="Calibri" panose="020F0502020204030204" pitchFamily="34" charset="0"/>
                <a:ea typeface="Calibri" panose="020F0502020204030204" pitchFamily="34" charset="0"/>
                <a:cs typeface="Arial" panose="020B0604020202020204" pitchFamily="34" charset="0"/>
              </a:rPr>
              <a:t>الإستنتاجات</a:t>
            </a:r>
            <a:r>
              <a:rPr lang="ar-SA" sz="2400" b="1" dirty="0">
                <a:solidFill>
                  <a:srgbClr val="000000"/>
                </a:solidFill>
                <a:latin typeface="Calibri" panose="020F0502020204030204" pitchFamily="34" charset="0"/>
                <a:ea typeface="Calibri" panose="020F0502020204030204" pitchFamily="34" charset="0"/>
                <a:cs typeface="Arial" panose="020B0604020202020204" pitchFamily="34" charset="0"/>
              </a:rPr>
              <a:t> تقودونا الى أهمية دراسة مواقع المحاجر قبل تأسيسها والعمل بها .</a:t>
            </a:r>
            <a:endParaRPr lang="en-US" sz="2400" b="1"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6200140" algn="l"/>
              </a:tabLst>
            </a:pPr>
            <a:r>
              <a:rPr lang="en-US" sz="2400" b="1" dirty="0">
                <a:solidFill>
                  <a:srgbClr val="000000"/>
                </a:solidFill>
                <a:latin typeface="Calibri" panose="020F0502020204030204" pitchFamily="34" charset="0"/>
                <a:ea typeface="Calibri" panose="020F0502020204030204" pitchFamily="34" charset="0"/>
                <a:cs typeface="Arial" panose="020B0604020202020204" pitchFamily="34" charset="0"/>
              </a:rPr>
              <a:t> </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90136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21A4997B-B21C-4BAE-8757-0E05009B7162}"/>
              </a:ext>
            </a:extLst>
          </p:cNvPr>
          <p:cNvSpPr/>
          <p:nvPr/>
        </p:nvSpPr>
        <p:spPr>
          <a:xfrm>
            <a:off x="2500859" y="685269"/>
            <a:ext cx="8217108" cy="3750066"/>
          </a:xfrm>
          <a:prstGeom prst="rect">
            <a:avLst/>
          </a:prstGeom>
        </p:spPr>
        <p:txBody>
          <a:bodyPr wrap="square">
            <a:spAutoFit/>
          </a:bodyPr>
          <a:lstStyle/>
          <a:p>
            <a:pPr algn="ctr">
              <a:lnSpc>
                <a:spcPct val="107000"/>
              </a:lnSpc>
              <a:spcBef>
                <a:spcPct val="0"/>
              </a:spcBef>
              <a:spcAft>
                <a:spcPts val="800"/>
              </a:spcAft>
              <a:tabLst>
                <a:tab pos="5359400" algn="l"/>
              </a:tabLst>
            </a:pPr>
            <a:r>
              <a:rPr lang="ar-SA" sz="3600" b="1" u="sng" cap="all" dirty="0">
                <a:ln w="3175" cmpd="sng">
                  <a:noFill/>
                </a:ln>
                <a:solidFill>
                  <a:schemeClr val="accent6"/>
                </a:solidFill>
                <a:latin typeface="Calibri" panose="020F0502020204030204" pitchFamily="34" charset="0"/>
                <a:ea typeface="Calibri" panose="020F0502020204030204" pitchFamily="34" charset="0"/>
                <a:cs typeface="Arial" panose="020B0604020202020204" pitchFamily="34" charset="0"/>
              </a:rPr>
              <a:t>التوصيات</a:t>
            </a:r>
            <a:endParaRPr lang="en-US" sz="3600" b="1" u="sng" cap="all" dirty="0">
              <a:ln w="3175" cmpd="sng">
                <a:noFill/>
              </a:ln>
              <a:solidFill>
                <a:schemeClr val="accent6"/>
              </a:solidFill>
              <a:latin typeface="Calibri" panose="020F0502020204030204" pitchFamily="34" charset="0"/>
              <a:ea typeface="Calibri" panose="020F0502020204030204" pitchFamily="34" charset="0"/>
              <a:cs typeface="Arial" panose="020B0604020202020204" pitchFamily="34" charset="0"/>
            </a:endParaRPr>
          </a:p>
          <a:p>
            <a:pPr marL="1530350" algn="r">
              <a:spcAft>
                <a:spcPts val="300"/>
              </a:spcAft>
            </a:pP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1- إقامة المحاجر والكسارات  بعيدا عن الأراضي الزراعية الآهلة بالسكان وذلك للتقليل من الآثار الناجمة عنها</a:t>
            </a:r>
            <a:endParaRPr lang="en-US" sz="2000" dirty="0">
              <a:latin typeface="Times New Roman" panose="02020603050405020304" pitchFamily="18" charset="0"/>
              <a:ea typeface="Times New Roman" panose="02020603050405020304" pitchFamily="18" charset="0"/>
            </a:endParaRPr>
          </a:p>
          <a:p>
            <a:pPr marL="1530350" algn="r">
              <a:spcAft>
                <a:spcPts val="300"/>
              </a:spcAft>
            </a:pP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2-إعادة تأهيل واستخدام مناطق المحاجر التي تم الانتهاء من العمل بها.</a:t>
            </a:r>
            <a:endParaRPr lang="en-US" sz="2000" dirty="0">
              <a:latin typeface="Times New Roman" panose="02020603050405020304" pitchFamily="18" charset="0"/>
              <a:ea typeface="Times New Roman" panose="02020603050405020304" pitchFamily="18" charset="0"/>
            </a:endParaRPr>
          </a:p>
          <a:p>
            <a:pPr marL="1530350" algn="r">
              <a:spcAft>
                <a:spcPts val="300"/>
              </a:spcAft>
            </a:pP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3- ضرورة القيام بتحديد مناطق لوضع المحاجر والمناشير ومناطق لتنقيب الحجر لتخفيف الاعتداء على الأراضي.</a:t>
            </a:r>
            <a:endParaRPr lang="en-US" sz="2000" dirty="0">
              <a:latin typeface="Times New Roman" panose="02020603050405020304" pitchFamily="18" charset="0"/>
              <a:ea typeface="Times New Roman" panose="02020603050405020304" pitchFamily="18" charset="0"/>
            </a:endParaRPr>
          </a:p>
          <a:p>
            <a:pPr marL="1530350" algn="r">
              <a:spcAft>
                <a:spcPts val="300"/>
              </a:spcAft>
            </a:pP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4-إجراء دراسات بيئية متواصلة ومتكاملة وشاملة على جودة الهواء </a:t>
            </a:r>
            <a:endParaRPr lang="en-US" sz="2000" dirty="0">
              <a:latin typeface="Times New Roman" panose="02020603050405020304" pitchFamily="18" charset="0"/>
              <a:ea typeface="Times New Roman" panose="02020603050405020304" pitchFamily="18" charset="0"/>
            </a:endParaRPr>
          </a:p>
          <a:p>
            <a:pPr marL="1530350" algn="r">
              <a:spcAft>
                <a:spcPts val="300"/>
              </a:spcAft>
            </a:pP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5-توسيع الغطاء النباتي للتقليل من تلوث الهواء</a:t>
            </a:r>
            <a:endParaRPr lang="en-US" sz="2000" dirty="0">
              <a:latin typeface="Times New Roman" panose="02020603050405020304" pitchFamily="18" charset="0"/>
              <a:ea typeface="Times New Roman" panose="02020603050405020304" pitchFamily="18" charset="0"/>
            </a:endParaRPr>
          </a:p>
          <a:p>
            <a:pPr marL="1530350" algn="r">
              <a:spcAft>
                <a:spcPts val="300"/>
              </a:spcAft>
            </a:pPr>
            <a:r>
              <a:rPr lang="ar-SA" sz="2000" b="1" dirty="0">
                <a:solidFill>
                  <a:srgbClr val="000000"/>
                </a:solidFill>
                <a:latin typeface="Calibri" panose="020F0502020204030204" pitchFamily="34" charset="0"/>
                <a:ea typeface="Calibri" panose="020F0502020204030204" pitchFamily="34" charset="0"/>
                <a:cs typeface="Arial" panose="020B0604020202020204" pitchFamily="34" charset="0"/>
              </a:rPr>
              <a:t>6- نشر الوعي البيئي لدى الرأي العام وتشجيع الجماهير على المشاركة في حماية البيئة.</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2934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8C89C810-2EFA-4056-80ED-6D9DB4D31C61}"/>
              </a:ext>
            </a:extLst>
          </p:cNvPr>
          <p:cNvSpPr/>
          <p:nvPr/>
        </p:nvSpPr>
        <p:spPr>
          <a:xfrm>
            <a:off x="3587646" y="752319"/>
            <a:ext cx="6096000" cy="3761030"/>
          </a:xfrm>
          <a:prstGeom prst="rect">
            <a:avLst/>
          </a:prstGeom>
        </p:spPr>
        <p:txBody>
          <a:bodyPr>
            <a:spAutoFit/>
          </a:bodyPr>
          <a:lstStyle/>
          <a:p>
            <a:pPr>
              <a:lnSpc>
                <a:spcPct val="107000"/>
              </a:lnSpc>
              <a:spcAft>
                <a:spcPts val="800"/>
              </a:spcAft>
              <a:tabLst>
                <a:tab pos="4415155" algn="l"/>
              </a:tabLst>
            </a:pPr>
            <a:r>
              <a:rPr lang="ar-SA" dirty="0">
                <a:latin typeface="Calibri" panose="020F0502020204030204" pitchFamily="34" charset="0"/>
                <a:ea typeface="Calibri" panose="020F0502020204030204" pitchFamily="34" charset="0"/>
                <a:cs typeface="Arial" panose="020B0604020202020204" pitchFamily="34" charset="0"/>
              </a:rPr>
              <a:t> </a:t>
            </a:r>
            <a:endParaRPr lang="en-US" sz="12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Bef>
                <a:spcPct val="0"/>
              </a:spcBef>
              <a:spcAft>
                <a:spcPts val="800"/>
              </a:spcAft>
              <a:tabLst>
                <a:tab pos="5359400" algn="l"/>
              </a:tabLst>
            </a:pPr>
            <a:r>
              <a:rPr lang="ar-SA" sz="3600" b="1" u="sng" cap="all" dirty="0">
                <a:ln w="3175" cmpd="sng">
                  <a:noFill/>
                </a:ln>
                <a:solidFill>
                  <a:schemeClr val="accent6"/>
                </a:solidFill>
                <a:latin typeface="Calibri" panose="020F0502020204030204" pitchFamily="34" charset="0"/>
                <a:ea typeface="Calibri" panose="020F0502020204030204" pitchFamily="34" charset="0"/>
                <a:cs typeface="Arial" panose="020B0604020202020204" pitchFamily="34" charset="0"/>
              </a:rPr>
              <a:t>المراجع</a:t>
            </a:r>
            <a:endParaRPr lang="en-US" sz="3600" b="1" u="sng" cap="all" dirty="0">
              <a:ln w="3175" cmpd="sng">
                <a:noFill/>
              </a:ln>
              <a:solidFill>
                <a:schemeClr val="accent6"/>
              </a:solidFill>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4415155" algn="l"/>
              </a:tabLst>
            </a:pPr>
            <a:r>
              <a:rPr lang="en-US" b="1" u="sng" dirty="0">
                <a:solidFill>
                  <a:srgbClr val="0563C1"/>
                </a:solidFill>
                <a:latin typeface="Calibri" panose="020F0502020204030204" pitchFamily="34" charset="0"/>
                <a:ea typeface="Calibri" panose="020F0502020204030204" pitchFamily="34" charset="0"/>
                <a:cs typeface="Arial" panose="020B0604020202020204" pitchFamily="34" charset="0"/>
                <a:hlinkClick r:id="rId2"/>
              </a:rPr>
              <a:t>https://www.sciencedirect.com</a:t>
            </a:r>
            <a:endParaRPr lang="en-US" sz="12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4415155" algn="l"/>
              </a:tabLst>
            </a:pPr>
            <a:r>
              <a:rPr lang="en-US" b="1" u="sng" dirty="0">
                <a:solidFill>
                  <a:srgbClr val="0070C0"/>
                </a:solidFill>
                <a:latin typeface="Calibri" panose="020F0502020204030204" pitchFamily="34" charset="0"/>
                <a:ea typeface="Calibri" panose="020F0502020204030204" pitchFamily="34" charset="0"/>
                <a:cs typeface="Arial" panose="020B0604020202020204" pitchFamily="34" charset="0"/>
                <a:hlinkClick r:id="rId3"/>
              </a:rPr>
              <a:t>https://www.arabiaweather.com</a:t>
            </a:r>
            <a:endParaRPr lang="en-US" sz="12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4415155" algn="l"/>
              </a:tabLst>
            </a:pPr>
            <a:r>
              <a:rPr lang="en-US" b="1" dirty="0">
                <a:solidFill>
                  <a:srgbClr val="0070C0"/>
                </a:solidFill>
                <a:latin typeface="Calibri" panose="020F0502020204030204" pitchFamily="34" charset="0"/>
                <a:ea typeface="Calibri" panose="020F0502020204030204" pitchFamily="34" charset="0"/>
                <a:cs typeface="Arial" panose="020B0604020202020204" pitchFamily="34" charset="0"/>
              </a:rPr>
              <a:t>https//agri-research-journal.net</a:t>
            </a:r>
            <a:endParaRPr lang="en-US" sz="12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4415155" algn="l"/>
              </a:tabLst>
            </a:pPr>
            <a:r>
              <a:rPr lang="en-US" b="1" dirty="0">
                <a:solidFill>
                  <a:srgbClr val="0070C0"/>
                </a:solidFill>
                <a:latin typeface="Calibri" panose="020F0502020204030204" pitchFamily="34" charset="0"/>
                <a:ea typeface="Calibri" panose="020F0502020204030204" pitchFamily="34" charset="0"/>
                <a:cs typeface="Arial" panose="020B0604020202020204" pitchFamily="34" charset="0"/>
              </a:rPr>
              <a:t>https//maan-ctr.org</a:t>
            </a:r>
            <a:endParaRPr lang="en-US" sz="12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4415155" algn="l"/>
              </a:tabLst>
            </a:pPr>
            <a:r>
              <a:rPr lang="en-US" b="1" u="sng" dirty="0">
                <a:solidFill>
                  <a:srgbClr val="0563C1"/>
                </a:solidFill>
                <a:latin typeface="Calibri" panose="020F0502020204030204" pitchFamily="34" charset="0"/>
                <a:ea typeface="Calibri" panose="020F0502020204030204" pitchFamily="34" charset="0"/>
                <a:cs typeface="Arial" panose="020B0604020202020204" pitchFamily="34" charset="0"/>
                <a:hlinkClick r:id="rId4"/>
              </a:rPr>
              <a:t>https://agri-research-journal.net/?p=2762</a:t>
            </a:r>
            <a:endParaRPr lang="en-US" sz="12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tabLst>
                <a:tab pos="4415155" algn="l"/>
              </a:tabLst>
            </a:pPr>
            <a:r>
              <a:rPr lang="en-US" b="1" dirty="0">
                <a:solidFill>
                  <a:srgbClr val="0070C0"/>
                </a:solidFill>
                <a:latin typeface="Calibri" panose="020F0502020204030204" pitchFamily="34" charset="0"/>
                <a:ea typeface="Calibri" panose="020F0502020204030204" pitchFamily="34" charset="0"/>
                <a:cs typeface="Arial" panose="020B0604020202020204" pitchFamily="34" charset="0"/>
              </a:rPr>
              <a:t>https://journal.tishreen.edu.sy/index.php/bioscnc/article/download/6267/6017/24269</a:t>
            </a: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89445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a:extLst>
              <a:ext uri="{FF2B5EF4-FFF2-40B4-BE49-F238E27FC236}">
                <a16:creationId xmlns:a16="http://schemas.microsoft.com/office/drawing/2014/main" id="{A7D9F946-04FA-4EAE-B40A-C3D657E64C3B}"/>
              </a:ext>
            </a:extLst>
          </p:cNvPr>
          <p:cNvSpPr/>
          <p:nvPr/>
        </p:nvSpPr>
        <p:spPr>
          <a:xfrm>
            <a:off x="3047999" y="827314"/>
            <a:ext cx="7750629" cy="3080587"/>
          </a:xfrm>
          <a:prstGeom prst="rect">
            <a:avLst/>
          </a:prstGeom>
        </p:spPr>
        <p:txBody>
          <a:bodyPr wrap="square">
            <a:spAutoFit/>
          </a:bodyPr>
          <a:lstStyle/>
          <a:p>
            <a:pPr algn="ctr">
              <a:lnSpc>
                <a:spcPct val="107000"/>
              </a:lnSpc>
              <a:spcAft>
                <a:spcPts val="800"/>
              </a:spcAft>
              <a:tabLst>
                <a:tab pos="5359400" algn="l"/>
              </a:tabLst>
            </a:pPr>
            <a:r>
              <a:rPr lang="ar-SA" sz="2000" b="1" u="sng" dirty="0">
                <a:solidFill>
                  <a:schemeClr val="accent6"/>
                </a:solidFill>
                <a:latin typeface="Calibri" panose="020F0502020204030204" pitchFamily="34" charset="0"/>
                <a:ea typeface="Calibri" panose="020F0502020204030204" pitchFamily="34" charset="0"/>
                <a:cs typeface="Arial" panose="020B0604020202020204" pitchFamily="34" charset="0"/>
              </a:rPr>
              <a:t>المصطلحات </a:t>
            </a:r>
            <a:r>
              <a:rPr lang="ar-SA" sz="2000" b="1" u="sng" dirty="0" err="1">
                <a:solidFill>
                  <a:schemeClr val="accent6"/>
                </a:solidFill>
                <a:latin typeface="Calibri" panose="020F0502020204030204" pitchFamily="34" charset="0"/>
                <a:ea typeface="Calibri" panose="020F0502020204030204" pitchFamily="34" charset="0"/>
                <a:cs typeface="Arial" panose="020B0604020202020204" pitchFamily="34" charset="0"/>
              </a:rPr>
              <a:t>الأساسيه</a:t>
            </a:r>
            <a:r>
              <a:rPr lang="ar-SA" sz="2000" b="1" u="sng" dirty="0">
                <a:solidFill>
                  <a:schemeClr val="accent6"/>
                </a:solidFill>
                <a:latin typeface="Calibri" panose="020F0502020204030204" pitchFamily="34" charset="0"/>
                <a:ea typeface="Calibri" panose="020F0502020204030204" pitchFamily="34" charset="0"/>
                <a:cs typeface="Arial" panose="020B0604020202020204" pitchFamily="34" charset="0"/>
              </a:rPr>
              <a:t>:</a:t>
            </a:r>
            <a:endParaRPr lang="en-US" sz="1400" dirty="0">
              <a:solidFill>
                <a:schemeClr val="accent6"/>
              </a:solidFill>
              <a:latin typeface="Calibri" panose="020F0502020204030204" pitchFamily="34" charset="0"/>
              <a:ea typeface="Calibri" panose="020F0502020204030204" pitchFamily="34" charset="0"/>
              <a:cs typeface="Arial" panose="020B0604020202020204" pitchFamily="34" charset="0"/>
            </a:endParaRPr>
          </a:p>
          <a:p>
            <a:pPr algn="r">
              <a:lnSpc>
                <a:spcPct val="107000"/>
              </a:lnSpc>
              <a:spcAft>
                <a:spcPts val="800"/>
              </a:spcAft>
              <a:tabLst>
                <a:tab pos="5359400" algn="l"/>
              </a:tabLst>
            </a:pPr>
            <a:r>
              <a:rPr lang="ar-SA" sz="2400" b="1" spc="-20" dirty="0">
                <a:solidFill>
                  <a:schemeClr val="bg1"/>
                </a:solidFill>
                <a:latin typeface="Calibri" panose="020F0502020204030204" pitchFamily="34" charset="0"/>
                <a:ea typeface="Calibri" panose="020F0502020204030204" pitchFamily="34" charset="0"/>
                <a:cs typeface="Arial" panose="020B0604020202020204" pitchFamily="34" charset="0"/>
              </a:rPr>
              <a:t>1-الثغورهي عباره عن مسامات صغيره تساعد النبات على امتصاص ثاني أكسيد الكربون وإطلاق الأكسجين.</a:t>
            </a:r>
            <a:endParaRPr lang="en-US" sz="2400"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algn="r">
              <a:lnSpc>
                <a:spcPct val="107000"/>
              </a:lnSpc>
              <a:spcAft>
                <a:spcPts val="800"/>
              </a:spcAft>
              <a:tabLst>
                <a:tab pos="5359400" algn="l"/>
              </a:tabLst>
            </a:pPr>
            <a:r>
              <a:rPr lang="ar-SA" sz="2400" b="1" spc="-20" dirty="0">
                <a:solidFill>
                  <a:schemeClr val="bg1"/>
                </a:solidFill>
                <a:latin typeface="Calibri" panose="020F0502020204030204" pitchFamily="34" charset="0"/>
                <a:ea typeface="Calibri" panose="020F0502020204030204" pitchFamily="34" charset="0"/>
                <a:cs typeface="Arial" panose="020B0604020202020204" pitchFamily="34" charset="0"/>
              </a:rPr>
              <a:t>2-التمثيل الضوئي هي عملية تقوم فيها النباتات بتحويل الطاقة الضوئية إلى طاقة كيميائية.</a:t>
            </a:r>
            <a:endParaRPr lang="en-US" sz="2400"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algn="r">
              <a:lnSpc>
                <a:spcPct val="107000"/>
              </a:lnSpc>
              <a:spcAft>
                <a:spcPts val="800"/>
              </a:spcAft>
              <a:tabLst>
                <a:tab pos="5359400" algn="l"/>
              </a:tabLst>
            </a:pPr>
            <a:r>
              <a:rPr lang="ar-SA" sz="2400" b="1" spc="-20" dirty="0">
                <a:solidFill>
                  <a:schemeClr val="bg1"/>
                </a:solidFill>
                <a:latin typeface="Calibri" panose="020F0502020204030204" pitchFamily="34" charset="0"/>
                <a:ea typeface="Calibri" panose="020F0502020204030204" pitchFamily="34" charset="0"/>
                <a:cs typeface="Arial" panose="020B0604020202020204" pitchFamily="34" charset="0"/>
              </a:rPr>
              <a:t>3- المحاجر هي مكان قطع الحجارة في الجبل بغرض استخراج موارد طبيعية مثل الرخام والجبس والحصى.</a:t>
            </a:r>
            <a:endParaRPr lang="en-US"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86149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61A4191-57E0-4B8B-ABA8-6FFB2C8EAB8C}"/>
              </a:ext>
            </a:extLst>
          </p:cNvPr>
          <p:cNvSpPr>
            <a:spLocks noGrp="1"/>
          </p:cNvSpPr>
          <p:nvPr>
            <p:ph type="ctrTitle"/>
          </p:nvPr>
        </p:nvSpPr>
        <p:spPr/>
        <p:txBody>
          <a:bodyPr/>
          <a:lstStyle/>
          <a:p>
            <a:endParaRPr lang="en-US" dirty="0"/>
          </a:p>
        </p:txBody>
      </p:sp>
      <p:sp>
        <p:nvSpPr>
          <p:cNvPr id="4" name="مستطيل 3">
            <a:extLst>
              <a:ext uri="{FF2B5EF4-FFF2-40B4-BE49-F238E27FC236}">
                <a16:creationId xmlns:a16="http://schemas.microsoft.com/office/drawing/2014/main" id="{F76EF8E0-6986-4281-9C41-71169C6DB693}"/>
              </a:ext>
            </a:extLst>
          </p:cNvPr>
          <p:cNvSpPr/>
          <p:nvPr/>
        </p:nvSpPr>
        <p:spPr>
          <a:xfrm>
            <a:off x="3047999" y="1066800"/>
            <a:ext cx="7480663" cy="2711191"/>
          </a:xfrm>
          <a:prstGeom prst="rect">
            <a:avLst/>
          </a:prstGeom>
        </p:spPr>
        <p:txBody>
          <a:bodyPr wrap="square">
            <a:spAutoFit/>
          </a:bodyPr>
          <a:lstStyle/>
          <a:p>
            <a:pPr algn="ctr">
              <a:lnSpc>
                <a:spcPct val="107000"/>
              </a:lnSpc>
              <a:spcAft>
                <a:spcPts val="800"/>
              </a:spcAft>
              <a:tabLst>
                <a:tab pos="5359400" algn="l"/>
              </a:tabLst>
            </a:pPr>
            <a:r>
              <a:rPr lang="ar-SA" sz="3600" b="1" u="sng" dirty="0">
                <a:solidFill>
                  <a:schemeClr val="accent6"/>
                </a:solidFill>
                <a:latin typeface="Calibri" panose="020F0502020204030204" pitchFamily="34" charset="0"/>
                <a:ea typeface="Calibri" panose="020F0502020204030204" pitchFamily="34" charset="0"/>
                <a:cs typeface="Arial" panose="020B0604020202020204" pitchFamily="34" charset="0"/>
              </a:rPr>
              <a:t>أسئلة البحث</a:t>
            </a:r>
            <a:endParaRPr lang="en-US" sz="3600" dirty="0">
              <a:solidFill>
                <a:schemeClr val="accent6"/>
              </a:solidFill>
              <a:latin typeface="Calibri" panose="020F0502020204030204" pitchFamily="34" charset="0"/>
              <a:ea typeface="Calibri" panose="020F0502020204030204" pitchFamily="34" charset="0"/>
              <a:cs typeface="Arial" panose="020B0604020202020204" pitchFamily="34" charset="0"/>
            </a:endParaRPr>
          </a:p>
          <a:p>
            <a:pPr algn="r">
              <a:lnSpc>
                <a:spcPct val="107000"/>
              </a:lnSpc>
              <a:spcAft>
                <a:spcPts val="800"/>
              </a:spcAft>
              <a:tabLst>
                <a:tab pos="5359400" algn="l"/>
              </a:tabLst>
            </a:pPr>
            <a:r>
              <a:rPr lang="ar-SA" sz="2800" b="1" dirty="0">
                <a:solidFill>
                  <a:schemeClr val="bg1"/>
                </a:solidFill>
                <a:latin typeface="Calibri" panose="020F0502020204030204" pitchFamily="34" charset="0"/>
                <a:ea typeface="Calibri" panose="020F0502020204030204" pitchFamily="34" charset="0"/>
                <a:cs typeface="Arial" panose="020B0604020202020204" pitchFamily="34" charset="0"/>
              </a:rPr>
              <a:t>1-هل تسهم المحاجر في زيادة كثافة الغبار في المناطق المحيطة؟</a:t>
            </a:r>
            <a:endParaRPr lang="en-US" sz="2800"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algn="r">
              <a:lnSpc>
                <a:spcPct val="107000"/>
              </a:lnSpc>
              <a:spcAft>
                <a:spcPts val="800"/>
              </a:spcAft>
              <a:tabLst>
                <a:tab pos="5359400" algn="l"/>
              </a:tabLst>
            </a:pPr>
            <a:r>
              <a:rPr lang="ar-SA" sz="2800" b="1" dirty="0">
                <a:solidFill>
                  <a:schemeClr val="bg1"/>
                </a:solidFill>
                <a:latin typeface="Calibri" panose="020F0502020204030204" pitchFamily="34" charset="0"/>
                <a:ea typeface="Calibri" panose="020F0502020204030204" pitchFamily="34" charset="0"/>
                <a:cs typeface="Arial" panose="020B0604020202020204" pitchFamily="34" charset="0"/>
              </a:rPr>
              <a:t>2-هل تؤثر العواصف الغبارية الناتجة عن المحاجر على العمليات الحيوية للنباتات(التمثيل الضوئي)؟</a:t>
            </a:r>
            <a:endParaRPr lang="en-US"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5745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9134F30-7458-4EEC-BF6C-2224546E365B}"/>
              </a:ext>
            </a:extLst>
          </p:cNvPr>
          <p:cNvSpPr>
            <a:spLocks noGrp="1"/>
          </p:cNvSpPr>
          <p:nvPr>
            <p:ph type="title"/>
          </p:nvPr>
        </p:nvSpPr>
        <p:spPr>
          <a:xfrm>
            <a:off x="2036165" y="178017"/>
            <a:ext cx="8534400" cy="1507067"/>
          </a:xfrm>
        </p:spPr>
        <p:txBody>
          <a:bodyPr/>
          <a:lstStyle/>
          <a:p>
            <a:pPr algn="ctr">
              <a:lnSpc>
                <a:spcPct val="107000"/>
              </a:lnSpc>
              <a:spcAft>
                <a:spcPts val="800"/>
              </a:spcAft>
              <a:tabLst>
                <a:tab pos="5359400" algn="l"/>
              </a:tabLst>
            </a:pPr>
            <a:r>
              <a:rPr lang="ar-SA" b="1" u="sng" dirty="0">
                <a:solidFill>
                  <a:schemeClr val="accent6"/>
                </a:solidFill>
                <a:latin typeface="Calibri" panose="020F0502020204030204" pitchFamily="34" charset="0"/>
                <a:ea typeface="Calibri" panose="020F0502020204030204" pitchFamily="34" charset="0"/>
                <a:cs typeface="Arial" panose="020B0604020202020204" pitchFamily="34" charset="0"/>
              </a:rPr>
              <a:t>خطة البحث </a:t>
            </a:r>
            <a:endParaRPr lang="en-US" b="1" u="sng" dirty="0">
              <a:solidFill>
                <a:schemeClr val="accent6"/>
              </a:solidFill>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4" name="عنصر نائب للمحتوى 3">
            <a:extLst>
              <a:ext uri="{FF2B5EF4-FFF2-40B4-BE49-F238E27FC236}">
                <a16:creationId xmlns:a16="http://schemas.microsoft.com/office/drawing/2014/main" id="{69BE0FEB-6849-45D7-98D5-9E9C3804D7A2}"/>
              </a:ext>
            </a:extLst>
          </p:cNvPr>
          <p:cNvGraphicFramePr>
            <a:graphicFrameLocks noGrp="1"/>
          </p:cNvGraphicFramePr>
          <p:nvPr>
            <p:ph idx="1"/>
            <p:extLst>
              <p:ext uri="{D42A27DB-BD31-4B8C-83A1-F6EECF244321}">
                <p14:modId xmlns:p14="http://schemas.microsoft.com/office/powerpoint/2010/main" val="377787794"/>
              </p:ext>
            </p:extLst>
          </p:nvPr>
        </p:nvGraphicFramePr>
        <p:xfrm>
          <a:off x="2211049" y="1409075"/>
          <a:ext cx="7944786" cy="5006715"/>
        </p:xfrm>
        <a:graphic>
          <a:graphicData uri="http://schemas.openxmlformats.org/drawingml/2006/table">
            <a:tbl>
              <a:tblPr firstRow="1" firstCol="1" bandRow="1">
                <a:tableStyleId>{0E3FDE45-AF77-4B5C-9715-49D594BDF05E}</a:tableStyleId>
              </a:tblPr>
              <a:tblGrid>
                <a:gridCol w="1442519">
                  <a:extLst>
                    <a:ext uri="{9D8B030D-6E8A-4147-A177-3AD203B41FA5}">
                      <a16:colId xmlns:a16="http://schemas.microsoft.com/office/drawing/2014/main" val="3454513582"/>
                    </a:ext>
                  </a:extLst>
                </a:gridCol>
                <a:gridCol w="2529509">
                  <a:extLst>
                    <a:ext uri="{9D8B030D-6E8A-4147-A177-3AD203B41FA5}">
                      <a16:colId xmlns:a16="http://schemas.microsoft.com/office/drawing/2014/main" val="3261280880"/>
                    </a:ext>
                  </a:extLst>
                </a:gridCol>
                <a:gridCol w="1986015">
                  <a:extLst>
                    <a:ext uri="{9D8B030D-6E8A-4147-A177-3AD203B41FA5}">
                      <a16:colId xmlns:a16="http://schemas.microsoft.com/office/drawing/2014/main" val="3747825149"/>
                    </a:ext>
                  </a:extLst>
                </a:gridCol>
                <a:gridCol w="1986743">
                  <a:extLst>
                    <a:ext uri="{9D8B030D-6E8A-4147-A177-3AD203B41FA5}">
                      <a16:colId xmlns:a16="http://schemas.microsoft.com/office/drawing/2014/main" val="847227356"/>
                    </a:ext>
                  </a:extLst>
                </a:gridCol>
              </a:tblGrid>
              <a:tr h="445025">
                <a:tc>
                  <a:txBody>
                    <a:bodyPr/>
                    <a:lstStyle/>
                    <a:p>
                      <a:pPr algn="r">
                        <a:lnSpc>
                          <a:spcPct val="107000"/>
                        </a:lnSpc>
                        <a:spcAft>
                          <a:spcPts val="0"/>
                        </a:spcAft>
                        <a:tabLst>
                          <a:tab pos="5359400" algn="l"/>
                        </a:tabLst>
                      </a:pPr>
                      <a:r>
                        <a:rPr lang="ar-SA" sz="1200" dirty="0">
                          <a:solidFill>
                            <a:srgbClr val="C00000"/>
                          </a:solidFill>
                          <a:effectLst/>
                        </a:rPr>
                        <a:t>المنفذ</a:t>
                      </a:r>
                      <a:endParaRPr lang="en-US" sz="10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dirty="0">
                          <a:solidFill>
                            <a:srgbClr val="C00000"/>
                          </a:solidFill>
                          <a:effectLst/>
                        </a:rPr>
                        <a:t>الآلية</a:t>
                      </a:r>
                      <a:endParaRPr lang="en-US" sz="10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dirty="0">
                          <a:solidFill>
                            <a:srgbClr val="C00000"/>
                          </a:solidFill>
                          <a:effectLst/>
                        </a:rPr>
                        <a:t>الأهداف المراد تنفيذها</a:t>
                      </a:r>
                      <a:endParaRPr lang="en-US" sz="10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b="1" dirty="0">
                          <a:solidFill>
                            <a:srgbClr val="C00000"/>
                          </a:solidFill>
                          <a:effectLst/>
                        </a:rPr>
                        <a:t>الفترة الزمنية</a:t>
                      </a:r>
                      <a:endParaRPr lang="en-US" sz="10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extLst>
                  <a:ext uri="{0D108BD9-81ED-4DB2-BD59-A6C34878D82A}">
                    <a16:rowId xmlns:a16="http://schemas.microsoft.com/office/drawing/2014/main" val="1733360217"/>
                  </a:ext>
                </a:extLst>
              </a:tr>
              <a:tr h="1817050">
                <a:tc>
                  <a:txBody>
                    <a:bodyPr/>
                    <a:lstStyle/>
                    <a:p>
                      <a:pPr algn="r">
                        <a:lnSpc>
                          <a:spcPct val="107000"/>
                        </a:lnSpc>
                        <a:spcAft>
                          <a:spcPts val="0"/>
                        </a:spcAft>
                        <a:tabLst>
                          <a:tab pos="5359400" algn="l"/>
                        </a:tabLst>
                      </a:pPr>
                      <a:r>
                        <a:rPr lang="ar-SA" sz="1200" b="0">
                          <a:solidFill>
                            <a:schemeClr val="bg1"/>
                          </a:solidFill>
                          <a:effectLst/>
                        </a:rPr>
                        <a:t>المعلم المشرف وطالبات فريق جلوب</a:t>
                      </a:r>
                      <a:endParaRPr lang="en-US" sz="1000" b="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a:solidFill>
                            <a:schemeClr val="bg1"/>
                          </a:solidFill>
                          <a:effectLst/>
                        </a:rPr>
                        <a:t>التواصل مع الدكتورة أحلام الهنائية من جامعة السلطان قابوس تخصص نقاوة الهواء</a:t>
                      </a:r>
                      <a:endParaRPr lang="en-US" sz="1000">
                        <a:solidFill>
                          <a:schemeClr val="bg1"/>
                        </a:solidFill>
                        <a:effectLst/>
                      </a:endParaRPr>
                    </a:p>
                    <a:p>
                      <a:pPr algn="r">
                        <a:lnSpc>
                          <a:spcPct val="107000"/>
                        </a:lnSpc>
                        <a:spcAft>
                          <a:spcPts val="0"/>
                        </a:spcAft>
                        <a:tabLst>
                          <a:tab pos="5359400" algn="l"/>
                        </a:tabLst>
                      </a:pPr>
                      <a:r>
                        <a:rPr lang="ar-SA" sz="1200">
                          <a:solidFill>
                            <a:schemeClr val="bg1"/>
                          </a:solidFill>
                          <a:effectLst/>
                        </a:rPr>
                        <a:t> </a:t>
                      </a:r>
                      <a:endParaRPr lang="en-US" sz="1000">
                        <a:solidFill>
                          <a:schemeClr val="bg1"/>
                        </a:solidFill>
                        <a:effectLst/>
                      </a:endParaRPr>
                    </a:p>
                    <a:p>
                      <a:pPr algn="r">
                        <a:lnSpc>
                          <a:spcPct val="107000"/>
                        </a:lnSpc>
                        <a:spcAft>
                          <a:spcPts val="0"/>
                        </a:spcAft>
                        <a:tabLst>
                          <a:tab pos="5359400" algn="l"/>
                        </a:tabLst>
                      </a:pPr>
                      <a:r>
                        <a:rPr lang="ar-SA" sz="1200">
                          <a:solidFill>
                            <a:schemeClr val="bg1"/>
                          </a:solidFill>
                          <a:effectLst/>
                        </a:rPr>
                        <a:t>الزيارات الميدانية للمزارع القريبة من المحاجر والحوار مع المزارعين حول تأثير المحاجر على مزارعهم</a:t>
                      </a:r>
                      <a:endParaRPr lang="en-US" sz="10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a:solidFill>
                            <a:schemeClr val="bg1"/>
                          </a:solidFill>
                          <a:effectLst/>
                        </a:rPr>
                        <a:t>جمع المعلومات</a:t>
                      </a:r>
                      <a:endParaRPr lang="en-US" sz="10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rtl="1">
                        <a:lnSpc>
                          <a:spcPct val="107000"/>
                        </a:lnSpc>
                        <a:spcAft>
                          <a:spcPts val="0"/>
                        </a:spcAft>
                        <a:tabLst>
                          <a:tab pos="5359400" algn="l"/>
                        </a:tabLst>
                      </a:pPr>
                      <a:r>
                        <a:rPr lang="ar-SA" sz="1200" b="1">
                          <a:solidFill>
                            <a:schemeClr val="bg1"/>
                          </a:solidFill>
                          <a:effectLst/>
                        </a:rPr>
                        <a:t>15سبتمبر-30سبتمبر</a:t>
                      </a:r>
                      <a:endParaRPr lang="en-US" sz="1000" b="1">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extLst>
                  <a:ext uri="{0D108BD9-81ED-4DB2-BD59-A6C34878D82A}">
                    <a16:rowId xmlns:a16="http://schemas.microsoft.com/office/drawing/2014/main" val="2996457254"/>
                  </a:ext>
                </a:extLst>
              </a:tr>
              <a:tr h="939906">
                <a:tc>
                  <a:txBody>
                    <a:bodyPr/>
                    <a:lstStyle/>
                    <a:p>
                      <a:pPr algn="r">
                        <a:lnSpc>
                          <a:spcPct val="107000"/>
                        </a:lnSpc>
                        <a:spcAft>
                          <a:spcPts val="0"/>
                        </a:spcAft>
                        <a:tabLst>
                          <a:tab pos="5359400" algn="l"/>
                        </a:tabLst>
                      </a:pPr>
                      <a:r>
                        <a:rPr lang="ar-SA" sz="1200" b="0" u="sng" dirty="0">
                          <a:solidFill>
                            <a:schemeClr val="bg1"/>
                          </a:solidFill>
                          <a:effectLst/>
                        </a:rPr>
                        <a:t>المعلم </a:t>
                      </a:r>
                      <a:r>
                        <a:rPr lang="ar-SA" sz="1200" b="0" dirty="0">
                          <a:solidFill>
                            <a:schemeClr val="bg1"/>
                          </a:solidFill>
                          <a:effectLst/>
                        </a:rPr>
                        <a:t>المشرف</a:t>
                      </a:r>
                      <a:r>
                        <a:rPr lang="ar-SA" sz="1200" b="0" u="sng" dirty="0">
                          <a:solidFill>
                            <a:schemeClr val="bg1"/>
                          </a:solidFill>
                          <a:effectLst/>
                        </a:rPr>
                        <a:t> وطالبات مشروع جلوب</a:t>
                      </a:r>
                      <a:endParaRPr lang="en-US" sz="1000" b="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u="sng">
                          <a:solidFill>
                            <a:schemeClr val="bg1"/>
                          </a:solidFill>
                          <a:effectLst/>
                        </a:rPr>
                        <a:t>جمع عينات الأوراق</a:t>
                      </a:r>
                      <a:endParaRPr lang="en-US" sz="1000">
                        <a:solidFill>
                          <a:schemeClr val="bg1"/>
                        </a:solidFill>
                        <a:effectLst/>
                      </a:endParaRPr>
                    </a:p>
                    <a:p>
                      <a:pPr algn="r">
                        <a:lnSpc>
                          <a:spcPct val="107000"/>
                        </a:lnSpc>
                        <a:spcAft>
                          <a:spcPts val="0"/>
                        </a:spcAft>
                        <a:tabLst>
                          <a:tab pos="5359400" algn="l"/>
                        </a:tabLst>
                      </a:pPr>
                      <a:r>
                        <a:rPr lang="ar-SA" sz="1200" u="sng">
                          <a:solidFill>
                            <a:schemeClr val="bg1"/>
                          </a:solidFill>
                          <a:effectLst/>
                        </a:rPr>
                        <a:t>تنفيذ أدوات القياس(قياس كتلة </a:t>
                      </a:r>
                      <a:r>
                        <a:rPr lang="ar-SA" sz="1200">
                          <a:solidFill>
                            <a:schemeClr val="bg1"/>
                          </a:solidFill>
                          <a:effectLst/>
                        </a:rPr>
                        <a:t>الغبار وتحضير</a:t>
                      </a:r>
                      <a:r>
                        <a:rPr lang="ar-SA" sz="1200" u="sng">
                          <a:solidFill>
                            <a:schemeClr val="bg1"/>
                          </a:solidFill>
                          <a:effectLst/>
                        </a:rPr>
                        <a:t> شرائح ثغور الأوراق)</a:t>
                      </a:r>
                      <a:endParaRPr lang="en-US" sz="10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u="sng" dirty="0">
                          <a:solidFill>
                            <a:schemeClr val="bg1"/>
                          </a:solidFill>
                          <a:effectLst/>
                        </a:rPr>
                        <a:t>تنفيذ أدوات القياس</a:t>
                      </a:r>
                      <a:endParaRPr lang="en-US" sz="1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rtl="1">
                        <a:lnSpc>
                          <a:spcPct val="107000"/>
                        </a:lnSpc>
                        <a:spcAft>
                          <a:spcPts val="0"/>
                        </a:spcAft>
                        <a:tabLst>
                          <a:tab pos="5359400" algn="l"/>
                        </a:tabLst>
                      </a:pPr>
                      <a:r>
                        <a:rPr lang="ar-SA" sz="1200" b="1" u="sng">
                          <a:solidFill>
                            <a:schemeClr val="bg1"/>
                          </a:solidFill>
                          <a:effectLst/>
                        </a:rPr>
                        <a:t>20 أكتوبر-20ديسمبر</a:t>
                      </a:r>
                      <a:endParaRPr lang="en-US" sz="1000" b="1">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extLst>
                  <a:ext uri="{0D108BD9-81ED-4DB2-BD59-A6C34878D82A}">
                    <a16:rowId xmlns:a16="http://schemas.microsoft.com/office/drawing/2014/main" val="4106284389"/>
                  </a:ext>
                </a:extLst>
              </a:tr>
              <a:tr h="902367">
                <a:tc>
                  <a:txBody>
                    <a:bodyPr/>
                    <a:lstStyle/>
                    <a:p>
                      <a:pPr algn="r">
                        <a:lnSpc>
                          <a:spcPct val="107000"/>
                        </a:lnSpc>
                        <a:spcAft>
                          <a:spcPts val="0"/>
                        </a:spcAft>
                        <a:tabLst>
                          <a:tab pos="5359400" algn="l"/>
                        </a:tabLst>
                      </a:pPr>
                      <a:r>
                        <a:rPr lang="ar-SA" sz="1200" b="0" u="sng">
                          <a:solidFill>
                            <a:schemeClr val="bg1"/>
                          </a:solidFill>
                          <a:effectLst/>
                        </a:rPr>
                        <a:t>المعلم المشرف وطالبات مشروع جلوب</a:t>
                      </a:r>
                      <a:endParaRPr lang="en-US" sz="1000" b="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u="sng">
                          <a:solidFill>
                            <a:schemeClr val="bg1"/>
                          </a:solidFill>
                          <a:effectLst/>
                        </a:rPr>
                        <a:t>تنظيم المعلومات والبيانات وكتابتها وإدراج صور العينات</a:t>
                      </a:r>
                      <a:endParaRPr lang="en-US" sz="10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u="sng">
                          <a:solidFill>
                            <a:schemeClr val="bg1"/>
                          </a:solidFill>
                          <a:effectLst/>
                        </a:rPr>
                        <a:t>تنظيم المعلومات والبيانات وكتابتها</a:t>
                      </a:r>
                      <a:endParaRPr lang="en-US" sz="10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rtl="1">
                        <a:lnSpc>
                          <a:spcPct val="107000"/>
                        </a:lnSpc>
                        <a:spcAft>
                          <a:spcPts val="0"/>
                        </a:spcAft>
                        <a:tabLst>
                          <a:tab pos="5359400" algn="l"/>
                        </a:tabLst>
                      </a:pPr>
                      <a:r>
                        <a:rPr lang="ar-SA" sz="1200" b="1" u="sng">
                          <a:solidFill>
                            <a:schemeClr val="bg1"/>
                          </a:solidFill>
                          <a:effectLst/>
                        </a:rPr>
                        <a:t>10-30فبراير</a:t>
                      </a:r>
                      <a:endParaRPr lang="en-US" sz="1000" b="1">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extLst>
                  <a:ext uri="{0D108BD9-81ED-4DB2-BD59-A6C34878D82A}">
                    <a16:rowId xmlns:a16="http://schemas.microsoft.com/office/drawing/2014/main" val="1557377337"/>
                  </a:ext>
                </a:extLst>
              </a:tr>
              <a:tr h="902367">
                <a:tc>
                  <a:txBody>
                    <a:bodyPr/>
                    <a:lstStyle/>
                    <a:p>
                      <a:pPr algn="r">
                        <a:lnSpc>
                          <a:spcPct val="107000"/>
                        </a:lnSpc>
                        <a:spcAft>
                          <a:spcPts val="0"/>
                        </a:spcAft>
                        <a:tabLst>
                          <a:tab pos="5359400" algn="l"/>
                        </a:tabLst>
                      </a:pPr>
                      <a:r>
                        <a:rPr lang="ar-SA" sz="1200" b="0" u="sng" dirty="0">
                          <a:solidFill>
                            <a:schemeClr val="bg1"/>
                          </a:solidFill>
                          <a:effectLst/>
                        </a:rPr>
                        <a:t>المعلم المشرف وطالبات مشروع جلوب</a:t>
                      </a:r>
                      <a:endParaRPr lang="en-US" sz="1000" b="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u="sng" dirty="0">
                          <a:solidFill>
                            <a:schemeClr val="bg1"/>
                          </a:solidFill>
                          <a:effectLst/>
                        </a:rPr>
                        <a:t>اجتماع المعلم المشرف وطالبات المشروع</a:t>
                      </a:r>
                      <a:endParaRPr lang="en-US" sz="1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u="sng">
                          <a:solidFill>
                            <a:schemeClr val="bg1"/>
                          </a:solidFill>
                          <a:effectLst/>
                        </a:rPr>
                        <a:t>مناقشة النتائج وكتابة التوصيات والإخراج النهائي للبحث</a:t>
                      </a:r>
                      <a:endParaRPr lang="en-US" sz="10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tc>
                  <a:txBody>
                    <a:bodyPr/>
                    <a:lstStyle/>
                    <a:p>
                      <a:pPr algn="r">
                        <a:lnSpc>
                          <a:spcPct val="107000"/>
                        </a:lnSpc>
                        <a:spcAft>
                          <a:spcPts val="0"/>
                        </a:spcAft>
                        <a:tabLst>
                          <a:tab pos="5359400" algn="l"/>
                        </a:tabLst>
                      </a:pPr>
                      <a:r>
                        <a:rPr lang="ar-SA" sz="1200" b="1" u="sng" dirty="0">
                          <a:solidFill>
                            <a:schemeClr val="bg1"/>
                          </a:solidFill>
                          <a:effectLst/>
                        </a:rPr>
                        <a:t>1-10مارس</a:t>
                      </a:r>
                      <a:endParaRPr lang="en-US" sz="10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1185" marR="61185" marT="0" marB="0"/>
                </a:tc>
                <a:extLst>
                  <a:ext uri="{0D108BD9-81ED-4DB2-BD59-A6C34878D82A}">
                    <a16:rowId xmlns:a16="http://schemas.microsoft.com/office/drawing/2014/main" val="218848839"/>
                  </a:ext>
                </a:extLst>
              </a:tr>
            </a:tbl>
          </a:graphicData>
        </a:graphic>
      </p:graphicFrame>
    </p:spTree>
    <p:extLst>
      <p:ext uri="{BB962C8B-B14F-4D97-AF65-F5344CB8AC3E}">
        <p14:creationId xmlns:p14="http://schemas.microsoft.com/office/powerpoint/2010/main" val="4269545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CB54C81-55A7-4CBD-A171-A844C8C6ECB4}"/>
              </a:ext>
            </a:extLst>
          </p:cNvPr>
          <p:cNvSpPr>
            <a:spLocks noGrp="1"/>
          </p:cNvSpPr>
          <p:nvPr>
            <p:ph type="title"/>
          </p:nvPr>
        </p:nvSpPr>
        <p:spPr>
          <a:xfrm>
            <a:off x="2244885" y="82923"/>
            <a:ext cx="7233058" cy="1017134"/>
          </a:xfrm>
        </p:spPr>
        <p:txBody>
          <a:bodyPr/>
          <a:lstStyle/>
          <a:p>
            <a:pPr algn="ctr">
              <a:lnSpc>
                <a:spcPct val="107000"/>
              </a:lnSpc>
              <a:spcAft>
                <a:spcPts val="800"/>
              </a:spcAft>
              <a:tabLst>
                <a:tab pos="5359400" algn="l"/>
              </a:tabLst>
            </a:pPr>
            <a:r>
              <a:rPr lang="ar-SA" b="1" u="sng" dirty="0">
                <a:solidFill>
                  <a:schemeClr val="accent6"/>
                </a:solidFill>
                <a:latin typeface="Calibri" panose="020F0502020204030204" pitchFamily="34" charset="0"/>
                <a:ea typeface="Calibri" panose="020F0502020204030204" pitchFamily="34" charset="0"/>
                <a:cs typeface="Arial" panose="020B0604020202020204" pitchFamily="34" charset="0"/>
              </a:rPr>
              <a:t>طرق البحث</a:t>
            </a:r>
            <a:endParaRPr lang="en-US" b="1" u="sng" dirty="0">
              <a:solidFill>
                <a:schemeClr val="accent6"/>
              </a:solidFill>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4" name="عنصر نائب للمحتوى 3">
            <a:extLst>
              <a:ext uri="{FF2B5EF4-FFF2-40B4-BE49-F238E27FC236}">
                <a16:creationId xmlns:a16="http://schemas.microsoft.com/office/drawing/2014/main" id="{B5DCF351-EF38-46BD-94EA-61E150404E4F}"/>
              </a:ext>
            </a:extLst>
          </p:cNvPr>
          <p:cNvGraphicFramePr>
            <a:graphicFrameLocks noGrp="1"/>
          </p:cNvGraphicFramePr>
          <p:nvPr>
            <p:ph idx="1"/>
            <p:extLst>
              <p:ext uri="{D42A27DB-BD31-4B8C-83A1-F6EECF244321}">
                <p14:modId xmlns:p14="http://schemas.microsoft.com/office/powerpoint/2010/main" val="2254374758"/>
              </p:ext>
            </p:extLst>
          </p:nvPr>
        </p:nvGraphicFramePr>
        <p:xfrm>
          <a:off x="2176462" y="1228620"/>
          <a:ext cx="8114286" cy="4040422"/>
        </p:xfrm>
        <a:graphic>
          <a:graphicData uri="http://schemas.openxmlformats.org/drawingml/2006/table">
            <a:tbl>
              <a:tblPr firstRow="1" firstCol="1" bandRow="1">
                <a:tableStyleId>{7E9639D4-E3E2-4D34-9284-5A2195B3D0D7}</a:tableStyleId>
              </a:tblPr>
              <a:tblGrid>
                <a:gridCol w="2704762">
                  <a:extLst>
                    <a:ext uri="{9D8B030D-6E8A-4147-A177-3AD203B41FA5}">
                      <a16:colId xmlns:a16="http://schemas.microsoft.com/office/drawing/2014/main" val="3980162810"/>
                    </a:ext>
                  </a:extLst>
                </a:gridCol>
                <a:gridCol w="2704762">
                  <a:extLst>
                    <a:ext uri="{9D8B030D-6E8A-4147-A177-3AD203B41FA5}">
                      <a16:colId xmlns:a16="http://schemas.microsoft.com/office/drawing/2014/main" val="688716371"/>
                    </a:ext>
                  </a:extLst>
                </a:gridCol>
                <a:gridCol w="2704762">
                  <a:extLst>
                    <a:ext uri="{9D8B030D-6E8A-4147-A177-3AD203B41FA5}">
                      <a16:colId xmlns:a16="http://schemas.microsoft.com/office/drawing/2014/main" val="3603503416"/>
                    </a:ext>
                  </a:extLst>
                </a:gridCol>
              </a:tblGrid>
              <a:tr h="336724">
                <a:tc>
                  <a:txBody>
                    <a:bodyPr/>
                    <a:lstStyle/>
                    <a:p>
                      <a:pPr algn="r">
                        <a:lnSpc>
                          <a:spcPct val="107000"/>
                        </a:lnSpc>
                        <a:spcAft>
                          <a:spcPts val="0"/>
                        </a:spcAft>
                        <a:tabLst>
                          <a:tab pos="5359400" algn="l"/>
                        </a:tabLst>
                      </a:pPr>
                      <a:r>
                        <a:rPr lang="ar-SA" sz="1600" u="sng" dirty="0">
                          <a:solidFill>
                            <a:schemeClr val="accent6"/>
                          </a:solidFill>
                          <a:effectLst/>
                        </a:rPr>
                        <a:t>آلية التطبيق</a:t>
                      </a:r>
                      <a:endParaRPr lang="en-US" sz="1100" dirty="0">
                        <a:solidFill>
                          <a:schemeClr val="accent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07000"/>
                        </a:lnSpc>
                        <a:spcAft>
                          <a:spcPts val="0"/>
                        </a:spcAft>
                        <a:tabLst>
                          <a:tab pos="5359400" algn="l"/>
                        </a:tabLst>
                      </a:pPr>
                      <a:r>
                        <a:rPr lang="ar-SA" sz="1600" u="sng" dirty="0">
                          <a:solidFill>
                            <a:schemeClr val="accent6"/>
                          </a:solidFill>
                          <a:effectLst/>
                        </a:rPr>
                        <a:t>البروتوكول المستخدم</a:t>
                      </a:r>
                      <a:endParaRPr lang="en-US" sz="1100" dirty="0">
                        <a:solidFill>
                          <a:schemeClr val="accent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07000"/>
                        </a:lnSpc>
                        <a:spcAft>
                          <a:spcPts val="0"/>
                        </a:spcAft>
                        <a:tabLst>
                          <a:tab pos="5359400" algn="l"/>
                        </a:tabLst>
                      </a:pPr>
                      <a:r>
                        <a:rPr lang="ar-SA" sz="1600" u="sng" dirty="0">
                          <a:solidFill>
                            <a:schemeClr val="accent6"/>
                          </a:solidFill>
                          <a:effectLst/>
                        </a:rPr>
                        <a:t>سؤال البحث</a:t>
                      </a:r>
                      <a:endParaRPr lang="en-US" sz="1100" dirty="0">
                        <a:solidFill>
                          <a:schemeClr val="accent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841254056"/>
                  </a:ext>
                </a:extLst>
              </a:tr>
              <a:tr h="1540421">
                <a:tc>
                  <a:txBody>
                    <a:bodyPr/>
                    <a:lstStyle/>
                    <a:p>
                      <a:pPr algn="r">
                        <a:lnSpc>
                          <a:spcPct val="107000"/>
                        </a:lnSpc>
                        <a:spcAft>
                          <a:spcPts val="0"/>
                        </a:spcAft>
                        <a:tabLst>
                          <a:tab pos="5359400" algn="l"/>
                        </a:tabLst>
                      </a:pPr>
                      <a:r>
                        <a:rPr lang="ar-SA" sz="1400">
                          <a:solidFill>
                            <a:schemeClr val="bg1"/>
                          </a:solidFill>
                          <a:effectLst/>
                        </a:rPr>
                        <a:t>حساب كتلة الأتربة المترسبة على سطح الأوراق من خلال حساب فرق الكتلة قبل وبعد تنظيف الورقة من الأتربة.</a:t>
                      </a:r>
                      <a:endParaRPr lang="en-US"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07000"/>
                        </a:lnSpc>
                        <a:spcAft>
                          <a:spcPts val="0"/>
                        </a:spcAft>
                        <a:tabLst>
                          <a:tab pos="5359400" algn="l"/>
                        </a:tabLst>
                      </a:pPr>
                      <a:r>
                        <a:rPr lang="ar-SA" sz="1400" u="sng">
                          <a:solidFill>
                            <a:schemeClr val="bg1"/>
                          </a:solidFill>
                          <a:effectLst/>
                        </a:rPr>
                        <a:t>بروتوكول الغلاف الجوي</a:t>
                      </a:r>
                      <a:endParaRPr lang="en-US"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07000"/>
                        </a:lnSpc>
                        <a:spcAft>
                          <a:spcPts val="0"/>
                        </a:spcAft>
                        <a:tabLst>
                          <a:tab pos="5359400" algn="l"/>
                        </a:tabLst>
                      </a:pPr>
                      <a:r>
                        <a:rPr lang="ar-SA" sz="1400" u="sng" dirty="0">
                          <a:solidFill>
                            <a:schemeClr val="bg1"/>
                          </a:solidFill>
                          <a:effectLst/>
                        </a:rPr>
                        <a:t>1-هل تسهم المحاجر في زيادة كثافة الغبار في المناطق المحيطة؟</a:t>
                      </a:r>
                      <a:endParaRPr lang="en-US" sz="1100" dirty="0">
                        <a:solidFill>
                          <a:schemeClr val="bg1"/>
                        </a:solidFill>
                        <a:effectLst/>
                      </a:endParaRPr>
                    </a:p>
                    <a:p>
                      <a:pPr algn="r">
                        <a:lnSpc>
                          <a:spcPct val="107000"/>
                        </a:lnSpc>
                        <a:spcAft>
                          <a:spcPts val="0"/>
                        </a:spcAft>
                        <a:tabLst>
                          <a:tab pos="5359400" algn="l"/>
                        </a:tabLst>
                      </a:pPr>
                      <a:r>
                        <a:rPr lang="en-US" sz="1400" u="sng" dirty="0">
                          <a:solidFill>
                            <a:schemeClr val="bg1"/>
                          </a:solidFill>
                          <a:effectLst/>
                        </a:rPr>
                        <a:t> </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41893421"/>
                  </a:ext>
                </a:extLst>
              </a:tr>
              <a:tr h="2163277">
                <a:tc>
                  <a:txBody>
                    <a:bodyPr/>
                    <a:lstStyle/>
                    <a:p>
                      <a:pPr algn="r">
                        <a:lnSpc>
                          <a:spcPct val="107000"/>
                        </a:lnSpc>
                        <a:spcAft>
                          <a:spcPts val="0"/>
                        </a:spcAft>
                        <a:tabLst>
                          <a:tab pos="5359400" algn="l"/>
                        </a:tabLst>
                      </a:pPr>
                      <a:r>
                        <a:rPr lang="ar-SA" sz="1400" dirty="0">
                          <a:solidFill>
                            <a:schemeClr val="bg1"/>
                          </a:solidFill>
                          <a:effectLst/>
                        </a:rPr>
                        <a:t>تحضير شرائح مجهرية لعينات من أوراق النباتات  توضح انفتاح وانغلاق الثغور .</a:t>
                      </a:r>
                      <a:endParaRPr lang="en-US" sz="1100" dirty="0">
                        <a:solidFill>
                          <a:schemeClr val="bg1"/>
                        </a:solidFill>
                        <a:effectLst/>
                      </a:endParaRPr>
                    </a:p>
                    <a:p>
                      <a:pPr algn="r">
                        <a:lnSpc>
                          <a:spcPct val="107000"/>
                        </a:lnSpc>
                        <a:spcAft>
                          <a:spcPts val="0"/>
                        </a:spcAft>
                        <a:tabLst>
                          <a:tab pos="5359400" algn="l"/>
                        </a:tabLst>
                      </a:pPr>
                      <a:r>
                        <a:rPr lang="ar-SA" sz="1400" dirty="0">
                          <a:solidFill>
                            <a:schemeClr val="bg1"/>
                          </a:solidFill>
                          <a:effectLst/>
                        </a:rPr>
                        <a:t>وتم أخذ العينات من مزارع مجاوره للمحاجر ومزارع أخرى بعيده.</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07000"/>
                        </a:lnSpc>
                        <a:spcAft>
                          <a:spcPts val="0"/>
                        </a:spcAft>
                        <a:tabLst>
                          <a:tab pos="5359400" algn="l"/>
                        </a:tabLst>
                      </a:pPr>
                      <a:r>
                        <a:rPr lang="ar-SA" sz="1400" u="sng" dirty="0">
                          <a:solidFill>
                            <a:schemeClr val="bg1"/>
                          </a:solidFill>
                          <a:effectLst/>
                        </a:rPr>
                        <a:t>بروتوكول الغطاء النباتي</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07000"/>
                        </a:lnSpc>
                        <a:spcAft>
                          <a:spcPts val="0"/>
                        </a:spcAft>
                        <a:tabLst>
                          <a:tab pos="5359400" algn="l"/>
                        </a:tabLst>
                      </a:pPr>
                      <a:r>
                        <a:rPr lang="ar-SA" sz="1400" u="sng" dirty="0">
                          <a:solidFill>
                            <a:schemeClr val="bg1"/>
                          </a:solidFill>
                          <a:effectLst/>
                        </a:rPr>
                        <a:t>2-هل تؤثر العواصف الغبارية الناتجة عن المحاجر على العمليات الحيوية للنباتات(التمثيل الضوئي)؟</a:t>
                      </a:r>
                      <a:endParaRPr lang="en-US" sz="1100" dirty="0">
                        <a:solidFill>
                          <a:schemeClr val="bg1"/>
                        </a:solidFill>
                        <a:effectLst/>
                      </a:endParaRPr>
                    </a:p>
                    <a:p>
                      <a:pPr algn="r">
                        <a:lnSpc>
                          <a:spcPct val="107000"/>
                        </a:lnSpc>
                        <a:spcAft>
                          <a:spcPts val="0"/>
                        </a:spcAft>
                        <a:tabLst>
                          <a:tab pos="5359400" algn="l"/>
                        </a:tabLst>
                      </a:pPr>
                      <a:r>
                        <a:rPr lang="en-US" sz="1400" u="sng" dirty="0">
                          <a:solidFill>
                            <a:schemeClr val="bg1"/>
                          </a:solidFill>
                          <a:effectLst/>
                        </a:rPr>
                        <a:t> </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922403254"/>
                  </a:ext>
                </a:extLst>
              </a:tr>
            </a:tbl>
          </a:graphicData>
        </a:graphic>
      </p:graphicFrame>
    </p:spTree>
    <p:extLst>
      <p:ext uri="{BB962C8B-B14F-4D97-AF65-F5344CB8AC3E}">
        <p14:creationId xmlns:p14="http://schemas.microsoft.com/office/powerpoint/2010/main" val="458174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a:extLst>
              <a:ext uri="{FF2B5EF4-FFF2-40B4-BE49-F238E27FC236}">
                <a16:creationId xmlns:a16="http://schemas.microsoft.com/office/drawing/2014/main" id="{706C47E4-183B-476F-8156-E1BE7B333648}"/>
              </a:ext>
            </a:extLst>
          </p:cNvPr>
          <p:cNvSpPr>
            <a:spLocks noGrp="1"/>
          </p:cNvSpPr>
          <p:nvPr>
            <p:ph type="title"/>
          </p:nvPr>
        </p:nvSpPr>
        <p:spPr>
          <a:xfrm>
            <a:off x="4223713" y="280252"/>
            <a:ext cx="4776062" cy="642916"/>
          </a:xfrm>
        </p:spPr>
        <p:txBody>
          <a:bodyPr>
            <a:normAutofit fontScale="90000"/>
          </a:bodyPr>
          <a:lstStyle/>
          <a:p>
            <a:pPr algn="ctr">
              <a:lnSpc>
                <a:spcPct val="107000"/>
              </a:lnSpc>
              <a:spcAft>
                <a:spcPts val="800"/>
              </a:spcAft>
              <a:tabLst>
                <a:tab pos="5359400" algn="l"/>
              </a:tabLst>
            </a:pPr>
            <a:r>
              <a:rPr lang="ar-SA" sz="3600" b="1" u="sng" dirty="0">
                <a:solidFill>
                  <a:schemeClr val="accent6"/>
                </a:solidFill>
                <a:latin typeface="Calibri" panose="020F0502020204030204" pitchFamily="34" charset="0"/>
                <a:ea typeface="Calibri" panose="020F0502020204030204" pitchFamily="34" charset="0"/>
                <a:cs typeface="Arial" panose="020B0604020202020204" pitchFamily="34" charset="0"/>
              </a:rPr>
              <a:t>موقع الدراسة</a:t>
            </a:r>
            <a:endParaRPr lang="en-US" sz="3600" b="1" u="sng" dirty="0">
              <a:solidFill>
                <a:schemeClr val="accent6"/>
              </a:solidFill>
              <a:latin typeface="Calibri" panose="020F0502020204030204" pitchFamily="34" charset="0"/>
              <a:ea typeface="Calibri" panose="020F0502020204030204" pitchFamily="34" charset="0"/>
              <a:cs typeface="Arial" panose="020B0604020202020204" pitchFamily="34" charset="0"/>
            </a:endParaRPr>
          </a:p>
        </p:txBody>
      </p:sp>
      <p:sp>
        <p:nvSpPr>
          <p:cNvPr id="5" name="عنصر نائب للنص 4">
            <a:extLst>
              <a:ext uri="{FF2B5EF4-FFF2-40B4-BE49-F238E27FC236}">
                <a16:creationId xmlns:a16="http://schemas.microsoft.com/office/drawing/2014/main" id="{E152B1C2-5284-4978-9C3C-3FF03A026E1E}"/>
              </a:ext>
            </a:extLst>
          </p:cNvPr>
          <p:cNvSpPr>
            <a:spLocks noGrp="1"/>
          </p:cNvSpPr>
          <p:nvPr>
            <p:ph type="body" idx="1"/>
          </p:nvPr>
        </p:nvSpPr>
        <p:spPr>
          <a:xfrm>
            <a:off x="2647304" y="1013825"/>
            <a:ext cx="8648406" cy="1511659"/>
          </a:xfrm>
        </p:spPr>
        <p:txBody>
          <a:bodyPr>
            <a:normAutofit/>
          </a:bodyPr>
          <a:lstStyle/>
          <a:p>
            <a:pPr algn="ctr"/>
            <a:r>
              <a:rPr lang="ar-SA" b="1" dirty="0"/>
              <a:t>تم تنفيذ </a:t>
            </a:r>
            <a:r>
              <a:rPr lang="ar-SA" b="1" dirty="0" err="1"/>
              <a:t>الدراسه</a:t>
            </a:r>
            <a:r>
              <a:rPr lang="ar-SA" b="1" dirty="0"/>
              <a:t> على المزارع </a:t>
            </a:r>
            <a:r>
              <a:rPr lang="ar-SA" b="1" dirty="0" err="1"/>
              <a:t>القريبه</a:t>
            </a:r>
            <a:r>
              <a:rPr lang="ar-SA" b="1" dirty="0"/>
              <a:t> من محاجر منطقة الفتح في ولاية بهلاء بالمنطقة </a:t>
            </a:r>
            <a:r>
              <a:rPr lang="ar-SA" b="1" dirty="0" err="1"/>
              <a:t>الداخليه</a:t>
            </a:r>
            <a:r>
              <a:rPr lang="ar-SA" b="1" dirty="0"/>
              <a:t> . كان الجو معتدل درجات </a:t>
            </a:r>
            <a:r>
              <a:rPr lang="ar-SA" b="1" dirty="0" err="1"/>
              <a:t>الحراره</a:t>
            </a:r>
            <a:r>
              <a:rPr lang="ar-SA" b="1" dirty="0"/>
              <a:t> تتراوح بين(30-35) وتم أخذ العينات في </a:t>
            </a:r>
            <a:r>
              <a:rPr lang="ar-SA" b="1" dirty="0" err="1"/>
              <a:t>الساعه</a:t>
            </a:r>
            <a:r>
              <a:rPr lang="ar-SA" b="1" dirty="0"/>
              <a:t> </a:t>
            </a:r>
            <a:r>
              <a:rPr lang="ar-SA" b="1" dirty="0" err="1"/>
              <a:t>الثامنه</a:t>
            </a:r>
            <a:r>
              <a:rPr lang="ar-SA" b="1" dirty="0"/>
              <a:t> صباحا خلال شهري أكتوبر وديسمبر.</a:t>
            </a:r>
            <a:endParaRPr lang="en-US" dirty="0"/>
          </a:p>
          <a:p>
            <a:endParaRPr lang="en-US" dirty="0"/>
          </a:p>
        </p:txBody>
      </p:sp>
      <p:sp>
        <p:nvSpPr>
          <p:cNvPr id="6" name="مستطيل 5">
            <a:extLst>
              <a:ext uri="{FF2B5EF4-FFF2-40B4-BE49-F238E27FC236}">
                <a16:creationId xmlns:a16="http://schemas.microsoft.com/office/drawing/2014/main" id="{209671BE-2AAC-4757-8011-DDCE25F1C32E}"/>
              </a:ext>
            </a:extLst>
          </p:cNvPr>
          <p:cNvSpPr/>
          <p:nvPr/>
        </p:nvSpPr>
        <p:spPr>
          <a:xfrm>
            <a:off x="7566070" y="2824661"/>
            <a:ext cx="2544445" cy="26543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مستطيل 6">
            <a:extLst>
              <a:ext uri="{FF2B5EF4-FFF2-40B4-BE49-F238E27FC236}">
                <a16:creationId xmlns:a16="http://schemas.microsoft.com/office/drawing/2014/main" id="{EAE514DB-7552-456E-BFA9-FC18E546A6F3}"/>
              </a:ext>
            </a:extLst>
          </p:cNvPr>
          <p:cNvSpPr/>
          <p:nvPr/>
        </p:nvSpPr>
        <p:spPr>
          <a:xfrm>
            <a:off x="3709987" y="2874508"/>
            <a:ext cx="2690495" cy="2554605"/>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مستطيل 7">
            <a:extLst>
              <a:ext uri="{FF2B5EF4-FFF2-40B4-BE49-F238E27FC236}">
                <a16:creationId xmlns:a16="http://schemas.microsoft.com/office/drawing/2014/main" id="{69D5E720-1503-4FCB-ACA8-5A65A65106DB}"/>
              </a:ext>
            </a:extLst>
          </p:cNvPr>
          <p:cNvSpPr/>
          <p:nvPr/>
        </p:nvSpPr>
        <p:spPr>
          <a:xfrm>
            <a:off x="7615917" y="5478961"/>
            <a:ext cx="2444750" cy="391795"/>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SA" sz="1100" dirty="0" err="1">
                <a:effectLst/>
                <a:ea typeface="Calibri" panose="020F0502020204030204" pitchFamily="34" charset="0"/>
                <a:cs typeface="Arial" panose="020B0604020202020204" pitchFamily="34" charset="0"/>
              </a:rPr>
              <a:t>الصوره</a:t>
            </a:r>
            <a:r>
              <a:rPr lang="ar-SA" sz="1100" dirty="0">
                <a:effectLst/>
                <a:ea typeface="Calibri" panose="020F0502020204030204" pitchFamily="34" charset="0"/>
                <a:cs typeface="Arial" panose="020B0604020202020204" pitchFamily="34" charset="0"/>
              </a:rPr>
              <a:t> (1) موقع  </a:t>
            </a:r>
            <a:r>
              <a:rPr lang="ar-SA" sz="1100" dirty="0" err="1">
                <a:effectLst/>
                <a:ea typeface="Calibri" panose="020F0502020204030204" pitchFamily="34" charset="0"/>
                <a:cs typeface="Arial" panose="020B0604020202020204" pitchFamily="34" charset="0"/>
              </a:rPr>
              <a:t>المزرعه</a:t>
            </a:r>
            <a:r>
              <a:rPr lang="ar-SA" sz="1100" dirty="0">
                <a:effectLst/>
                <a:ea typeface="Calibri" panose="020F0502020204030204" pitchFamily="34" charset="0"/>
                <a:cs typeface="Arial" panose="020B0604020202020204" pitchFamily="34" charset="0"/>
              </a:rPr>
              <a:t> </a:t>
            </a:r>
            <a:r>
              <a:rPr lang="ar-SA" sz="1100" dirty="0" err="1">
                <a:effectLst/>
                <a:ea typeface="Calibri" panose="020F0502020204030204" pitchFamily="34" charset="0"/>
                <a:cs typeface="Arial" panose="020B0604020202020204" pitchFamily="34" charset="0"/>
              </a:rPr>
              <a:t>البعيده</a:t>
            </a:r>
            <a:r>
              <a:rPr lang="ar-SA" sz="1100" dirty="0">
                <a:effectLst/>
                <a:ea typeface="Calibri" panose="020F0502020204030204" pitchFamily="34" charset="0"/>
                <a:cs typeface="Arial" panose="020B0604020202020204" pitchFamily="34" charset="0"/>
              </a:rPr>
              <a:t> عن المحاجر</a:t>
            </a:r>
            <a:endParaRPr lang="en-US" sz="1100" dirty="0">
              <a:effectLst/>
              <a:ea typeface="Calibri" panose="020F0502020204030204" pitchFamily="34" charset="0"/>
              <a:cs typeface="Arial" panose="020B0604020202020204" pitchFamily="34" charset="0"/>
            </a:endParaRPr>
          </a:p>
        </p:txBody>
      </p:sp>
      <p:sp>
        <p:nvSpPr>
          <p:cNvPr id="9" name="مستطيل 8">
            <a:extLst>
              <a:ext uri="{FF2B5EF4-FFF2-40B4-BE49-F238E27FC236}">
                <a16:creationId xmlns:a16="http://schemas.microsoft.com/office/drawing/2014/main" id="{EA96765A-7B75-4274-8ABC-5868894D9BC0}"/>
              </a:ext>
            </a:extLst>
          </p:cNvPr>
          <p:cNvSpPr/>
          <p:nvPr/>
        </p:nvSpPr>
        <p:spPr>
          <a:xfrm>
            <a:off x="3781743" y="5429113"/>
            <a:ext cx="2544446" cy="412115"/>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SA" sz="1100">
                <a:effectLst/>
                <a:ea typeface="Calibri" panose="020F0502020204030204" pitchFamily="34" charset="0"/>
                <a:cs typeface="Arial" panose="020B0604020202020204" pitchFamily="34" charset="0"/>
              </a:rPr>
              <a:t>الصوره (2) موقع المزرعة القريبة من المحاجر</a:t>
            </a:r>
            <a:endParaRPr lang="en-US" sz="110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82887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a:extLst>
              <a:ext uri="{FF2B5EF4-FFF2-40B4-BE49-F238E27FC236}">
                <a16:creationId xmlns:a16="http://schemas.microsoft.com/office/drawing/2014/main" id="{57752A3D-99CB-4A3D-9DF5-5C2358754B51}"/>
              </a:ext>
            </a:extLst>
          </p:cNvPr>
          <p:cNvSpPr>
            <a:spLocks noGrp="1"/>
          </p:cNvSpPr>
          <p:nvPr>
            <p:ph type="title"/>
          </p:nvPr>
        </p:nvSpPr>
        <p:spPr>
          <a:xfrm>
            <a:off x="5284032" y="1"/>
            <a:ext cx="3020519" cy="1011835"/>
          </a:xfrm>
        </p:spPr>
        <p:txBody>
          <a:bodyPr/>
          <a:lstStyle/>
          <a:p>
            <a:pPr algn="ctr">
              <a:lnSpc>
                <a:spcPct val="107000"/>
              </a:lnSpc>
              <a:spcAft>
                <a:spcPts val="800"/>
              </a:spcAft>
              <a:tabLst>
                <a:tab pos="5359400" algn="l"/>
              </a:tabLst>
            </a:pPr>
            <a:r>
              <a:rPr lang="ar-SA" b="1" u="sng" dirty="0">
                <a:solidFill>
                  <a:schemeClr val="accent6"/>
                </a:solidFill>
                <a:latin typeface="Calibri" panose="020F0502020204030204" pitchFamily="34" charset="0"/>
                <a:ea typeface="Calibri" panose="020F0502020204030204" pitchFamily="34" charset="0"/>
                <a:cs typeface="Arial" panose="020B0604020202020204" pitchFamily="34" charset="0"/>
              </a:rPr>
              <a:t>جمع البيانات</a:t>
            </a:r>
            <a:endParaRPr lang="en-US" b="1" u="sng" dirty="0">
              <a:solidFill>
                <a:schemeClr val="accent6"/>
              </a:solidFill>
              <a:latin typeface="Calibri" panose="020F0502020204030204" pitchFamily="34" charset="0"/>
              <a:ea typeface="Calibri" panose="020F0502020204030204" pitchFamily="34" charset="0"/>
              <a:cs typeface="Arial" panose="020B0604020202020204" pitchFamily="34" charset="0"/>
            </a:endParaRPr>
          </a:p>
        </p:txBody>
      </p:sp>
      <p:sp>
        <p:nvSpPr>
          <p:cNvPr id="5" name="مستطيل 4">
            <a:extLst>
              <a:ext uri="{FF2B5EF4-FFF2-40B4-BE49-F238E27FC236}">
                <a16:creationId xmlns:a16="http://schemas.microsoft.com/office/drawing/2014/main" id="{8789FD57-60A3-4CE2-8963-6792862E0FC5}"/>
              </a:ext>
            </a:extLst>
          </p:cNvPr>
          <p:cNvSpPr/>
          <p:nvPr/>
        </p:nvSpPr>
        <p:spPr>
          <a:xfrm>
            <a:off x="2909882" y="1011836"/>
            <a:ext cx="6791960" cy="57658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OM" sz="1100">
                <a:solidFill>
                  <a:srgbClr val="000000"/>
                </a:solidFill>
                <a:effectLst/>
                <a:ea typeface="Calibri" panose="020F0502020204030204" pitchFamily="34" charset="0"/>
                <a:cs typeface="Arial" panose="020B0604020202020204" pitchFamily="34" charset="0"/>
              </a:rPr>
              <a:t>صور رقم (6) عينات مجهريه توضح انفتاح الثغور لأوراق مزرعه بعيده عن المحاجر</a:t>
            </a:r>
            <a:endParaRPr lang="en-US" sz="1100">
              <a:effectLst/>
              <a:ea typeface="Calibri" panose="020F0502020204030204" pitchFamily="34" charset="0"/>
              <a:cs typeface="Arial" panose="020B0604020202020204" pitchFamily="34" charset="0"/>
            </a:endParaRPr>
          </a:p>
        </p:txBody>
      </p:sp>
      <p:pic>
        <p:nvPicPr>
          <p:cNvPr id="6" name="صورة 5">
            <a:extLst>
              <a:ext uri="{FF2B5EF4-FFF2-40B4-BE49-F238E27FC236}">
                <a16:creationId xmlns:a16="http://schemas.microsoft.com/office/drawing/2014/main" id="{88746CD9-7C75-4794-8E24-FEAD396AED3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5712" y="1847600"/>
            <a:ext cx="3025775" cy="2278380"/>
          </a:xfrm>
          <a:prstGeom prst="rect">
            <a:avLst/>
          </a:prstGeom>
          <a:noFill/>
          <a:ln>
            <a:noFill/>
          </a:ln>
        </p:spPr>
      </p:pic>
      <p:pic>
        <p:nvPicPr>
          <p:cNvPr id="7" name="صورة 6">
            <a:extLst>
              <a:ext uri="{FF2B5EF4-FFF2-40B4-BE49-F238E27FC236}">
                <a16:creationId xmlns:a16="http://schemas.microsoft.com/office/drawing/2014/main" id="{2E23AC86-6996-4186-86AB-E35E9F4DB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2927" y="1847600"/>
            <a:ext cx="3037840" cy="2278380"/>
          </a:xfrm>
          <a:prstGeom prst="rect">
            <a:avLst/>
          </a:prstGeom>
          <a:noFill/>
          <a:ln>
            <a:noFill/>
          </a:ln>
        </p:spPr>
      </p:pic>
    </p:spTree>
    <p:extLst>
      <p:ext uri="{BB962C8B-B14F-4D97-AF65-F5344CB8AC3E}">
        <p14:creationId xmlns:p14="http://schemas.microsoft.com/office/powerpoint/2010/main" val="2999618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6271C6D-D084-4AC3-8E85-B8AB41128593}"/>
              </a:ext>
            </a:extLst>
          </p:cNvPr>
          <p:cNvSpPr>
            <a:spLocks noGrp="1"/>
          </p:cNvSpPr>
          <p:nvPr>
            <p:ph type="title"/>
          </p:nvPr>
        </p:nvSpPr>
        <p:spPr/>
        <p:txBody>
          <a:bodyPr/>
          <a:lstStyle/>
          <a:p>
            <a:endParaRPr lang="en-US"/>
          </a:p>
        </p:txBody>
      </p:sp>
      <p:sp>
        <p:nvSpPr>
          <p:cNvPr id="4" name="مستطيل 3">
            <a:extLst>
              <a:ext uri="{FF2B5EF4-FFF2-40B4-BE49-F238E27FC236}">
                <a16:creationId xmlns:a16="http://schemas.microsoft.com/office/drawing/2014/main" id="{E13BF9AF-9B0B-4E2A-9840-FCE9C2A7C36C}"/>
              </a:ext>
            </a:extLst>
          </p:cNvPr>
          <p:cNvSpPr/>
          <p:nvPr/>
        </p:nvSpPr>
        <p:spPr>
          <a:xfrm>
            <a:off x="4391144" y="457179"/>
            <a:ext cx="5139055" cy="576580"/>
          </a:xfrm>
          <a:prstGeom prst="rect">
            <a:avLst/>
          </a:prstGeom>
          <a:solidFill>
            <a:srgbClr val="5B9BD5">
              <a:lumMod val="40000"/>
              <a:lumOff val="6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OM" sz="1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صور رقم (7) عينات </a:t>
            </a:r>
            <a:r>
              <a:rPr lang="ar-OM" sz="11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مجهريه</a:t>
            </a:r>
            <a:r>
              <a:rPr lang="ar-OM" sz="1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توضح انفتاح الثغور لأوراق </a:t>
            </a:r>
            <a:r>
              <a:rPr lang="ar-OM" sz="11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مزرعه</a:t>
            </a:r>
            <a:r>
              <a:rPr lang="ar-OM" sz="1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بعيده عن المحاجر</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صورة 4">
            <a:extLst>
              <a:ext uri="{FF2B5EF4-FFF2-40B4-BE49-F238E27FC236}">
                <a16:creationId xmlns:a16="http://schemas.microsoft.com/office/drawing/2014/main" id="{960067FC-11ED-43E7-89C7-5D089E615BF0}"/>
              </a:ext>
            </a:extLst>
          </p:cNvPr>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6866905" y="1248939"/>
            <a:ext cx="3202940" cy="2313940"/>
          </a:xfrm>
          <a:prstGeom prst="rect">
            <a:avLst/>
          </a:prstGeom>
          <a:noFill/>
          <a:ln>
            <a:noFill/>
          </a:ln>
        </p:spPr>
      </p:pic>
      <p:pic>
        <p:nvPicPr>
          <p:cNvPr id="6" name="صورة 5">
            <a:extLst>
              <a:ext uri="{FF2B5EF4-FFF2-40B4-BE49-F238E27FC236}">
                <a16:creationId xmlns:a16="http://schemas.microsoft.com/office/drawing/2014/main" id="{6753AFF3-61E3-45A0-AE84-B41F7D2B3B3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8744" y="1248939"/>
            <a:ext cx="3223260" cy="2313940"/>
          </a:xfrm>
          <a:prstGeom prst="rect">
            <a:avLst/>
          </a:prstGeom>
          <a:noFill/>
          <a:ln>
            <a:noFill/>
          </a:ln>
        </p:spPr>
      </p:pic>
    </p:spTree>
    <p:extLst>
      <p:ext uri="{BB962C8B-B14F-4D97-AF65-F5344CB8AC3E}">
        <p14:creationId xmlns:p14="http://schemas.microsoft.com/office/powerpoint/2010/main" val="1585045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1A943A4-7DE2-441D-9A5D-A21837BB858D}"/>
              </a:ext>
            </a:extLst>
          </p:cNvPr>
          <p:cNvSpPr>
            <a:spLocks noGrp="1"/>
          </p:cNvSpPr>
          <p:nvPr>
            <p:ph type="title"/>
          </p:nvPr>
        </p:nvSpPr>
        <p:spPr/>
        <p:txBody>
          <a:bodyPr/>
          <a:lstStyle/>
          <a:p>
            <a:endParaRPr lang="en-US"/>
          </a:p>
        </p:txBody>
      </p:sp>
      <p:sp>
        <p:nvSpPr>
          <p:cNvPr id="3" name="مستطيل 2">
            <a:extLst>
              <a:ext uri="{FF2B5EF4-FFF2-40B4-BE49-F238E27FC236}">
                <a16:creationId xmlns:a16="http://schemas.microsoft.com/office/drawing/2014/main" id="{C630D963-7C05-4F5C-BB75-57B8CEDA7862}"/>
              </a:ext>
            </a:extLst>
          </p:cNvPr>
          <p:cNvSpPr/>
          <p:nvPr/>
        </p:nvSpPr>
        <p:spPr>
          <a:xfrm>
            <a:off x="6063840" y="356515"/>
            <a:ext cx="2073003" cy="655244"/>
          </a:xfrm>
          <a:prstGeom prst="rect">
            <a:avLst/>
          </a:prstGeom>
        </p:spPr>
        <p:txBody>
          <a:bodyPr wrap="none">
            <a:spAutoFit/>
          </a:bodyPr>
          <a:lstStyle/>
          <a:p>
            <a:pPr algn="ctr">
              <a:lnSpc>
                <a:spcPct val="107000"/>
              </a:lnSpc>
              <a:spcBef>
                <a:spcPct val="0"/>
              </a:spcBef>
              <a:spcAft>
                <a:spcPts val="800"/>
              </a:spcAft>
              <a:tabLst>
                <a:tab pos="5359400" algn="l"/>
              </a:tabLst>
            </a:pPr>
            <a:r>
              <a:rPr lang="ar-SA" sz="3600" b="1" u="sng" cap="all" dirty="0">
                <a:ln w="3175" cmpd="sng">
                  <a:noFill/>
                </a:ln>
                <a:solidFill>
                  <a:schemeClr val="accent6"/>
                </a:solidFill>
                <a:latin typeface="Calibri" panose="020F0502020204030204" pitchFamily="34" charset="0"/>
                <a:ea typeface="Calibri" panose="020F0502020204030204" pitchFamily="34" charset="0"/>
                <a:cs typeface="Arial" panose="020B0604020202020204" pitchFamily="34" charset="0"/>
              </a:rPr>
              <a:t>تحليل النتائج</a:t>
            </a:r>
            <a:endParaRPr lang="en-US" sz="3600" b="1" u="sng" cap="all" dirty="0">
              <a:ln w="3175" cmpd="sng">
                <a:noFill/>
              </a:ln>
              <a:solidFill>
                <a:schemeClr val="accent6"/>
              </a:solidFill>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4" name="جدول 3">
            <a:extLst>
              <a:ext uri="{FF2B5EF4-FFF2-40B4-BE49-F238E27FC236}">
                <a16:creationId xmlns:a16="http://schemas.microsoft.com/office/drawing/2014/main" id="{7CC8A3DE-D5EC-4F56-8BE0-CFADFDE612D0}"/>
              </a:ext>
            </a:extLst>
          </p:cNvPr>
          <p:cNvGraphicFramePr>
            <a:graphicFrameLocks noGrp="1"/>
          </p:cNvGraphicFramePr>
          <p:nvPr>
            <p:extLst>
              <p:ext uri="{D42A27DB-BD31-4B8C-83A1-F6EECF244321}">
                <p14:modId xmlns:p14="http://schemas.microsoft.com/office/powerpoint/2010/main" val="1449133125"/>
              </p:ext>
            </p:extLst>
          </p:nvPr>
        </p:nvGraphicFramePr>
        <p:xfrm>
          <a:off x="9218612" y="863601"/>
          <a:ext cx="2249805" cy="4276091"/>
        </p:xfrm>
        <a:graphic>
          <a:graphicData uri="http://schemas.openxmlformats.org/drawingml/2006/table">
            <a:tbl>
              <a:tblPr rtl="1" firstRow="1" firstCol="1" bandRow="1">
                <a:tableStyleId>{5C22544A-7EE6-4342-B048-85BDC9FD1C3A}</a:tableStyleId>
              </a:tblPr>
              <a:tblGrid>
                <a:gridCol w="1354455">
                  <a:extLst>
                    <a:ext uri="{9D8B030D-6E8A-4147-A177-3AD203B41FA5}">
                      <a16:colId xmlns:a16="http://schemas.microsoft.com/office/drawing/2014/main" val="1357147635"/>
                    </a:ext>
                  </a:extLst>
                </a:gridCol>
                <a:gridCol w="895350">
                  <a:extLst>
                    <a:ext uri="{9D8B030D-6E8A-4147-A177-3AD203B41FA5}">
                      <a16:colId xmlns:a16="http://schemas.microsoft.com/office/drawing/2014/main" val="1972269805"/>
                    </a:ext>
                  </a:extLst>
                </a:gridCol>
              </a:tblGrid>
              <a:tr h="139065">
                <a:tc>
                  <a:txBody>
                    <a:bodyPr/>
                    <a:lstStyle/>
                    <a:p>
                      <a:pPr algn="ctr" rtl="0">
                        <a:lnSpc>
                          <a:spcPct val="107000"/>
                        </a:lnSpc>
                        <a:spcAft>
                          <a:spcPts val="0"/>
                        </a:spcAft>
                        <a:tabLst>
                          <a:tab pos="5359400" algn="l"/>
                        </a:tabLst>
                      </a:pPr>
                      <a:r>
                        <a:rPr lang="ar-SA" sz="1400">
                          <a:effectLst/>
                        </a:rPr>
                        <a:t>الموقع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tabLst>
                          <a:tab pos="5359400" algn="l"/>
                        </a:tabLst>
                      </a:pPr>
                      <a:r>
                        <a:rPr lang="ar-SA" sz="1400">
                          <a:effectLst/>
                        </a:rPr>
                        <a:t>متوسط كتلة الأتربه على الورقه</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23353098"/>
                  </a:ext>
                </a:extLst>
              </a:tr>
              <a:tr h="139065">
                <a:tc>
                  <a:txBody>
                    <a:bodyPr/>
                    <a:lstStyle/>
                    <a:p>
                      <a:pPr algn="ctr" rtl="0">
                        <a:lnSpc>
                          <a:spcPct val="107000"/>
                        </a:lnSpc>
                        <a:spcAft>
                          <a:spcPts val="0"/>
                        </a:spcAft>
                        <a:tabLst>
                          <a:tab pos="5359400" algn="l"/>
                        </a:tabLst>
                      </a:pPr>
                      <a:r>
                        <a:rPr lang="ar-SA" sz="1400">
                          <a:effectLst/>
                        </a:rPr>
                        <a:t>المزرعه القريبه من المحاجر م1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tabLst>
                          <a:tab pos="5359400" algn="l"/>
                        </a:tabLst>
                      </a:pPr>
                      <a:r>
                        <a:rPr lang="en-US" sz="1400">
                          <a:effectLst/>
                        </a:rPr>
                        <a:t>0.24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00534687"/>
                  </a:ext>
                </a:extLst>
              </a:tr>
              <a:tr h="139065">
                <a:tc>
                  <a:txBody>
                    <a:bodyPr/>
                    <a:lstStyle/>
                    <a:p>
                      <a:pPr algn="ctr" rtl="0">
                        <a:lnSpc>
                          <a:spcPct val="107000"/>
                        </a:lnSpc>
                        <a:spcAft>
                          <a:spcPts val="0"/>
                        </a:spcAft>
                        <a:tabLst>
                          <a:tab pos="5359400" algn="l"/>
                        </a:tabLst>
                      </a:pPr>
                      <a:r>
                        <a:rPr lang="ar-SA" sz="1400">
                          <a:effectLst/>
                        </a:rPr>
                        <a:t>المزرعه القريبه من المحاجر </a:t>
                      </a:r>
                      <a:endParaRPr lang="en-US" sz="1100">
                        <a:effectLst/>
                      </a:endParaRPr>
                    </a:p>
                    <a:p>
                      <a:pPr algn="ctr" rtl="0">
                        <a:lnSpc>
                          <a:spcPct val="107000"/>
                        </a:lnSpc>
                        <a:spcAft>
                          <a:spcPts val="0"/>
                        </a:spcAft>
                        <a:tabLst>
                          <a:tab pos="5359400" algn="l"/>
                        </a:tabLst>
                      </a:pPr>
                      <a:r>
                        <a:rPr lang="ar-SA" sz="1400">
                          <a:effectLst/>
                        </a:rPr>
                        <a:t>م2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tabLst>
                          <a:tab pos="5359400" algn="l"/>
                        </a:tabLst>
                      </a:pPr>
                      <a:r>
                        <a:rPr lang="en-US" sz="1400">
                          <a:effectLst/>
                        </a:rPr>
                        <a:t>0.28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30007387"/>
                  </a:ext>
                </a:extLst>
              </a:tr>
              <a:tr h="139065">
                <a:tc>
                  <a:txBody>
                    <a:bodyPr/>
                    <a:lstStyle/>
                    <a:p>
                      <a:pPr algn="ctr" rtl="0">
                        <a:lnSpc>
                          <a:spcPct val="107000"/>
                        </a:lnSpc>
                        <a:spcAft>
                          <a:spcPts val="0"/>
                        </a:spcAft>
                        <a:tabLst>
                          <a:tab pos="5359400" algn="l"/>
                        </a:tabLst>
                      </a:pPr>
                      <a:r>
                        <a:rPr lang="ar-SA" sz="1400">
                          <a:effectLst/>
                        </a:rPr>
                        <a:t>المزرعه البعيده عن المحاجر </a:t>
                      </a:r>
                      <a:endParaRPr lang="en-US" sz="1100">
                        <a:effectLst/>
                      </a:endParaRPr>
                    </a:p>
                    <a:p>
                      <a:pPr algn="ctr" rtl="0">
                        <a:lnSpc>
                          <a:spcPct val="107000"/>
                        </a:lnSpc>
                        <a:spcAft>
                          <a:spcPts val="0"/>
                        </a:spcAft>
                        <a:tabLst>
                          <a:tab pos="5359400" algn="l"/>
                        </a:tabLst>
                      </a:pPr>
                      <a:r>
                        <a:rPr lang="ar-SA" sz="1400">
                          <a:effectLst/>
                        </a:rPr>
                        <a:t>م1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tabLst>
                          <a:tab pos="5359400" algn="l"/>
                        </a:tabLst>
                      </a:pPr>
                      <a:r>
                        <a:rPr lang="en-US" sz="1400">
                          <a:effectLst/>
                        </a:rPr>
                        <a:t>0.01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50935059"/>
                  </a:ext>
                </a:extLst>
              </a:tr>
              <a:tr h="139065">
                <a:tc>
                  <a:txBody>
                    <a:bodyPr/>
                    <a:lstStyle/>
                    <a:p>
                      <a:pPr algn="ctr" rtl="0">
                        <a:lnSpc>
                          <a:spcPct val="107000"/>
                        </a:lnSpc>
                        <a:spcAft>
                          <a:spcPts val="0"/>
                        </a:spcAft>
                        <a:tabLst>
                          <a:tab pos="5359400" algn="l"/>
                        </a:tabLst>
                      </a:pPr>
                      <a:r>
                        <a:rPr lang="ar-SA" sz="1400">
                          <a:effectLst/>
                        </a:rPr>
                        <a:t>المزرعه البعيده عن المحاجر م2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tabLst>
                          <a:tab pos="5359400" algn="l"/>
                        </a:tabLst>
                      </a:pPr>
                      <a:r>
                        <a:rPr lang="en-US" sz="1400" dirty="0">
                          <a:effectLst/>
                        </a:rPr>
                        <a:t>0.05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26589417"/>
                  </a:ext>
                </a:extLst>
              </a:tr>
            </a:tbl>
          </a:graphicData>
        </a:graphic>
      </p:graphicFrame>
      <p:graphicFrame>
        <p:nvGraphicFramePr>
          <p:cNvPr id="5" name="مخطط 4">
            <a:extLst>
              <a:ext uri="{FF2B5EF4-FFF2-40B4-BE49-F238E27FC236}">
                <a16:creationId xmlns:a16="http://schemas.microsoft.com/office/drawing/2014/main" id="{B1ACA26B-F813-446C-AFF9-5722D4C0C50D}"/>
              </a:ext>
            </a:extLst>
          </p:cNvPr>
          <p:cNvGraphicFramePr/>
          <p:nvPr>
            <p:extLst>
              <p:ext uri="{D42A27DB-BD31-4B8C-83A1-F6EECF244321}">
                <p14:modId xmlns:p14="http://schemas.microsoft.com/office/powerpoint/2010/main" val="1899951638"/>
              </p:ext>
            </p:extLst>
          </p:nvPr>
        </p:nvGraphicFramePr>
        <p:xfrm>
          <a:off x="4149725" y="1840865"/>
          <a:ext cx="3892550" cy="31762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74672764"/>
      </p:ext>
    </p:extLst>
  </p:cSld>
  <p:clrMapOvr>
    <a:masterClrMapping/>
  </p:clrMapOvr>
</p:sld>
</file>

<file path=ppt/theme/theme1.xml><?xml version="1.0" encoding="utf-8"?>
<a:theme xmlns:a="http://schemas.openxmlformats.org/drawingml/2006/main" name="شريحة">
  <a:themeElements>
    <a:clrScheme name="شريحة">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شريح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شريحة">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45</TotalTime>
  <Words>424</Words>
  <Application>Microsoft Office PowerPoint</Application>
  <PresentationFormat>شاشة عريضة</PresentationFormat>
  <Paragraphs>101</Paragraphs>
  <Slides>13</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13</vt:i4>
      </vt:variant>
    </vt:vector>
  </HeadingPairs>
  <TitlesOfParts>
    <vt:vector size="19" baseType="lpstr">
      <vt:lpstr>Arial</vt:lpstr>
      <vt:lpstr>Calibri</vt:lpstr>
      <vt:lpstr>Century Gothic</vt:lpstr>
      <vt:lpstr>Times New Roman</vt:lpstr>
      <vt:lpstr>Wingdings 3</vt:lpstr>
      <vt:lpstr>شريحة</vt:lpstr>
      <vt:lpstr>عرض تقديمي في PowerPoint</vt:lpstr>
      <vt:lpstr>عرض تقديمي في PowerPoint</vt:lpstr>
      <vt:lpstr>عرض تقديمي في PowerPoint</vt:lpstr>
      <vt:lpstr>خطة البحث </vt:lpstr>
      <vt:lpstr>طرق البحث</vt:lpstr>
      <vt:lpstr>موقع الدراسة</vt:lpstr>
      <vt:lpstr>جمع البيانات</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96895416167</dc:creator>
  <cp:lastModifiedBy>96895416167</cp:lastModifiedBy>
  <cp:revision>6</cp:revision>
  <dcterms:created xsi:type="dcterms:W3CDTF">2025-03-05T03:34:42Z</dcterms:created>
  <dcterms:modified xsi:type="dcterms:W3CDTF">2025-03-05T04:20:15Z</dcterms:modified>
</cp:coreProperties>
</file>