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58" r:id="rId5"/>
    <p:sldId id="259" r:id="rId6"/>
    <p:sldId id="260" r:id="rId7"/>
    <p:sldId id="261" r:id="rId8"/>
    <p:sldId id="262" r:id="rId9"/>
    <p:sldId id="264" r:id="rId10"/>
    <p:sldId id="265" r:id="rId11"/>
    <p:sldId id="267" r:id="rId12"/>
    <p:sldId id="266"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67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1/30/2026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Soil Rehabilitation Using Biochar from Nut Waste</a:t>
            </a:r>
          </a:p>
        </p:txBody>
      </p:sp>
      <p:sp>
        <p:nvSpPr>
          <p:cNvPr id="3" name="Content Placeholder 2"/>
          <p:cNvSpPr>
            <a:spLocks noGrp="1"/>
          </p:cNvSpPr>
          <p:nvPr>
            <p:ph idx="1"/>
          </p:nvPr>
        </p:nvSpPr>
        <p:spPr/>
        <p:txBody>
          <a:bodyPr/>
          <a:lstStyle/>
          <a:p>
            <a:r>
              <a:t>Aya Mahmoud Issa Al-Zadjaliya</a:t>
            </a:r>
          </a:p>
          <a:p>
            <a:r>
              <a:t>Shatha bint Khalifa Khamis Al-Saadiya</a:t>
            </a:r>
          </a:p>
          <a:p>
            <a:r>
              <a:t>Supervised by: Ms. Sheikha Al-Manouriya</a:t>
            </a:r>
          </a:p>
          <a:p>
            <a:r>
              <a:t>2024–2025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C17740-5D65-508F-3D56-BA1E66C2EDAA}"/>
              </a:ext>
            </a:extLst>
          </p:cNvPr>
          <p:cNvSpPr>
            <a:spLocks noGrp="1"/>
          </p:cNvSpPr>
          <p:nvPr>
            <p:ph type="title"/>
          </p:nvPr>
        </p:nvSpPr>
        <p:spPr>
          <a:xfrm>
            <a:off x="439858" y="1683756"/>
            <a:ext cx="2336449" cy="2396359"/>
          </a:xfrm>
        </p:spPr>
        <p:txBody>
          <a:bodyPr anchor="b">
            <a:normAutofit/>
          </a:bodyPr>
          <a:lstStyle/>
          <a:p>
            <a:pPr algn="r"/>
            <a:r>
              <a:rPr lang="en-US" sz="1800" b="1" dirty="0">
                <a:effectLst/>
                <a:latin typeface="Calibri" panose="020F0502020204030204" pitchFamily="34" charset="0"/>
                <a:ea typeface="Calibri" panose="020F0502020204030204" pitchFamily="34" charset="0"/>
                <a:cs typeface="Arial" panose="020B0604020202020204" pitchFamily="34" charset="0"/>
              </a:rPr>
              <a:t>Plant Length Measurements during the First Week of the Experiment</a:t>
            </a:r>
            <a:endParaRPr lang="en-US" sz="3500" dirty="0">
              <a:solidFill>
                <a:srgbClr val="FFFFFF"/>
              </a:solidFill>
            </a:endParaRPr>
          </a:p>
        </p:txBody>
      </p:sp>
      <p:graphicFrame>
        <p:nvGraphicFramePr>
          <p:cNvPr id="4" name="Content Placeholder 3">
            <a:extLst>
              <a:ext uri="{FF2B5EF4-FFF2-40B4-BE49-F238E27FC236}">
                <a16:creationId xmlns:a16="http://schemas.microsoft.com/office/drawing/2014/main" id="{76A2FF68-42FB-0DFF-7E47-53CCB2F11154}"/>
              </a:ext>
            </a:extLst>
          </p:cNvPr>
          <p:cNvGraphicFramePr>
            <a:graphicFrameLocks noGrp="1"/>
          </p:cNvGraphicFramePr>
          <p:nvPr>
            <p:ph idx="1"/>
            <p:extLst>
              <p:ext uri="{D42A27DB-BD31-4B8C-83A1-F6EECF244321}">
                <p14:modId xmlns:p14="http://schemas.microsoft.com/office/powerpoint/2010/main" val="4023995615"/>
              </p:ext>
            </p:extLst>
          </p:nvPr>
        </p:nvGraphicFramePr>
        <p:xfrm>
          <a:off x="3147934" y="1844485"/>
          <a:ext cx="5530983" cy="4580965"/>
        </p:xfrm>
        <a:graphic>
          <a:graphicData uri="http://schemas.openxmlformats.org/drawingml/2006/table">
            <a:tbl>
              <a:tblPr firstRow="1" firstCol="1" bandRow="1">
                <a:tableStyleId>{5C22544A-7EE6-4342-B048-85BDC9FD1C3A}</a:tableStyleId>
              </a:tblPr>
              <a:tblGrid>
                <a:gridCol w="646431">
                  <a:extLst>
                    <a:ext uri="{9D8B030D-6E8A-4147-A177-3AD203B41FA5}">
                      <a16:colId xmlns:a16="http://schemas.microsoft.com/office/drawing/2014/main" val="650248628"/>
                    </a:ext>
                  </a:extLst>
                </a:gridCol>
                <a:gridCol w="800572">
                  <a:extLst>
                    <a:ext uri="{9D8B030D-6E8A-4147-A177-3AD203B41FA5}">
                      <a16:colId xmlns:a16="http://schemas.microsoft.com/office/drawing/2014/main" val="1000234162"/>
                    </a:ext>
                  </a:extLst>
                </a:gridCol>
                <a:gridCol w="800572">
                  <a:extLst>
                    <a:ext uri="{9D8B030D-6E8A-4147-A177-3AD203B41FA5}">
                      <a16:colId xmlns:a16="http://schemas.microsoft.com/office/drawing/2014/main" val="2062990786"/>
                    </a:ext>
                  </a:extLst>
                </a:gridCol>
                <a:gridCol w="800572">
                  <a:extLst>
                    <a:ext uri="{9D8B030D-6E8A-4147-A177-3AD203B41FA5}">
                      <a16:colId xmlns:a16="http://schemas.microsoft.com/office/drawing/2014/main" val="153571623"/>
                    </a:ext>
                  </a:extLst>
                </a:gridCol>
                <a:gridCol w="827612">
                  <a:extLst>
                    <a:ext uri="{9D8B030D-6E8A-4147-A177-3AD203B41FA5}">
                      <a16:colId xmlns:a16="http://schemas.microsoft.com/office/drawing/2014/main" val="2257182829"/>
                    </a:ext>
                  </a:extLst>
                </a:gridCol>
                <a:gridCol w="827612">
                  <a:extLst>
                    <a:ext uri="{9D8B030D-6E8A-4147-A177-3AD203B41FA5}">
                      <a16:colId xmlns:a16="http://schemas.microsoft.com/office/drawing/2014/main" val="1587578450"/>
                    </a:ext>
                  </a:extLst>
                </a:gridCol>
                <a:gridCol w="827612">
                  <a:extLst>
                    <a:ext uri="{9D8B030D-6E8A-4147-A177-3AD203B41FA5}">
                      <a16:colId xmlns:a16="http://schemas.microsoft.com/office/drawing/2014/main" val="2632387989"/>
                    </a:ext>
                  </a:extLst>
                </a:gridCol>
              </a:tblGrid>
              <a:tr h="669254">
                <a:tc>
                  <a:txBody>
                    <a:bodyPr/>
                    <a:lstStyle/>
                    <a:p>
                      <a:pPr marL="0" marR="0" algn="r" rtl="1">
                        <a:lnSpc>
                          <a:spcPct val="107000"/>
                        </a:lnSpc>
                        <a:spcAft>
                          <a:spcPts val="800"/>
                        </a:spcAft>
                        <a:buNone/>
                      </a:pPr>
                      <a:r>
                        <a:rPr lang="en-US" sz="18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gridSpan="3">
                  <a:txBody>
                    <a:bodyPr/>
                    <a:lstStyle/>
                    <a:p>
                      <a:pPr marL="0" marR="0" algn="ctr" rtl="1">
                        <a:lnSpc>
                          <a:spcPct val="107000"/>
                        </a:lnSpc>
                        <a:spcAft>
                          <a:spcPts val="800"/>
                        </a:spcAft>
                        <a:buNone/>
                      </a:pPr>
                      <a:r>
                        <a:rPr lang="en-US" sz="1400" b="1">
                          <a:effectLst/>
                        </a:rPr>
                        <a:t>Lengths of Plants Grown in Soil Without Biochar (cm)</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hMerge="1">
                  <a:txBody>
                    <a:bodyPr/>
                    <a:lstStyle/>
                    <a:p>
                      <a:endParaRPr lang="en-US"/>
                    </a:p>
                  </a:txBody>
                  <a:tcPr/>
                </a:tc>
                <a:tc hMerge="1">
                  <a:txBody>
                    <a:bodyPr/>
                    <a:lstStyle/>
                    <a:p>
                      <a:endParaRPr lang="en-US"/>
                    </a:p>
                  </a:txBody>
                  <a:tcPr/>
                </a:tc>
                <a:tc gridSpan="3">
                  <a:txBody>
                    <a:bodyPr/>
                    <a:lstStyle/>
                    <a:p>
                      <a:pPr marL="0" marR="0" algn="ctr" rtl="1">
                        <a:lnSpc>
                          <a:spcPct val="107000"/>
                        </a:lnSpc>
                        <a:spcAft>
                          <a:spcPts val="800"/>
                        </a:spcAft>
                        <a:buNone/>
                      </a:pPr>
                      <a:r>
                        <a:rPr lang="en-US" sz="1400" b="1">
                          <a:effectLst/>
                        </a:rPr>
                        <a:t>Lengths of Plants Grown in Soil Amended with Biochar (cm)</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6777857"/>
                  </a:ext>
                </a:extLst>
              </a:tr>
              <a:tr h="317321">
                <a:tc>
                  <a:txBody>
                    <a:bodyPr/>
                    <a:lstStyle/>
                    <a:p>
                      <a:endParaRPr lang="en-US" sz="1800" dirty="0"/>
                    </a:p>
                  </a:txBody>
                  <a:tcPr marL="7254" marR="7254" marT="0" marB="0"/>
                </a:tc>
                <a:tc>
                  <a:txBody>
                    <a:bodyPr/>
                    <a:lstStyle/>
                    <a:p>
                      <a:endParaRPr lang="en-US" sz="1500" b="1"/>
                    </a:p>
                  </a:txBody>
                  <a:tcPr marL="9673" marR="9673" marT="4837" marB="4837"/>
                </a:tc>
                <a:tc>
                  <a:txBody>
                    <a:bodyPr/>
                    <a:lstStyle/>
                    <a:p>
                      <a:endParaRPr lang="en-US" sz="1500" b="1"/>
                    </a:p>
                  </a:txBody>
                  <a:tcPr marL="9673" marR="9673" marT="4837" marB="4837"/>
                </a:tc>
                <a:tc>
                  <a:txBody>
                    <a:bodyPr/>
                    <a:lstStyle/>
                    <a:p>
                      <a:endParaRPr lang="en-US" sz="1500" b="1"/>
                    </a:p>
                  </a:txBody>
                  <a:tcPr marL="9673" marR="9673" marT="4837" marB="4837"/>
                </a:tc>
                <a:tc>
                  <a:txBody>
                    <a:bodyPr/>
                    <a:lstStyle/>
                    <a:p>
                      <a:endParaRPr lang="en-US" sz="1500" b="1"/>
                    </a:p>
                  </a:txBody>
                  <a:tcPr marL="9673" marR="9673" marT="4837" marB="4837"/>
                </a:tc>
                <a:tc>
                  <a:txBody>
                    <a:bodyPr/>
                    <a:lstStyle/>
                    <a:p>
                      <a:endParaRPr lang="en-US" sz="1500" b="1"/>
                    </a:p>
                  </a:txBody>
                  <a:tcPr marL="9673" marR="9673" marT="4837" marB="4837"/>
                </a:tc>
                <a:tc>
                  <a:txBody>
                    <a:bodyPr/>
                    <a:lstStyle/>
                    <a:p>
                      <a:endParaRPr lang="en-US" sz="1500" b="1"/>
                    </a:p>
                  </a:txBody>
                  <a:tcPr marL="9673" marR="9673" marT="4837" marB="4837"/>
                </a:tc>
                <a:extLst>
                  <a:ext uri="{0D108BD9-81ED-4DB2-BD59-A6C34878D82A}">
                    <a16:rowId xmlns:a16="http://schemas.microsoft.com/office/drawing/2014/main" val="255730711"/>
                  </a:ext>
                </a:extLst>
              </a:tr>
              <a:tr h="0">
                <a:tc>
                  <a:txBody>
                    <a:bodyPr/>
                    <a:lstStyle/>
                    <a:p>
                      <a:pPr algn="l">
                        <a:lnSpc>
                          <a:spcPct val="107000"/>
                        </a:lnSpc>
                        <a:buNone/>
                      </a:pPr>
                      <a:r>
                        <a:rPr lang="en-US" sz="1600">
                          <a:effectLst/>
                        </a:rPr>
                        <a:t>  </a:t>
                      </a:r>
                      <a:endParaRPr lang="en-US" sz="1600">
                        <a:effectLst/>
                        <a:latin typeface="Calibri" panose="020F0502020204030204" pitchFamily="34" charset="0"/>
                        <a:cs typeface="Arial" panose="020B0604020202020204" pitchFamily="34" charset="0"/>
                      </a:endParaRPr>
                    </a:p>
                  </a:txBody>
                  <a:tcPr marL="1008" marR="1008" marT="1008" marB="1008"/>
                </a:tc>
                <a:tc>
                  <a:txBody>
                    <a:bodyPr/>
                    <a:lstStyle/>
                    <a:p>
                      <a:endParaRPr lang="en-US" sz="1500" b="1"/>
                    </a:p>
                  </a:txBody>
                  <a:tcPr marL="9673" marR="9673" marT="4837" marB="4837"/>
                </a:tc>
                <a:tc>
                  <a:txBody>
                    <a:bodyPr/>
                    <a:lstStyle/>
                    <a:p>
                      <a:endParaRPr lang="en-US" sz="1500" b="1"/>
                    </a:p>
                  </a:txBody>
                  <a:tcPr marL="9673" marR="9673" marT="4837" marB="4837"/>
                </a:tc>
                <a:tc>
                  <a:txBody>
                    <a:bodyPr/>
                    <a:lstStyle/>
                    <a:p>
                      <a:endParaRPr lang="en-US" sz="1500" b="1"/>
                    </a:p>
                  </a:txBody>
                  <a:tcPr marL="9673" marR="9673" marT="4837" marB="4837"/>
                </a:tc>
                <a:tc>
                  <a:txBody>
                    <a:bodyPr/>
                    <a:lstStyle/>
                    <a:p>
                      <a:endParaRPr lang="en-US" sz="1500" b="1"/>
                    </a:p>
                  </a:txBody>
                  <a:tcPr marL="9673" marR="9673" marT="4837" marB="4837"/>
                </a:tc>
                <a:tc>
                  <a:txBody>
                    <a:bodyPr/>
                    <a:lstStyle/>
                    <a:p>
                      <a:endParaRPr lang="en-US" sz="1500" b="1"/>
                    </a:p>
                  </a:txBody>
                  <a:tcPr marL="9673" marR="9673" marT="4837" marB="4837"/>
                </a:tc>
                <a:tc>
                  <a:txBody>
                    <a:bodyPr/>
                    <a:lstStyle/>
                    <a:p>
                      <a:endParaRPr lang="en-US" sz="1500" b="1"/>
                    </a:p>
                  </a:txBody>
                  <a:tcPr marL="9673" marR="9673" marT="4837" marB="4837"/>
                </a:tc>
                <a:extLst>
                  <a:ext uri="{0D108BD9-81ED-4DB2-BD59-A6C34878D82A}">
                    <a16:rowId xmlns:a16="http://schemas.microsoft.com/office/drawing/2014/main" val="605649043"/>
                  </a:ext>
                </a:extLst>
              </a:tr>
              <a:tr h="224848">
                <a:tc>
                  <a:txBody>
                    <a:bodyPr/>
                    <a:lstStyle/>
                    <a:p>
                      <a:pPr marL="0" marR="0" algn="r" rtl="1">
                        <a:lnSpc>
                          <a:spcPct val="107000"/>
                        </a:lnSpc>
                        <a:spcAft>
                          <a:spcPts val="800"/>
                        </a:spcAft>
                        <a:buNone/>
                      </a:pPr>
                      <a:r>
                        <a:rPr lang="en-US" sz="1800" dirty="0">
                          <a:effectLst/>
                        </a:rPr>
                        <a:t>Days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1008" marR="1008" marT="1008" marB="1008"/>
                </a:tc>
                <a:tc>
                  <a:txBody>
                    <a:bodyPr/>
                    <a:lstStyle/>
                    <a:p>
                      <a:pPr marL="0" marR="0" algn="r" rtl="1">
                        <a:lnSpc>
                          <a:spcPct val="107000"/>
                        </a:lnSpc>
                        <a:spcAft>
                          <a:spcPts val="800"/>
                        </a:spcAft>
                        <a:buNone/>
                      </a:pPr>
                      <a:r>
                        <a:rPr lang="en-US" sz="1400" b="1">
                          <a:effectLst/>
                        </a:rPr>
                        <a:t>Plant </a:t>
                      </a:r>
                      <a:r>
                        <a:rPr lang="ar-SA" sz="1400" b="1">
                          <a:effectLst/>
                        </a:rPr>
                        <a:t>(1)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r" rtl="1">
                        <a:lnSpc>
                          <a:spcPct val="107000"/>
                        </a:lnSpc>
                        <a:spcAft>
                          <a:spcPts val="800"/>
                        </a:spcAft>
                        <a:buNone/>
                      </a:pPr>
                      <a:r>
                        <a:rPr lang="en-US" sz="1400" b="1">
                          <a:effectLst/>
                        </a:rPr>
                        <a:t>Plant </a:t>
                      </a:r>
                      <a:r>
                        <a:rPr lang="ar-SA" sz="1400" b="1">
                          <a:effectLst/>
                        </a:rPr>
                        <a:t>(2)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r" rtl="1">
                        <a:lnSpc>
                          <a:spcPct val="107000"/>
                        </a:lnSpc>
                        <a:spcAft>
                          <a:spcPts val="800"/>
                        </a:spcAft>
                        <a:buNone/>
                      </a:pPr>
                      <a:r>
                        <a:rPr lang="en-US" sz="1400" b="1">
                          <a:effectLst/>
                        </a:rPr>
                        <a:t>Plant </a:t>
                      </a:r>
                      <a:r>
                        <a:rPr lang="ar-SA" sz="1400" b="1">
                          <a:effectLst/>
                        </a:rPr>
                        <a:t>(3)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r" rtl="1">
                        <a:lnSpc>
                          <a:spcPct val="107000"/>
                        </a:lnSpc>
                        <a:spcAft>
                          <a:spcPts val="800"/>
                        </a:spcAft>
                        <a:buNone/>
                      </a:pPr>
                      <a:r>
                        <a:rPr lang="en-US" sz="1400" b="1">
                          <a:effectLst/>
                        </a:rPr>
                        <a:t>Plant </a:t>
                      </a:r>
                      <a:r>
                        <a:rPr lang="ar-SA" sz="1400" b="1">
                          <a:effectLst/>
                        </a:rPr>
                        <a:t> (1)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r" rtl="1">
                        <a:lnSpc>
                          <a:spcPct val="107000"/>
                        </a:lnSpc>
                        <a:spcAft>
                          <a:spcPts val="800"/>
                        </a:spcAft>
                        <a:buNone/>
                      </a:pPr>
                      <a:r>
                        <a:rPr lang="en-US" sz="1400" b="1">
                          <a:effectLst/>
                        </a:rPr>
                        <a:t>Plant </a:t>
                      </a:r>
                      <a:r>
                        <a:rPr lang="ar-SA" sz="1400" b="1">
                          <a:effectLst/>
                        </a:rPr>
                        <a:t> (2)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r" rtl="1">
                        <a:lnSpc>
                          <a:spcPct val="107000"/>
                        </a:lnSpc>
                        <a:spcAft>
                          <a:spcPts val="800"/>
                        </a:spcAft>
                        <a:buNone/>
                      </a:pPr>
                      <a:r>
                        <a:rPr lang="en-US" sz="1400" b="1">
                          <a:effectLst/>
                        </a:rPr>
                        <a:t>Plant </a:t>
                      </a:r>
                      <a:r>
                        <a:rPr lang="ar-SA" sz="1400" b="1">
                          <a:effectLst/>
                        </a:rPr>
                        <a:t> (3)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extLst>
                  <a:ext uri="{0D108BD9-81ED-4DB2-BD59-A6C34878D82A}">
                    <a16:rowId xmlns:a16="http://schemas.microsoft.com/office/drawing/2014/main" val="3401706211"/>
                  </a:ext>
                </a:extLst>
              </a:tr>
              <a:tr h="224848">
                <a:tc>
                  <a:txBody>
                    <a:bodyPr/>
                    <a:lstStyle/>
                    <a:p>
                      <a:pPr marL="0" marR="0" algn="ctr" rtl="1">
                        <a:lnSpc>
                          <a:spcPct val="107000"/>
                        </a:lnSpc>
                        <a:spcAft>
                          <a:spcPts val="800"/>
                        </a:spcAft>
                        <a:buNone/>
                      </a:pPr>
                      <a:r>
                        <a:rPr lang="en-US" sz="1800">
                          <a:effectLst/>
                        </a:rPr>
                        <a:t>First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ar-SA" sz="1400" b="1">
                          <a:effectLst/>
                        </a:rPr>
                        <a:t>8.5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en-US" sz="1400" b="1" kern="1200">
                          <a:effectLst/>
                        </a:rPr>
                        <a:t>10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16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a:effectLst/>
                        </a:rPr>
                        <a:t>15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a:effectLst/>
                        </a:rPr>
                        <a:t>14</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extLst>
                  <a:ext uri="{0D108BD9-81ED-4DB2-BD59-A6C34878D82A}">
                    <a16:rowId xmlns:a16="http://schemas.microsoft.com/office/drawing/2014/main" val="1348621481"/>
                  </a:ext>
                </a:extLst>
              </a:tr>
              <a:tr h="224848">
                <a:tc>
                  <a:txBody>
                    <a:bodyPr/>
                    <a:lstStyle/>
                    <a:p>
                      <a:pPr marL="0" marR="0" algn="ctr" rtl="1">
                        <a:lnSpc>
                          <a:spcPct val="107000"/>
                        </a:lnSpc>
                        <a:spcAft>
                          <a:spcPts val="800"/>
                        </a:spcAft>
                        <a:buNone/>
                      </a:pPr>
                      <a:r>
                        <a:rPr lang="en-US" sz="1800">
                          <a:effectLst/>
                        </a:rPr>
                        <a:t>Second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ar-SA" sz="1400" b="1">
                          <a:effectLst/>
                        </a:rPr>
                        <a:t>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en-US" sz="1400" b="1" kern="1200">
                          <a:effectLst/>
                        </a:rPr>
                        <a:t>10.5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16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a:effectLst/>
                        </a:rPr>
                        <a:t>15.5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a:effectLst/>
                        </a:rPr>
                        <a:t>14.5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extLst>
                  <a:ext uri="{0D108BD9-81ED-4DB2-BD59-A6C34878D82A}">
                    <a16:rowId xmlns:a16="http://schemas.microsoft.com/office/drawing/2014/main" val="4194001152"/>
                  </a:ext>
                </a:extLst>
              </a:tr>
              <a:tr h="224848">
                <a:tc>
                  <a:txBody>
                    <a:bodyPr/>
                    <a:lstStyle/>
                    <a:p>
                      <a:pPr marL="0" marR="0" algn="ctr" rtl="1">
                        <a:lnSpc>
                          <a:spcPct val="107000"/>
                        </a:lnSpc>
                        <a:spcAft>
                          <a:spcPts val="800"/>
                        </a:spcAft>
                        <a:buNone/>
                      </a:pPr>
                      <a:r>
                        <a:rPr lang="en-US" sz="1800" dirty="0">
                          <a:effectLst/>
                        </a:rPr>
                        <a:t>Third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ar-SA" sz="1400" b="1">
                          <a:effectLst/>
                        </a:rPr>
                        <a:t>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10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en-US" sz="1400" b="1" kern="1200">
                          <a:effectLst/>
                        </a:rPr>
                        <a:t>11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18</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a:effectLst/>
                        </a:rPr>
                        <a:t>16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a:effectLst/>
                        </a:rPr>
                        <a:t>15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extLst>
                  <a:ext uri="{0D108BD9-81ED-4DB2-BD59-A6C34878D82A}">
                    <a16:rowId xmlns:a16="http://schemas.microsoft.com/office/drawing/2014/main" val="213346759"/>
                  </a:ext>
                </a:extLst>
              </a:tr>
              <a:tr h="224848">
                <a:tc>
                  <a:txBody>
                    <a:bodyPr/>
                    <a:lstStyle/>
                    <a:p>
                      <a:pPr marL="0" marR="0" algn="ctr" rtl="1">
                        <a:lnSpc>
                          <a:spcPct val="107000"/>
                        </a:lnSpc>
                        <a:spcAft>
                          <a:spcPts val="800"/>
                        </a:spcAft>
                        <a:buNone/>
                      </a:pPr>
                      <a:r>
                        <a:rPr lang="en-US" sz="1800" dirty="0">
                          <a:effectLst/>
                        </a:rPr>
                        <a:t>Fourt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ar-SA" sz="1400" b="1">
                          <a:effectLst/>
                        </a:rPr>
                        <a:t>9.5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10.5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0">
                        <a:lnSpc>
                          <a:spcPct val="107000"/>
                        </a:lnSpc>
                        <a:spcAft>
                          <a:spcPts val="800"/>
                        </a:spcAft>
                        <a:buNone/>
                      </a:pPr>
                      <a:r>
                        <a:rPr lang="en-US" sz="1400" b="1" kern="1200">
                          <a:effectLst/>
                        </a:rPr>
                        <a:t>11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20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0">
                        <a:lnSpc>
                          <a:spcPct val="107000"/>
                        </a:lnSpc>
                        <a:spcAft>
                          <a:spcPts val="800"/>
                        </a:spcAft>
                        <a:buNone/>
                      </a:pPr>
                      <a:r>
                        <a:rPr lang="en-US" sz="1400" b="1">
                          <a:effectLst/>
                        </a:rPr>
                        <a:t>17</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a:effectLst/>
                        </a:rPr>
                        <a:t>16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extLst>
                  <a:ext uri="{0D108BD9-81ED-4DB2-BD59-A6C34878D82A}">
                    <a16:rowId xmlns:a16="http://schemas.microsoft.com/office/drawing/2014/main" val="3457457505"/>
                  </a:ext>
                </a:extLst>
              </a:tr>
              <a:tr h="224848">
                <a:tc>
                  <a:txBody>
                    <a:bodyPr/>
                    <a:lstStyle/>
                    <a:p>
                      <a:pPr marL="0" marR="0" algn="ctr">
                        <a:lnSpc>
                          <a:spcPct val="107000"/>
                        </a:lnSpc>
                        <a:spcAft>
                          <a:spcPts val="800"/>
                        </a:spcAft>
                        <a:buNone/>
                      </a:pPr>
                      <a:r>
                        <a:rPr lang="en-US" sz="1800" dirty="0">
                          <a:effectLst/>
                        </a:rPr>
                        <a:t>Fifth</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ar-SA" sz="1400" b="1">
                          <a:effectLst/>
                        </a:rPr>
                        <a:t>9.5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10.5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0">
                        <a:lnSpc>
                          <a:spcPct val="107000"/>
                        </a:lnSpc>
                        <a:spcAft>
                          <a:spcPts val="800"/>
                        </a:spcAft>
                        <a:buNone/>
                      </a:pPr>
                      <a:r>
                        <a:rPr lang="en-US" sz="1400" b="1" kern="1200">
                          <a:effectLst/>
                        </a:rPr>
                        <a:t>11.5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21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0">
                        <a:lnSpc>
                          <a:spcPct val="107000"/>
                        </a:lnSpc>
                        <a:spcAft>
                          <a:spcPts val="800"/>
                        </a:spcAft>
                        <a:buNone/>
                      </a:pPr>
                      <a:r>
                        <a:rPr lang="en-US" sz="1400" b="1">
                          <a:effectLst/>
                        </a:rPr>
                        <a:t>19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a:effectLst/>
                        </a:rPr>
                        <a:t>18</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extLst>
                  <a:ext uri="{0D108BD9-81ED-4DB2-BD59-A6C34878D82A}">
                    <a16:rowId xmlns:a16="http://schemas.microsoft.com/office/drawing/2014/main" val="496207471"/>
                  </a:ext>
                </a:extLst>
              </a:tr>
              <a:tr h="224848">
                <a:tc>
                  <a:txBody>
                    <a:bodyPr/>
                    <a:lstStyle/>
                    <a:p>
                      <a:pPr marL="0" marR="0" algn="ctr">
                        <a:lnSpc>
                          <a:spcPct val="107000"/>
                        </a:lnSpc>
                        <a:spcAft>
                          <a:spcPts val="800"/>
                        </a:spcAft>
                        <a:buNone/>
                      </a:pPr>
                      <a:r>
                        <a:rPr lang="en-US" sz="1800" dirty="0">
                          <a:effectLst/>
                        </a:rPr>
                        <a:t>Sixth</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ar-SA" sz="1400" b="1">
                          <a:effectLst/>
                        </a:rPr>
                        <a:t>10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11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0">
                        <a:lnSpc>
                          <a:spcPct val="107000"/>
                        </a:lnSpc>
                        <a:spcAft>
                          <a:spcPts val="800"/>
                        </a:spcAft>
                        <a:buNone/>
                      </a:pPr>
                      <a:r>
                        <a:rPr lang="en-US" sz="1400" b="1" kern="1200">
                          <a:effectLst/>
                        </a:rPr>
                        <a:t>12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22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0">
                        <a:lnSpc>
                          <a:spcPct val="107000"/>
                        </a:lnSpc>
                        <a:spcAft>
                          <a:spcPts val="800"/>
                        </a:spcAft>
                        <a:buNone/>
                      </a:pPr>
                      <a:r>
                        <a:rPr lang="en-US" sz="1400" b="1">
                          <a:effectLst/>
                        </a:rPr>
                        <a:t>20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a:effectLst/>
                        </a:rPr>
                        <a:t>20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extLst>
                  <a:ext uri="{0D108BD9-81ED-4DB2-BD59-A6C34878D82A}">
                    <a16:rowId xmlns:a16="http://schemas.microsoft.com/office/drawing/2014/main" val="4067038612"/>
                  </a:ext>
                </a:extLst>
              </a:tr>
              <a:tr h="224848">
                <a:tc>
                  <a:txBody>
                    <a:bodyPr/>
                    <a:lstStyle/>
                    <a:p>
                      <a:pPr marL="0" marR="0" algn="ctr">
                        <a:lnSpc>
                          <a:spcPct val="107000"/>
                        </a:lnSpc>
                        <a:spcAft>
                          <a:spcPts val="800"/>
                        </a:spcAft>
                        <a:buNone/>
                      </a:pPr>
                      <a:r>
                        <a:rPr lang="en-US" sz="1800" dirty="0">
                          <a:effectLst/>
                        </a:rPr>
                        <a:t>Seventh</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ar-SA" sz="1400" b="1">
                          <a:effectLst/>
                        </a:rPr>
                        <a:t>10</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11.5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0">
                        <a:lnSpc>
                          <a:spcPct val="107000"/>
                        </a:lnSpc>
                        <a:spcAft>
                          <a:spcPts val="800"/>
                        </a:spcAft>
                        <a:buNone/>
                      </a:pPr>
                      <a:r>
                        <a:rPr lang="en-US" sz="1400" b="1" kern="1200">
                          <a:effectLst/>
                        </a:rPr>
                        <a:t>12</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ar-SA" sz="1400" b="1">
                          <a:effectLst/>
                        </a:rPr>
                        <a:t>23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0">
                        <a:lnSpc>
                          <a:spcPct val="107000"/>
                        </a:lnSpc>
                        <a:spcAft>
                          <a:spcPts val="800"/>
                        </a:spcAft>
                        <a:buNone/>
                      </a:pPr>
                      <a:r>
                        <a:rPr lang="en-US" sz="1400" b="1">
                          <a:effectLst/>
                        </a:rPr>
                        <a:t>21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a:effectLst/>
                        </a:rPr>
                        <a:t>20.5</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extLst>
                  <a:ext uri="{0D108BD9-81ED-4DB2-BD59-A6C34878D82A}">
                    <a16:rowId xmlns:a16="http://schemas.microsoft.com/office/drawing/2014/main" val="2759030572"/>
                  </a:ext>
                </a:extLst>
              </a:tr>
              <a:tr h="447051">
                <a:tc>
                  <a:txBody>
                    <a:bodyPr/>
                    <a:lstStyle/>
                    <a:p>
                      <a:pPr marL="0" marR="0" algn="r" rtl="1">
                        <a:lnSpc>
                          <a:spcPct val="107000"/>
                        </a:lnSpc>
                        <a:spcAft>
                          <a:spcPts val="800"/>
                        </a:spcAft>
                        <a:buNone/>
                      </a:pPr>
                      <a:r>
                        <a:rPr lang="en-US" sz="1600" dirty="0">
                          <a:effectLst/>
                        </a:rPr>
                        <a:t>Average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tc>
                <a:tc>
                  <a:txBody>
                    <a:bodyPr/>
                    <a:lstStyle/>
                    <a:p>
                      <a:pPr marL="0" marR="0" algn="ctr" rtl="1">
                        <a:lnSpc>
                          <a:spcPct val="107000"/>
                        </a:lnSpc>
                        <a:spcAft>
                          <a:spcPts val="800"/>
                        </a:spcAft>
                        <a:buNone/>
                      </a:pPr>
                      <a:r>
                        <a:rPr lang="en-US" sz="1400" b="1">
                          <a:effectLst/>
                        </a:rPr>
                        <a:t>9.357143</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b"/>
                </a:tc>
                <a:tc>
                  <a:txBody>
                    <a:bodyPr/>
                    <a:lstStyle/>
                    <a:p>
                      <a:pPr marL="0" marR="0" algn="ctr" rtl="0">
                        <a:lnSpc>
                          <a:spcPct val="107000"/>
                        </a:lnSpc>
                        <a:spcAft>
                          <a:spcPts val="800"/>
                        </a:spcAft>
                        <a:buNone/>
                      </a:pPr>
                      <a:r>
                        <a:rPr lang="en-US" sz="1400" b="1">
                          <a:effectLst/>
                        </a:rPr>
                        <a:t>10.21429</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b"/>
                </a:tc>
                <a:tc>
                  <a:txBody>
                    <a:bodyPr/>
                    <a:lstStyle/>
                    <a:p>
                      <a:pPr marL="0" marR="0" algn="ctr" rtl="0">
                        <a:lnSpc>
                          <a:spcPct val="107000"/>
                        </a:lnSpc>
                        <a:spcAft>
                          <a:spcPts val="800"/>
                        </a:spcAft>
                        <a:buNone/>
                      </a:pPr>
                      <a:r>
                        <a:rPr lang="en-US" sz="1400" b="1">
                          <a:effectLst/>
                        </a:rPr>
                        <a:t>11.14286</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b"/>
                </a:tc>
                <a:tc>
                  <a:txBody>
                    <a:bodyPr/>
                    <a:lstStyle/>
                    <a:p>
                      <a:pPr marL="0" marR="0" algn="ctr" rtl="1">
                        <a:lnSpc>
                          <a:spcPct val="107000"/>
                        </a:lnSpc>
                        <a:spcAft>
                          <a:spcPts val="800"/>
                        </a:spcAft>
                        <a:buNone/>
                      </a:pPr>
                      <a:r>
                        <a:rPr lang="en-US" sz="1400" b="1">
                          <a:effectLst/>
                        </a:rPr>
                        <a:t>19.428571</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0">
                        <a:lnSpc>
                          <a:spcPct val="107000"/>
                        </a:lnSpc>
                        <a:spcAft>
                          <a:spcPts val="800"/>
                        </a:spcAft>
                        <a:buNone/>
                      </a:pPr>
                      <a:r>
                        <a:rPr lang="en-US" sz="1400" b="1">
                          <a:effectLst/>
                        </a:rPr>
                        <a:t>17.642857</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tc>
                  <a:txBody>
                    <a:bodyPr/>
                    <a:lstStyle/>
                    <a:p>
                      <a:pPr marL="0" marR="0" algn="ctr" rtl="1">
                        <a:lnSpc>
                          <a:spcPct val="107000"/>
                        </a:lnSpc>
                        <a:spcAft>
                          <a:spcPts val="800"/>
                        </a:spcAft>
                        <a:buNone/>
                      </a:pPr>
                      <a:r>
                        <a:rPr lang="en-US" sz="1400" b="1" dirty="0">
                          <a:effectLst/>
                        </a:rPr>
                        <a:t>16.857143</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7254" marR="7254" marT="0" marB="0" anchor="ctr"/>
                </a:tc>
                <a:extLst>
                  <a:ext uri="{0D108BD9-81ED-4DB2-BD59-A6C34878D82A}">
                    <a16:rowId xmlns:a16="http://schemas.microsoft.com/office/drawing/2014/main" val="3157997652"/>
                  </a:ext>
                </a:extLst>
              </a:tr>
            </a:tbl>
          </a:graphicData>
        </a:graphic>
      </p:graphicFrame>
    </p:spTree>
    <p:extLst>
      <p:ext uri="{BB962C8B-B14F-4D97-AF65-F5344CB8AC3E}">
        <p14:creationId xmlns:p14="http://schemas.microsoft.com/office/powerpoint/2010/main" val="50849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2A09ECE-795B-021E-CF84-6A101CE66209}"/>
              </a:ext>
            </a:extLst>
          </p:cNvPr>
          <p:cNvPicPr>
            <a:picLocks noGrp="1" noChangeAspect="1"/>
          </p:cNvPicPr>
          <p:nvPr>
            <p:ph idx="1"/>
          </p:nvPr>
        </p:nvPicPr>
        <p:blipFill>
          <a:blip r:embed="rId2"/>
          <a:stretch>
            <a:fillRect/>
          </a:stretch>
        </p:blipFill>
        <p:spPr>
          <a:xfrm>
            <a:off x="1648918" y="60008"/>
            <a:ext cx="5228126" cy="6317932"/>
          </a:xfrm>
          <a:prstGeom prst="rect">
            <a:avLst/>
          </a:prstGeom>
        </p:spPr>
      </p:pic>
    </p:spTree>
    <p:extLst>
      <p:ext uri="{BB962C8B-B14F-4D97-AF65-F5344CB8AC3E}">
        <p14:creationId xmlns:p14="http://schemas.microsoft.com/office/powerpoint/2010/main" val="207498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83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94D97A4-1381-F5C5-78E2-2A24105365C0}"/>
              </a:ext>
            </a:extLst>
          </p:cNvPr>
          <p:cNvPicPr>
            <a:picLocks noGrp="1" noChangeAspect="1"/>
          </p:cNvPicPr>
          <p:nvPr>
            <p:ph idx="1"/>
          </p:nvPr>
        </p:nvPicPr>
        <p:blipFill>
          <a:blip r:embed="rId2"/>
          <a:stretch>
            <a:fillRect/>
          </a:stretch>
        </p:blipFill>
        <p:spPr>
          <a:xfrm>
            <a:off x="1484026" y="127728"/>
            <a:ext cx="5364673" cy="6563655"/>
          </a:xfrm>
          <a:prstGeom prst="rect">
            <a:avLst/>
          </a:prstGeom>
        </p:spPr>
      </p:pic>
    </p:spTree>
    <p:extLst>
      <p:ext uri="{BB962C8B-B14F-4D97-AF65-F5344CB8AC3E}">
        <p14:creationId xmlns:p14="http://schemas.microsoft.com/office/powerpoint/2010/main" val="399035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Conclusions</a:t>
            </a:r>
          </a:p>
        </p:txBody>
      </p:sp>
      <p:sp>
        <p:nvSpPr>
          <p:cNvPr id="3" name="Content Placeholder 2"/>
          <p:cNvSpPr>
            <a:spLocks noGrp="1"/>
          </p:cNvSpPr>
          <p:nvPr>
            <p:ph idx="1"/>
          </p:nvPr>
        </p:nvSpPr>
        <p:spPr/>
        <p:txBody>
          <a:bodyPr/>
          <a:lstStyle/>
          <a:p>
            <a:r>
              <a:t>Nut-waste biochar is an effective, sustainable solution for improving soil fertility, reducing water loss, and enhancing agricultural productivity.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oster with text and images&#10;&#10;AI-generated content may be incorrect.">
            <a:extLst>
              <a:ext uri="{FF2B5EF4-FFF2-40B4-BE49-F238E27FC236}">
                <a16:creationId xmlns:a16="http://schemas.microsoft.com/office/drawing/2014/main" id="{0F2E74EA-AF89-D8E8-D566-F6C4F3BD27B1}"/>
              </a:ext>
            </a:extLst>
          </p:cNvPr>
          <p:cNvPicPr>
            <a:picLocks noGrp="1" noChangeAspect="1"/>
          </p:cNvPicPr>
          <p:nvPr>
            <p:ph idx="1"/>
          </p:nvPr>
        </p:nvPicPr>
        <p:blipFill>
          <a:blip r:embed="rId2"/>
          <a:stretch>
            <a:fillRect/>
          </a:stretch>
        </p:blipFill>
        <p:spPr>
          <a:xfrm>
            <a:off x="1310045" y="46557"/>
            <a:ext cx="5608765" cy="665728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90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Abstract</a:t>
            </a:r>
          </a:p>
        </p:txBody>
      </p:sp>
      <p:sp>
        <p:nvSpPr>
          <p:cNvPr id="3" name="Content Placeholder 2"/>
          <p:cNvSpPr>
            <a:spLocks noGrp="1"/>
          </p:cNvSpPr>
          <p:nvPr>
            <p:ph idx="1"/>
          </p:nvPr>
        </p:nvSpPr>
        <p:spPr/>
        <p:txBody>
          <a:bodyPr/>
          <a:lstStyle/>
          <a:p>
            <a:r>
              <a:t>This study investigates the production of biochar from nut waste and its effect on soil properties and plant growth. Results showed improved soil fertility, water retention, and enhanced plant growth when biochar was applied.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Research Objectives</a:t>
            </a:r>
          </a:p>
        </p:txBody>
      </p:sp>
      <p:sp>
        <p:nvSpPr>
          <p:cNvPr id="3" name="Content Placeholder 2"/>
          <p:cNvSpPr>
            <a:spLocks noGrp="1"/>
          </p:cNvSpPr>
          <p:nvPr>
            <p:ph idx="1"/>
          </p:nvPr>
        </p:nvSpPr>
        <p:spPr/>
        <p:txBody>
          <a:bodyPr/>
          <a:lstStyle/>
          <a:p>
            <a:r>
              <a:t>- Produce biochar from nut waste</a:t>
            </a:r>
          </a:p>
          <a:p>
            <a:r>
              <a:t>- Improve soil fertility</a:t>
            </a:r>
          </a:p>
          <a:p>
            <a:r>
              <a:t>- Enhance plant growth</a:t>
            </a:r>
          </a:p>
          <a:p>
            <a:r>
              <a:t>- Promote sustainable soil and water management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Research Questions</a:t>
            </a:r>
          </a:p>
        </p:txBody>
      </p:sp>
      <p:sp>
        <p:nvSpPr>
          <p:cNvPr id="3" name="Content Placeholder 2"/>
          <p:cNvSpPr>
            <a:spLocks noGrp="1"/>
          </p:cNvSpPr>
          <p:nvPr>
            <p:ph idx="1"/>
          </p:nvPr>
        </p:nvSpPr>
        <p:spPr/>
        <p:txBody>
          <a:bodyPr/>
          <a:lstStyle/>
          <a:p>
            <a:r>
              <a:t>- How does nut-waste biochar affect soil and plants?</a:t>
            </a:r>
          </a:p>
          <a:p>
            <a:r>
              <a:t>- Does biochar improve soil fertility?</a:t>
            </a:r>
          </a:p>
          <a:p>
            <a:r>
              <a:t>- Does it enhance healthy plant growth?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Methodology</a:t>
            </a:r>
          </a:p>
        </p:txBody>
      </p:sp>
      <p:sp>
        <p:nvSpPr>
          <p:cNvPr id="3" name="Content Placeholder 2"/>
          <p:cNvSpPr>
            <a:spLocks noGrp="1"/>
          </p:cNvSpPr>
          <p:nvPr>
            <p:ph idx="1"/>
          </p:nvPr>
        </p:nvSpPr>
        <p:spPr/>
        <p:txBody>
          <a:bodyPr/>
          <a:lstStyle/>
          <a:p>
            <a:r>
              <a:t>- 6 eggplant seedlings used</a:t>
            </a:r>
          </a:p>
          <a:p>
            <a:r>
              <a:t>- 3 with biochar, 3 without</a:t>
            </a:r>
          </a:p>
          <a:p>
            <a:r>
              <a:t>- Same water quantity applied</a:t>
            </a:r>
          </a:p>
          <a:p>
            <a:r>
              <a:t>- Growth monitored for one week</a:t>
            </a:r>
          </a:p>
          <a:p>
            <a:r>
              <a:t>- Soil analyzed in laboratories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Results</a:t>
            </a:r>
          </a:p>
        </p:txBody>
      </p:sp>
      <p:sp>
        <p:nvSpPr>
          <p:cNvPr id="3" name="Content Placeholder 2"/>
          <p:cNvSpPr>
            <a:spLocks noGrp="1"/>
          </p:cNvSpPr>
          <p:nvPr>
            <p:ph idx="1"/>
          </p:nvPr>
        </p:nvSpPr>
        <p:spPr/>
        <p:txBody>
          <a:bodyPr/>
          <a:lstStyle/>
          <a:p>
            <a:r>
              <a:t>- Increased plant height</a:t>
            </a:r>
          </a:p>
          <a:p>
            <a:r>
              <a:t>- More leaves and roots</a:t>
            </a:r>
          </a:p>
          <a:p>
            <a:r>
              <a:t>- Stronger stems</a:t>
            </a:r>
          </a:p>
          <a:p>
            <a:r>
              <a:t>- Improved soil moisture retention</a:t>
            </a:r>
          </a:p>
          <a:p>
            <a:r>
              <a:t>- Higher nutrient content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Discussion</a:t>
            </a:r>
          </a:p>
        </p:txBody>
      </p:sp>
      <p:sp>
        <p:nvSpPr>
          <p:cNvPr id="3" name="Content Placeholder 2"/>
          <p:cNvSpPr>
            <a:spLocks noGrp="1"/>
          </p:cNvSpPr>
          <p:nvPr>
            <p:ph idx="1"/>
          </p:nvPr>
        </p:nvSpPr>
        <p:spPr/>
        <p:txBody>
          <a:bodyPr/>
          <a:lstStyle/>
          <a:p>
            <a:r>
              <a:t>Biochar improves soil structure, retains nutrients and water, enhances microbial activity, and slowly releases nutrients to plants.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49178-9E85-4CD4-7DAA-2311815D5179}"/>
              </a:ext>
            </a:extLst>
          </p:cNvPr>
          <p:cNvSpPr>
            <a:spLocks noGrp="1"/>
          </p:cNvSpPr>
          <p:nvPr>
            <p:ph type="title"/>
          </p:nvPr>
        </p:nvSpPr>
        <p:spPr>
          <a:xfrm>
            <a:off x="399011" y="4495568"/>
            <a:ext cx="2896470" cy="1905232"/>
          </a:xfrm>
        </p:spPr>
        <p:txBody>
          <a:bodyPr anchor="ctr">
            <a:normAutofit/>
          </a:bodyPr>
          <a:lstStyle/>
          <a:p>
            <a:endParaRPr lang="en-US" sz="2800"/>
          </a:p>
        </p:txBody>
      </p:sp>
      <p:sp>
        <p:nvSpPr>
          <p:cNvPr id="13" name="Rectangle 1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1"/>
            <a:ext cx="8423809"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1">
            <a:extLst>
              <a:ext uri="{FF2B5EF4-FFF2-40B4-BE49-F238E27FC236}">
                <a16:creationId xmlns:a16="http://schemas.microsoft.com/office/drawing/2014/main" id="{469990A2-AFFE-C6BF-C59F-56CA6F86101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9439"/>
          <a:stretch/>
        </p:blipFill>
        <p:spPr bwMode="auto">
          <a:xfrm>
            <a:off x="628650" y="1204461"/>
            <a:ext cx="3852596" cy="1745825"/>
          </a:xfrm>
          <a:prstGeom prst="rect">
            <a:avLst/>
          </a:prstGeom>
          <a:extLst>
            <a:ext uri="{53640926-AAD7-44D8-BBD7-CCE9431645EC}">
              <a14:shadowObscured xmlns:a14="http://schemas.microsoft.com/office/drawing/2010/main"/>
            </a:ext>
          </a:extLst>
        </p:spPr>
      </p:pic>
      <p:pic>
        <p:nvPicPr>
          <p:cNvPr id="6" name="Graphic 1">
            <a:extLst>
              <a:ext uri="{FF2B5EF4-FFF2-40B4-BE49-F238E27FC236}">
                <a16:creationId xmlns:a16="http://schemas.microsoft.com/office/drawing/2014/main" id="{8C3F2705-E69E-0EC9-60E4-3FE1140442E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915"/>
          <a:stretch/>
        </p:blipFill>
        <p:spPr bwMode="auto">
          <a:xfrm>
            <a:off x="4722948" y="1144605"/>
            <a:ext cx="3852596" cy="1865535"/>
          </a:xfrm>
          <a:prstGeom prst="rect">
            <a:avLst/>
          </a:prstGeom>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54287" y="5465924"/>
            <a:ext cx="1790365"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9BC4303-4F08-AF49-60B4-8EE7FABB6DF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3271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325</Words>
  <Application>Microsoft Office PowerPoint</Application>
  <PresentationFormat>On-screen Show (4:3)</PresentationFormat>
  <Paragraphs>100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Soil Rehabilitation Using Biochar from Nut Waste</vt:lpstr>
      <vt:lpstr>PowerPoint Presentation</vt:lpstr>
      <vt:lpstr>Abstract</vt:lpstr>
      <vt:lpstr>Research Objectives</vt:lpstr>
      <vt:lpstr>Research Questions</vt:lpstr>
      <vt:lpstr>Methodology</vt:lpstr>
      <vt:lpstr>Results</vt:lpstr>
      <vt:lpstr>Discussion</vt:lpstr>
      <vt:lpstr>PowerPoint Presentation</vt:lpstr>
      <vt:lpstr>Plant Length Measurements during the First Week of the Experiment</vt:lpstr>
      <vt:lpstr>PowerPoint Presentation</vt:lpstr>
      <vt:lpstr>PowerPoint Presentation</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HP</dc:creator>
  <cp:keywords/>
  <dc:description>generated using python-pptx</dc:description>
  <cp:lastModifiedBy>شيخه خميس سالم المنوريه</cp:lastModifiedBy>
  <cp:revision>3</cp:revision>
  <dcterms:created xsi:type="dcterms:W3CDTF">2013-01-27T09:14:16Z</dcterms:created>
  <dcterms:modified xsi:type="dcterms:W3CDTF">2026-01-30T08:25:47Z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5af2f3-15c0-42f7-aff1-8120ca254967_Enabled">
    <vt:lpwstr>true</vt:lpwstr>
  </property>
  <property fmtid="{D5CDD505-2E9C-101B-9397-08002B2CF9AE}" pid="3" name="MSIP_Label_c15af2f3-15c0-42f7-aff1-8120ca254967_SetDate">
    <vt:lpwstr>2026-01-30T08:24:03Z</vt:lpwstr>
  </property>
  <property fmtid="{D5CDD505-2E9C-101B-9397-08002B2CF9AE}" pid="4" name="MSIP_Label_c15af2f3-15c0-42f7-aff1-8120ca254967_Method">
    <vt:lpwstr>Standard</vt:lpwstr>
  </property>
  <property fmtid="{D5CDD505-2E9C-101B-9397-08002B2CF9AE}" pid="5" name="MSIP_Label_c15af2f3-15c0-42f7-aff1-8120ca254967_Name">
    <vt:lpwstr>defa4170-0d19-0005-0004-bc88714345d2</vt:lpwstr>
  </property>
  <property fmtid="{D5CDD505-2E9C-101B-9397-08002B2CF9AE}" pid="6" name="MSIP_Label_c15af2f3-15c0-42f7-aff1-8120ca254967_SiteId">
    <vt:lpwstr>04b4cb5d-cc41-401f-bd9d-4ca8a31a5c2f</vt:lpwstr>
  </property>
  <property fmtid="{D5CDD505-2E9C-101B-9397-08002B2CF9AE}" pid="7" name="MSIP_Label_c15af2f3-15c0-42f7-aff1-8120ca254967_ActionId">
    <vt:lpwstr>fa7a09ce-4a40-426e-a14d-6bbb407ef5af</vt:lpwstr>
  </property>
  <property fmtid="{D5CDD505-2E9C-101B-9397-08002B2CF9AE}" pid="8" name="MSIP_Label_c15af2f3-15c0-42f7-aff1-8120ca254967_ContentBits">
    <vt:lpwstr>0</vt:lpwstr>
  </property>
  <property fmtid="{D5CDD505-2E9C-101B-9397-08002B2CF9AE}" pid="9" name="MSIP_Label_c15af2f3-15c0-42f7-aff1-8120ca254967_Tag">
    <vt:lpwstr>10, 3, 0, 1</vt:lpwstr>
  </property>
</Properties>
</file>