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Alice"/>
      <p:regular r:id="rId15"/>
    </p:embeddedFont>
    <p:embeddedFont>
      <p:font typeface="Alice"/>
      <p:regular r:id="rId16"/>
    </p:embeddedFont>
    <p:embeddedFont>
      <p:font typeface="Lora"/>
      <p:regular r:id="rId17"/>
    </p:embeddedFont>
    <p:embeddedFont>
      <p:font typeface="Lora"/>
      <p:regular r:id="rId18"/>
    </p:embeddedFont>
    <p:embeddedFont>
      <p:font typeface="Lora"/>
      <p:regular r:id="rId19"/>
    </p:embeddedFont>
    <p:embeddedFont>
      <p:font typeface="Lora"/>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8.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direct.com/science/article/abs/pii/S0011916407004055" TargetMode="External"/><Relationship Id="rId3" Type="http://schemas.openxmlformats.org/officeDocument/2006/relationships/hyperlink" Target="https://www.researchgate.net/publication/382696000_How_Can_Soil_Quality_Be_Accurately_and_Quickly_Studied_A_Review" TargetMode="External"/><Relationship Id="rId4" Type="http://schemas.openxmlformats.org/officeDocument/2006/relationships/hyperlink" Target="https://www.sciencedirect.com/science/article/abs/pii/S0584854718302039" TargetMode="External"/><Relationship Id="rId1" Type="http://schemas.openxmlformats.org/officeDocument/2006/relationships/image" Target="../media/image-8-1.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001792"/>
            <a:ext cx="7556421" cy="2835116"/>
          </a:xfrm>
          <a:prstGeom prst="rect">
            <a:avLst/>
          </a:prstGeom>
          <a:noFill/>
          <a:ln/>
        </p:spPr>
        <p:txBody>
          <a:bodyPr wrap="squar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Geo-Glow Magnet: Evaluating Heavy Metals in Borg Al Arab Soil After Biochar and Organic Waste Treatments</a:t>
            </a:r>
            <a:endParaRPr lang="en-US" sz="4450" dirty="0"/>
          </a:p>
        </p:txBody>
      </p:sp>
      <p:sp>
        <p:nvSpPr>
          <p:cNvPr id="4" name="Text 1"/>
          <p:cNvSpPr/>
          <p:nvPr/>
        </p:nvSpPr>
        <p:spPr>
          <a:xfrm>
            <a:off x="6280190" y="4177070"/>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This presentation addresses the critical issue of heavy metal contamination in the soil of Borg El Arab, Egypt. We will explore the impact of wastewater disposal on soil composition. We will propose innovative remediation strategies using biochar and organic waste. Finally, we will present a cost-effective detection method.</a:t>
            </a:r>
            <a:endParaRPr lang="en-US" sz="1750" dirty="0"/>
          </a:p>
        </p:txBody>
      </p:sp>
      <p:sp>
        <p:nvSpPr>
          <p:cNvPr id="5" name="Text 2"/>
          <p:cNvSpPr/>
          <p:nvPr/>
        </p:nvSpPr>
        <p:spPr>
          <a:xfrm>
            <a:off x="6280190" y="6246733"/>
            <a:ext cx="7556421" cy="362903"/>
          </a:xfrm>
          <a:prstGeom prst="rect">
            <a:avLst/>
          </a:prstGeom>
          <a:noFill/>
          <a:ln/>
        </p:spPr>
        <p:txBody>
          <a:bodyPr wrap="non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By/ Nourhan Osama, Sama Muhammed </a:t>
            </a:r>
            <a:endParaRPr lang="en-US" sz="1750" dirty="0"/>
          </a:p>
        </p:txBody>
      </p:sp>
      <p:sp>
        <p:nvSpPr>
          <p:cNvPr id="6" name="Text 3"/>
          <p:cNvSpPr/>
          <p:nvPr/>
        </p:nvSpPr>
        <p:spPr>
          <a:xfrm>
            <a:off x="6280190" y="6864787"/>
            <a:ext cx="7556421" cy="362903"/>
          </a:xfrm>
          <a:prstGeom prst="rect">
            <a:avLst/>
          </a:prstGeom>
          <a:noFill/>
          <a:ln/>
        </p:spPr>
        <p:txBody>
          <a:bodyPr wrap="non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under supervision/ Miss Nora Said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721412"/>
            <a:ext cx="11934825" cy="708779"/>
          </a:xfrm>
          <a:prstGeom prst="rect">
            <a:avLst/>
          </a:prstGeom>
          <a:noFill/>
          <a:ln/>
        </p:spPr>
        <p:txBody>
          <a:bodyPr wrap="non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Problem Statement: Wastewater Impact on Soil</a:t>
            </a:r>
            <a:endParaRPr lang="en-US" sz="4450" dirty="0"/>
          </a:p>
        </p:txBody>
      </p:sp>
      <p:sp>
        <p:nvSpPr>
          <p:cNvPr id="3" name="Text 1"/>
          <p:cNvSpPr/>
          <p:nvPr/>
        </p:nvSpPr>
        <p:spPr>
          <a:xfrm>
            <a:off x="793790" y="399716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33E32"/>
                </a:solidFill>
                <a:latin typeface="Alice" pitchFamily="34" charset="0"/>
                <a:ea typeface="Alice" pitchFamily="34" charset="-122"/>
                <a:cs typeface="Alice" pitchFamily="34" charset="-120"/>
              </a:rPr>
              <a:t>Initial Observation</a:t>
            </a:r>
            <a:endParaRPr lang="en-US" sz="2200" dirty="0"/>
          </a:p>
        </p:txBody>
      </p:sp>
      <p:sp>
        <p:nvSpPr>
          <p:cNvPr id="4" name="Text 2"/>
          <p:cNvSpPr/>
          <p:nvPr/>
        </p:nvSpPr>
        <p:spPr>
          <a:xfrm>
            <a:off x="793790" y="4578310"/>
            <a:ext cx="3978116" cy="725805"/>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Wastewater from school projects initially damaged the soil.</a:t>
            </a:r>
            <a:endParaRPr lang="en-US" sz="1750" dirty="0"/>
          </a:p>
        </p:txBody>
      </p:sp>
      <p:sp>
        <p:nvSpPr>
          <p:cNvPr id="5" name="Text 3"/>
          <p:cNvSpPr/>
          <p:nvPr/>
        </p:nvSpPr>
        <p:spPr>
          <a:xfrm>
            <a:off x="5332928" y="399716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33E32"/>
                </a:solidFill>
                <a:latin typeface="Alice" pitchFamily="34" charset="0"/>
                <a:ea typeface="Alice" pitchFamily="34" charset="-122"/>
                <a:cs typeface="Alice" pitchFamily="34" charset="-120"/>
              </a:rPr>
              <a:t>Long-Term Effect</a:t>
            </a:r>
            <a:endParaRPr lang="en-US" sz="2200" dirty="0"/>
          </a:p>
        </p:txBody>
      </p:sp>
      <p:sp>
        <p:nvSpPr>
          <p:cNvPr id="6" name="Text 4"/>
          <p:cNvSpPr/>
          <p:nvPr/>
        </p:nvSpPr>
        <p:spPr>
          <a:xfrm>
            <a:off x="5332928" y="4578310"/>
            <a:ext cx="3978116" cy="725805"/>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Surprisingly, plant growth was observed in the long term.</a:t>
            </a:r>
            <a:endParaRPr lang="en-US" sz="1750" dirty="0"/>
          </a:p>
        </p:txBody>
      </p:sp>
      <p:sp>
        <p:nvSpPr>
          <p:cNvPr id="7" name="Text 5"/>
          <p:cNvSpPr/>
          <p:nvPr/>
        </p:nvSpPr>
        <p:spPr>
          <a:xfrm>
            <a:off x="9872067" y="3997166"/>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33E32"/>
                </a:solidFill>
                <a:latin typeface="Alice" pitchFamily="34" charset="0"/>
                <a:ea typeface="Alice" pitchFamily="34" charset="-122"/>
                <a:cs typeface="Alice" pitchFamily="34" charset="-120"/>
              </a:rPr>
              <a:t>Heavy Metal Concerns</a:t>
            </a:r>
            <a:endParaRPr lang="en-US" sz="2200" dirty="0"/>
          </a:p>
        </p:txBody>
      </p:sp>
      <p:sp>
        <p:nvSpPr>
          <p:cNvPr id="8" name="Text 6"/>
          <p:cNvSpPr/>
          <p:nvPr/>
        </p:nvSpPr>
        <p:spPr>
          <a:xfrm>
            <a:off x="9872067" y="4578310"/>
            <a:ext cx="3978116" cy="725805"/>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Increased heavy metal concentrations are a major concern.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111091"/>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Proposed Solutions: Biochar and Organic Waste</a:t>
            </a:r>
            <a:endParaRPr lang="en-US" sz="4450" dirty="0"/>
          </a:p>
        </p:txBody>
      </p:sp>
      <p:sp>
        <p:nvSpPr>
          <p:cNvPr id="4" name="Shape 1"/>
          <p:cNvSpPr/>
          <p:nvPr/>
        </p:nvSpPr>
        <p:spPr>
          <a:xfrm>
            <a:off x="793790" y="3123962"/>
            <a:ext cx="510302" cy="510302"/>
          </a:xfrm>
          <a:prstGeom prst="roundRect">
            <a:avLst>
              <a:gd name="adj" fmla="val 6667"/>
            </a:avLst>
          </a:prstGeom>
          <a:solidFill>
            <a:srgbClr val="F0EDE6"/>
          </a:solidFill>
          <a:ln/>
        </p:spPr>
      </p:sp>
      <p:sp>
        <p:nvSpPr>
          <p:cNvPr id="5" name="Text 2"/>
          <p:cNvSpPr/>
          <p:nvPr/>
        </p:nvSpPr>
        <p:spPr>
          <a:xfrm>
            <a:off x="878860" y="3166467"/>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2C2821"/>
                </a:solidFill>
                <a:latin typeface="Alice" pitchFamily="34" charset="0"/>
                <a:ea typeface="Alice" pitchFamily="34" charset="-122"/>
                <a:cs typeface="Alice" pitchFamily="34" charset="-120"/>
              </a:rPr>
              <a:t>1</a:t>
            </a:r>
            <a:endParaRPr lang="en-US" sz="2650" dirty="0"/>
          </a:p>
        </p:txBody>
      </p:sp>
      <p:sp>
        <p:nvSpPr>
          <p:cNvPr id="6" name="Text 3"/>
          <p:cNvSpPr/>
          <p:nvPr/>
        </p:nvSpPr>
        <p:spPr>
          <a:xfrm>
            <a:off x="1530906" y="312396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2821"/>
                </a:solidFill>
                <a:latin typeface="Alice" pitchFamily="34" charset="0"/>
                <a:ea typeface="Alice" pitchFamily="34" charset="-122"/>
                <a:cs typeface="Alice" pitchFamily="34" charset="-120"/>
              </a:rPr>
              <a:t>Biochar Application</a:t>
            </a:r>
            <a:endParaRPr lang="en-US" sz="2200" dirty="0"/>
          </a:p>
        </p:txBody>
      </p:sp>
      <p:sp>
        <p:nvSpPr>
          <p:cNvPr id="7" name="Text 4"/>
          <p:cNvSpPr/>
          <p:nvPr/>
        </p:nvSpPr>
        <p:spPr>
          <a:xfrm>
            <a:off x="1530906" y="3614380"/>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Biochar can effectively immobilize heavy metals in soil.</a:t>
            </a:r>
            <a:endParaRPr lang="en-US" sz="1750" dirty="0"/>
          </a:p>
        </p:txBody>
      </p:sp>
      <p:sp>
        <p:nvSpPr>
          <p:cNvPr id="8" name="Shape 5"/>
          <p:cNvSpPr/>
          <p:nvPr/>
        </p:nvSpPr>
        <p:spPr>
          <a:xfrm>
            <a:off x="4685467" y="3123962"/>
            <a:ext cx="510302" cy="510302"/>
          </a:xfrm>
          <a:prstGeom prst="roundRect">
            <a:avLst>
              <a:gd name="adj" fmla="val 6667"/>
            </a:avLst>
          </a:prstGeom>
          <a:solidFill>
            <a:srgbClr val="F0EDE6"/>
          </a:solidFill>
          <a:ln/>
        </p:spPr>
      </p:sp>
      <p:sp>
        <p:nvSpPr>
          <p:cNvPr id="9" name="Text 6"/>
          <p:cNvSpPr/>
          <p:nvPr/>
        </p:nvSpPr>
        <p:spPr>
          <a:xfrm>
            <a:off x="4770537" y="3166467"/>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0" name="Text 7"/>
          <p:cNvSpPr/>
          <p:nvPr/>
        </p:nvSpPr>
        <p:spPr>
          <a:xfrm>
            <a:off x="5422583" y="3123962"/>
            <a:ext cx="2927747" cy="708660"/>
          </a:xfrm>
          <a:prstGeom prst="rect">
            <a:avLst/>
          </a:prstGeom>
          <a:noFill/>
          <a:ln/>
        </p:spPr>
        <p:txBody>
          <a:bodyPr wrap="square" lIns="0" tIns="0" rIns="0" bIns="0" rtlCol="0" anchor="t"/>
          <a:lstStyle/>
          <a:p>
            <a:pPr indent="0" marL="0">
              <a:lnSpc>
                <a:spcPts val="2750"/>
              </a:lnSpc>
              <a:buNone/>
            </a:pPr>
            <a:r>
              <a:rPr lang="en-US" sz="2200" dirty="0">
                <a:solidFill>
                  <a:srgbClr val="2C2821"/>
                </a:solidFill>
                <a:latin typeface="Alice" pitchFamily="34" charset="0"/>
                <a:ea typeface="Alice" pitchFamily="34" charset="-122"/>
                <a:cs typeface="Alice" pitchFamily="34" charset="-120"/>
              </a:rPr>
              <a:t>Organic Waste Utilization</a:t>
            </a:r>
            <a:endParaRPr lang="en-US" sz="2200" dirty="0"/>
          </a:p>
        </p:txBody>
      </p:sp>
      <p:sp>
        <p:nvSpPr>
          <p:cNvPr id="11" name="Text 8"/>
          <p:cNvSpPr/>
          <p:nvPr/>
        </p:nvSpPr>
        <p:spPr>
          <a:xfrm>
            <a:off x="5422583" y="3968710"/>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Organic waste can enhance soil properties and reduce metal mobility.</a:t>
            </a:r>
            <a:endParaRPr lang="en-US" sz="1750" dirty="0"/>
          </a:p>
        </p:txBody>
      </p:sp>
      <p:sp>
        <p:nvSpPr>
          <p:cNvPr id="12" name="Shape 9"/>
          <p:cNvSpPr/>
          <p:nvPr/>
        </p:nvSpPr>
        <p:spPr>
          <a:xfrm>
            <a:off x="793790" y="5539383"/>
            <a:ext cx="510302" cy="510302"/>
          </a:xfrm>
          <a:prstGeom prst="roundRect">
            <a:avLst>
              <a:gd name="adj" fmla="val 6667"/>
            </a:avLst>
          </a:prstGeom>
          <a:solidFill>
            <a:srgbClr val="F0EDE6"/>
          </a:solidFill>
          <a:ln/>
        </p:spPr>
      </p:sp>
      <p:sp>
        <p:nvSpPr>
          <p:cNvPr id="13" name="Text 10"/>
          <p:cNvSpPr/>
          <p:nvPr/>
        </p:nvSpPr>
        <p:spPr>
          <a:xfrm>
            <a:off x="878860" y="5581888"/>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2C2821"/>
                </a:solidFill>
                <a:latin typeface="Alice" pitchFamily="34" charset="0"/>
                <a:ea typeface="Alice" pitchFamily="34" charset="-122"/>
                <a:cs typeface="Alice" pitchFamily="34" charset="-120"/>
              </a:rPr>
              <a:t>3</a:t>
            </a:r>
            <a:endParaRPr lang="en-US" sz="2650" dirty="0"/>
          </a:p>
        </p:txBody>
      </p:sp>
      <p:sp>
        <p:nvSpPr>
          <p:cNvPr id="14" name="Text 11"/>
          <p:cNvSpPr/>
          <p:nvPr/>
        </p:nvSpPr>
        <p:spPr>
          <a:xfrm>
            <a:off x="1530906" y="553938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2821"/>
                </a:solidFill>
                <a:latin typeface="Alice" pitchFamily="34" charset="0"/>
                <a:ea typeface="Alice" pitchFamily="34" charset="-122"/>
                <a:cs typeface="Alice" pitchFamily="34" charset="-120"/>
              </a:rPr>
              <a:t>Zeolite </a:t>
            </a:r>
            <a:endParaRPr lang="en-US" sz="2200" dirty="0"/>
          </a:p>
        </p:txBody>
      </p:sp>
      <p:sp>
        <p:nvSpPr>
          <p:cNvPr id="15" name="Text 12"/>
          <p:cNvSpPr/>
          <p:nvPr/>
        </p:nvSpPr>
        <p:spPr>
          <a:xfrm>
            <a:off x="1530906" y="6029801"/>
            <a:ext cx="6819305" cy="1088708"/>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Zeolite effectively removes Cd²⁺ from soil solutions through ion exchange, adsorption, and precipitation, making it a powerful filtration medium.</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283488" y="835223"/>
            <a:ext cx="4919305" cy="6559153"/>
          </a:xfrm>
          <a:prstGeom prst="rect">
            <a:avLst/>
          </a:prstGeom>
        </p:spPr>
      </p:pic>
      <p:sp>
        <p:nvSpPr>
          <p:cNvPr id="4" name="Text 0"/>
          <p:cNvSpPr/>
          <p:nvPr/>
        </p:nvSpPr>
        <p:spPr>
          <a:xfrm>
            <a:off x="6280190" y="885587"/>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Detection Methodology: A Cost-Effective Approach</a:t>
            </a:r>
            <a:endParaRPr lang="en-US" sz="4450" dirty="0"/>
          </a:p>
        </p:txBody>
      </p:sp>
      <p:pic>
        <p:nvPicPr>
          <p:cNvPr id="5" name="Image 2" descr="preencoded.png">    </p:cNvPr>
          <p:cNvPicPr>
            <a:picLocks noChangeAspect="1"/>
          </p:cNvPicPr>
          <p:nvPr/>
        </p:nvPicPr>
        <p:blipFill>
          <a:blip r:embed="rId3"/>
          <a:stretch>
            <a:fillRect/>
          </a:stretch>
        </p:blipFill>
        <p:spPr>
          <a:xfrm>
            <a:off x="6280190" y="2643307"/>
            <a:ext cx="1134070" cy="1669852"/>
          </a:xfrm>
          <a:prstGeom prst="rect">
            <a:avLst/>
          </a:prstGeom>
        </p:spPr>
      </p:pic>
      <p:sp>
        <p:nvSpPr>
          <p:cNvPr id="6" name="Text 1"/>
          <p:cNvSpPr/>
          <p:nvPr/>
        </p:nvSpPr>
        <p:spPr>
          <a:xfrm>
            <a:off x="7754422" y="287012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Soil Filtration</a:t>
            </a:r>
            <a:endParaRPr lang="en-US" sz="2200" dirty="0"/>
          </a:p>
        </p:txBody>
      </p:sp>
      <p:sp>
        <p:nvSpPr>
          <p:cNvPr id="7" name="Text 2"/>
          <p:cNvSpPr/>
          <p:nvPr/>
        </p:nvSpPr>
        <p:spPr>
          <a:xfrm>
            <a:off x="7754422" y="3360539"/>
            <a:ext cx="6082189" cy="725805"/>
          </a:xfrm>
          <a:prstGeom prst="rect">
            <a:avLst/>
          </a:prstGeom>
          <a:noFill/>
          <a:ln/>
        </p:spPr>
        <p:txBody>
          <a:bodyPr wrap="squar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Mix soil with water and filter sediments to obtain an ion solution.</a:t>
            </a:r>
            <a:endParaRPr lang="en-US" sz="1750" dirty="0"/>
          </a:p>
        </p:txBody>
      </p:sp>
      <p:pic>
        <p:nvPicPr>
          <p:cNvPr id="8" name="Image 3" descr="preencoded.png">    </p:cNvPr>
          <p:cNvPicPr>
            <a:picLocks noChangeAspect="1"/>
          </p:cNvPicPr>
          <p:nvPr/>
        </p:nvPicPr>
        <p:blipFill>
          <a:blip r:embed="rId4"/>
          <a:stretch>
            <a:fillRect/>
          </a:stretch>
        </p:blipFill>
        <p:spPr>
          <a:xfrm>
            <a:off x="6280190" y="4313158"/>
            <a:ext cx="1134070" cy="1669852"/>
          </a:xfrm>
          <a:prstGeom prst="rect">
            <a:avLst/>
          </a:prstGeom>
        </p:spPr>
      </p:pic>
      <p:sp>
        <p:nvSpPr>
          <p:cNvPr id="9" name="Text 3"/>
          <p:cNvSpPr/>
          <p:nvPr/>
        </p:nvSpPr>
        <p:spPr>
          <a:xfrm>
            <a:off x="7754422" y="453997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Geo Filter</a:t>
            </a:r>
            <a:endParaRPr lang="en-US" sz="2200" dirty="0"/>
          </a:p>
        </p:txBody>
      </p:sp>
      <p:sp>
        <p:nvSpPr>
          <p:cNvPr id="10" name="Text 4"/>
          <p:cNvSpPr/>
          <p:nvPr/>
        </p:nvSpPr>
        <p:spPr>
          <a:xfrm>
            <a:off x="7754422" y="5030391"/>
            <a:ext cx="6082189" cy="725805"/>
          </a:xfrm>
          <a:prstGeom prst="rect">
            <a:avLst/>
          </a:prstGeom>
          <a:noFill/>
          <a:ln/>
        </p:spPr>
        <p:txBody>
          <a:bodyPr wrap="squar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Filter the solution from sediment using gravel, sand and cotton balls.</a:t>
            </a:r>
            <a:endParaRPr lang="en-US" sz="1750" dirty="0"/>
          </a:p>
        </p:txBody>
      </p:sp>
      <p:pic>
        <p:nvPicPr>
          <p:cNvPr id="11" name="Image 4" descr="preencoded.png">    </p:cNvPr>
          <p:cNvPicPr>
            <a:picLocks noChangeAspect="1"/>
          </p:cNvPicPr>
          <p:nvPr/>
        </p:nvPicPr>
        <p:blipFill>
          <a:blip r:embed="rId5"/>
          <a:stretch>
            <a:fillRect/>
          </a:stretch>
        </p:blipFill>
        <p:spPr>
          <a:xfrm>
            <a:off x="6280190" y="5983010"/>
            <a:ext cx="1134070" cy="1360884"/>
          </a:xfrm>
          <a:prstGeom prst="rect">
            <a:avLst/>
          </a:prstGeom>
        </p:spPr>
      </p:pic>
      <p:sp>
        <p:nvSpPr>
          <p:cNvPr id="12" name="Text 5"/>
          <p:cNvSpPr/>
          <p:nvPr/>
        </p:nvSpPr>
        <p:spPr>
          <a:xfrm>
            <a:off x="7754422" y="620982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Magnetic Separation</a:t>
            </a:r>
            <a:endParaRPr lang="en-US" sz="2200" dirty="0"/>
          </a:p>
        </p:txBody>
      </p:sp>
      <p:sp>
        <p:nvSpPr>
          <p:cNvPr id="13" name="Text 6"/>
          <p:cNvSpPr/>
          <p:nvPr/>
        </p:nvSpPr>
        <p:spPr>
          <a:xfrm>
            <a:off x="7754422" y="6700242"/>
            <a:ext cx="6082189" cy="362903"/>
          </a:xfrm>
          <a:prstGeom prst="rect">
            <a:avLst/>
          </a:prstGeom>
          <a:noFill/>
          <a:ln/>
        </p:spPr>
        <p:txBody>
          <a:bodyPr wrap="non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Apply a magnetic field to segregate heavy metal 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9409033" y="2531269"/>
            <a:ext cx="4956215" cy="3167063"/>
          </a:xfrm>
          <a:prstGeom prst="rect">
            <a:avLst/>
          </a:prstGeom>
        </p:spPr>
      </p:pic>
      <p:sp>
        <p:nvSpPr>
          <p:cNvPr id="4" name="Text 0"/>
          <p:cNvSpPr/>
          <p:nvPr/>
        </p:nvSpPr>
        <p:spPr>
          <a:xfrm>
            <a:off x="742236" y="584121"/>
            <a:ext cx="7659529" cy="1325642"/>
          </a:xfrm>
          <a:prstGeom prst="rect">
            <a:avLst/>
          </a:prstGeom>
          <a:noFill/>
          <a:ln/>
        </p:spPr>
        <p:txBody>
          <a:bodyPr wrap="square" lIns="0" tIns="0" rIns="0" bIns="0" rtlCol="0" anchor="t"/>
          <a:lstStyle/>
          <a:p>
            <a:pPr indent="0" marL="0">
              <a:lnSpc>
                <a:spcPts val="5200"/>
              </a:lnSpc>
              <a:buNone/>
            </a:pPr>
            <a:r>
              <a:rPr lang="en-US" sz="4150" dirty="0">
                <a:solidFill>
                  <a:srgbClr val="233E32"/>
                </a:solidFill>
                <a:latin typeface="Alice" pitchFamily="34" charset="0"/>
                <a:ea typeface="Alice" pitchFamily="34" charset="-122"/>
                <a:cs typeface="Alice" pitchFamily="34" charset="-120"/>
              </a:rPr>
              <a:t>Dithizone-Based Colorimetric Method </a:t>
            </a:r>
            <a:endParaRPr lang="en-US" sz="4150" dirty="0"/>
          </a:p>
        </p:txBody>
      </p:sp>
      <p:sp>
        <p:nvSpPr>
          <p:cNvPr id="5" name="Text 1"/>
          <p:cNvSpPr/>
          <p:nvPr/>
        </p:nvSpPr>
        <p:spPr>
          <a:xfrm>
            <a:off x="742236" y="2227898"/>
            <a:ext cx="2817852" cy="331351"/>
          </a:xfrm>
          <a:prstGeom prst="rect">
            <a:avLst/>
          </a:prstGeom>
          <a:noFill/>
          <a:ln/>
        </p:spPr>
        <p:txBody>
          <a:bodyPr wrap="none" lIns="0" tIns="0" rIns="0" bIns="0" rtlCol="0" anchor="t"/>
          <a:lstStyle/>
          <a:p>
            <a:pPr indent="0" marL="0">
              <a:lnSpc>
                <a:spcPts val="2600"/>
              </a:lnSpc>
              <a:buNone/>
            </a:pPr>
            <a:r>
              <a:rPr lang="en-US" sz="2050" dirty="0">
                <a:solidFill>
                  <a:srgbClr val="233E32"/>
                </a:solidFill>
                <a:latin typeface="Alice" pitchFamily="34" charset="0"/>
                <a:ea typeface="Alice" pitchFamily="34" charset="-122"/>
                <a:cs typeface="Alice" pitchFamily="34" charset="-120"/>
              </a:rPr>
              <a:t>"aka: Geo-Glow magnet"</a:t>
            </a:r>
            <a:endParaRPr lang="en-US" sz="2050" dirty="0"/>
          </a:p>
        </p:txBody>
      </p:sp>
      <p:sp>
        <p:nvSpPr>
          <p:cNvPr id="6" name="Shape 2"/>
          <p:cNvSpPr/>
          <p:nvPr/>
        </p:nvSpPr>
        <p:spPr>
          <a:xfrm>
            <a:off x="980837" y="2877383"/>
            <a:ext cx="22860" cy="4767977"/>
          </a:xfrm>
          <a:prstGeom prst="roundRect">
            <a:avLst>
              <a:gd name="adj" fmla="val 139172"/>
            </a:avLst>
          </a:prstGeom>
          <a:solidFill>
            <a:srgbClr val="D6D3CC"/>
          </a:solidFill>
          <a:ln/>
        </p:spPr>
      </p:sp>
      <p:sp>
        <p:nvSpPr>
          <p:cNvPr id="7" name="Shape 3"/>
          <p:cNvSpPr/>
          <p:nvPr/>
        </p:nvSpPr>
        <p:spPr>
          <a:xfrm>
            <a:off x="1196578" y="3343156"/>
            <a:ext cx="636270" cy="22860"/>
          </a:xfrm>
          <a:prstGeom prst="roundRect">
            <a:avLst>
              <a:gd name="adj" fmla="val 139172"/>
            </a:avLst>
          </a:prstGeom>
          <a:solidFill>
            <a:srgbClr val="D6D3CC"/>
          </a:solidFill>
          <a:ln/>
        </p:spPr>
      </p:sp>
      <p:sp>
        <p:nvSpPr>
          <p:cNvPr id="8" name="Shape 4"/>
          <p:cNvSpPr/>
          <p:nvPr/>
        </p:nvSpPr>
        <p:spPr>
          <a:xfrm>
            <a:off x="742236" y="3115985"/>
            <a:ext cx="477203" cy="477202"/>
          </a:xfrm>
          <a:prstGeom prst="roundRect">
            <a:avLst>
              <a:gd name="adj" fmla="val 6667"/>
            </a:avLst>
          </a:prstGeom>
          <a:solidFill>
            <a:srgbClr val="F0EDE6"/>
          </a:solidFill>
          <a:ln/>
        </p:spPr>
      </p:sp>
      <p:sp>
        <p:nvSpPr>
          <p:cNvPr id="9" name="Text 5"/>
          <p:cNvSpPr/>
          <p:nvPr/>
        </p:nvSpPr>
        <p:spPr>
          <a:xfrm>
            <a:off x="821769" y="3155752"/>
            <a:ext cx="318135" cy="397669"/>
          </a:xfrm>
          <a:prstGeom prst="rect">
            <a:avLst/>
          </a:prstGeom>
          <a:noFill/>
          <a:ln/>
        </p:spPr>
        <p:txBody>
          <a:bodyPr wrap="none" lIns="0" tIns="0" rIns="0" bIns="0" rtlCol="0" anchor="t"/>
          <a:lstStyle/>
          <a:p>
            <a:pPr algn="ctr" indent="0" marL="0">
              <a:lnSpc>
                <a:spcPts val="2500"/>
              </a:lnSpc>
              <a:buNone/>
            </a:pPr>
            <a:r>
              <a:rPr lang="en-US" sz="2500" dirty="0">
                <a:solidFill>
                  <a:srgbClr val="2C2821"/>
                </a:solidFill>
                <a:latin typeface="Alice" pitchFamily="34" charset="0"/>
                <a:ea typeface="Alice" pitchFamily="34" charset="-122"/>
                <a:cs typeface="Alice" pitchFamily="34" charset="-120"/>
              </a:rPr>
              <a:t>1</a:t>
            </a:r>
            <a:endParaRPr lang="en-US" sz="2500" dirty="0"/>
          </a:p>
        </p:txBody>
      </p:sp>
      <p:sp>
        <p:nvSpPr>
          <p:cNvPr id="10" name="Text 6"/>
          <p:cNvSpPr/>
          <p:nvPr/>
        </p:nvSpPr>
        <p:spPr>
          <a:xfrm>
            <a:off x="2041327" y="3089434"/>
            <a:ext cx="2651165" cy="331351"/>
          </a:xfrm>
          <a:prstGeom prst="rect">
            <a:avLst/>
          </a:prstGeom>
          <a:noFill/>
          <a:ln/>
        </p:spPr>
        <p:txBody>
          <a:bodyPr wrap="none" lIns="0" tIns="0" rIns="0" bIns="0" rtlCol="0" anchor="t"/>
          <a:lstStyle/>
          <a:p>
            <a:pPr algn="l" indent="0" marL="0">
              <a:lnSpc>
                <a:spcPts val="2600"/>
              </a:lnSpc>
              <a:buNone/>
            </a:pPr>
            <a:r>
              <a:rPr lang="en-US" sz="2050" dirty="0">
                <a:solidFill>
                  <a:srgbClr val="2C2821"/>
                </a:solidFill>
                <a:latin typeface="Alice" pitchFamily="34" charset="0"/>
                <a:ea typeface="Alice" pitchFamily="34" charset="-122"/>
                <a:cs typeface="Alice" pitchFamily="34" charset="-120"/>
              </a:rPr>
              <a:t>Cadmium detection</a:t>
            </a:r>
            <a:endParaRPr lang="en-US" sz="2050" dirty="0"/>
          </a:p>
        </p:txBody>
      </p:sp>
      <p:sp>
        <p:nvSpPr>
          <p:cNvPr id="11" name="Text 7"/>
          <p:cNvSpPr/>
          <p:nvPr/>
        </p:nvSpPr>
        <p:spPr>
          <a:xfrm>
            <a:off x="2041327" y="3547943"/>
            <a:ext cx="6360438" cy="339209"/>
          </a:xfrm>
          <a:prstGeom prst="rect">
            <a:avLst/>
          </a:prstGeom>
          <a:noFill/>
          <a:ln/>
        </p:spPr>
        <p:txBody>
          <a:bodyPr wrap="none" lIns="0" tIns="0" rIns="0" bIns="0" rtlCol="0" anchor="t"/>
          <a:lstStyle/>
          <a:p>
            <a:pPr algn="l" indent="0" marL="0">
              <a:lnSpc>
                <a:spcPts val="2650"/>
              </a:lnSpc>
              <a:buNone/>
            </a:pPr>
            <a:r>
              <a:rPr lang="en-US" sz="1650" dirty="0">
                <a:solidFill>
                  <a:srgbClr val="2C2821"/>
                </a:solidFill>
                <a:latin typeface="Lora" pitchFamily="34" charset="0"/>
                <a:ea typeface="Lora" pitchFamily="34" charset="-122"/>
                <a:cs typeface="Lora" pitchFamily="34" charset="-120"/>
              </a:rPr>
              <a:t>Extract cadmium from soil suspension.</a:t>
            </a:r>
            <a:endParaRPr lang="en-US" sz="1650" dirty="0"/>
          </a:p>
        </p:txBody>
      </p:sp>
      <p:sp>
        <p:nvSpPr>
          <p:cNvPr id="12" name="Shape 8"/>
          <p:cNvSpPr/>
          <p:nvPr/>
        </p:nvSpPr>
        <p:spPr>
          <a:xfrm>
            <a:off x="1196578" y="4777026"/>
            <a:ext cx="636270" cy="22860"/>
          </a:xfrm>
          <a:prstGeom prst="roundRect">
            <a:avLst>
              <a:gd name="adj" fmla="val 139172"/>
            </a:avLst>
          </a:prstGeom>
          <a:solidFill>
            <a:srgbClr val="D6D3CC"/>
          </a:solidFill>
          <a:ln/>
        </p:spPr>
      </p:sp>
      <p:sp>
        <p:nvSpPr>
          <p:cNvPr id="13" name="Shape 9"/>
          <p:cNvSpPr/>
          <p:nvPr/>
        </p:nvSpPr>
        <p:spPr>
          <a:xfrm>
            <a:off x="742236" y="4549854"/>
            <a:ext cx="477203" cy="477202"/>
          </a:xfrm>
          <a:prstGeom prst="roundRect">
            <a:avLst>
              <a:gd name="adj" fmla="val 6667"/>
            </a:avLst>
          </a:prstGeom>
          <a:solidFill>
            <a:srgbClr val="F0EDE6"/>
          </a:solidFill>
          <a:ln/>
        </p:spPr>
      </p:sp>
      <p:sp>
        <p:nvSpPr>
          <p:cNvPr id="14" name="Text 10"/>
          <p:cNvSpPr/>
          <p:nvPr/>
        </p:nvSpPr>
        <p:spPr>
          <a:xfrm>
            <a:off x="821769" y="4589621"/>
            <a:ext cx="318135" cy="397669"/>
          </a:xfrm>
          <a:prstGeom prst="rect">
            <a:avLst/>
          </a:prstGeom>
          <a:noFill/>
          <a:ln/>
        </p:spPr>
        <p:txBody>
          <a:bodyPr wrap="none" lIns="0" tIns="0" rIns="0" bIns="0" rtlCol="0" anchor="t"/>
          <a:lstStyle/>
          <a:p>
            <a:pPr algn="ctr" indent="0" marL="0">
              <a:lnSpc>
                <a:spcPts val="2500"/>
              </a:lnSpc>
              <a:buNone/>
            </a:pPr>
            <a:r>
              <a:rPr lang="en-US" sz="2500" dirty="0">
                <a:solidFill>
                  <a:srgbClr val="2C2821"/>
                </a:solidFill>
                <a:latin typeface="Alice" pitchFamily="34" charset="0"/>
                <a:ea typeface="Alice" pitchFamily="34" charset="-122"/>
                <a:cs typeface="Alice" pitchFamily="34" charset="-120"/>
              </a:rPr>
              <a:t>2</a:t>
            </a:r>
            <a:endParaRPr lang="en-US" sz="2500" dirty="0"/>
          </a:p>
        </p:txBody>
      </p:sp>
      <p:sp>
        <p:nvSpPr>
          <p:cNvPr id="15" name="Text 11"/>
          <p:cNvSpPr/>
          <p:nvPr/>
        </p:nvSpPr>
        <p:spPr>
          <a:xfrm>
            <a:off x="2041327" y="4523303"/>
            <a:ext cx="2651165" cy="331351"/>
          </a:xfrm>
          <a:prstGeom prst="rect">
            <a:avLst/>
          </a:prstGeom>
          <a:noFill/>
          <a:ln/>
        </p:spPr>
        <p:txBody>
          <a:bodyPr wrap="none" lIns="0" tIns="0" rIns="0" bIns="0" rtlCol="0" anchor="t"/>
          <a:lstStyle/>
          <a:p>
            <a:pPr algn="l" indent="0" marL="0">
              <a:lnSpc>
                <a:spcPts val="2600"/>
              </a:lnSpc>
              <a:buNone/>
            </a:pPr>
            <a:r>
              <a:rPr lang="en-US" sz="2050" dirty="0">
                <a:solidFill>
                  <a:srgbClr val="2C2821"/>
                </a:solidFill>
                <a:latin typeface="Alice" pitchFamily="34" charset="0"/>
                <a:ea typeface="Alice" pitchFamily="34" charset="-122"/>
                <a:cs typeface="Alice" pitchFamily="34" charset="-120"/>
              </a:rPr>
              <a:t>Complex Formation</a:t>
            </a:r>
            <a:endParaRPr lang="en-US" sz="2050" dirty="0"/>
          </a:p>
        </p:txBody>
      </p:sp>
      <p:sp>
        <p:nvSpPr>
          <p:cNvPr id="16" name="Text 12"/>
          <p:cNvSpPr/>
          <p:nvPr/>
        </p:nvSpPr>
        <p:spPr>
          <a:xfrm>
            <a:off x="2041327" y="4981813"/>
            <a:ext cx="6360438" cy="339209"/>
          </a:xfrm>
          <a:prstGeom prst="rect">
            <a:avLst/>
          </a:prstGeom>
          <a:noFill/>
          <a:ln/>
        </p:spPr>
        <p:txBody>
          <a:bodyPr wrap="none" lIns="0" tIns="0" rIns="0" bIns="0" rtlCol="0" anchor="t"/>
          <a:lstStyle/>
          <a:p>
            <a:pPr algn="l" indent="0" marL="0">
              <a:lnSpc>
                <a:spcPts val="2650"/>
              </a:lnSpc>
              <a:buNone/>
            </a:pPr>
            <a:r>
              <a:rPr lang="en-US" sz="1650" dirty="0">
                <a:solidFill>
                  <a:srgbClr val="2C2821"/>
                </a:solidFill>
                <a:latin typeface="Lora" pitchFamily="34" charset="0"/>
                <a:ea typeface="Lora" pitchFamily="34" charset="-122"/>
                <a:cs typeface="Lora" pitchFamily="34" charset="-120"/>
              </a:rPr>
              <a:t>Complex cadmium with dithizone for color change.</a:t>
            </a:r>
            <a:endParaRPr lang="en-US" sz="1650" dirty="0"/>
          </a:p>
        </p:txBody>
      </p:sp>
      <p:sp>
        <p:nvSpPr>
          <p:cNvPr id="17" name="Shape 13"/>
          <p:cNvSpPr/>
          <p:nvPr/>
        </p:nvSpPr>
        <p:spPr>
          <a:xfrm>
            <a:off x="1196578" y="6210895"/>
            <a:ext cx="636270" cy="22860"/>
          </a:xfrm>
          <a:prstGeom prst="roundRect">
            <a:avLst>
              <a:gd name="adj" fmla="val 139172"/>
            </a:avLst>
          </a:prstGeom>
          <a:solidFill>
            <a:srgbClr val="D6D3CC"/>
          </a:solidFill>
          <a:ln/>
        </p:spPr>
      </p:sp>
      <p:sp>
        <p:nvSpPr>
          <p:cNvPr id="18" name="Shape 14"/>
          <p:cNvSpPr/>
          <p:nvPr/>
        </p:nvSpPr>
        <p:spPr>
          <a:xfrm>
            <a:off x="742236" y="5983724"/>
            <a:ext cx="477203" cy="477202"/>
          </a:xfrm>
          <a:prstGeom prst="roundRect">
            <a:avLst>
              <a:gd name="adj" fmla="val 6667"/>
            </a:avLst>
          </a:prstGeom>
          <a:solidFill>
            <a:srgbClr val="F0EDE6"/>
          </a:solidFill>
          <a:ln/>
        </p:spPr>
      </p:sp>
      <p:sp>
        <p:nvSpPr>
          <p:cNvPr id="19" name="Text 15"/>
          <p:cNvSpPr/>
          <p:nvPr/>
        </p:nvSpPr>
        <p:spPr>
          <a:xfrm>
            <a:off x="821769" y="6023491"/>
            <a:ext cx="318135" cy="397669"/>
          </a:xfrm>
          <a:prstGeom prst="rect">
            <a:avLst/>
          </a:prstGeom>
          <a:noFill/>
          <a:ln/>
        </p:spPr>
        <p:txBody>
          <a:bodyPr wrap="none" lIns="0" tIns="0" rIns="0" bIns="0" rtlCol="0" anchor="t"/>
          <a:lstStyle/>
          <a:p>
            <a:pPr algn="ctr" indent="0" marL="0">
              <a:lnSpc>
                <a:spcPts val="2500"/>
              </a:lnSpc>
              <a:buNone/>
            </a:pPr>
            <a:r>
              <a:rPr lang="en-US" sz="2500" dirty="0">
                <a:solidFill>
                  <a:srgbClr val="2C2821"/>
                </a:solidFill>
                <a:latin typeface="Alice" pitchFamily="34" charset="0"/>
                <a:ea typeface="Alice" pitchFamily="34" charset="-122"/>
                <a:cs typeface="Alice" pitchFamily="34" charset="-120"/>
              </a:rPr>
              <a:t>3</a:t>
            </a:r>
            <a:endParaRPr lang="en-US" sz="2500" dirty="0"/>
          </a:p>
        </p:txBody>
      </p:sp>
      <p:sp>
        <p:nvSpPr>
          <p:cNvPr id="20" name="Text 16"/>
          <p:cNvSpPr/>
          <p:nvPr/>
        </p:nvSpPr>
        <p:spPr>
          <a:xfrm>
            <a:off x="2041327" y="5957173"/>
            <a:ext cx="2651165" cy="331351"/>
          </a:xfrm>
          <a:prstGeom prst="rect">
            <a:avLst/>
          </a:prstGeom>
          <a:noFill/>
          <a:ln/>
        </p:spPr>
        <p:txBody>
          <a:bodyPr wrap="none" lIns="0" tIns="0" rIns="0" bIns="0" rtlCol="0" anchor="t"/>
          <a:lstStyle/>
          <a:p>
            <a:pPr algn="l" indent="0" marL="0">
              <a:lnSpc>
                <a:spcPts val="2600"/>
              </a:lnSpc>
              <a:buNone/>
            </a:pPr>
            <a:r>
              <a:rPr lang="en-US" sz="2050" dirty="0">
                <a:solidFill>
                  <a:srgbClr val="2C2821"/>
                </a:solidFill>
                <a:latin typeface="Alice" pitchFamily="34" charset="0"/>
                <a:ea typeface="Alice" pitchFamily="34" charset="-122"/>
                <a:cs typeface="Alice" pitchFamily="34" charset="-120"/>
              </a:rPr>
              <a:t>Color Sensing</a:t>
            </a:r>
            <a:endParaRPr lang="en-US" sz="2050" dirty="0"/>
          </a:p>
        </p:txBody>
      </p:sp>
      <p:sp>
        <p:nvSpPr>
          <p:cNvPr id="21" name="Text 17"/>
          <p:cNvSpPr/>
          <p:nvPr/>
        </p:nvSpPr>
        <p:spPr>
          <a:xfrm>
            <a:off x="2041327" y="6415683"/>
            <a:ext cx="6360438" cy="1017627"/>
          </a:xfrm>
          <a:prstGeom prst="rect">
            <a:avLst/>
          </a:prstGeom>
          <a:noFill/>
          <a:ln/>
        </p:spPr>
        <p:txBody>
          <a:bodyPr wrap="square" lIns="0" tIns="0" rIns="0" bIns="0" rtlCol="0" anchor="t"/>
          <a:lstStyle/>
          <a:p>
            <a:pPr algn="l" indent="0" marL="0">
              <a:lnSpc>
                <a:spcPts val="2650"/>
              </a:lnSpc>
              <a:buNone/>
            </a:pPr>
            <a:r>
              <a:rPr lang="en-US" sz="1650" dirty="0">
                <a:solidFill>
                  <a:srgbClr val="2C2821"/>
                </a:solidFill>
                <a:latin typeface="Lora" pitchFamily="34" charset="0"/>
                <a:ea typeface="Lora" pitchFamily="34" charset="-122"/>
                <a:cs typeface="Lora" pitchFamily="34" charset="-120"/>
              </a:rPr>
              <a:t>Use a color sensor to quantify cadmium concentration. "converting qualitative into quantitative data acc. to frequency of color" </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3" name="Image 1" descr="preencoded.png">    </p:cNvPr>
          <p:cNvPicPr>
            <a:picLocks noChangeAspect="1"/>
          </p:cNvPicPr>
          <p:nvPr/>
        </p:nvPicPr>
        <p:blipFill>
          <a:blip r:embed="rId2"/>
          <a:stretch>
            <a:fillRect/>
          </a:stretch>
        </p:blipFill>
        <p:spPr>
          <a:xfrm>
            <a:off x="9403318" y="2595205"/>
            <a:ext cx="4967764" cy="3039189"/>
          </a:xfrm>
          <a:prstGeom prst="rect">
            <a:avLst/>
          </a:prstGeom>
        </p:spPr>
      </p:pic>
      <p:sp>
        <p:nvSpPr>
          <p:cNvPr id="4" name="Text 0"/>
          <p:cNvSpPr/>
          <p:nvPr/>
        </p:nvSpPr>
        <p:spPr>
          <a:xfrm>
            <a:off x="725924" y="736878"/>
            <a:ext cx="7692152" cy="1296114"/>
          </a:xfrm>
          <a:prstGeom prst="rect">
            <a:avLst/>
          </a:prstGeom>
          <a:noFill/>
          <a:ln/>
        </p:spPr>
        <p:txBody>
          <a:bodyPr wrap="square" lIns="0" tIns="0" rIns="0" bIns="0" rtlCol="0" anchor="t"/>
          <a:lstStyle/>
          <a:p>
            <a:pPr indent="0" marL="0">
              <a:lnSpc>
                <a:spcPts val="5100"/>
              </a:lnSpc>
              <a:buNone/>
            </a:pPr>
            <a:r>
              <a:rPr lang="en-US" sz="4050" dirty="0">
                <a:solidFill>
                  <a:srgbClr val="233E32"/>
                </a:solidFill>
                <a:latin typeface="Alice" pitchFamily="34" charset="0"/>
                <a:ea typeface="Alice" pitchFamily="34" charset="-122"/>
                <a:cs typeface="Alice" pitchFamily="34" charset="-120"/>
              </a:rPr>
              <a:t>Dithizone-Based Colorimetric Method </a:t>
            </a:r>
            <a:endParaRPr lang="en-US" sz="4050" dirty="0"/>
          </a:p>
        </p:txBody>
      </p:sp>
      <p:sp>
        <p:nvSpPr>
          <p:cNvPr id="5" name="Text 1"/>
          <p:cNvSpPr/>
          <p:nvPr/>
        </p:nvSpPr>
        <p:spPr>
          <a:xfrm>
            <a:off x="725924" y="2344103"/>
            <a:ext cx="2755821" cy="324088"/>
          </a:xfrm>
          <a:prstGeom prst="rect">
            <a:avLst/>
          </a:prstGeom>
          <a:noFill/>
          <a:ln/>
        </p:spPr>
        <p:txBody>
          <a:bodyPr wrap="none" lIns="0" tIns="0" rIns="0" bIns="0" rtlCol="0" anchor="t"/>
          <a:lstStyle/>
          <a:p>
            <a:pPr indent="0" marL="0">
              <a:lnSpc>
                <a:spcPts val="2550"/>
              </a:lnSpc>
              <a:buNone/>
            </a:pPr>
            <a:r>
              <a:rPr lang="en-US" sz="2000" dirty="0">
                <a:solidFill>
                  <a:srgbClr val="233E32"/>
                </a:solidFill>
                <a:latin typeface="Alice" pitchFamily="34" charset="0"/>
                <a:ea typeface="Alice" pitchFamily="34" charset="-122"/>
                <a:cs typeface="Alice" pitchFamily="34" charset="-120"/>
              </a:rPr>
              <a:t>"aka: Geo-Glow magnet"</a:t>
            </a:r>
            <a:endParaRPr lang="en-US" sz="2000" dirty="0"/>
          </a:p>
        </p:txBody>
      </p:sp>
      <p:sp>
        <p:nvSpPr>
          <p:cNvPr id="6" name="Shape 2"/>
          <p:cNvSpPr/>
          <p:nvPr/>
        </p:nvSpPr>
        <p:spPr>
          <a:xfrm>
            <a:off x="959167" y="2979301"/>
            <a:ext cx="22860" cy="4513421"/>
          </a:xfrm>
          <a:prstGeom prst="roundRect">
            <a:avLst>
              <a:gd name="adj" fmla="val 136108"/>
            </a:avLst>
          </a:prstGeom>
          <a:solidFill>
            <a:srgbClr val="D6D3CC"/>
          </a:solidFill>
          <a:ln/>
        </p:spPr>
      </p:sp>
      <p:sp>
        <p:nvSpPr>
          <p:cNvPr id="7" name="Shape 3"/>
          <p:cNvSpPr/>
          <p:nvPr/>
        </p:nvSpPr>
        <p:spPr>
          <a:xfrm>
            <a:off x="1169610" y="3434358"/>
            <a:ext cx="622221" cy="22860"/>
          </a:xfrm>
          <a:prstGeom prst="roundRect">
            <a:avLst>
              <a:gd name="adj" fmla="val 136108"/>
            </a:avLst>
          </a:prstGeom>
          <a:solidFill>
            <a:srgbClr val="D6D3CC"/>
          </a:solidFill>
          <a:ln/>
        </p:spPr>
      </p:sp>
      <p:sp>
        <p:nvSpPr>
          <p:cNvPr id="8" name="Shape 4"/>
          <p:cNvSpPr/>
          <p:nvPr/>
        </p:nvSpPr>
        <p:spPr>
          <a:xfrm>
            <a:off x="725865" y="3212544"/>
            <a:ext cx="466606" cy="466606"/>
          </a:xfrm>
          <a:prstGeom prst="roundRect">
            <a:avLst>
              <a:gd name="adj" fmla="val 6668"/>
            </a:avLst>
          </a:prstGeom>
          <a:solidFill>
            <a:srgbClr val="F0EDE6"/>
          </a:solidFill>
          <a:ln/>
        </p:spPr>
      </p:sp>
      <p:sp>
        <p:nvSpPr>
          <p:cNvPr id="9" name="Text 5"/>
          <p:cNvSpPr/>
          <p:nvPr/>
        </p:nvSpPr>
        <p:spPr>
          <a:xfrm>
            <a:off x="803553" y="3251359"/>
            <a:ext cx="311110" cy="388858"/>
          </a:xfrm>
          <a:prstGeom prst="rect">
            <a:avLst/>
          </a:prstGeom>
          <a:noFill/>
          <a:ln/>
        </p:spPr>
        <p:txBody>
          <a:bodyPr wrap="none" lIns="0" tIns="0" rIns="0" bIns="0" rtlCol="0" anchor="t"/>
          <a:lstStyle/>
          <a:p>
            <a:pPr algn="ctr" indent="0" marL="0">
              <a:lnSpc>
                <a:spcPts val="2400"/>
              </a:lnSpc>
              <a:buNone/>
            </a:pPr>
            <a:r>
              <a:rPr lang="en-US" sz="2400" dirty="0">
                <a:solidFill>
                  <a:srgbClr val="2C2821"/>
                </a:solidFill>
                <a:latin typeface="Alice" pitchFamily="34" charset="0"/>
                <a:ea typeface="Alice" pitchFamily="34" charset="-122"/>
                <a:cs typeface="Alice" pitchFamily="34" charset="-120"/>
              </a:rPr>
              <a:t>1</a:t>
            </a:r>
            <a:endParaRPr lang="en-US" sz="2400" dirty="0"/>
          </a:p>
        </p:txBody>
      </p:sp>
      <p:sp>
        <p:nvSpPr>
          <p:cNvPr id="10" name="Text 6"/>
          <p:cNvSpPr/>
          <p:nvPr/>
        </p:nvSpPr>
        <p:spPr>
          <a:xfrm>
            <a:off x="1996321" y="3186708"/>
            <a:ext cx="2592824" cy="324088"/>
          </a:xfrm>
          <a:prstGeom prst="rect">
            <a:avLst/>
          </a:prstGeom>
          <a:noFill/>
          <a:ln/>
        </p:spPr>
        <p:txBody>
          <a:bodyPr wrap="none" lIns="0" tIns="0" rIns="0" bIns="0" rtlCol="0" anchor="t"/>
          <a:lstStyle/>
          <a:p>
            <a:pPr algn="l" indent="0" marL="0">
              <a:lnSpc>
                <a:spcPts val="2550"/>
              </a:lnSpc>
              <a:buNone/>
            </a:pPr>
            <a:r>
              <a:rPr lang="en-US" sz="2000" dirty="0">
                <a:solidFill>
                  <a:srgbClr val="2C2821"/>
                </a:solidFill>
                <a:latin typeface="Alice" pitchFamily="34" charset="0"/>
                <a:ea typeface="Alice" pitchFamily="34" charset="-122"/>
                <a:cs typeface="Alice" pitchFamily="34" charset="-120"/>
              </a:rPr>
              <a:t>Color Sensing</a:t>
            </a:r>
            <a:endParaRPr lang="en-US" sz="2000" dirty="0"/>
          </a:p>
        </p:txBody>
      </p:sp>
      <p:sp>
        <p:nvSpPr>
          <p:cNvPr id="11" name="Text 7"/>
          <p:cNvSpPr/>
          <p:nvPr/>
        </p:nvSpPr>
        <p:spPr>
          <a:xfrm>
            <a:off x="1996321" y="3635216"/>
            <a:ext cx="6421755" cy="3650099"/>
          </a:xfrm>
          <a:prstGeom prst="rect">
            <a:avLst/>
          </a:prstGeom>
          <a:noFill/>
          <a:ln/>
        </p:spPr>
        <p:txBody>
          <a:bodyPr wrap="square" lIns="0" tIns="0" rIns="0" bIns="0" rtlCol="0" anchor="t"/>
          <a:lstStyle/>
          <a:p>
            <a:pPr algn="l" indent="0" marL="0">
              <a:lnSpc>
                <a:spcPts val="2600"/>
              </a:lnSpc>
              <a:buNone/>
            </a:pPr>
            <a:r>
              <a:rPr lang="en-US" sz="1600" dirty="0">
                <a:solidFill>
                  <a:srgbClr val="2C2821"/>
                </a:solidFill>
                <a:latin typeface="Lora" pitchFamily="34" charset="0"/>
                <a:ea typeface="Lora" pitchFamily="34" charset="-122"/>
                <a:cs typeface="Lora" pitchFamily="34" charset="-120"/>
              </a:rPr>
              <a:t>To connect a color sensor like the TCS3200 to an Arduino Uno, connect VCC to 5V, GND to GND, S0 &amp; S1 to D4 &amp; D5 (to set frequency scaling), S2 &amp; S3 to D6 &amp; D7 (to select color filters), and the OUT pin to D8 (to read frequency signals). The sensor detects color by filtering red, green, and blue light, converting it into a frequency output that the Arduino reads using the pulseIn() function. By measuring the frequency values for each color, the Arduino can determine the object's color. Therefore, the higher the frequency, the greater the quantity that's detected creating a solution of converting qualitative data from color charts to quantitative data.</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585323"/>
            <a:ext cx="8366284" cy="708779"/>
          </a:xfrm>
          <a:prstGeom prst="rect">
            <a:avLst/>
          </a:prstGeom>
          <a:noFill/>
          <a:ln/>
        </p:spPr>
        <p:txBody>
          <a:bodyPr wrap="non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Expected Outcomes and Benefits</a:t>
            </a:r>
            <a:endParaRPr lang="en-US" sz="4450" dirty="0"/>
          </a:p>
        </p:txBody>
      </p:sp>
      <p:pic>
        <p:nvPicPr>
          <p:cNvPr id="3" name="Image 0" descr="preencoded.png">    </p:cNvPr>
          <p:cNvPicPr>
            <a:picLocks noChangeAspect="1"/>
          </p:cNvPicPr>
          <p:nvPr/>
        </p:nvPicPr>
        <p:blipFill>
          <a:blip r:embed="rId1"/>
          <a:stretch>
            <a:fillRect/>
          </a:stretch>
        </p:blipFill>
        <p:spPr>
          <a:xfrm>
            <a:off x="793790" y="3634264"/>
            <a:ext cx="566976" cy="566976"/>
          </a:xfrm>
          <a:prstGeom prst="rect">
            <a:avLst/>
          </a:prstGeom>
        </p:spPr>
      </p:pic>
      <p:pic>
        <p:nvPicPr>
          <p:cNvPr id="4" name="Image 1" descr="preencoded.png">    </p:cNvPr>
          <p:cNvPicPr>
            <a:picLocks noChangeAspect="1"/>
          </p:cNvPicPr>
          <p:nvPr/>
        </p:nvPicPr>
        <p:blipFill>
          <a:blip r:embed="rId2"/>
          <a:stretch>
            <a:fillRect/>
          </a:stretch>
        </p:blipFill>
        <p:spPr>
          <a:xfrm>
            <a:off x="793790" y="3634264"/>
            <a:ext cx="566976" cy="566976"/>
          </a:xfrm>
          <a:prstGeom prst="rect">
            <a:avLst/>
          </a:prstGeom>
        </p:spPr>
      </p:pic>
      <p:sp>
        <p:nvSpPr>
          <p:cNvPr id="5" name="Text 1"/>
          <p:cNvSpPr/>
          <p:nvPr/>
        </p:nvSpPr>
        <p:spPr>
          <a:xfrm>
            <a:off x="793790" y="4428053"/>
            <a:ext cx="3009424"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Enhanced Plant Growth</a:t>
            </a:r>
            <a:endParaRPr lang="en-US" sz="2200" dirty="0"/>
          </a:p>
        </p:txBody>
      </p:sp>
      <p:sp>
        <p:nvSpPr>
          <p:cNvPr id="6" name="Text 2"/>
          <p:cNvSpPr/>
          <p:nvPr/>
        </p:nvSpPr>
        <p:spPr>
          <a:xfrm>
            <a:off x="793790" y="4918472"/>
            <a:ext cx="4120753" cy="725805"/>
          </a:xfrm>
          <a:prstGeom prst="rect">
            <a:avLst/>
          </a:prstGeom>
          <a:noFill/>
          <a:ln/>
        </p:spPr>
        <p:txBody>
          <a:bodyPr wrap="squar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Reduced heavy metal toxicity promotes plant health.</a:t>
            </a:r>
            <a:endParaRPr lang="en-US" sz="1750" dirty="0"/>
          </a:p>
        </p:txBody>
      </p:sp>
      <p:pic>
        <p:nvPicPr>
          <p:cNvPr id="7" name="Image 2" descr="preencoded.png">    </p:cNvPr>
          <p:cNvPicPr>
            <a:picLocks noChangeAspect="1"/>
          </p:cNvPicPr>
          <p:nvPr/>
        </p:nvPicPr>
        <p:blipFill>
          <a:blip r:embed="rId3"/>
          <a:stretch>
            <a:fillRect/>
          </a:stretch>
        </p:blipFill>
        <p:spPr>
          <a:xfrm>
            <a:off x="5254704" y="3634264"/>
            <a:ext cx="566976" cy="566976"/>
          </a:xfrm>
          <a:prstGeom prst="rect">
            <a:avLst/>
          </a:prstGeom>
        </p:spPr>
      </p:pic>
      <p:pic>
        <p:nvPicPr>
          <p:cNvPr id="8" name="Image 3" descr="preencoded.png">    </p:cNvPr>
          <p:cNvPicPr>
            <a:picLocks noChangeAspect="1"/>
          </p:cNvPicPr>
          <p:nvPr/>
        </p:nvPicPr>
        <p:blipFill>
          <a:blip r:embed="rId4"/>
          <a:stretch>
            <a:fillRect/>
          </a:stretch>
        </p:blipFill>
        <p:spPr>
          <a:xfrm>
            <a:off x="5254704" y="3634264"/>
            <a:ext cx="566976" cy="566976"/>
          </a:xfrm>
          <a:prstGeom prst="rect">
            <a:avLst/>
          </a:prstGeom>
        </p:spPr>
      </p:pic>
      <p:sp>
        <p:nvSpPr>
          <p:cNvPr id="9" name="Text 3"/>
          <p:cNvSpPr/>
          <p:nvPr/>
        </p:nvSpPr>
        <p:spPr>
          <a:xfrm>
            <a:off x="5254704" y="4428053"/>
            <a:ext cx="3066693"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Improved Water Quality</a:t>
            </a:r>
            <a:endParaRPr lang="en-US" sz="2200" dirty="0"/>
          </a:p>
        </p:txBody>
      </p:sp>
      <p:sp>
        <p:nvSpPr>
          <p:cNvPr id="10" name="Text 4"/>
          <p:cNvSpPr/>
          <p:nvPr/>
        </p:nvSpPr>
        <p:spPr>
          <a:xfrm>
            <a:off x="5254704" y="4918472"/>
            <a:ext cx="4120872" cy="725805"/>
          </a:xfrm>
          <a:prstGeom prst="rect">
            <a:avLst/>
          </a:prstGeom>
          <a:noFill/>
          <a:ln/>
        </p:spPr>
        <p:txBody>
          <a:bodyPr wrap="squar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Lower metal concentrations reduce water contamination risks.</a:t>
            </a:r>
            <a:endParaRPr lang="en-US" sz="1750" dirty="0"/>
          </a:p>
        </p:txBody>
      </p:sp>
      <p:pic>
        <p:nvPicPr>
          <p:cNvPr id="11" name="Image 4" descr="preencoded.png">    </p:cNvPr>
          <p:cNvPicPr>
            <a:picLocks noChangeAspect="1"/>
          </p:cNvPicPr>
          <p:nvPr/>
        </p:nvPicPr>
        <p:blipFill>
          <a:blip r:embed="rId5"/>
          <a:stretch>
            <a:fillRect/>
          </a:stretch>
        </p:blipFill>
        <p:spPr>
          <a:xfrm>
            <a:off x="9715738" y="3634264"/>
            <a:ext cx="566976" cy="566976"/>
          </a:xfrm>
          <a:prstGeom prst="rect">
            <a:avLst/>
          </a:prstGeom>
        </p:spPr>
      </p:pic>
      <p:pic>
        <p:nvPicPr>
          <p:cNvPr id="12" name="Image 5" descr="preencoded.png">    </p:cNvPr>
          <p:cNvPicPr>
            <a:picLocks noChangeAspect="1"/>
          </p:cNvPicPr>
          <p:nvPr/>
        </p:nvPicPr>
        <p:blipFill>
          <a:blip r:embed="rId6"/>
          <a:stretch>
            <a:fillRect/>
          </a:stretch>
        </p:blipFill>
        <p:spPr>
          <a:xfrm>
            <a:off x="9715738" y="3634264"/>
            <a:ext cx="566976" cy="566976"/>
          </a:xfrm>
          <a:prstGeom prst="rect">
            <a:avLst/>
          </a:prstGeom>
        </p:spPr>
      </p:pic>
      <p:sp>
        <p:nvSpPr>
          <p:cNvPr id="13" name="Text 5"/>
          <p:cNvSpPr/>
          <p:nvPr/>
        </p:nvSpPr>
        <p:spPr>
          <a:xfrm>
            <a:off x="9715738" y="442805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2821"/>
                </a:solidFill>
                <a:latin typeface="Alice" pitchFamily="34" charset="0"/>
                <a:ea typeface="Alice" pitchFamily="34" charset="-122"/>
                <a:cs typeface="Alice" pitchFamily="34" charset="-120"/>
              </a:rPr>
              <a:t>Soil Remediation</a:t>
            </a:r>
            <a:endParaRPr lang="en-US" sz="2200" dirty="0"/>
          </a:p>
        </p:txBody>
      </p:sp>
      <p:sp>
        <p:nvSpPr>
          <p:cNvPr id="14" name="Text 6"/>
          <p:cNvSpPr/>
          <p:nvPr/>
        </p:nvSpPr>
        <p:spPr>
          <a:xfrm>
            <a:off x="9715738" y="4918472"/>
            <a:ext cx="4120753" cy="725805"/>
          </a:xfrm>
          <a:prstGeom prst="rect">
            <a:avLst/>
          </a:prstGeom>
          <a:noFill/>
          <a:ln/>
        </p:spPr>
        <p:txBody>
          <a:bodyPr wrap="square" lIns="0" tIns="0" rIns="0" bIns="0" rtlCol="0" anchor="t"/>
          <a:lstStyle/>
          <a:p>
            <a:pPr algn="l" indent="0" marL="0">
              <a:lnSpc>
                <a:spcPts val="2850"/>
              </a:lnSpc>
              <a:buNone/>
            </a:pPr>
            <a:r>
              <a:rPr lang="en-US" sz="1750" dirty="0">
                <a:solidFill>
                  <a:srgbClr val="2C2821"/>
                </a:solidFill>
                <a:latin typeface="Lora" pitchFamily="34" charset="0"/>
                <a:ea typeface="Lora" pitchFamily="34" charset="-122"/>
                <a:cs typeface="Lora" pitchFamily="34" charset="-120"/>
              </a:rPr>
              <a:t>The treatments restore soil fertility and ecological function.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625560"/>
            <a:ext cx="7321987" cy="708779"/>
          </a:xfrm>
          <a:prstGeom prst="rect">
            <a:avLst/>
          </a:prstGeom>
          <a:noFill/>
          <a:ln/>
        </p:spPr>
        <p:txBody>
          <a:bodyPr wrap="none" lIns="0" tIns="0" rIns="0" bIns="0" rtlCol="0" anchor="t"/>
          <a:lstStyle/>
          <a:p>
            <a:pPr indent="0" marL="0">
              <a:lnSpc>
                <a:spcPts val="5550"/>
              </a:lnSpc>
              <a:buNone/>
            </a:pPr>
            <a:r>
              <a:rPr lang="en-US" sz="4450" dirty="0">
                <a:solidFill>
                  <a:srgbClr val="233E32"/>
                </a:solidFill>
                <a:latin typeface="Alice" pitchFamily="34" charset="0"/>
                <a:ea typeface="Alice" pitchFamily="34" charset="-122"/>
                <a:cs typeface="Alice" pitchFamily="34" charset="-120"/>
              </a:rPr>
              <a:t>Prior Solutions and Research</a:t>
            </a:r>
            <a:endParaRPr lang="en-US" sz="4450" dirty="0"/>
          </a:p>
        </p:txBody>
      </p:sp>
      <p:sp>
        <p:nvSpPr>
          <p:cNvPr id="4" name="Shape 1"/>
          <p:cNvSpPr/>
          <p:nvPr/>
        </p:nvSpPr>
        <p:spPr>
          <a:xfrm>
            <a:off x="793790" y="2674501"/>
            <a:ext cx="3664863" cy="2032754"/>
          </a:xfrm>
          <a:prstGeom prst="roundRect">
            <a:avLst>
              <a:gd name="adj" fmla="val 1674"/>
            </a:avLst>
          </a:prstGeom>
          <a:solidFill>
            <a:srgbClr val="F0EDE6"/>
          </a:solidFill>
          <a:ln/>
        </p:spPr>
      </p:sp>
      <p:sp>
        <p:nvSpPr>
          <p:cNvPr id="5" name="Text 2"/>
          <p:cNvSpPr/>
          <p:nvPr/>
        </p:nvSpPr>
        <p:spPr>
          <a:xfrm>
            <a:off x="1020604" y="2901315"/>
            <a:ext cx="2835235" cy="354330"/>
          </a:xfrm>
          <a:prstGeom prst="rect">
            <a:avLst/>
          </a:prstGeom>
          <a:noFill/>
          <a:ln/>
        </p:spPr>
        <p:txBody>
          <a:bodyPr wrap="none" lIns="0" tIns="0" rIns="0" bIns="0" rtlCol="0" anchor="t"/>
          <a:lstStyle/>
          <a:p>
            <a:pPr indent="0" marL="0">
              <a:lnSpc>
                <a:spcPts val="2750"/>
              </a:lnSpc>
              <a:buNone/>
            </a:pPr>
            <a:r>
              <a:rPr lang="en-US" sz="2200" u="sng" dirty="0">
                <a:solidFill>
                  <a:srgbClr val="1B5F39"/>
                </a:solidFill>
                <a:latin typeface="Alice" pitchFamily="34" charset="0"/>
                <a:ea typeface="Alice" pitchFamily="34" charset="-122"/>
                <a:cs typeface="Alice" pitchFamily="34" charset="-120"/>
                <a:hlinkClick r:id="rId2" invalidUrl="" action="" tgtFrame="" tooltip="" history="1" highlightClick="0" endSnd="0">
                  <a:extLst>
                    <a:ext uri="{A12FA001-AC4F-418D-AE19-62706E023703}">
                      <ahyp:hlinkClr xmlns:ahyp="http://schemas.microsoft.com/office/drawing/2018/hyperlinkcolor" val="tx"/>
                    </a:ext>
                  </a:extLst>
                </a:hlinkClick>
              </a:rPr>
              <a:t>Soil Organic Matter</a:t>
            </a:r>
            <a:endParaRPr lang="en-US" sz="2200" dirty="0"/>
          </a:p>
        </p:txBody>
      </p:sp>
      <p:sp>
        <p:nvSpPr>
          <p:cNvPr id="6" name="Text 3"/>
          <p:cNvSpPr/>
          <p:nvPr/>
        </p:nvSpPr>
        <p:spPr>
          <a:xfrm>
            <a:off x="1020604" y="3391733"/>
            <a:ext cx="3211235" cy="1088708"/>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Influence of soil organic matter on the distribution of Cd, Ni, and Zn.</a:t>
            </a:r>
            <a:endParaRPr lang="en-US" sz="1750" dirty="0"/>
          </a:p>
        </p:txBody>
      </p:sp>
      <p:sp>
        <p:nvSpPr>
          <p:cNvPr id="7" name="Shape 4"/>
          <p:cNvSpPr/>
          <p:nvPr/>
        </p:nvSpPr>
        <p:spPr>
          <a:xfrm>
            <a:off x="4685467" y="2674501"/>
            <a:ext cx="3664863" cy="2032754"/>
          </a:xfrm>
          <a:prstGeom prst="roundRect">
            <a:avLst>
              <a:gd name="adj" fmla="val 1674"/>
            </a:avLst>
          </a:prstGeom>
          <a:solidFill>
            <a:srgbClr val="F0EDE6"/>
          </a:solidFill>
          <a:ln/>
        </p:spPr>
      </p:sp>
      <p:sp>
        <p:nvSpPr>
          <p:cNvPr id="8" name="Text 5"/>
          <p:cNvSpPr/>
          <p:nvPr/>
        </p:nvSpPr>
        <p:spPr>
          <a:xfrm>
            <a:off x="4912281" y="2901315"/>
            <a:ext cx="2835235" cy="354330"/>
          </a:xfrm>
          <a:prstGeom prst="rect">
            <a:avLst/>
          </a:prstGeom>
          <a:noFill/>
          <a:ln/>
        </p:spPr>
        <p:txBody>
          <a:bodyPr wrap="none" lIns="0" tIns="0" rIns="0" bIns="0" rtlCol="0" anchor="t"/>
          <a:lstStyle/>
          <a:p>
            <a:pPr indent="0" marL="0">
              <a:lnSpc>
                <a:spcPts val="2750"/>
              </a:lnSpc>
              <a:buNone/>
            </a:pPr>
            <a:r>
              <a:rPr lang="en-US" sz="2200" u="sng" dirty="0">
                <a:solidFill>
                  <a:srgbClr val="1B5F39"/>
                </a:solidFill>
                <a:latin typeface="Alice" pitchFamily="34" charset="0"/>
                <a:ea typeface="Alice" pitchFamily="34" charset="-122"/>
                <a:cs typeface="Alice" pitchFamily="34" charset="-120"/>
                <a:hlinkClick r:id="rId3" invalidUrl="" action="" tgtFrame="" tooltip="" history="1" highlightClick="0" endSnd="0">
                  <a:extLst>
                    <a:ext uri="{A12FA001-AC4F-418D-AE19-62706E023703}">
                      <ahyp:hlinkClr xmlns:ahyp="http://schemas.microsoft.com/office/drawing/2018/hyperlinkcolor" val="tx"/>
                    </a:ext>
                  </a:extLst>
                </a:hlinkClick>
              </a:rPr>
              <a:t>Soil Quality Studies</a:t>
            </a:r>
            <a:endParaRPr lang="en-US" sz="2200" dirty="0"/>
          </a:p>
        </p:txBody>
      </p:sp>
      <p:sp>
        <p:nvSpPr>
          <p:cNvPr id="9" name="Text 6"/>
          <p:cNvSpPr/>
          <p:nvPr/>
        </p:nvSpPr>
        <p:spPr>
          <a:xfrm>
            <a:off x="4912281" y="3391733"/>
            <a:ext cx="3211235" cy="1088708"/>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Methods for accurately and quickly studying soil quality are reviewed.</a:t>
            </a:r>
            <a:endParaRPr lang="en-US" sz="1750" dirty="0"/>
          </a:p>
        </p:txBody>
      </p:sp>
      <p:sp>
        <p:nvSpPr>
          <p:cNvPr id="10" name="Shape 7"/>
          <p:cNvSpPr/>
          <p:nvPr/>
        </p:nvSpPr>
        <p:spPr>
          <a:xfrm>
            <a:off x="793790" y="4934069"/>
            <a:ext cx="7556421" cy="1669852"/>
          </a:xfrm>
          <a:prstGeom prst="roundRect">
            <a:avLst>
              <a:gd name="adj" fmla="val 2038"/>
            </a:avLst>
          </a:prstGeom>
          <a:solidFill>
            <a:srgbClr val="F0EDE6"/>
          </a:solidFill>
          <a:ln/>
        </p:spPr>
      </p:sp>
      <p:sp>
        <p:nvSpPr>
          <p:cNvPr id="11" name="Text 8"/>
          <p:cNvSpPr/>
          <p:nvPr/>
        </p:nvSpPr>
        <p:spPr>
          <a:xfrm>
            <a:off x="1020604" y="5160883"/>
            <a:ext cx="3507819" cy="354330"/>
          </a:xfrm>
          <a:prstGeom prst="rect">
            <a:avLst/>
          </a:prstGeom>
          <a:noFill/>
          <a:ln/>
        </p:spPr>
        <p:txBody>
          <a:bodyPr wrap="none" lIns="0" tIns="0" rIns="0" bIns="0" rtlCol="0" anchor="t"/>
          <a:lstStyle/>
          <a:p>
            <a:pPr indent="0" marL="0">
              <a:lnSpc>
                <a:spcPts val="2750"/>
              </a:lnSpc>
              <a:buNone/>
            </a:pPr>
            <a:r>
              <a:rPr lang="en-US" sz="2200" u="sng" dirty="0">
                <a:solidFill>
                  <a:srgbClr val="1B5F39"/>
                </a:solidFill>
                <a:latin typeface="Alice" pitchFamily="34" charset="0"/>
                <a:ea typeface="Alice" pitchFamily="34" charset="-122"/>
                <a:cs typeface="Alice" pitchFamily="34" charset="-120"/>
                <a:hlinkClick r:id="rId4" invalidUrl="" action="" tgtFrame="" tooltip="" history="1" highlightClick="0" endSnd="0">
                  <a:extLst>
                    <a:ext uri="{A12FA001-AC4F-418D-AE19-62706E023703}">
                      <ahyp:hlinkClr xmlns:ahyp="http://schemas.microsoft.com/office/drawing/2018/hyperlinkcolor" val="tx"/>
                    </a:ext>
                  </a:extLst>
                </a:hlinkClick>
              </a:rPr>
              <a:t>Heavy Metal Determination</a:t>
            </a:r>
            <a:endParaRPr lang="en-US" sz="2200" dirty="0"/>
          </a:p>
        </p:txBody>
      </p:sp>
      <p:sp>
        <p:nvSpPr>
          <p:cNvPr id="12" name="Text 9"/>
          <p:cNvSpPr/>
          <p:nvPr/>
        </p:nvSpPr>
        <p:spPr>
          <a:xfrm>
            <a:off x="1020604" y="5651302"/>
            <a:ext cx="7102793" cy="725805"/>
          </a:xfrm>
          <a:prstGeom prst="rect">
            <a:avLst/>
          </a:prstGeom>
          <a:noFill/>
          <a:ln/>
        </p:spPr>
        <p:txBody>
          <a:bodyPr wrap="square" lIns="0" tIns="0" rIns="0" bIns="0" rtlCol="0" anchor="t"/>
          <a:lstStyle/>
          <a:p>
            <a:pPr indent="0" marL="0">
              <a:lnSpc>
                <a:spcPts val="2850"/>
              </a:lnSpc>
              <a:buNone/>
            </a:pPr>
            <a:r>
              <a:rPr lang="en-US" sz="1750" dirty="0">
                <a:solidFill>
                  <a:srgbClr val="2C2821"/>
                </a:solidFill>
                <a:latin typeface="Lora" pitchFamily="34" charset="0"/>
                <a:ea typeface="Lora" pitchFamily="34" charset="-122"/>
                <a:cs typeface="Lora" pitchFamily="34" charset="-120"/>
              </a:rPr>
              <a:t>Spectroscopic methods for direct determination of heavy metals in soil.</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2025-03-04T23:01:29Z</dcterms:created>
  <dcterms:modified xsi:type="dcterms:W3CDTF">2025-03-04T23:01:29Z</dcterms:modified>
</cp:coreProperties>
</file>