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Montserrat"/>
      <p:regular r:id="rId15"/>
      <p:bold r:id="rId16"/>
      <p:italic r:id="rId17"/>
      <p:boldItalic r:id="rId18"/>
    </p:embeddedFont>
    <p:embeddedFont>
      <p:font typeface="Lato"/>
      <p:regular r:id="rId19"/>
      <p:bold r:id="rId20"/>
      <p:italic r:id="rId21"/>
      <p:boldItalic r:id="rId22"/>
    </p:embeddedFont>
    <p:embeddedFont>
      <p:font typeface="Gentium Basic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22" Type="http://schemas.openxmlformats.org/officeDocument/2006/relationships/font" Target="fonts/Lato-boldItalic.fntdata"/><Relationship Id="rId21" Type="http://schemas.openxmlformats.org/officeDocument/2006/relationships/font" Target="fonts/Lato-italic.fntdata"/><Relationship Id="rId24" Type="http://schemas.openxmlformats.org/officeDocument/2006/relationships/font" Target="fonts/GentiumBasic-bold.fntdata"/><Relationship Id="rId23" Type="http://schemas.openxmlformats.org/officeDocument/2006/relationships/font" Target="fonts/GentiumBasic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GentiumBasic-boldItalic.fntdata"/><Relationship Id="rId25" Type="http://schemas.openxmlformats.org/officeDocument/2006/relationships/font" Target="fonts/GentiumBasic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font" Target="fonts/Montserrat-regular.fntdata"/><Relationship Id="rId14" Type="http://schemas.openxmlformats.org/officeDocument/2006/relationships/slide" Target="slides/slide9.xml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19" Type="http://schemas.openxmlformats.org/officeDocument/2006/relationships/font" Target="fonts/Lato-regular.fntdata"/><Relationship Id="rId18" Type="http://schemas.openxmlformats.org/officeDocument/2006/relationships/font" Target="fonts/Montserrat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e664b874cb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e664b874cb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e664b874cb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e664b874cb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e664b874cb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e664b874cb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</a:pPr>
            <a:r>
              <a:rPr lang="en" sz="1800">
                <a:solidFill>
                  <a:schemeClr val="lt1"/>
                </a:solidFill>
                <a:highlight>
                  <a:schemeClr val="dk1"/>
                </a:highlight>
                <a:latin typeface="Lato"/>
                <a:ea typeface="Lato"/>
                <a:cs typeface="Lato"/>
                <a:sym typeface="Lato"/>
              </a:rPr>
              <a:t>(Culex,Aedes,etc….)</a:t>
            </a:r>
            <a:endParaRPr sz="1800">
              <a:solidFill>
                <a:schemeClr val="dk1"/>
              </a:solidFill>
              <a:highlight>
                <a:schemeClr val="dk1"/>
              </a:highlight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</a:pPr>
            <a:r>
              <a:rPr lang="en"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Collection was easy to find non-Anopheles larvae, however, it was difficult to collect Anopheles larvae photos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e664b874cb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e664b874cb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e68a8389ab_1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e68a8389ab_1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e68a8389ab_1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e68a8389ab_1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e664b874cb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e664b874cb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e68a8389ab_1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e68a8389ab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256675" y="905225"/>
            <a:ext cx="54174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Identifying Anopheles Larvae using a Convolutional Neural Network</a:t>
            </a:r>
            <a:endParaRPr/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4663225" y="3420050"/>
            <a:ext cx="4130700" cy="506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ntium Basic"/>
                <a:ea typeface="Gentium Basic"/>
                <a:cs typeface="Gentium Basic"/>
                <a:sym typeface="Gentium Basic"/>
              </a:rPr>
              <a:t>Spencer Burke (SpencerBurke22@gmail.com)</a:t>
            </a:r>
            <a:endParaRPr>
              <a:latin typeface="Gentium Basic"/>
              <a:ea typeface="Gentium Basic"/>
              <a:cs typeface="Gentium Basic"/>
              <a:sym typeface="Gentium Bas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ntium Basic"/>
                <a:ea typeface="Gentium Basic"/>
                <a:cs typeface="Gentium Basic"/>
                <a:sym typeface="Gentium Basic"/>
              </a:rPr>
              <a:t>Juan Durante (juan.durante2005@gmail.com)</a:t>
            </a:r>
            <a:endParaRPr>
              <a:latin typeface="Gentium Basic"/>
              <a:ea typeface="Gentium Basic"/>
              <a:cs typeface="Gentium Basic"/>
              <a:sym typeface="Gentium Bas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ntium Basic"/>
                <a:ea typeface="Gentium Basic"/>
                <a:cs typeface="Gentium Basic"/>
                <a:sym typeface="Gentium Basic"/>
              </a:rPr>
              <a:t>Christopher Grizzaffi (grizzaffichristopher@gmail.com)</a:t>
            </a:r>
            <a:endParaRPr>
              <a:latin typeface="Gentium Basic"/>
              <a:ea typeface="Gentium Basic"/>
              <a:cs typeface="Gentium Basic"/>
              <a:sym typeface="Gentium Bas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ntium Basic"/>
                <a:ea typeface="Gentium Basic"/>
                <a:cs typeface="Gentium Basic"/>
                <a:sym typeface="Gentium Basic"/>
              </a:rPr>
              <a:t>Amyn Macknojia (amyn.macknojia@gmail.com)</a:t>
            </a:r>
            <a:endParaRPr>
              <a:latin typeface="Gentium Basic"/>
              <a:ea typeface="Gentium Basic"/>
              <a:cs typeface="Gentium Basic"/>
              <a:sym typeface="Gentium Bas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1297500" y="461200"/>
            <a:ext cx="4151700" cy="44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Context</a:t>
            </a:r>
            <a:endParaRPr/>
          </a:p>
        </p:txBody>
      </p:sp>
      <p:sp>
        <p:nvSpPr>
          <p:cNvPr id="141" name="Google Shape;141;p14"/>
          <p:cNvSpPr txBox="1"/>
          <p:nvPr>
            <p:ph idx="1" type="body"/>
          </p:nvPr>
        </p:nvSpPr>
        <p:spPr>
          <a:xfrm>
            <a:off x="1070025" y="1473200"/>
            <a:ext cx="49605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Anopheles mosquitoes are the main carriers of malaria</a:t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Using a classifier to identify mosquito larvae can help track and reduce outbreaks</a:t>
            </a:r>
            <a:endParaRPr sz="1800"/>
          </a:p>
        </p:txBody>
      </p:sp>
      <p:sp>
        <p:nvSpPr>
          <p:cNvPr id="142" name="Google Shape;142;p14"/>
          <p:cNvSpPr/>
          <p:nvPr/>
        </p:nvSpPr>
        <p:spPr>
          <a:xfrm>
            <a:off x="6326350" y="-100"/>
            <a:ext cx="2817900" cy="5143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4"/>
          <p:cNvSpPr/>
          <p:nvPr/>
        </p:nvSpPr>
        <p:spPr>
          <a:xfrm>
            <a:off x="6580050" y="-100"/>
            <a:ext cx="2817900" cy="5143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4"/>
          <p:cNvSpPr/>
          <p:nvPr/>
        </p:nvSpPr>
        <p:spPr>
          <a:xfrm>
            <a:off x="1611850" y="963475"/>
            <a:ext cx="3069300" cy="26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5" name="Google Shape;14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80049" y="461200"/>
            <a:ext cx="2817901" cy="198910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4"/>
          <p:cNvSpPr txBox="1"/>
          <p:nvPr/>
        </p:nvSpPr>
        <p:spPr>
          <a:xfrm>
            <a:off x="6705200" y="2814825"/>
            <a:ext cx="2386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Yearly malaria deaths by region (image from ourworldindata.org)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5"/>
          <p:cNvSpPr txBox="1"/>
          <p:nvPr>
            <p:ph type="title"/>
          </p:nvPr>
        </p:nvSpPr>
        <p:spPr>
          <a:xfrm>
            <a:off x="1052550" y="459775"/>
            <a:ext cx="7038900" cy="44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Questions</a:t>
            </a:r>
            <a:endParaRPr/>
          </a:p>
        </p:txBody>
      </p:sp>
      <p:sp>
        <p:nvSpPr>
          <p:cNvPr id="152" name="Google Shape;152;p15"/>
          <p:cNvSpPr txBox="1"/>
          <p:nvPr>
            <p:ph idx="1" type="body"/>
          </p:nvPr>
        </p:nvSpPr>
        <p:spPr>
          <a:xfrm>
            <a:off x="1052550" y="1149325"/>
            <a:ext cx="3620100" cy="3272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/>
              <a:t>Can deep learning models accurately identify Anopheles mosquito larvae?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/>
              <a:t>Can a deep learning model be used to aid malaria initiatives like the President’s Malaria Initiative?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3" name="Google Shape;153;p15"/>
          <p:cNvSpPr/>
          <p:nvPr/>
        </p:nvSpPr>
        <p:spPr>
          <a:xfrm>
            <a:off x="1611850" y="963475"/>
            <a:ext cx="3069300" cy="26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4" name="Google Shape;15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17600" y="679401"/>
            <a:ext cx="4226400" cy="378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6"/>
          <p:cNvSpPr txBox="1"/>
          <p:nvPr>
            <p:ph type="title"/>
          </p:nvPr>
        </p:nvSpPr>
        <p:spPr>
          <a:xfrm>
            <a:off x="1052550" y="429400"/>
            <a:ext cx="7038900" cy="4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Collection</a:t>
            </a:r>
            <a:endParaRPr/>
          </a:p>
        </p:txBody>
      </p:sp>
      <p:sp>
        <p:nvSpPr>
          <p:cNvPr id="160" name="Google Shape;160;p16"/>
          <p:cNvSpPr txBox="1"/>
          <p:nvPr>
            <p:ph idx="1" type="body"/>
          </p:nvPr>
        </p:nvSpPr>
        <p:spPr>
          <a:xfrm>
            <a:off x="1052550" y="1397950"/>
            <a:ext cx="4885500" cy="342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Collected full-body larval images taken by SEES interns over the months of June and July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No prefabricated datasets available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Not enough Anopheles images could be selected from the SEES program's GLOBE Observer dataset, additional images pulled from other studies and scientists to improve our </a:t>
            </a:r>
            <a:r>
              <a:rPr lang="en" sz="1800"/>
              <a:t>training</a:t>
            </a:r>
            <a:r>
              <a:rPr lang="en" sz="1800"/>
              <a:t> set</a:t>
            </a:r>
            <a:endParaRPr sz="1700"/>
          </a:p>
        </p:txBody>
      </p:sp>
      <p:pic>
        <p:nvPicPr>
          <p:cNvPr id="161" name="Google Shape;16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74700" y="1250125"/>
            <a:ext cx="3069300" cy="3028546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6"/>
          <p:cNvSpPr/>
          <p:nvPr/>
        </p:nvSpPr>
        <p:spPr>
          <a:xfrm>
            <a:off x="1601475" y="875500"/>
            <a:ext cx="3069300" cy="26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7"/>
          <p:cNvSpPr txBox="1"/>
          <p:nvPr>
            <p:ph type="title"/>
          </p:nvPr>
        </p:nvSpPr>
        <p:spPr>
          <a:xfrm>
            <a:off x="1052550" y="415500"/>
            <a:ext cx="7038900" cy="49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Model Design</a:t>
            </a:r>
            <a:endParaRPr/>
          </a:p>
        </p:txBody>
      </p:sp>
      <p:sp>
        <p:nvSpPr>
          <p:cNvPr id="168" name="Google Shape;168;p17"/>
          <p:cNvSpPr/>
          <p:nvPr/>
        </p:nvSpPr>
        <p:spPr>
          <a:xfrm>
            <a:off x="1529400" y="907500"/>
            <a:ext cx="3069300" cy="26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7"/>
          <p:cNvSpPr txBox="1"/>
          <p:nvPr>
            <p:ph idx="1" type="body"/>
          </p:nvPr>
        </p:nvSpPr>
        <p:spPr>
          <a:xfrm>
            <a:off x="1052550" y="1116150"/>
            <a:ext cx="5113500" cy="320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The model was </a:t>
            </a:r>
            <a:r>
              <a:rPr lang="en" sz="1800"/>
              <a:t>built</a:t>
            </a:r>
            <a:r>
              <a:rPr lang="en" sz="1800"/>
              <a:t> upon a </a:t>
            </a:r>
            <a:r>
              <a:rPr lang="en" sz="1800"/>
              <a:t>convolutional</a:t>
            </a:r>
            <a:r>
              <a:rPr lang="en" sz="1800"/>
              <a:t> neural network (CNN), which is a form of a deep learning model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Deep network allows it to extract more information from the images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AlexNet architecture used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8 layers, with dropout in layers 6 and 7 to reduce overfitting</a:t>
            </a:r>
            <a:endParaRPr sz="1800"/>
          </a:p>
        </p:txBody>
      </p:sp>
      <p:pic>
        <p:nvPicPr>
          <p:cNvPr id="170" name="Google Shape;17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23711" y="0"/>
            <a:ext cx="3220278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8"/>
          <p:cNvSpPr txBox="1"/>
          <p:nvPr>
            <p:ph idx="1" type="body"/>
          </p:nvPr>
        </p:nvSpPr>
        <p:spPr>
          <a:xfrm>
            <a:off x="1100225" y="1141275"/>
            <a:ext cx="5413500" cy="30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Results were promising and displayed future potential for this model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Training accuracy around 98-100%, but the testing accuracy was much lower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We believe this to be related to overfitting and an insufficient dataset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Early-stage results show that more data could improve model accuracy</a:t>
            </a:r>
            <a:endParaRPr sz="1800"/>
          </a:p>
        </p:txBody>
      </p:sp>
      <p:sp>
        <p:nvSpPr>
          <p:cNvPr id="176" name="Google Shape;176;p18"/>
          <p:cNvSpPr txBox="1"/>
          <p:nvPr>
            <p:ph type="title"/>
          </p:nvPr>
        </p:nvSpPr>
        <p:spPr>
          <a:xfrm>
            <a:off x="1052550" y="499525"/>
            <a:ext cx="7038900" cy="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</a:t>
            </a:r>
            <a:endParaRPr/>
          </a:p>
        </p:txBody>
      </p:sp>
      <p:sp>
        <p:nvSpPr>
          <p:cNvPr id="177" name="Google Shape;177;p18"/>
          <p:cNvSpPr/>
          <p:nvPr/>
        </p:nvSpPr>
        <p:spPr>
          <a:xfrm>
            <a:off x="1611850" y="963475"/>
            <a:ext cx="3069300" cy="26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9"/>
          <p:cNvSpPr txBox="1"/>
          <p:nvPr/>
        </p:nvSpPr>
        <p:spPr>
          <a:xfrm>
            <a:off x="6756550" y="2160875"/>
            <a:ext cx="22362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Training accuracies of the same classifier trained for 15 epochs (above) and 20 epochs (below)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3" name="Google Shape;183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Error Analysis</a:t>
            </a:r>
            <a:endParaRPr/>
          </a:p>
        </p:txBody>
      </p:sp>
      <p:sp>
        <p:nvSpPr>
          <p:cNvPr id="184" name="Google Shape;184;p19"/>
          <p:cNvSpPr txBox="1"/>
          <p:nvPr>
            <p:ph idx="1" type="body"/>
          </p:nvPr>
        </p:nvSpPr>
        <p:spPr>
          <a:xfrm>
            <a:off x="1052550" y="1215475"/>
            <a:ext cx="56694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Possible Errors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Lack of Data</a:t>
            </a:r>
            <a:endParaRPr sz="1800"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124 Larvae Photos total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Inconsistency with Pictures</a:t>
            </a:r>
            <a:endParaRPr sz="1800"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Differences</a:t>
            </a:r>
            <a:r>
              <a:rPr lang="en" sz="1800"/>
              <a:t> in Cameras and lighting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Overfitting</a:t>
            </a:r>
            <a:endParaRPr sz="1800"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Accuracy in the training Data is high yet significantly lower in tests</a:t>
            </a:r>
            <a:endParaRPr sz="1800"/>
          </a:p>
        </p:txBody>
      </p:sp>
      <p:pic>
        <p:nvPicPr>
          <p:cNvPr id="185" name="Google Shape;185;p19"/>
          <p:cNvPicPr preferRelativeResize="0"/>
          <p:nvPr/>
        </p:nvPicPr>
        <p:blipFill rotWithShape="1">
          <a:blip r:embed="rId3">
            <a:alphaModFix/>
          </a:blip>
          <a:srcRect b="0" l="0" r="49997" t="0"/>
          <a:stretch/>
        </p:blipFill>
        <p:spPr>
          <a:xfrm>
            <a:off x="6722000" y="213025"/>
            <a:ext cx="2270624" cy="1826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19"/>
          <p:cNvPicPr preferRelativeResize="0"/>
          <p:nvPr/>
        </p:nvPicPr>
        <p:blipFill rotWithShape="1">
          <a:blip r:embed="rId3">
            <a:alphaModFix/>
          </a:blip>
          <a:srcRect b="0" l="49997" r="0" t="0"/>
          <a:stretch/>
        </p:blipFill>
        <p:spPr>
          <a:xfrm>
            <a:off x="6722000" y="3144919"/>
            <a:ext cx="2270624" cy="1826106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19"/>
          <p:cNvSpPr/>
          <p:nvPr/>
        </p:nvSpPr>
        <p:spPr>
          <a:xfrm>
            <a:off x="1179300" y="1033900"/>
            <a:ext cx="3069300" cy="26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0"/>
          <p:cNvSpPr txBox="1"/>
          <p:nvPr>
            <p:ph type="title"/>
          </p:nvPr>
        </p:nvSpPr>
        <p:spPr>
          <a:xfrm>
            <a:off x="1052550" y="451250"/>
            <a:ext cx="7038900" cy="46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Future Applications</a:t>
            </a:r>
            <a:endParaRPr/>
          </a:p>
        </p:txBody>
      </p:sp>
      <p:sp>
        <p:nvSpPr>
          <p:cNvPr id="193" name="Google Shape;193;p20"/>
          <p:cNvSpPr/>
          <p:nvPr/>
        </p:nvSpPr>
        <p:spPr>
          <a:xfrm>
            <a:off x="1611850" y="963475"/>
            <a:ext cx="3069300" cy="26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4" name="Google Shape;19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95275" y="1220225"/>
            <a:ext cx="3040000" cy="30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0"/>
          <p:cNvSpPr txBox="1"/>
          <p:nvPr>
            <p:ph idx="1" type="body"/>
          </p:nvPr>
        </p:nvSpPr>
        <p:spPr>
          <a:xfrm>
            <a:off x="1052550" y="1141825"/>
            <a:ext cx="5198100" cy="346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Refining the model and creating a larger training set could open up citizen science applications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Further applications could distinguish different species of larvae and genus of mosquitoes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Implementation into apps like GLOBE Observer could allow for citizen scientists and researchers to identify larvae quickly and reliably</a:t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1"/>
          <p:cNvSpPr txBox="1"/>
          <p:nvPr>
            <p:ph type="title"/>
          </p:nvPr>
        </p:nvSpPr>
        <p:spPr>
          <a:xfrm>
            <a:off x="1052550" y="106530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Thank you!</a:t>
            </a:r>
            <a:endParaRPr sz="2900"/>
          </a:p>
        </p:txBody>
      </p:sp>
      <p:sp>
        <p:nvSpPr>
          <p:cNvPr id="201" name="Google Shape;201;p21"/>
          <p:cNvSpPr txBox="1"/>
          <p:nvPr>
            <p:ph idx="1" type="body"/>
          </p:nvPr>
        </p:nvSpPr>
        <p:spPr>
          <a:xfrm>
            <a:off x="2343900" y="2571750"/>
            <a:ext cx="44562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/>
              <a:t>We’d be happy to answer any questions now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