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Old Standard TT"/>
      <p:regular r:id="rId19"/>
      <p:bold r:id="rId20"/>
      <p: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ldStandardTT-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ldStandardT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4df978bb45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4df978bb45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4303371af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4303371af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4f5e12e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4f5e12e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0ef99ec4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0ef99ec48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456874c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456874c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303371af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303371af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Sentence starters:</a:t>
            </a:r>
            <a:endParaRPr/>
          </a:p>
          <a:p>
            <a:pPr indent="0" lvl="0" marL="0" rtl="0" algn="l">
              <a:spcBef>
                <a:spcPts val="0"/>
              </a:spcBef>
              <a:spcAft>
                <a:spcPts val="0"/>
              </a:spcAft>
              <a:buNone/>
            </a:pPr>
            <a:r>
              <a:rPr lang="en"/>
              <a:t>We did this research because we wondered…</a:t>
            </a:r>
            <a:endParaRPr/>
          </a:p>
          <a:p>
            <a:pPr indent="0" lvl="0" marL="0" rtl="0" algn="l">
              <a:spcBef>
                <a:spcPts val="0"/>
              </a:spcBef>
              <a:spcAft>
                <a:spcPts val="0"/>
              </a:spcAft>
              <a:buNone/>
            </a:pPr>
            <a:r>
              <a:rPr lang="en"/>
              <a:t>This topic is important because…</a:t>
            </a:r>
            <a:endParaRPr/>
          </a:p>
          <a:p>
            <a:pPr indent="0" lvl="0" marL="0" rtl="0" algn="l">
              <a:spcBef>
                <a:spcPts val="0"/>
              </a:spcBef>
              <a:spcAft>
                <a:spcPts val="0"/>
              </a:spcAft>
              <a:buNone/>
            </a:pPr>
            <a:r>
              <a:rPr lang="en"/>
              <a:t>We already knew…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df978bb45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4df978bb45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Sentence starters:</a:t>
            </a:r>
            <a:endParaRPr/>
          </a:p>
          <a:p>
            <a:pPr indent="0" lvl="0" marL="0" rtl="0" algn="l">
              <a:spcBef>
                <a:spcPts val="0"/>
              </a:spcBef>
              <a:spcAft>
                <a:spcPts val="0"/>
              </a:spcAft>
              <a:buNone/>
            </a:pPr>
            <a:r>
              <a:rPr lang="en"/>
              <a:t>We did this research because we wondered…</a:t>
            </a:r>
            <a:endParaRPr/>
          </a:p>
          <a:p>
            <a:pPr indent="0" lvl="0" marL="0" rtl="0" algn="l">
              <a:spcBef>
                <a:spcPts val="0"/>
              </a:spcBef>
              <a:spcAft>
                <a:spcPts val="0"/>
              </a:spcAft>
              <a:buNone/>
            </a:pPr>
            <a:r>
              <a:rPr lang="en"/>
              <a:t>This topic is important because…</a:t>
            </a:r>
            <a:endParaRPr/>
          </a:p>
          <a:p>
            <a:pPr indent="0" lvl="0" marL="0" rtl="0" algn="l">
              <a:spcBef>
                <a:spcPts val="0"/>
              </a:spcBef>
              <a:spcAft>
                <a:spcPts val="0"/>
              </a:spcAft>
              <a:buNone/>
            </a:pPr>
            <a:r>
              <a:rPr lang="en"/>
              <a:t>We already knew…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303371af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303371af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Sentence starters:</a:t>
            </a:r>
            <a:endParaRPr/>
          </a:p>
          <a:p>
            <a:pPr indent="0" lvl="0" marL="0" rtl="0" algn="l">
              <a:spcBef>
                <a:spcPts val="0"/>
              </a:spcBef>
              <a:spcAft>
                <a:spcPts val="0"/>
              </a:spcAft>
              <a:buNone/>
            </a:pPr>
            <a:r>
              <a:rPr lang="en"/>
              <a:t>Our research question is…</a:t>
            </a:r>
            <a:endParaRPr/>
          </a:p>
          <a:p>
            <a:pPr indent="0" lvl="0" marL="0" rtl="0" algn="l">
              <a:spcBef>
                <a:spcPts val="0"/>
              </a:spcBef>
              <a:spcAft>
                <a:spcPts val="0"/>
              </a:spcAft>
              <a:buNone/>
            </a:pPr>
            <a:r>
              <a:rPr lang="en"/>
              <a:t>Our prediction was…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303371af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303371af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Sentence starters:</a:t>
            </a:r>
            <a:endParaRPr/>
          </a:p>
          <a:p>
            <a:pPr indent="0" lvl="0" marL="0" rtl="0" algn="l">
              <a:spcBef>
                <a:spcPts val="0"/>
              </a:spcBef>
              <a:spcAft>
                <a:spcPts val="0"/>
              </a:spcAft>
              <a:buNone/>
            </a:pPr>
            <a:r>
              <a:rPr lang="en"/>
              <a:t>We collected… (what types of data)</a:t>
            </a:r>
            <a:endParaRPr/>
          </a:p>
          <a:p>
            <a:pPr indent="0" lvl="0" marL="0" rtl="0" algn="l">
              <a:spcBef>
                <a:spcPts val="0"/>
              </a:spcBef>
              <a:spcAft>
                <a:spcPts val="0"/>
              </a:spcAft>
              <a:buNone/>
            </a:pPr>
            <a:r>
              <a:rPr lang="en"/>
              <a:t>Our study location was…</a:t>
            </a:r>
            <a:endParaRPr/>
          </a:p>
          <a:p>
            <a:pPr indent="0" lvl="0" marL="0" rtl="0" algn="l">
              <a:spcBef>
                <a:spcPts val="0"/>
              </a:spcBef>
              <a:spcAft>
                <a:spcPts val="0"/>
              </a:spcAft>
              <a:buNone/>
            </a:pPr>
            <a:r>
              <a:rPr lang="en"/>
              <a:t>We collected data on… (dates)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303371af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303371af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303371af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4303371af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Sentence starters: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results showed…</a:t>
            </a:r>
            <a:endParaRPr/>
          </a:p>
          <a:p>
            <a:pPr indent="0" lvl="0" marL="0" rtl="0" algn="l">
              <a:spcBef>
                <a:spcPts val="0"/>
              </a:spcBef>
              <a:spcAft>
                <a:spcPts val="0"/>
              </a:spcAft>
              <a:buNone/>
            </a:pPr>
            <a:r>
              <a:rPr lang="en"/>
              <a:t>The data did/did not answer the research question because…</a:t>
            </a:r>
            <a:endParaRPr/>
          </a:p>
          <a:p>
            <a:pPr indent="0" lvl="0" marL="0" rtl="0" algn="l">
              <a:spcBef>
                <a:spcPts val="0"/>
              </a:spcBef>
              <a:spcAft>
                <a:spcPts val="0"/>
              </a:spcAft>
              <a:buNone/>
            </a:pPr>
            <a:r>
              <a:rPr lang="en"/>
              <a:t>We used to think… but now we think…</a:t>
            </a:r>
            <a:endParaRPr/>
          </a:p>
          <a:p>
            <a:pPr indent="0" lvl="0" marL="0" rtl="0" algn="l">
              <a:spcBef>
                <a:spcPts val="0"/>
              </a:spcBef>
              <a:spcAft>
                <a:spcPts val="0"/>
              </a:spcAft>
              <a:buNone/>
            </a:pPr>
            <a:r>
              <a:rPr lang="en"/>
              <a:t>Because of our research we…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decc309a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decc309a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303371af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303371af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Sentence starters:</a:t>
            </a:r>
            <a:endParaRPr/>
          </a:p>
          <a:p>
            <a:pPr indent="0" lvl="0" marL="0" rtl="0" algn="l">
              <a:spcBef>
                <a:spcPts val="0"/>
              </a:spcBef>
              <a:spcAft>
                <a:spcPts val="0"/>
              </a:spcAft>
              <a:buNone/>
            </a:pPr>
            <a:r>
              <a:rPr lang="en"/>
              <a:t>Possible sources of error/uncertainties were…</a:t>
            </a:r>
            <a:endParaRPr/>
          </a:p>
          <a:p>
            <a:pPr indent="0" lvl="0" marL="0" rtl="0" algn="l">
              <a:spcBef>
                <a:spcPts val="0"/>
              </a:spcBef>
              <a:spcAft>
                <a:spcPts val="0"/>
              </a:spcAft>
              <a:buNone/>
            </a:pPr>
            <a:r>
              <a:rPr lang="en"/>
              <a:t>Improvements to our investigations could be…</a:t>
            </a:r>
            <a:endParaRPr/>
          </a:p>
          <a:p>
            <a:pPr indent="0" lvl="0" marL="0" rtl="0" algn="l">
              <a:spcBef>
                <a:spcPts val="0"/>
              </a:spcBef>
              <a:spcAft>
                <a:spcPts val="0"/>
              </a:spcAft>
              <a:buNone/>
            </a:pPr>
            <a:r>
              <a:rPr lang="en"/>
              <a:t>Now we wonder…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adfg.alaska.gov/index.cfm?adfg=home.main" TargetMode="External"/><Relationship Id="rId4" Type="http://schemas.openxmlformats.org/officeDocument/2006/relationships/image" Target="../media/image5.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8" y="1290575"/>
            <a:ext cx="8520600" cy="2052600"/>
          </a:xfrm>
          <a:prstGeom prst="rect">
            <a:avLst/>
          </a:prstGeom>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dk1"/>
              </a:buClr>
              <a:buSzPts val="5400"/>
              <a:buFont typeface="Arial"/>
              <a:buNone/>
            </a:pPr>
            <a:r>
              <a:rPr lang="en" sz="5400"/>
              <a:t>Cottonwood Creek Water Quality Assessment</a:t>
            </a:r>
            <a:endParaRPr/>
          </a:p>
        </p:txBody>
      </p:sp>
      <p:sp>
        <p:nvSpPr>
          <p:cNvPr id="60" name="Google Shape;60;p13"/>
          <p:cNvSpPr txBox="1"/>
          <p:nvPr>
            <p:ph idx="1" type="subTitle"/>
          </p:nvPr>
        </p:nvSpPr>
        <p:spPr>
          <a:xfrm>
            <a:off x="311700" y="3595700"/>
            <a:ext cx="8520600" cy="132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Jameson, Lyra, Josh </a:t>
            </a:r>
            <a:endParaRPr/>
          </a:p>
          <a:p>
            <a:pPr indent="0" lvl="0" marL="0" rtl="0" algn="l">
              <a:spcBef>
                <a:spcPts val="0"/>
              </a:spcBef>
              <a:spcAft>
                <a:spcPts val="0"/>
              </a:spcAft>
              <a:buNone/>
            </a:pPr>
            <a:r>
              <a:rPr lang="en"/>
              <a:t>Knik Charter School</a:t>
            </a:r>
            <a:endParaRPr/>
          </a:p>
          <a:p>
            <a:pPr indent="0" lvl="0" marL="0" rtl="0" algn="l">
              <a:spcBef>
                <a:spcPts val="0"/>
              </a:spcBef>
              <a:spcAft>
                <a:spcPts val="0"/>
              </a:spcAft>
              <a:buNone/>
            </a:pPr>
            <a:r>
              <a:rPr lang="en"/>
              <a:t>Wasilla, Alaska</a:t>
            </a:r>
            <a:endParaRPr/>
          </a:p>
        </p:txBody>
      </p:sp>
      <p:pic>
        <p:nvPicPr>
          <p:cNvPr id="61" name="Google Shape;61;p13" title="USGLOBE_curved.png"/>
          <p:cNvPicPr preferRelativeResize="0"/>
          <p:nvPr/>
        </p:nvPicPr>
        <p:blipFill>
          <a:blip r:embed="rId3">
            <a:alphaModFix/>
          </a:blip>
          <a:stretch>
            <a:fillRect/>
          </a:stretch>
        </p:blipFill>
        <p:spPr>
          <a:xfrm>
            <a:off x="311697" y="380487"/>
            <a:ext cx="856176" cy="910076"/>
          </a:xfrm>
          <a:prstGeom prst="rect">
            <a:avLst/>
          </a:prstGeom>
          <a:noFill/>
          <a:ln>
            <a:noFill/>
          </a:ln>
        </p:spPr>
      </p:pic>
      <p:pic>
        <p:nvPicPr>
          <p:cNvPr id="62" name="Google Shape;62;p13" title="Knik Tribe Logo resized.png"/>
          <p:cNvPicPr preferRelativeResize="0"/>
          <p:nvPr/>
        </p:nvPicPr>
        <p:blipFill>
          <a:blip r:embed="rId4">
            <a:alphaModFix/>
          </a:blip>
          <a:stretch>
            <a:fillRect/>
          </a:stretch>
        </p:blipFill>
        <p:spPr>
          <a:xfrm>
            <a:off x="7791325" y="421738"/>
            <a:ext cx="1095199" cy="827601"/>
          </a:xfrm>
          <a:prstGeom prst="rect">
            <a:avLst/>
          </a:prstGeom>
          <a:noFill/>
          <a:ln>
            <a:noFill/>
          </a:ln>
        </p:spPr>
      </p:pic>
      <p:pic>
        <p:nvPicPr>
          <p:cNvPr id="63" name="Google Shape;63;p13" title="SIGN.png"/>
          <p:cNvPicPr preferRelativeResize="0"/>
          <p:nvPr/>
        </p:nvPicPr>
        <p:blipFill rotWithShape="1">
          <a:blip r:embed="rId5">
            <a:alphaModFix/>
          </a:blip>
          <a:srcRect b="22494" l="18709" r="17955" t="18682"/>
          <a:stretch/>
        </p:blipFill>
        <p:spPr>
          <a:xfrm>
            <a:off x="1289801" y="369513"/>
            <a:ext cx="1003550" cy="932026"/>
          </a:xfrm>
          <a:prstGeom prst="rect">
            <a:avLst/>
          </a:prstGeom>
          <a:noFill/>
          <a:ln>
            <a:noFill/>
          </a:ln>
        </p:spPr>
      </p:pic>
      <p:pic>
        <p:nvPicPr>
          <p:cNvPr id="64" name="Google Shape;64;p13" title="kcs.png"/>
          <p:cNvPicPr preferRelativeResize="0"/>
          <p:nvPr/>
        </p:nvPicPr>
        <p:blipFill rotWithShape="1">
          <a:blip r:embed="rId6">
            <a:alphaModFix/>
          </a:blip>
          <a:srcRect b="13557" l="9327" r="7540" t="12395"/>
          <a:stretch/>
        </p:blipFill>
        <p:spPr>
          <a:xfrm>
            <a:off x="6617850" y="312942"/>
            <a:ext cx="1173475" cy="1045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39" name="Google Shape;139;p22"/>
          <p:cNvSpPr txBox="1"/>
          <p:nvPr>
            <p:ph idx="1" type="body"/>
          </p:nvPr>
        </p:nvSpPr>
        <p:spPr>
          <a:xfrm>
            <a:off x="311700" y="1017725"/>
            <a:ext cx="8520600" cy="402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t>GLOBE.gov</a:t>
            </a:r>
            <a:endParaRPr b="1" sz="1400"/>
          </a:p>
          <a:p>
            <a:pPr indent="0" lvl="0" marL="0" rtl="0" algn="l">
              <a:lnSpc>
                <a:spcPct val="100000"/>
              </a:lnSpc>
              <a:spcBef>
                <a:spcPts val="1200"/>
              </a:spcBef>
              <a:spcAft>
                <a:spcPts val="0"/>
              </a:spcAft>
              <a:buNone/>
            </a:pPr>
            <a:r>
              <a:rPr b="1" lang="en" sz="1400">
                <a:solidFill>
                  <a:schemeClr val="dk1"/>
                </a:solidFill>
              </a:rPr>
              <a:t>Kraus, Fritz</a:t>
            </a:r>
            <a:r>
              <a:rPr lang="en" sz="1400">
                <a:solidFill>
                  <a:schemeClr val="dk1"/>
                </a:solidFill>
              </a:rPr>
              <a:t>. (1999).  A Guide to Classroom Salmon Egg Incubation in Alaska. Alaska Department of Fish and Game Special Publication No 99-2, Anchorage, Alaska.</a:t>
            </a:r>
            <a:endParaRPr sz="1400">
              <a:solidFill>
                <a:schemeClr val="dk1"/>
              </a:solidFill>
            </a:endParaRPr>
          </a:p>
          <a:p>
            <a:pPr indent="0" lvl="0" marL="0" rtl="0" algn="l">
              <a:lnSpc>
                <a:spcPct val="100000"/>
              </a:lnSpc>
              <a:spcBef>
                <a:spcPts val="1200"/>
              </a:spcBef>
              <a:spcAft>
                <a:spcPts val="0"/>
              </a:spcAft>
              <a:buNone/>
            </a:pPr>
            <a:r>
              <a:rPr b="1" lang="en" sz="1400">
                <a:solidFill>
                  <a:schemeClr val="dk1"/>
                </a:solidFill>
              </a:rPr>
              <a:t>Matanuska-Susitna Basin Salmon Habitat Partnership</a:t>
            </a:r>
            <a:r>
              <a:rPr lang="en" sz="1400">
                <a:solidFill>
                  <a:schemeClr val="dk1"/>
                </a:solidFill>
              </a:rPr>
              <a:t>. (2009) Healthy Salmon Healthy Communities.</a:t>
            </a:r>
            <a:endParaRPr sz="1400">
              <a:solidFill>
                <a:schemeClr val="dk1"/>
              </a:solidFill>
            </a:endParaRPr>
          </a:p>
          <a:p>
            <a:pPr indent="0" lvl="0" marL="0" rtl="0" algn="l">
              <a:lnSpc>
                <a:spcPct val="100000"/>
              </a:lnSpc>
              <a:spcBef>
                <a:spcPts val="1200"/>
              </a:spcBef>
              <a:spcAft>
                <a:spcPts val="0"/>
              </a:spcAft>
              <a:buNone/>
            </a:pPr>
            <a:r>
              <a:rPr b="1" lang="en" sz="1400">
                <a:solidFill>
                  <a:schemeClr val="dk1"/>
                </a:solidFill>
              </a:rPr>
              <a:t>Anchorage School District</a:t>
            </a:r>
            <a:r>
              <a:rPr lang="en" sz="1400">
                <a:solidFill>
                  <a:schemeClr val="dk1"/>
                </a:solidFill>
              </a:rPr>
              <a:t>. (2009). Salmon in the Classroom Curriculum. Anchorage, Alaska.</a:t>
            </a:r>
            <a:endParaRPr sz="1400">
              <a:solidFill>
                <a:schemeClr val="dk1"/>
              </a:solidFill>
            </a:endParaRPr>
          </a:p>
          <a:p>
            <a:pPr indent="0" lvl="0" marL="0" rtl="0" algn="l">
              <a:lnSpc>
                <a:spcPct val="100000"/>
              </a:lnSpc>
              <a:spcBef>
                <a:spcPts val="0"/>
              </a:spcBef>
              <a:spcAft>
                <a:spcPts val="0"/>
              </a:spcAft>
              <a:buNone/>
            </a:pPr>
            <a:r>
              <a:t/>
            </a:r>
            <a:endParaRPr b="1" sz="1400">
              <a:solidFill>
                <a:schemeClr val="dk1"/>
              </a:solidFill>
            </a:endParaRPr>
          </a:p>
          <a:p>
            <a:pPr indent="0" lvl="0" marL="0" rtl="0" algn="l">
              <a:lnSpc>
                <a:spcPct val="100000"/>
              </a:lnSpc>
              <a:spcBef>
                <a:spcPts val="0"/>
              </a:spcBef>
              <a:spcAft>
                <a:spcPts val="0"/>
              </a:spcAft>
              <a:buNone/>
            </a:pPr>
            <a:r>
              <a:rPr b="1" lang="en" sz="1400">
                <a:solidFill>
                  <a:schemeClr val="dk1"/>
                </a:solidFill>
              </a:rPr>
              <a:t>Kari, James and Fall, James A</a:t>
            </a:r>
            <a:r>
              <a:rPr lang="en" sz="1400">
                <a:solidFill>
                  <a:schemeClr val="dk1"/>
                </a:solidFill>
              </a:rPr>
              <a:t>. (2016). Shem Pete’s Alaska: The Territory of the Upper Cook Inlet Dena’ina. Fairbanks, Alaska: University of Alaska Press.</a:t>
            </a:r>
            <a:endParaRPr sz="1400">
              <a:solidFill>
                <a:schemeClr val="dk1"/>
              </a:solidFill>
            </a:endParaRPr>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b="1" lang="en" sz="1400"/>
              <a:t>Oleksiak, A.</a:t>
            </a:r>
            <a:r>
              <a:rPr lang="en" sz="1400"/>
              <a:t> 2023. Alaska Department of Environmental Conservation Waterbody Field Report Cottonwood Creek: Wasilla, Alaska.</a:t>
            </a:r>
            <a:endParaRPr sz="1400"/>
          </a:p>
          <a:p>
            <a:pPr indent="0" lvl="0" marL="0" rtl="0" algn="l">
              <a:lnSpc>
                <a:spcPct val="100000"/>
              </a:lnSpc>
              <a:spcBef>
                <a:spcPts val="0"/>
              </a:spcBef>
              <a:spcAft>
                <a:spcPts val="0"/>
              </a:spcAft>
              <a:buNone/>
            </a:pPr>
            <a:r>
              <a:t/>
            </a:r>
            <a:endParaRPr sz="1400">
              <a:solidFill>
                <a:srgbClr val="242424"/>
              </a:solidFill>
              <a:highlight>
                <a:srgbClr val="FFFFFF"/>
              </a:highlight>
            </a:endParaRPr>
          </a:p>
          <a:p>
            <a:pPr indent="0" lvl="0" marL="0" rtl="0" algn="l">
              <a:lnSpc>
                <a:spcPct val="100000"/>
              </a:lnSpc>
              <a:spcBef>
                <a:spcPts val="0"/>
              </a:spcBef>
              <a:spcAft>
                <a:spcPts val="0"/>
              </a:spcAft>
              <a:buNone/>
            </a:pPr>
            <a:r>
              <a:rPr b="1" lang="en" sz="1400">
                <a:solidFill>
                  <a:srgbClr val="242424"/>
                </a:solidFill>
                <a:highlight>
                  <a:schemeClr val="accent1"/>
                </a:highlight>
              </a:rPr>
              <a:t>Opalski, D. </a:t>
            </a:r>
            <a:r>
              <a:rPr lang="en" sz="1400">
                <a:solidFill>
                  <a:srgbClr val="242424"/>
                </a:solidFill>
                <a:highlight>
                  <a:schemeClr val="accent1"/>
                </a:highlight>
              </a:rPr>
              <a:t>February, 2015.  Alaska Department of Environmental Conservation Final Report.  Total Maximum Daily Load for Fecal Coliform Bacteria in Waters of Cottonwood Creek, Wasilla, Alaska.</a:t>
            </a:r>
            <a:endParaRPr sz="1400">
              <a:solidFill>
                <a:srgbClr val="242424"/>
              </a:solidFill>
              <a:highlight>
                <a:schemeClr val="accent1"/>
              </a:highlight>
            </a:endParaRPr>
          </a:p>
          <a:p>
            <a:pPr indent="0" lvl="0" marL="0" rtl="0" algn="l">
              <a:spcBef>
                <a:spcPts val="0"/>
              </a:spcBef>
              <a:spcAft>
                <a:spcPts val="0"/>
              </a:spcAft>
              <a:buNone/>
            </a:pPr>
            <a:r>
              <a:t/>
            </a:r>
            <a:endParaRPr sz="1400">
              <a:solidFill>
                <a:srgbClr val="242424"/>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rgbClr val="242424"/>
              </a:solidFill>
              <a:highlight>
                <a:srgbClr val="FFFFFF"/>
              </a:highlight>
              <a:latin typeface="Calibri"/>
              <a:ea typeface="Calibri"/>
              <a:cs typeface="Calibri"/>
              <a:sym typeface="Calibri"/>
            </a:endParaRPr>
          </a:p>
          <a:p>
            <a:pPr indent="0" lvl="0" marL="0" rtl="0" algn="l">
              <a:spcBef>
                <a:spcPts val="0"/>
              </a:spcBef>
              <a:spcAft>
                <a:spcPts val="1200"/>
              </a:spcAft>
              <a:buNone/>
            </a:pPr>
            <a:r>
              <a:t/>
            </a:r>
            <a:endParaRPr/>
          </a:p>
        </p:txBody>
      </p:sp>
      <p:pic>
        <p:nvPicPr>
          <p:cNvPr id="140" name="Google Shape;140;p22" title="kcs.png"/>
          <p:cNvPicPr preferRelativeResize="0"/>
          <p:nvPr/>
        </p:nvPicPr>
        <p:blipFill rotWithShape="1">
          <a:blip r:embed="rId3">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146" name="Google Shape;146;p2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i="1" lang="en" sz="1400">
                <a:solidFill>
                  <a:srgbClr val="242424"/>
                </a:solidFill>
                <a:highlight>
                  <a:schemeClr val="accent1"/>
                </a:highlight>
              </a:rPr>
              <a:t>We acknowledge the Dena’ina People on whose traditional lands we gather in Wasilla.  We also acknowledge all Indigenous people of Alaska.  Thank you for your past and present stewardship of the waters, plants and animals of this place.</a:t>
            </a:r>
            <a:endParaRPr b="1" i="1" sz="1400">
              <a:solidFill>
                <a:srgbClr val="242424"/>
              </a:solidFill>
              <a:highlight>
                <a:schemeClr val="accent1"/>
              </a:highlight>
            </a:endParaRPr>
          </a:p>
          <a:p>
            <a:pPr indent="0" lvl="0" marL="0" rtl="0" algn="l">
              <a:lnSpc>
                <a:spcPct val="100000"/>
              </a:lnSpc>
              <a:spcBef>
                <a:spcPts val="0"/>
              </a:spcBef>
              <a:spcAft>
                <a:spcPts val="0"/>
              </a:spcAft>
              <a:buNone/>
            </a:pPr>
            <a:r>
              <a:t/>
            </a:r>
            <a:endParaRPr b="1" sz="1400">
              <a:solidFill>
                <a:srgbClr val="242424"/>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b="1" lang="en" sz="1400">
                <a:solidFill>
                  <a:srgbClr val="242424"/>
                </a:solidFill>
                <a:highlight>
                  <a:schemeClr val="accent1"/>
                </a:highlight>
              </a:rPr>
              <a:t>Ky Friedman, </a:t>
            </a:r>
            <a:r>
              <a:rPr lang="en" sz="1400">
                <a:solidFill>
                  <a:srgbClr val="242424"/>
                </a:solidFill>
                <a:highlight>
                  <a:schemeClr val="accent1"/>
                </a:highlight>
              </a:rPr>
              <a:t>DOE Energy Innovator Fellow, Knik Tribe</a:t>
            </a:r>
            <a:endParaRPr sz="1400">
              <a:solidFill>
                <a:srgbClr val="242424"/>
              </a:solidFill>
              <a:highlight>
                <a:schemeClr val="accent1"/>
              </a:highlight>
            </a:endParaRPr>
          </a:p>
          <a:p>
            <a:pPr indent="0" lvl="0" marL="0" rtl="0" algn="l">
              <a:lnSpc>
                <a:spcPct val="100000"/>
              </a:lnSpc>
              <a:spcBef>
                <a:spcPts val="0"/>
              </a:spcBef>
              <a:spcAft>
                <a:spcPts val="0"/>
              </a:spcAft>
              <a:buClr>
                <a:schemeClr val="dk1"/>
              </a:buClr>
              <a:buSzPts val="1100"/>
              <a:buFont typeface="Arial"/>
              <a:buNone/>
            </a:pPr>
            <a:r>
              <a:rPr b="1" lang="en" sz="1400">
                <a:solidFill>
                  <a:srgbClr val="242424"/>
                </a:solidFill>
                <a:highlight>
                  <a:schemeClr val="accent1"/>
                </a:highlight>
              </a:rPr>
              <a:t>Jackie McConnell</a:t>
            </a:r>
            <a:r>
              <a:rPr lang="en" sz="1400">
                <a:solidFill>
                  <a:srgbClr val="242424"/>
                </a:solidFill>
                <a:highlight>
                  <a:schemeClr val="accent1"/>
                </a:highlight>
              </a:rPr>
              <a:t>,  Environmental Project Coordinator, Knik Tribe</a:t>
            </a:r>
            <a:endParaRPr sz="1400">
              <a:solidFill>
                <a:srgbClr val="242424"/>
              </a:solidFill>
              <a:highlight>
                <a:schemeClr val="accent1"/>
              </a:highlight>
            </a:endParaRPr>
          </a:p>
          <a:p>
            <a:pPr indent="0" lvl="0" marL="0" rtl="0" algn="l">
              <a:lnSpc>
                <a:spcPct val="100000"/>
              </a:lnSpc>
              <a:spcBef>
                <a:spcPts val="0"/>
              </a:spcBef>
              <a:spcAft>
                <a:spcPts val="0"/>
              </a:spcAft>
              <a:buNone/>
            </a:pPr>
            <a:r>
              <a:rPr b="1" lang="en" sz="1400">
                <a:solidFill>
                  <a:srgbClr val="242424"/>
                </a:solidFill>
                <a:highlight>
                  <a:schemeClr val="accent1"/>
                </a:highlight>
              </a:rPr>
              <a:t>Meghan Montagne</a:t>
            </a:r>
            <a:r>
              <a:rPr lang="en" sz="1400">
                <a:solidFill>
                  <a:srgbClr val="242424"/>
                </a:solidFill>
                <a:highlight>
                  <a:schemeClr val="accent1"/>
                </a:highlight>
              </a:rPr>
              <a:t>, Aquatic Wildlife  Project Manager, Knik Tribe</a:t>
            </a:r>
            <a:endParaRPr sz="1400">
              <a:solidFill>
                <a:srgbClr val="242424"/>
              </a:solidFill>
              <a:highlight>
                <a:schemeClr val="accent1"/>
              </a:highlight>
            </a:endParaRPr>
          </a:p>
          <a:p>
            <a:pPr indent="0" lvl="0" marL="0" rtl="0" algn="l">
              <a:lnSpc>
                <a:spcPct val="100000"/>
              </a:lnSpc>
              <a:spcBef>
                <a:spcPts val="0"/>
              </a:spcBef>
              <a:spcAft>
                <a:spcPts val="0"/>
              </a:spcAft>
              <a:buNone/>
            </a:pPr>
            <a:r>
              <a:rPr b="1" lang="en" sz="1400">
                <a:solidFill>
                  <a:srgbClr val="242424"/>
                </a:solidFill>
                <a:highlight>
                  <a:schemeClr val="accent1"/>
                </a:highlight>
              </a:rPr>
              <a:t>Jessyka Diaz</a:t>
            </a:r>
            <a:r>
              <a:rPr lang="en" sz="1400">
                <a:solidFill>
                  <a:srgbClr val="242424"/>
                </a:solidFill>
                <a:highlight>
                  <a:schemeClr val="accent1"/>
                </a:highlight>
              </a:rPr>
              <a:t>, Lead Media Expert, Benteh STEAM Academy</a:t>
            </a:r>
            <a:endParaRPr sz="1400">
              <a:solidFill>
                <a:srgbClr val="242424"/>
              </a:solidFill>
              <a:highlight>
                <a:schemeClr val="accent1"/>
              </a:highlight>
            </a:endParaRPr>
          </a:p>
          <a:p>
            <a:pPr indent="0" lvl="0" marL="0" rtl="0" algn="l">
              <a:lnSpc>
                <a:spcPct val="100000"/>
              </a:lnSpc>
              <a:spcBef>
                <a:spcPts val="0"/>
              </a:spcBef>
              <a:spcAft>
                <a:spcPts val="0"/>
              </a:spcAft>
              <a:buClr>
                <a:schemeClr val="dk1"/>
              </a:buClr>
              <a:buSzPts val="1100"/>
              <a:buFont typeface="Arial"/>
              <a:buNone/>
            </a:pPr>
            <a:r>
              <a:rPr b="1" lang="en" sz="1400">
                <a:solidFill>
                  <a:srgbClr val="242424"/>
                </a:solidFill>
                <a:highlight>
                  <a:schemeClr val="accent1"/>
                </a:highlight>
              </a:rPr>
              <a:t>Cail Hubert</a:t>
            </a:r>
            <a:r>
              <a:rPr lang="en" sz="1400">
                <a:solidFill>
                  <a:srgbClr val="242424"/>
                </a:solidFill>
                <a:highlight>
                  <a:schemeClr val="accent1"/>
                </a:highlight>
              </a:rPr>
              <a:t>, Media Expert, Benteh STEAM Academy</a:t>
            </a:r>
            <a:endParaRPr sz="1400">
              <a:solidFill>
                <a:srgbClr val="242424"/>
              </a:solidFill>
              <a:highlight>
                <a:schemeClr val="accent1"/>
              </a:highlight>
            </a:endParaRPr>
          </a:p>
          <a:p>
            <a:pPr indent="0" lvl="0" marL="0" rtl="0" algn="l">
              <a:lnSpc>
                <a:spcPct val="100000"/>
              </a:lnSpc>
              <a:spcBef>
                <a:spcPts val="0"/>
              </a:spcBef>
              <a:spcAft>
                <a:spcPts val="0"/>
              </a:spcAft>
              <a:buClr>
                <a:schemeClr val="dk1"/>
              </a:buClr>
              <a:buSzPts val="1100"/>
              <a:buFont typeface="Arial"/>
              <a:buNone/>
            </a:pPr>
            <a:r>
              <a:rPr b="1" lang="en" sz="1400">
                <a:solidFill>
                  <a:srgbClr val="242424"/>
                </a:solidFill>
                <a:highlight>
                  <a:schemeClr val="accent1"/>
                </a:highlight>
              </a:rPr>
              <a:t>Laura Eldred, </a:t>
            </a:r>
            <a:r>
              <a:rPr lang="en" sz="1400">
                <a:solidFill>
                  <a:srgbClr val="242424"/>
                </a:solidFill>
                <a:highlight>
                  <a:schemeClr val="accent1"/>
                </a:highlight>
              </a:rPr>
              <a:t>Section Manager, Nonpoint Source Water Quality Alaska Department of Environmental Conservation</a:t>
            </a:r>
            <a:endParaRPr sz="1400">
              <a:solidFill>
                <a:srgbClr val="242424"/>
              </a:solidFill>
              <a:highlight>
                <a:schemeClr val="accent1"/>
              </a:highlight>
            </a:endParaRPr>
          </a:p>
          <a:p>
            <a:pPr indent="0" lvl="0" marL="0" rtl="0" algn="l">
              <a:lnSpc>
                <a:spcPct val="100000"/>
              </a:lnSpc>
              <a:spcBef>
                <a:spcPts val="0"/>
              </a:spcBef>
              <a:spcAft>
                <a:spcPts val="0"/>
              </a:spcAft>
              <a:buClr>
                <a:schemeClr val="dk1"/>
              </a:buClr>
              <a:buSzPts val="1100"/>
              <a:buFont typeface="Arial"/>
              <a:buNone/>
            </a:pPr>
            <a:r>
              <a:rPr b="1" lang="en" sz="1400">
                <a:solidFill>
                  <a:srgbClr val="242424"/>
                </a:solidFill>
                <a:highlight>
                  <a:schemeClr val="accent1"/>
                </a:highlight>
              </a:rPr>
              <a:t>Benteh STEAM Academy Staff: Komisa, Kat, Lily, Brock</a:t>
            </a:r>
            <a:r>
              <a:rPr lang="en" sz="1400">
                <a:solidFill>
                  <a:srgbClr val="242424"/>
                </a:solidFill>
                <a:highlight>
                  <a:schemeClr val="accent1"/>
                </a:highlight>
              </a:rPr>
              <a:t> and others for transportation to the study site.</a:t>
            </a:r>
            <a:endParaRPr sz="1400">
              <a:solidFill>
                <a:srgbClr val="242424"/>
              </a:solidFill>
              <a:highlight>
                <a:schemeClr val="accent1"/>
              </a:highlight>
            </a:endParaRPr>
          </a:p>
        </p:txBody>
      </p:sp>
      <p:pic>
        <p:nvPicPr>
          <p:cNvPr id="147" name="Google Shape;147;p23" title="kcs.png"/>
          <p:cNvPicPr preferRelativeResize="0"/>
          <p:nvPr/>
        </p:nvPicPr>
        <p:blipFill rotWithShape="1">
          <a:blip r:embed="rId3">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1167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2024-2025 AK Wildlife Class at </a:t>
            </a:r>
            <a:endParaRPr/>
          </a:p>
          <a:p>
            <a:pPr indent="0" lvl="0" marL="0" rtl="0" algn="l">
              <a:spcBef>
                <a:spcPts val="0"/>
              </a:spcBef>
              <a:spcAft>
                <a:spcPts val="0"/>
              </a:spcAft>
              <a:buNone/>
            </a:pPr>
            <a:r>
              <a:rPr lang="en"/>
              <a:t>Knik Charter School</a:t>
            </a:r>
            <a:endParaRPr/>
          </a:p>
        </p:txBody>
      </p:sp>
      <p:sp>
        <p:nvSpPr>
          <p:cNvPr id="153" name="Google Shape;153;p2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4"/>
          <p:cNvPicPr preferRelativeResize="0"/>
          <p:nvPr/>
        </p:nvPicPr>
        <p:blipFill>
          <a:blip r:embed="rId3">
            <a:alphaModFix/>
          </a:blip>
          <a:stretch>
            <a:fillRect/>
          </a:stretch>
        </p:blipFill>
        <p:spPr>
          <a:xfrm>
            <a:off x="1099575" y="1171600"/>
            <a:ext cx="6661646" cy="3747176"/>
          </a:xfrm>
          <a:prstGeom prst="rect">
            <a:avLst/>
          </a:prstGeom>
          <a:noFill/>
          <a:ln>
            <a:noFill/>
          </a:ln>
        </p:spPr>
      </p:pic>
      <p:pic>
        <p:nvPicPr>
          <p:cNvPr id="155" name="Google Shape;155;p24" title="kcs.png"/>
          <p:cNvPicPr preferRelativeResize="0"/>
          <p:nvPr/>
        </p:nvPicPr>
        <p:blipFill rotWithShape="1">
          <a:blip r:embed="rId4">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171975" y="158100"/>
            <a:ext cx="6733800" cy="146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Cottonwood Creek Water Quality </a:t>
            </a:r>
            <a:r>
              <a:rPr lang="en"/>
              <a:t>Assessment</a:t>
            </a:r>
            <a:r>
              <a:rPr lang="en"/>
              <a:t> by Knik Charter School, Wasilla, Alaska</a:t>
            </a:r>
            <a:endParaRPr/>
          </a:p>
          <a:p>
            <a:pPr indent="0" lvl="0" marL="0" rtl="0" algn="l">
              <a:spcBef>
                <a:spcPts val="0"/>
              </a:spcBef>
              <a:spcAft>
                <a:spcPts val="0"/>
              </a:spcAft>
              <a:buNone/>
            </a:pPr>
            <a:r>
              <a:t/>
            </a:r>
            <a:endParaRPr/>
          </a:p>
        </p:txBody>
      </p:sp>
      <p:sp>
        <p:nvSpPr>
          <p:cNvPr id="161" name="Google Shape;161;p25"/>
          <p:cNvSpPr txBox="1"/>
          <p:nvPr>
            <p:ph idx="1" type="body"/>
          </p:nvPr>
        </p:nvSpPr>
        <p:spPr>
          <a:xfrm>
            <a:off x="171975" y="1541175"/>
            <a:ext cx="8589000" cy="1655700"/>
          </a:xfrm>
          <a:prstGeom prst="rect">
            <a:avLst/>
          </a:prstGeom>
        </p:spPr>
        <p:txBody>
          <a:bodyPr anchorCtr="0" anchor="t" bIns="91425" lIns="91425" spcFirstLastPara="1" rIns="91425" wrap="square" tIns="91425">
            <a:normAutofit fontScale="47500" lnSpcReduction="10000"/>
          </a:bodyPr>
          <a:lstStyle/>
          <a:p>
            <a:pPr indent="0" lvl="0" marL="0" rtl="0" algn="ctr">
              <a:lnSpc>
                <a:spcPct val="105000"/>
              </a:lnSpc>
              <a:spcBef>
                <a:spcPts val="0"/>
              </a:spcBef>
              <a:spcAft>
                <a:spcPts val="0"/>
              </a:spcAft>
              <a:buNone/>
            </a:pPr>
            <a:r>
              <a:rPr lang="en" sz="3300">
                <a:latin typeface="Calibri"/>
                <a:ea typeface="Calibri"/>
                <a:cs typeface="Calibri"/>
                <a:sym typeface="Calibri"/>
              </a:rPr>
              <a:t>Water quality data from Cottonwood Creek shows increasing temperatures and decreasing dissolved oxygen levels over time, indicating a growing risk to salmon habitat and long-term sustainability.</a:t>
            </a:r>
            <a:endParaRPr sz="3300">
              <a:latin typeface="Calibri"/>
              <a:ea typeface="Calibri"/>
              <a:cs typeface="Calibri"/>
              <a:sym typeface="Calibri"/>
            </a:endParaRPr>
          </a:p>
          <a:p>
            <a:pPr indent="0" lvl="0" marL="0" rtl="0" algn="l">
              <a:lnSpc>
                <a:spcPct val="105000"/>
              </a:lnSpc>
              <a:spcBef>
                <a:spcPts val="0"/>
              </a:spcBef>
              <a:spcAft>
                <a:spcPts val="0"/>
              </a:spcAft>
              <a:buNone/>
            </a:pPr>
            <a:r>
              <a:t/>
            </a:r>
            <a:endParaRPr sz="3300">
              <a:latin typeface="Calibri"/>
              <a:ea typeface="Calibri"/>
              <a:cs typeface="Calibri"/>
              <a:sym typeface="Calibri"/>
            </a:endParaRPr>
          </a:p>
          <a:p>
            <a:pPr indent="0" lvl="0" marL="0" rtl="0" algn="ctr">
              <a:lnSpc>
                <a:spcPct val="105000"/>
              </a:lnSpc>
              <a:spcBef>
                <a:spcPts val="0"/>
              </a:spcBef>
              <a:spcAft>
                <a:spcPts val="0"/>
              </a:spcAft>
              <a:buClr>
                <a:schemeClr val="dk1"/>
              </a:buClr>
              <a:buSzPct val="38746"/>
              <a:buFont typeface="Arial"/>
              <a:buNone/>
            </a:pPr>
            <a:r>
              <a:rPr lang="en" sz="2838">
                <a:latin typeface="Calibri"/>
                <a:ea typeface="Calibri"/>
                <a:cs typeface="Calibri"/>
                <a:sym typeface="Calibri"/>
              </a:rPr>
              <a:t>This research helps the community by identifying changes in water quality that threaten salmon habitat, supporting efforts to protect local ecosystems and subsistence resources.</a:t>
            </a:r>
            <a:endParaRPr sz="2838">
              <a:solidFill>
                <a:schemeClr val="dk1"/>
              </a:solidFill>
              <a:latin typeface="Calibri"/>
              <a:ea typeface="Calibri"/>
              <a:cs typeface="Calibri"/>
              <a:sym typeface="Calibri"/>
            </a:endParaRPr>
          </a:p>
          <a:p>
            <a:pPr indent="0" lvl="0" marL="0" rtl="0" algn="l">
              <a:lnSpc>
                <a:spcPct val="105000"/>
              </a:lnSpc>
              <a:spcBef>
                <a:spcPts val="0"/>
              </a:spcBef>
              <a:spcAft>
                <a:spcPts val="0"/>
              </a:spcAft>
              <a:buClr>
                <a:schemeClr val="dk1"/>
              </a:buClr>
              <a:buSzPct val="38746"/>
              <a:buFont typeface="Arial"/>
              <a:buNone/>
            </a:pPr>
            <a:r>
              <a:t/>
            </a:r>
            <a:endParaRPr sz="2838">
              <a:solidFill>
                <a:schemeClr val="dk1"/>
              </a:solidFill>
              <a:latin typeface="Calibri"/>
              <a:ea typeface="Calibri"/>
              <a:cs typeface="Calibri"/>
              <a:sym typeface="Calibri"/>
            </a:endParaRPr>
          </a:p>
          <a:p>
            <a:pPr indent="0" lvl="0" marL="0" rtl="0" algn="l">
              <a:lnSpc>
                <a:spcPct val="105000"/>
              </a:lnSpc>
              <a:spcBef>
                <a:spcPts val="0"/>
              </a:spcBef>
              <a:spcAft>
                <a:spcPts val="1200"/>
              </a:spcAft>
              <a:buNone/>
            </a:pPr>
            <a:r>
              <a:t/>
            </a:r>
            <a:endParaRPr/>
          </a:p>
        </p:txBody>
      </p:sp>
      <p:pic>
        <p:nvPicPr>
          <p:cNvPr id="162" name="Google Shape;162;p25"/>
          <p:cNvPicPr preferRelativeResize="0"/>
          <p:nvPr/>
        </p:nvPicPr>
        <p:blipFill>
          <a:blip r:embed="rId3">
            <a:alphaModFix/>
          </a:blip>
          <a:stretch>
            <a:fillRect/>
          </a:stretch>
        </p:blipFill>
        <p:spPr>
          <a:xfrm>
            <a:off x="3566188" y="2780650"/>
            <a:ext cx="2011625" cy="2011625"/>
          </a:xfrm>
          <a:prstGeom prst="rect">
            <a:avLst/>
          </a:prstGeom>
          <a:noFill/>
          <a:ln>
            <a:noFill/>
          </a:ln>
        </p:spPr>
      </p:pic>
      <p:pic>
        <p:nvPicPr>
          <p:cNvPr id="163" name="Google Shape;163;p25" title="kcs.png"/>
          <p:cNvPicPr preferRelativeResize="0"/>
          <p:nvPr/>
        </p:nvPicPr>
        <p:blipFill rotWithShape="1">
          <a:blip r:embed="rId4">
            <a:alphaModFix/>
          </a:blip>
          <a:srcRect b="13557" l="9327" r="7540" t="12395"/>
          <a:stretch/>
        </p:blipFill>
        <p:spPr>
          <a:xfrm>
            <a:off x="6905750" y="220575"/>
            <a:ext cx="885575" cy="788775"/>
          </a:xfrm>
          <a:prstGeom prst="rect">
            <a:avLst/>
          </a:prstGeom>
          <a:noFill/>
          <a:ln>
            <a:noFill/>
          </a:ln>
        </p:spPr>
      </p:pic>
      <p:pic>
        <p:nvPicPr>
          <p:cNvPr id="164" name="Google Shape;164;p25"/>
          <p:cNvPicPr preferRelativeResize="0"/>
          <p:nvPr/>
        </p:nvPicPr>
        <p:blipFill>
          <a:blip r:embed="rId5">
            <a:alphaModFix/>
          </a:blip>
          <a:stretch>
            <a:fillRect/>
          </a:stretch>
        </p:blipFill>
        <p:spPr>
          <a:xfrm>
            <a:off x="2772375" y="2780650"/>
            <a:ext cx="3249773" cy="2138775"/>
          </a:xfrm>
          <a:prstGeom prst="rect">
            <a:avLst/>
          </a:prstGeom>
          <a:noFill/>
          <a:ln>
            <a:noFill/>
          </a:ln>
        </p:spPr>
      </p:pic>
      <p:sp>
        <p:nvSpPr>
          <p:cNvPr id="165" name="Google Shape;165;p25"/>
          <p:cNvSpPr txBox="1"/>
          <p:nvPr/>
        </p:nvSpPr>
        <p:spPr>
          <a:xfrm>
            <a:off x="6246375" y="2780650"/>
            <a:ext cx="2514600" cy="21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Old Standard TT"/>
                <a:ea typeface="Old Standard TT"/>
                <a:cs typeface="Old Standard TT"/>
                <a:sym typeface="Old Standard TT"/>
              </a:rPr>
              <a:t>Figure 7.</a:t>
            </a:r>
            <a:r>
              <a:rPr lang="en" sz="1600">
                <a:solidFill>
                  <a:schemeClr val="dk1"/>
                </a:solidFill>
                <a:latin typeface="Old Standard TT"/>
                <a:ea typeface="Old Standard TT"/>
                <a:cs typeface="Old Standard TT"/>
                <a:sym typeface="Old Standard TT"/>
              </a:rPr>
              <a:t> </a:t>
            </a:r>
            <a:endParaRPr sz="16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600">
                <a:solidFill>
                  <a:schemeClr val="dk1"/>
                </a:solidFill>
                <a:latin typeface="Old Standard TT"/>
                <a:ea typeface="Old Standard TT"/>
                <a:cs typeface="Old Standard TT"/>
                <a:sym typeface="Old Standard TT"/>
              </a:rPr>
              <a:t>Map of Alaska DEC study area for the Final Report </a:t>
            </a:r>
            <a:r>
              <a:rPr lang="en" sz="1600">
                <a:solidFill>
                  <a:srgbClr val="242424"/>
                </a:solidFill>
                <a:highlight>
                  <a:schemeClr val="accent1"/>
                </a:highlight>
                <a:latin typeface="Old Standard TT"/>
                <a:ea typeface="Old Standard TT"/>
                <a:cs typeface="Old Standard TT"/>
                <a:sym typeface="Old Standard TT"/>
              </a:rPr>
              <a:t>Total Maximum Daily Load for Fecal Coliform Bacteria in Waters of Cottonwood Creek, Wasilla, Alaska. 2015</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70" name="Google Shape;70;p14"/>
          <p:cNvSpPr txBox="1"/>
          <p:nvPr>
            <p:ph idx="1" type="body"/>
          </p:nvPr>
        </p:nvSpPr>
        <p:spPr>
          <a:xfrm>
            <a:off x="235500" y="964125"/>
            <a:ext cx="5245800" cy="3990900"/>
          </a:xfrm>
          <a:prstGeom prst="rect">
            <a:avLst/>
          </a:prstGeom>
        </p:spPr>
        <p:txBody>
          <a:bodyPr anchorCtr="0" anchor="t" bIns="91425" lIns="91425" spcFirstLastPara="1" rIns="91425" wrap="square" tIns="91425">
            <a:normAutofit fontScale="25000" lnSpcReduction="10000"/>
          </a:bodyPr>
          <a:lstStyle/>
          <a:p>
            <a:pPr indent="0" lvl="0" marL="0" rtl="0" algn="l">
              <a:spcBef>
                <a:spcPts val="1200"/>
              </a:spcBef>
              <a:spcAft>
                <a:spcPts val="0"/>
              </a:spcAft>
              <a:buNone/>
            </a:pPr>
            <a:r>
              <a:rPr lang="en" sz="4800">
                <a:latin typeface="Arial"/>
                <a:ea typeface="Arial"/>
                <a:cs typeface="Arial"/>
                <a:sym typeface="Arial"/>
              </a:rPr>
              <a:t>S</a:t>
            </a:r>
            <a:r>
              <a:rPr lang="en" sz="4800">
                <a:solidFill>
                  <a:schemeClr val="dk1"/>
                </a:solidFill>
                <a:latin typeface="Arial"/>
                <a:ea typeface="Arial"/>
                <a:cs typeface="Arial"/>
                <a:sym typeface="Arial"/>
              </a:rPr>
              <a:t>tudy site</a:t>
            </a:r>
            <a:r>
              <a:rPr lang="en" sz="4800">
                <a:latin typeface="Arial"/>
                <a:ea typeface="Arial"/>
                <a:cs typeface="Arial"/>
                <a:sym typeface="Arial"/>
              </a:rPr>
              <a:t>: </a:t>
            </a:r>
            <a:r>
              <a:rPr lang="en" sz="4800">
                <a:solidFill>
                  <a:schemeClr val="dk1"/>
                </a:solidFill>
                <a:latin typeface="Arial"/>
                <a:ea typeface="Arial"/>
                <a:cs typeface="Arial"/>
                <a:sym typeface="Arial"/>
              </a:rPr>
              <a:t>Pedersen Park, Wasilla AK</a:t>
            </a:r>
            <a:endParaRPr sz="4800">
              <a:latin typeface="Arial"/>
              <a:ea typeface="Arial"/>
              <a:cs typeface="Arial"/>
              <a:sym typeface="Arial"/>
            </a:endParaRPr>
          </a:p>
          <a:p>
            <a:pPr indent="-304800" lvl="0" marL="457200" rtl="0" algn="l">
              <a:spcBef>
                <a:spcPts val="1200"/>
              </a:spcBef>
              <a:spcAft>
                <a:spcPts val="0"/>
              </a:spcAft>
              <a:buClr>
                <a:schemeClr val="dk1"/>
              </a:buClr>
              <a:buSzPct val="100000"/>
              <a:buFont typeface="Arial"/>
              <a:buChar char="●"/>
            </a:pPr>
            <a:r>
              <a:rPr lang="en" sz="4800">
                <a:latin typeface="Arial"/>
                <a:ea typeface="Arial"/>
                <a:cs typeface="Arial"/>
                <a:sym typeface="Arial"/>
              </a:rPr>
              <a:t>L</a:t>
            </a:r>
            <a:r>
              <a:rPr lang="en" sz="4800">
                <a:solidFill>
                  <a:schemeClr val="dk1"/>
                </a:solidFill>
                <a:latin typeface="Arial"/>
                <a:ea typeface="Arial"/>
                <a:cs typeface="Arial"/>
                <a:sym typeface="Arial"/>
              </a:rPr>
              <a:t>atitude N 61.57460, longitude W -149.4173</a:t>
            </a:r>
            <a:endParaRPr sz="4800">
              <a:latin typeface="Arial"/>
              <a:ea typeface="Arial"/>
              <a:cs typeface="Arial"/>
              <a:sym typeface="Arial"/>
            </a:endParaRPr>
          </a:p>
          <a:p>
            <a:pPr indent="-304800" lvl="0" marL="457200" rtl="0" algn="l">
              <a:spcBef>
                <a:spcPts val="0"/>
              </a:spcBef>
              <a:spcAft>
                <a:spcPts val="0"/>
              </a:spcAft>
              <a:buClr>
                <a:schemeClr val="dk1"/>
              </a:buClr>
              <a:buSzPct val="100000"/>
              <a:buFont typeface="Arial"/>
              <a:buChar char="●"/>
            </a:pPr>
            <a:r>
              <a:rPr lang="en" sz="4800">
                <a:latin typeface="Arial"/>
                <a:ea typeface="Arial"/>
                <a:cs typeface="Arial"/>
                <a:sym typeface="Arial"/>
              </a:rPr>
              <a:t>E</a:t>
            </a:r>
            <a:r>
              <a:rPr lang="en" sz="4800">
                <a:solidFill>
                  <a:schemeClr val="dk1"/>
                </a:solidFill>
                <a:latin typeface="Arial"/>
                <a:ea typeface="Arial"/>
                <a:cs typeface="Arial"/>
                <a:sym typeface="Arial"/>
              </a:rPr>
              <a:t>levation</a:t>
            </a:r>
            <a:r>
              <a:rPr lang="en" sz="4800">
                <a:latin typeface="Arial"/>
                <a:ea typeface="Arial"/>
                <a:cs typeface="Arial"/>
                <a:sym typeface="Arial"/>
              </a:rPr>
              <a:t>: </a:t>
            </a:r>
            <a:r>
              <a:rPr lang="en" sz="4800">
                <a:solidFill>
                  <a:schemeClr val="dk1"/>
                </a:solidFill>
                <a:latin typeface="Arial"/>
                <a:ea typeface="Arial"/>
                <a:cs typeface="Arial"/>
                <a:sym typeface="Arial"/>
              </a:rPr>
              <a:t>384 meters</a:t>
            </a:r>
            <a:endParaRPr sz="4800">
              <a:latin typeface="Arial"/>
              <a:ea typeface="Arial"/>
              <a:cs typeface="Arial"/>
              <a:sym typeface="Arial"/>
            </a:endParaRPr>
          </a:p>
          <a:p>
            <a:pPr indent="-304800" lvl="0" marL="457200" rtl="0" algn="l">
              <a:spcBef>
                <a:spcPts val="0"/>
              </a:spcBef>
              <a:spcAft>
                <a:spcPts val="0"/>
              </a:spcAft>
              <a:buClr>
                <a:schemeClr val="dk1"/>
              </a:buClr>
              <a:buSzPct val="100000"/>
              <a:buFont typeface="Arial"/>
              <a:buChar char="●"/>
            </a:pPr>
            <a:r>
              <a:rPr lang="en" sz="4800">
                <a:latin typeface="Arial"/>
                <a:ea typeface="Arial"/>
                <a:cs typeface="Arial"/>
                <a:sym typeface="Arial"/>
              </a:rPr>
              <a:t>S</a:t>
            </a:r>
            <a:r>
              <a:rPr lang="en" sz="4800">
                <a:solidFill>
                  <a:schemeClr val="dk1"/>
                </a:solidFill>
                <a:latin typeface="Arial"/>
                <a:ea typeface="Arial"/>
                <a:cs typeface="Arial"/>
                <a:sym typeface="Arial"/>
              </a:rPr>
              <a:t>ite name: </a:t>
            </a:r>
            <a:r>
              <a:rPr b="1" i="1" lang="en" sz="4800">
                <a:solidFill>
                  <a:schemeClr val="dk1"/>
                </a:solidFill>
                <a:latin typeface="Arial"/>
                <a:ea typeface="Arial"/>
                <a:cs typeface="Arial"/>
                <a:sym typeface="Arial"/>
              </a:rPr>
              <a:t>L’ashch’i Betnu</a:t>
            </a:r>
            <a:r>
              <a:rPr lang="en" sz="4800">
                <a:solidFill>
                  <a:schemeClr val="dk1"/>
                </a:solidFill>
                <a:latin typeface="Arial"/>
                <a:ea typeface="Arial"/>
                <a:cs typeface="Arial"/>
                <a:sym typeface="Arial"/>
              </a:rPr>
              <a:t>, the traditional Dena’ina name given to </a:t>
            </a:r>
            <a:r>
              <a:rPr lang="en" sz="4800">
                <a:latin typeface="Arial"/>
                <a:ea typeface="Arial"/>
                <a:cs typeface="Arial"/>
                <a:sym typeface="Arial"/>
              </a:rPr>
              <a:t>this area according to Shem Pete’s Alaska. </a:t>
            </a:r>
            <a:endParaRPr sz="4800">
              <a:latin typeface="Arial"/>
              <a:ea typeface="Arial"/>
              <a:cs typeface="Arial"/>
              <a:sym typeface="Arial"/>
            </a:endParaRPr>
          </a:p>
          <a:p>
            <a:pPr indent="-304800" lvl="0" marL="457200" rtl="0" algn="l">
              <a:spcBef>
                <a:spcPts val="0"/>
              </a:spcBef>
              <a:spcAft>
                <a:spcPts val="0"/>
              </a:spcAft>
              <a:buClr>
                <a:schemeClr val="dk1"/>
              </a:buClr>
              <a:buSzPct val="100000"/>
              <a:buFont typeface="Arial"/>
              <a:buChar char="●"/>
            </a:pPr>
            <a:r>
              <a:rPr lang="en" sz="4800">
                <a:latin typeface="Arial"/>
                <a:ea typeface="Arial"/>
                <a:cs typeface="Arial"/>
                <a:sym typeface="Arial"/>
              </a:rPr>
              <a:t>Meaning: “Silt (Mud) Place Creek” or “Ashes Creek”. </a:t>
            </a:r>
            <a:endParaRPr sz="4800">
              <a:latin typeface="Arial"/>
              <a:ea typeface="Arial"/>
              <a:cs typeface="Arial"/>
              <a:sym typeface="Arial"/>
            </a:endParaRPr>
          </a:p>
          <a:p>
            <a:pPr indent="0" lvl="0" marL="0" rtl="0" algn="l">
              <a:spcBef>
                <a:spcPts val="1400"/>
              </a:spcBef>
              <a:spcAft>
                <a:spcPts val="0"/>
              </a:spcAft>
              <a:buNone/>
            </a:pPr>
            <a:r>
              <a:rPr lang="en" sz="4800">
                <a:latin typeface="Arial"/>
                <a:ea typeface="Arial"/>
                <a:cs typeface="Arial"/>
                <a:sym typeface="Arial"/>
              </a:rPr>
              <a:t>Salmon &amp; creek health</a:t>
            </a:r>
            <a:endParaRPr sz="4800">
              <a:latin typeface="Arial"/>
              <a:ea typeface="Arial"/>
              <a:cs typeface="Arial"/>
              <a:sym typeface="Arial"/>
            </a:endParaRPr>
          </a:p>
          <a:p>
            <a:pPr indent="-304800" lvl="0" marL="457200" rtl="0" algn="l">
              <a:spcBef>
                <a:spcPts val="1200"/>
              </a:spcBef>
              <a:spcAft>
                <a:spcPts val="0"/>
              </a:spcAft>
              <a:buSzPct val="100000"/>
              <a:buFont typeface="Arial"/>
              <a:buChar char="●"/>
            </a:pPr>
            <a:r>
              <a:rPr lang="en" sz="4800">
                <a:latin typeface="Arial"/>
                <a:ea typeface="Arial"/>
                <a:cs typeface="Arial"/>
                <a:sym typeface="Arial"/>
              </a:rPr>
              <a:t>The lower 1 mile of Cottonwood Creek is open to salmon fishing (except king salmon).</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Thousands fish here each summer, mainly for sockeye salmon and some coho salmon.</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All lakes in the Cottonwood Creek drainage, including Wasilla Lake, are closed year-round to all salmon fishing. (</a:t>
            </a:r>
            <a:r>
              <a:rPr lang="en" sz="4800" u="sng">
                <a:solidFill>
                  <a:schemeClr val="hlink"/>
                </a:solidFill>
                <a:latin typeface="Arial"/>
                <a:ea typeface="Arial"/>
                <a:cs typeface="Arial"/>
                <a:sym typeface="Arial"/>
                <a:hlinkClick r:id="rId3"/>
              </a:rPr>
              <a:t>ADF&amp;G</a:t>
            </a:r>
            <a:r>
              <a:rPr lang="en" sz="4800">
                <a:latin typeface="Arial"/>
                <a:ea typeface="Arial"/>
                <a:cs typeface="Arial"/>
                <a:sym typeface="Arial"/>
              </a:rPr>
              <a:t>).</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Salmon spawn in the upper portion of Cottonwood Creek, including our study site and Wasilla Lake.</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Spawning occurs late July through August, with some salmon staying into early fall.</a:t>
            </a:r>
            <a:endParaRPr>
              <a:latin typeface="Arial"/>
              <a:ea typeface="Arial"/>
              <a:cs typeface="Arial"/>
              <a:sym typeface="Arial"/>
            </a:endParaRPr>
          </a:p>
        </p:txBody>
      </p:sp>
      <p:pic>
        <p:nvPicPr>
          <p:cNvPr id="71" name="Google Shape;71;p14" title="kcs.png"/>
          <p:cNvPicPr preferRelativeResize="0"/>
          <p:nvPr/>
        </p:nvPicPr>
        <p:blipFill rotWithShape="1">
          <a:blip r:embed="rId4">
            <a:alphaModFix/>
          </a:blip>
          <a:srcRect b="13557" l="9327" r="7540" t="12395"/>
          <a:stretch/>
        </p:blipFill>
        <p:spPr>
          <a:xfrm>
            <a:off x="6905750" y="220575"/>
            <a:ext cx="885575" cy="788775"/>
          </a:xfrm>
          <a:prstGeom prst="rect">
            <a:avLst/>
          </a:prstGeom>
          <a:noFill/>
          <a:ln>
            <a:noFill/>
          </a:ln>
        </p:spPr>
      </p:pic>
      <p:pic>
        <p:nvPicPr>
          <p:cNvPr id="72" name="Google Shape;72;p14"/>
          <p:cNvPicPr preferRelativeResize="0"/>
          <p:nvPr/>
        </p:nvPicPr>
        <p:blipFill>
          <a:blip r:embed="rId5">
            <a:alphaModFix/>
          </a:blip>
          <a:stretch>
            <a:fillRect/>
          </a:stretch>
        </p:blipFill>
        <p:spPr>
          <a:xfrm>
            <a:off x="5481325" y="2660325"/>
            <a:ext cx="3448100" cy="1822775"/>
          </a:xfrm>
          <a:prstGeom prst="rect">
            <a:avLst/>
          </a:prstGeom>
          <a:noFill/>
          <a:ln>
            <a:noFill/>
          </a:ln>
        </p:spPr>
      </p:pic>
      <p:sp>
        <p:nvSpPr>
          <p:cNvPr id="73" name="Google Shape;73;p14"/>
          <p:cNvSpPr txBox="1"/>
          <p:nvPr/>
        </p:nvSpPr>
        <p:spPr>
          <a:xfrm>
            <a:off x="5550100" y="4483100"/>
            <a:ext cx="3448200" cy="4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 sz="800">
                <a:solidFill>
                  <a:schemeClr val="dk1"/>
                </a:solidFill>
              </a:rPr>
              <a:t>Figure 1</a:t>
            </a:r>
            <a:r>
              <a:rPr lang="en" sz="800">
                <a:solidFill>
                  <a:schemeClr val="dk1"/>
                </a:solidFill>
              </a:rPr>
              <a:t>:</a:t>
            </a:r>
            <a:r>
              <a:rPr lang="en" sz="800">
                <a:solidFill>
                  <a:schemeClr val="dk1"/>
                </a:solidFill>
              </a:rPr>
              <a:t> Map of the s</a:t>
            </a:r>
            <a:r>
              <a:rPr lang="en" sz="800">
                <a:solidFill>
                  <a:schemeClr val="dk1"/>
                </a:solidFill>
              </a:rPr>
              <a:t>tudy site location Pedersen Park on Cottonwood Creek, Wasilla, AK.  </a:t>
            </a:r>
            <a:r>
              <a:rPr i="1" lang="en" sz="800">
                <a:solidFill>
                  <a:schemeClr val="dk1"/>
                </a:solidFill>
              </a:rPr>
              <a:t>Google Earth October 29, 2024</a:t>
            </a:r>
            <a:r>
              <a:rPr lang="en" sz="800">
                <a:solidFill>
                  <a:schemeClr val="dk1"/>
                </a:solidFill>
              </a:rPr>
              <a:t> </a:t>
            </a:r>
            <a:endParaRPr sz="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79" name="Google Shape;79;p15"/>
          <p:cNvSpPr txBox="1"/>
          <p:nvPr>
            <p:ph idx="1" type="body"/>
          </p:nvPr>
        </p:nvSpPr>
        <p:spPr>
          <a:xfrm>
            <a:off x="235500" y="964125"/>
            <a:ext cx="8596800" cy="3990900"/>
          </a:xfrm>
          <a:prstGeom prst="rect">
            <a:avLst/>
          </a:prstGeom>
        </p:spPr>
        <p:txBody>
          <a:bodyPr anchorCtr="0" anchor="t" bIns="91425" lIns="91425" spcFirstLastPara="1" rIns="91425" wrap="square" tIns="91425">
            <a:normAutofit fontScale="25000"/>
          </a:bodyPr>
          <a:lstStyle/>
          <a:p>
            <a:pPr indent="0" lvl="0" marL="0" rtl="0" algn="l">
              <a:spcBef>
                <a:spcPts val="1400"/>
              </a:spcBef>
              <a:spcAft>
                <a:spcPts val="0"/>
              </a:spcAft>
              <a:buNone/>
            </a:pPr>
            <a:r>
              <a:rPr lang="en" sz="4800">
                <a:latin typeface="Arial"/>
                <a:ea typeface="Arial"/>
                <a:cs typeface="Arial"/>
                <a:sym typeface="Arial"/>
              </a:rPr>
              <a:t>Why we did this Research</a:t>
            </a:r>
            <a:endParaRPr sz="4800">
              <a:latin typeface="Arial"/>
              <a:ea typeface="Arial"/>
              <a:cs typeface="Arial"/>
              <a:sym typeface="Arial"/>
            </a:endParaRPr>
          </a:p>
          <a:p>
            <a:pPr indent="-304800" lvl="0" marL="457200" rtl="0" algn="l">
              <a:spcBef>
                <a:spcPts val="1200"/>
              </a:spcBef>
              <a:spcAft>
                <a:spcPts val="0"/>
              </a:spcAft>
              <a:buSzPct val="100000"/>
              <a:buFont typeface="Arial"/>
              <a:buChar char="●"/>
            </a:pPr>
            <a:r>
              <a:rPr lang="en" sz="4800">
                <a:latin typeface="Arial"/>
                <a:ea typeface="Arial"/>
                <a:cs typeface="Arial"/>
                <a:sym typeface="Arial"/>
              </a:rPr>
              <a:t>Based on ADF&amp;G Salmon in the Classroom curriculum:</a:t>
            </a:r>
            <a:br>
              <a:rPr lang="en" sz="4800">
                <a:latin typeface="Arial"/>
                <a:ea typeface="Arial"/>
                <a:cs typeface="Arial"/>
                <a:sym typeface="Arial"/>
              </a:rPr>
            </a:br>
            <a:r>
              <a:rPr lang="en" sz="4800">
                <a:latin typeface="Arial"/>
                <a:ea typeface="Arial"/>
                <a:cs typeface="Arial"/>
                <a:sym typeface="Arial"/>
              </a:rPr>
              <a:t> ➤ Water temp: 5–9°C</a:t>
            </a:r>
            <a:br>
              <a:rPr lang="en" sz="4800">
                <a:latin typeface="Arial"/>
                <a:ea typeface="Arial"/>
                <a:cs typeface="Arial"/>
                <a:sym typeface="Arial"/>
              </a:rPr>
            </a:br>
            <a:r>
              <a:rPr lang="en" sz="4800">
                <a:latin typeface="Arial"/>
                <a:ea typeface="Arial"/>
                <a:cs typeface="Arial"/>
                <a:sym typeface="Arial"/>
              </a:rPr>
              <a:t> ➤ pH: 6.0–8.5</a:t>
            </a:r>
            <a:br>
              <a:rPr lang="en" sz="4800">
                <a:latin typeface="Arial"/>
                <a:ea typeface="Arial"/>
                <a:cs typeface="Arial"/>
                <a:sym typeface="Arial"/>
              </a:rPr>
            </a:br>
            <a:r>
              <a:rPr lang="en" sz="4800">
                <a:latin typeface="Arial"/>
                <a:ea typeface="Arial"/>
                <a:cs typeface="Arial"/>
                <a:sym typeface="Arial"/>
              </a:rPr>
              <a:t> ➤ Dissolved oxygen: &gt;8–9 mg/L for adults, &gt;11 mg/L for eggs</a:t>
            </a:r>
            <a:br>
              <a:rPr lang="en" sz="4800">
                <a:latin typeface="Arial"/>
                <a:ea typeface="Arial"/>
                <a:cs typeface="Arial"/>
                <a:sym typeface="Arial"/>
              </a:rPr>
            </a:br>
            <a:r>
              <a:rPr lang="en" sz="4800">
                <a:latin typeface="Arial"/>
                <a:ea typeface="Arial"/>
                <a:cs typeface="Arial"/>
                <a:sym typeface="Arial"/>
              </a:rPr>
              <a:t> ➤ These are needed for salmon to survive and develop.</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Our goal:</a:t>
            </a:r>
            <a:br>
              <a:rPr lang="en" sz="4800">
                <a:latin typeface="Arial"/>
                <a:ea typeface="Arial"/>
                <a:cs typeface="Arial"/>
                <a:sym typeface="Arial"/>
              </a:rPr>
            </a:br>
            <a:r>
              <a:rPr lang="en" sz="4800">
                <a:latin typeface="Arial"/>
                <a:ea typeface="Arial"/>
                <a:cs typeface="Arial"/>
                <a:sym typeface="Arial"/>
              </a:rPr>
              <a:t> ➤ Ensure the water is habitable for salmon.</a:t>
            </a:r>
            <a:br>
              <a:rPr lang="en" sz="4800">
                <a:latin typeface="Arial"/>
                <a:ea typeface="Arial"/>
                <a:cs typeface="Arial"/>
                <a:sym typeface="Arial"/>
              </a:rPr>
            </a:br>
            <a:r>
              <a:rPr lang="en" sz="4800">
                <a:latin typeface="Arial"/>
                <a:ea typeface="Arial"/>
                <a:cs typeface="Arial"/>
                <a:sym typeface="Arial"/>
              </a:rPr>
              <a:t> ➤ We knew salmon need dissolved oxygen, cool, clean, uncontaminated water, little light, and steady flow.</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According to the Alaska DEC Waterbody Field Report – Cottonwood Creek</a:t>
            </a:r>
            <a:br>
              <a:rPr lang="en" sz="4800">
                <a:latin typeface="Arial"/>
                <a:ea typeface="Arial"/>
                <a:cs typeface="Arial"/>
                <a:sym typeface="Arial"/>
              </a:rPr>
            </a:br>
            <a:r>
              <a:rPr lang="en" sz="4800">
                <a:latin typeface="Arial"/>
                <a:ea typeface="Arial"/>
                <a:cs typeface="Arial"/>
                <a:sym typeface="Arial"/>
              </a:rPr>
              <a:t> ➤ The water is impaired by fecal coliform and E. coli levels exceeding water quality criteria.</a:t>
            </a:r>
            <a:br>
              <a:rPr lang="en" sz="4800">
                <a:latin typeface="Arial"/>
                <a:ea typeface="Arial"/>
                <a:cs typeface="Arial"/>
                <a:sym typeface="Arial"/>
              </a:rPr>
            </a:br>
            <a:r>
              <a:rPr lang="en" sz="4800">
                <a:latin typeface="Arial"/>
                <a:ea typeface="Arial"/>
                <a:cs typeface="Arial"/>
                <a:sym typeface="Arial"/>
              </a:rPr>
              <a:t> ➤ Due to new development, the site is in worse condition than in 2009.</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Observations during our study:</a:t>
            </a:r>
            <a:br>
              <a:rPr lang="en" sz="4800">
                <a:latin typeface="Arial"/>
                <a:ea typeface="Arial"/>
                <a:cs typeface="Arial"/>
                <a:sym typeface="Arial"/>
              </a:rPr>
            </a:br>
            <a:r>
              <a:rPr lang="en" sz="4800">
                <a:latin typeface="Arial"/>
                <a:ea typeface="Arial"/>
                <a:cs typeface="Arial"/>
                <a:sym typeface="Arial"/>
              </a:rPr>
              <a:t> ➤ Large amounts of foam and trash in the park and creek.</a:t>
            </a:r>
            <a:br>
              <a:rPr lang="en" sz="4800">
                <a:latin typeface="Arial"/>
                <a:ea typeface="Arial"/>
                <a:cs typeface="Arial"/>
                <a:sym typeface="Arial"/>
              </a:rPr>
            </a:br>
            <a:r>
              <a:rPr lang="en" sz="4800">
                <a:latin typeface="Arial"/>
                <a:ea typeface="Arial"/>
                <a:cs typeface="Arial"/>
                <a:sym typeface="Arial"/>
              </a:rPr>
              <a:t> ➤ Between our 2023–2024 school year trips, trees were cut down to expand the park area.</a:t>
            </a:r>
            <a:endParaRPr>
              <a:latin typeface="Arial"/>
              <a:ea typeface="Arial"/>
              <a:cs typeface="Arial"/>
              <a:sym typeface="Arial"/>
            </a:endParaRPr>
          </a:p>
        </p:txBody>
      </p:sp>
      <p:pic>
        <p:nvPicPr>
          <p:cNvPr id="80" name="Google Shape;80;p15" title="kcs.png"/>
          <p:cNvPicPr preferRelativeResize="0"/>
          <p:nvPr/>
        </p:nvPicPr>
        <p:blipFill rotWithShape="1">
          <a:blip r:embed="rId3">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268400" y="4666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a:t>
            </a:r>
            <a:endParaRPr/>
          </a:p>
        </p:txBody>
      </p:sp>
      <p:sp>
        <p:nvSpPr>
          <p:cNvPr id="86" name="Google Shape;86;p16"/>
          <p:cNvSpPr txBox="1"/>
          <p:nvPr>
            <p:ph idx="1" type="body"/>
          </p:nvPr>
        </p:nvSpPr>
        <p:spPr>
          <a:xfrm>
            <a:off x="311700" y="2651599"/>
            <a:ext cx="8520600" cy="1751100"/>
          </a:xfrm>
          <a:prstGeom prst="rect">
            <a:avLst/>
          </a:prstGeom>
        </p:spPr>
        <p:txBody>
          <a:bodyPr anchorCtr="0" anchor="t" bIns="91425" lIns="91425" spcFirstLastPara="1" rIns="91425" wrap="square" tIns="91425">
            <a:normAutofit/>
          </a:bodyPr>
          <a:lstStyle/>
          <a:p>
            <a:pPr indent="0" lvl="0" marL="0" rtl="0" algn="l">
              <a:lnSpc>
                <a:spcPct val="105000"/>
              </a:lnSpc>
              <a:spcBef>
                <a:spcPts val="1200"/>
              </a:spcBef>
              <a:spcAft>
                <a:spcPts val="0"/>
              </a:spcAft>
              <a:buClr>
                <a:schemeClr val="dk1"/>
              </a:buClr>
              <a:buSzPts val="1100"/>
              <a:buFont typeface="Arial"/>
              <a:buNone/>
            </a:pPr>
            <a:r>
              <a:rPr b="1" lang="en" sz="1400">
                <a:latin typeface="Arial"/>
                <a:ea typeface="Arial"/>
                <a:cs typeface="Arial"/>
                <a:sym typeface="Arial"/>
              </a:rPr>
              <a:t>Prediction for Salmon Habitat Suitability:</a:t>
            </a:r>
            <a:endParaRPr b="1" sz="1400">
              <a:latin typeface="Arial"/>
              <a:ea typeface="Arial"/>
              <a:cs typeface="Arial"/>
              <a:sym typeface="Arial"/>
            </a:endParaRPr>
          </a:p>
          <a:p>
            <a:pPr indent="0" lvl="0" marL="0" rtl="0" algn="l">
              <a:lnSpc>
                <a:spcPct val="105000"/>
              </a:lnSpc>
              <a:spcBef>
                <a:spcPts val="1200"/>
              </a:spcBef>
              <a:spcAft>
                <a:spcPts val="0"/>
              </a:spcAft>
              <a:buClr>
                <a:schemeClr val="dk1"/>
              </a:buClr>
              <a:buSzPts val="1100"/>
              <a:buFont typeface="Arial"/>
              <a:buNone/>
            </a:pPr>
            <a:r>
              <a:rPr lang="en" sz="1400">
                <a:latin typeface="Arial"/>
                <a:ea typeface="Arial"/>
                <a:cs typeface="Arial"/>
                <a:sym typeface="Arial"/>
              </a:rPr>
              <a:t>If water temperature is 5</a:t>
            </a:r>
            <a:r>
              <a:rPr lang="en" sz="1400">
                <a:latin typeface="Arial"/>
                <a:ea typeface="Arial"/>
                <a:cs typeface="Arial"/>
                <a:sym typeface="Arial"/>
              </a:rPr>
              <a:t>–</a:t>
            </a:r>
            <a:r>
              <a:rPr lang="en" sz="1400">
                <a:latin typeface="Arial"/>
                <a:ea typeface="Arial"/>
                <a:cs typeface="Arial"/>
                <a:sym typeface="Arial"/>
              </a:rPr>
              <a:t>9ºC, pH is 6.0–8.5, and dissolved oxygen levels are above 8–9 mg/L for adults or above 11 mg/L for eggs, then the creek should support healthy salmon rearing. Other factors may also influence overall creek health.</a:t>
            </a:r>
            <a:endParaRPr sz="1400">
              <a:latin typeface="Arial"/>
              <a:ea typeface="Arial"/>
              <a:cs typeface="Arial"/>
              <a:sym typeface="Arial"/>
            </a:endParaRPr>
          </a:p>
          <a:p>
            <a:pPr indent="0" lvl="0" marL="0" rtl="0" algn="l">
              <a:lnSpc>
                <a:spcPct val="105000"/>
              </a:lnSpc>
              <a:spcBef>
                <a:spcPts val="0"/>
              </a:spcBef>
              <a:spcAft>
                <a:spcPts val="1200"/>
              </a:spcAft>
              <a:buNone/>
            </a:pPr>
            <a:r>
              <a:t/>
            </a:r>
            <a:endParaRPr b="1" sz="1400">
              <a:latin typeface="Arial"/>
              <a:ea typeface="Arial"/>
              <a:cs typeface="Arial"/>
              <a:sym typeface="Arial"/>
            </a:endParaRPr>
          </a:p>
        </p:txBody>
      </p:sp>
      <p:sp>
        <p:nvSpPr>
          <p:cNvPr id="87" name="Google Shape;87;p16"/>
          <p:cNvSpPr txBox="1"/>
          <p:nvPr/>
        </p:nvSpPr>
        <p:spPr>
          <a:xfrm>
            <a:off x="1343550" y="1437325"/>
            <a:ext cx="6456900" cy="6132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
                <a:solidFill>
                  <a:schemeClr val="dk1"/>
                </a:solidFill>
              </a:rPr>
              <a:t>I</a:t>
            </a:r>
            <a:r>
              <a:rPr b="1" lang="en">
                <a:solidFill>
                  <a:schemeClr val="dk1"/>
                </a:solidFill>
              </a:rPr>
              <a:t>s the water habitable for salmon to live in, and if it isn’t habitable, why? In the past 21 years, what has changed?</a:t>
            </a:r>
            <a:endParaRPr>
              <a:solidFill>
                <a:schemeClr val="dk2"/>
              </a:solidFill>
            </a:endParaRPr>
          </a:p>
        </p:txBody>
      </p:sp>
      <p:pic>
        <p:nvPicPr>
          <p:cNvPr id="88" name="Google Shape;88;p16" title="kcs.png"/>
          <p:cNvPicPr preferRelativeResize="0"/>
          <p:nvPr/>
        </p:nvPicPr>
        <p:blipFill rotWithShape="1">
          <a:blip r:embed="rId3">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212625" y="55840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Methods</a:t>
            </a:r>
            <a:endParaRPr/>
          </a:p>
        </p:txBody>
      </p:sp>
      <p:sp>
        <p:nvSpPr>
          <p:cNvPr id="94" name="Google Shape;94;p17"/>
          <p:cNvSpPr txBox="1"/>
          <p:nvPr>
            <p:ph idx="1" type="body"/>
          </p:nvPr>
        </p:nvSpPr>
        <p:spPr>
          <a:xfrm>
            <a:off x="311700" y="1171600"/>
            <a:ext cx="5900100" cy="36384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Clr>
                <a:schemeClr val="dk1"/>
              </a:buClr>
              <a:buSzPts val="275"/>
              <a:buFont typeface="Arial"/>
              <a:buNone/>
            </a:pPr>
            <a:r>
              <a:rPr lang="en" sz="4800">
                <a:latin typeface="Arial"/>
                <a:ea typeface="Arial"/>
                <a:cs typeface="Arial"/>
                <a:sym typeface="Arial"/>
              </a:rPr>
              <a:t>Data collection (GLOBE Hydrosphere Protocols):</a:t>
            </a:r>
            <a:endParaRPr sz="4800">
              <a:latin typeface="Arial"/>
              <a:ea typeface="Arial"/>
              <a:cs typeface="Arial"/>
              <a:sym typeface="Arial"/>
            </a:endParaRPr>
          </a:p>
          <a:p>
            <a:pPr indent="-304800" lvl="0" marL="457200" rtl="0" algn="l">
              <a:spcBef>
                <a:spcPts val="1200"/>
              </a:spcBef>
              <a:spcAft>
                <a:spcPts val="0"/>
              </a:spcAft>
              <a:buSzPct val="100000"/>
              <a:buFont typeface="Arial"/>
              <a:buChar char="●"/>
            </a:pPr>
            <a:r>
              <a:rPr lang="en" sz="4800">
                <a:latin typeface="Arial"/>
                <a:ea typeface="Arial"/>
                <a:cs typeface="Arial"/>
                <a:sym typeface="Arial"/>
              </a:rPr>
              <a:t>Water temperature, pH, and dissolved oxygen with probes, and transparency using a transparency tube.</a:t>
            </a:r>
            <a:endParaRPr sz="4800">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lang="en" sz="4800">
                <a:latin typeface="Arial"/>
                <a:ea typeface="Arial"/>
                <a:cs typeface="Arial"/>
                <a:sym typeface="Arial"/>
              </a:rPr>
              <a:t>Data collected:</a:t>
            </a:r>
            <a:endParaRPr sz="4800">
              <a:latin typeface="Arial"/>
              <a:ea typeface="Arial"/>
              <a:cs typeface="Arial"/>
              <a:sym typeface="Arial"/>
            </a:endParaRPr>
          </a:p>
          <a:p>
            <a:pPr indent="-304800" lvl="0" marL="457200" rtl="0" algn="l">
              <a:spcBef>
                <a:spcPts val="1200"/>
              </a:spcBef>
              <a:spcAft>
                <a:spcPts val="0"/>
              </a:spcAft>
              <a:buSzPct val="100000"/>
              <a:buFont typeface="Arial"/>
              <a:buChar char="●"/>
            </a:pPr>
            <a:r>
              <a:rPr lang="en" sz="4800">
                <a:latin typeface="Arial"/>
                <a:ea typeface="Arial"/>
                <a:cs typeface="Arial"/>
                <a:sym typeface="Arial"/>
              </a:rPr>
              <a:t>Spring of 2024 by the High School AK Wildlife Class and the Middle School Science Class (7 weeks).</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Fall 2024 by the Ecology Class </a:t>
            </a:r>
            <a:r>
              <a:rPr lang="en" sz="4800">
                <a:latin typeface="Arial"/>
                <a:ea typeface="Arial"/>
                <a:cs typeface="Arial"/>
                <a:sym typeface="Arial"/>
              </a:rPr>
              <a:t>(7 weeks).</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Spring 2025 </a:t>
            </a:r>
            <a:r>
              <a:rPr lang="en" sz="4800">
                <a:latin typeface="Arial"/>
                <a:ea typeface="Arial"/>
                <a:cs typeface="Arial"/>
                <a:sym typeface="Arial"/>
              </a:rPr>
              <a:t>High School AK Wildlife Class (7 weeks).</a:t>
            </a:r>
            <a:endParaRPr sz="4800">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lang="en" sz="4800">
                <a:latin typeface="Arial"/>
                <a:ea typeface="Arial"/>
                <a:cs typeface="Arial"/>
                <a:sym typeface="Arial"/>
              </a:rPr>
              <a:t>Compared our data sets with:</a:t>
            </a:r>
            <a:endParaRPr sz="4800">
              <a:latin typeface="Arial"/>
              <a:ea typeface="Arial"/>
              <a:cs typeface="Arial"/>
              <a:sym typeface="Arial"/>
            </a:endParaRPr>
          </a:p>
          <a:p>
            <a:pPr indent="-304800" lvl="0" marL="457200" rtl="0" algn="l">
              <a:spcBef>
                <a:spcPts val="1200"/>
              </a:spcBef>
              <a:spcAft>
                <a:spcPts val="0"/>
              </a:spcAft>
              <a:buSzPct val="100000"/>
              <a:buFont typeface="Arial"/>
              <a:buChar char="●"/>
            </a:pPr>
            <a:r>
              <a:rPr lang="en" sz="4800">
                <a:latin typeface="Arial"/>
                <a:ea typeface="Arial"/>
                <a:cs typeface="Arial"/>
                <a:sym typeface="Arial"/>
              </a:rPr>
              <a:t>Alaska Department of Environmental Conservation data was collected at various times of the year in 2003-2005, 2006 (winter), 2010-2012 (spring/summer), 2023 (summer/fall).</a:t>
            </a:r>
            <a:endParaRPr sz="4800">
              <a:latin typeface="Arial"/>
              <a:ea typeface="Arial"/>
              <a:cs typeface="Arial"/>
              <a:sym typeface="Arial"/>
            </a:endParaRPr>
          </a:p>
          <a:p>
            <a:pPr indent="-304800" lvl="0" marL="457200" rtl="0" algn="l">
              <a:spcBef>
                <a:spcPts val="0"/>
              </a:spcBef>
              <a:spcAft>
                <a:spcPts val="0"/>
              </a:spcAft>
              <a:buSzPct val="100000"/>
              <a:buFont typeface="Arial"/>
              <a:buChar char="●"/>
            </a:pPr>
            <a:r>
              <a:rPr lang="en" sz="4800">
                <a:latin typeface="Arial"/>
                <a:ea typeface="Arial"/>
                <a:cs typeface="Arial"/>
                <a:sym typeface="Arial"/>
              </a:rPr>
              <a:t>We compared the data sets with each other as well as DEC data.</a:t>
            </a:r>
            <a:endParaRPr sz="4800">
              <a:latin typeface="Arial"/>
              <a:ea typeface="Arial"/>
              <a:cs typeface="Arial"/>
              <a:sym typeface="Arial"/>
            </a:endParaRPr>
          </a:p>
          <a:p>
            <a:pPr indent="0" lvl="0" marL="0" rtl="0" algn="l">
              <a:spcBef>
                <a:spcPts val="1200"/>
              </a:spcBef>
              <a:spcAft>
                <a:spcPts val="0"/>
              </a:spcAft>
              <a:buClr>
                <a:schemeClr val="dk1"/>
              </a:buClr>
              <a:buSzPts val="275"/>
              <a:buFont typeface="Arial"/>
              <a:buNone/>
            </a:pPr>
            <a:r>
              <a:rPr lang="en" sz="4800">
                <a:latin typeface="Arial"/>
                <a:ea typeface="Arial"/>
                <a:cs typeface="Arial"/>
                <a:sym typeface="Arial"/>
              </a:rPr>
              <a:t>We used the GLOBE app for data entry and retrieval.</a:t>
            </a:r>
            <a:endParaRPr sz="4800">
              <a:latin typeface="Arial"/>
              <a:ea typeface="Arial"/>
              <a:cs typeface="Arial"/>
              <a:sym typeface="Arial"/>
            </a:endParaRPr>
          </a:p>
          <a:p>
            <a:pPr indent="0" lvl="0" marL="0" rtl="0" algn="l">
              <a:spcBef>
                <a:spcPts val="1200"/>
              </a:spcBef>
              <a:spcAft>
                <a:spcPts val="0"/>
              </a:spcAft>
              <a:buNone/>
            </a:pPr>
            <a:r>
              <a:t/>
            </a:r>
            <a:endParaRPr sz="4800">
              <a:latin typeface="Arial"/>
              <a:ea typeface="Arial"/>
              <a:cs typeface="Arial"/>
              <a:sym typeface="Arial"/>
            </a:endParaRPr>
          </a:p>
          <a:p>
            <a:pPr indent="0" lvl="0" marL="0" rtl="0" algn="l">
              <a:spcBef>
                <a:spcPts val="1200"/>
              </a:spcBef>
              <a:spcAft>
                <a:spcPts val="0"/>
              </a:spcAft>
              <a:buNone/>
            </a:pPr>
            <a:r>
              <a:t/>
            </a:r>
            <a:endParaRPr sz="4800">
              <a:latin typeface="Arial"/>
              <a:ea typeface="Arial"/>
              <a:cs typeface="Arial"/>
              <a:sym typeface="Arial"/>
            </a:endParaRPr>
          </a:p>
          <a:p>
            <a:pPr indent="0" lvl="0" marL="0" rtl="0" algn="l">
              <a:spcBef>
                <a:spcPts val="1200"/>
              </a:spcBef>
              <a:spcAft>
                <a:spcPts val="0"/>
              </a:spcAft>
              <a:buNone/>
            </a:pPr>
            <a:r>
              <a:t/>
            </a:r>
            <a:endParaRPr sz="4800">
              <a:latin typeface="Arial"/>
              <a:ea typeface="Arial"/>
              <a:cs typeface="Arial"/>
              <a:sym typeface="Arial"/>
            </a:endParaRPr>
          </a:p>
          <a:p>
            <a:pPr indent="0" lvl="0" marL="0" rtl="0" algn="l">
              <a:spcBef>
                <a:spcPts val="1200"/>
              </a:spcBef>
              <a:spcAft>
                <a:spcPts val="1200"/>
              </a:spcAft>
              <a:buNone/>
            </a:pPr>
            <a:r>
              <a:t/>
            </a:r>
            <a:endParaRPr sz="4800">
              <a:latin typeface="Arial"/>
              <a:ea typeface="Arial"/>
              <a:cs typeface="Arial"/>
              <a:sym typeface="Arial"/>
            </a:endParaRPr>
          </a:p>
        </p:txBody>
      </p:sp>
      <p:pic>
        <p:nvPicPr>
          <p:cNvPr id="95" name="Google Shape;95;p17"/>
          <p:cNvPicPr preferRelativeResize="0"/>
          <p:nvPr/>
        </p:nvPicPr>
        <p:blipFill>
          <a:blip r:embed="rId3">
            <a:alphaModFix/>
          </a:blip>
          <a:stretch>
            <a:fillRect/>
          </a:stretch>
        </p:blipFill>
        <p:spPr>
          <a:xfrm>
            <a:off x="6464525" y="305050"/>
            <a:ext cx="2156225" cy="1754601"/>
          </a:xfrm>
          <a:prstGeom prst="rect">
            <a:avLst/>
          </a:prstGeom>
          <a:noFill/>
          <a:ln>
            <a:noFill/>
          </a:ln>
        </p:spPr>
      </p:pic>
      <p:sp>
        <p:nvSpPr>
          <p:cNvPr id="96" name="Google Shape;96;p17"/>
          <p:cNvSpPr txBox="1"/>
          <p:nvPr/>
        </p:nvSpPr>
        <p:spPr>
          <a:xfrm>
            <a:off x="6228938" y="2059650"/>
            <a:ext cx="2627400" cy="613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solidFill>
                  <a:schemeClr val="dk1"/>
                </a:solidFill>
              </a:rPr>
              <a:t>Figure 2:</a:t>
            </a:r>
            <a:r>
              <a:rPr lang="en" sz="800">
                <a:solidFill>
                  <a:schemeClr val="dk1"/>
                </a:solidFill>
              </a:rPr>
              <a:t> Aerial photo of Pedersen Park prior to removing trees. Google Earth  retrieved October 29, 2024</a:t>
            </a:r>
            <a:endParaRPr sz="800">
              <a:solidFill>
                <a:schemeClr val="dk1"/>
              </a:solidFill>
            </a:endParaRPr>
          </a:p>
          <a:p>
            <a:pPr indent="0" lvl="0" marL="0" rtl="0" algn="l">
              <a:spcBef>
                <a:spcPts val="0"/>
              </a:spcBef>
              <a:spcAft>
                <a:spcPts val="0"/>
              </a:spcAft>
              <a:buNone/>
            </a:pPr>
            <a:r>
              <a:t/>
            </a:r>
            <a:endParaRPr sz="800">
              <a:solidFill>
                <a:schemeClr val="dk1"/>
              </a:solidFill>
            </a:endParaRPr>
          </a:p>
        </p:txBody>
      </p:sp>
      <p:pic>
        <p:nvPicPr>
          <p:cNvPr id="97" name="Google Shape;97;p17"/>
          <p:cNvPicPr preferRelativeResize="0"/>
          <p:nvPr/>
        </p:nvPicPr>
        <p:blipFill>
          <a:blip r:embed="rId4">
            <a:alphaModFix/>
          </a:blip>
          <a:stretch>
            <a:fillRect/>
          </a:stretch>
        </p:blipFill>
        <p:spPr>
          <a:xfrm>
            <a:off x="6360662" y="2684888"/>
            <a:ext cx="1345650" cy="1792564"/>
          </a:xfrm>
          <a:prstGeom prst="rect">
            <a:avLst/>
          </a:prstGeom>
          <a:noFill/>
          <a:ln>
            <a:noFill/>
          </a:ln>
        </p:spPr>
      </p:pic>
      <p:sp>
        <p:nvSpPr>
          <p:cNvPr id="98" name="Google Shape;98;p17"/>
          <p:cNvSpPr txBox="1"/>
          <p:nvPr/>
        </p:nvSpPr>
        <p:spPr>
          <a:xfrm>
            <a:off x="6211800" y="4489500"/>
            <a:ext cx="2880000" cy="468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800">
                <a:solidFill>
                  <a:schemeClr val="dk1"/>
                </a:solidFill>
              </a:rPr>
              <a:t>Figure 3:</a:t>
            </a:r>
            <a:r>
              <a:rPr lang="en" sz="800">
                <a:solidFill>
                  <a:schemeClr val="dk1"/>
                </a:solidFill>
              </a:rPr>
              <a:t> Creek-level photo of Pedersen Park after trees were removed.Photo credit: Faith Lussow. August 29, 2024</a:t>
            </a:r>
            <a:endParaRPr sz="800">
              <a:solidFill>
                <a:schemeClr val="dk1"/>
              </a:solidFill>
            </a:endParaRPr>
          </a:p>
        </p:txBody>
      </p:sp>
      <p:pic>
        <p:nvPicPr>
          <p:cNvPr id="99" name="Google Shape;99;p17"/>
          <p:cNvPicPr preferRelativeResize="0"/>
          <p:nvPr/>
        </p:nvPicPr>
        <p:blipFill>
          <a:blip r:embed="rId5">
            <a:alphaModFix/>
          </a:blip>
          <a:stretch>
            <a:fillRect/>
          </a:stretch>
        </p:blipFill>
        <p:spPr>
          <a:xfrm>
            <a:off x="7304800" y="2734900"/>
            <a:ext cx="1315950" cy="175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22251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Our Results</a:t>
            </a:r>
            <a:endParaRPr>
              <a:solidFill>
                <a:schemeClr val="lt1"/>
              </a:solidFill>
            </a:endParaRPr>
          </a:p>
        </p:txBody>
      </p:sp>
      <p:pic>
        <p:nvPicPr>
          <p:cNvPr id="105" name="Google Shape;105;p18"/>
          <p:cNvPicPr preferRelativeResize="0"/>
          <p:nvPr/>
        </p:nvPicPr>
        <p:blipFill>
          <a:blip r:embed="rId3">
            <a:alphaModFix/>
          </a:blip>
          <a:stretch>
            <a:fillRect/>
          </a:stretch>
        </p:blipFill>
        <p:spPr>
          <a:xfrm>
            <a:off x="1343925" y="2138599"/>
            <a:ext cx="2239825" cy="2245700"/>
          </a:xfrm>
          <a:prstGeom prst="rect">
            <a:avLst/>
          </a:prstGeom>
          <a:noFill/>
          <a:ln>
            <a:noFill/>
          </a:ln>
        </p:spPr>
      </p:pic>
      <p:pic>
        <p:nvPicPr>
          <p:cNvPr id="106" name="Google Shape;106;p18"/>
          <p:cNvPicPr preferRelativeResize="0"/>
          <p:nvPr/>
        </p:nvPicPr>
        <p:blipFill>
          <a:blip r:embed="rId4">
            <a:alphaModFix/>
          </a:blip>
          <a:stretch>
            <a:fillRect/>
          </a:stretch>
        </p:blipFill>
        <p:spPr>
          <a:xfrm>
            <a:off x="4805278" y="2199725"/>
            <a:ext cx="2239825" cy="2239825"/>
          </a:xfrm>
          <a:prstGeom prst="rect">
            <a:avLst/>
          </a:prstGeom>
          <a:noFill/>
          <a:ln>
            <a:noFill/>
          </a:ln>
        </p:spPr>
      </p:pic>
      <p:sp>
        <p:nvSpPr>
          <p:cNvPr id="107" name="Google Shape;107;p18"/>
          <p:cNvSpPr txBox="1"/>
          <p:nvPr/>
        </p:nvSpPr>
        <p:spPr>
          <a:xfrm>
            <a:off x="352250" y="3974150"/>
            <a:ext cx="2650200" cy="954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highlight>
                  <a:schemeClr val="lt1"/>
                </a:highlight>
              </a:rPr>
              <a:t>Figure 4: Plot of all DEC and student temperature data over time shows a gradual increase. Several data were above 30 C, which we questioned for Alaska waters, even in summer</a:t>
            </a:r>
            <a:endParaRPr sz="1000">
              <a:solidFill>
                <a:schemeClr val="dk2"/>
              </a:solidFill>
              <a:highlight>
                <a:schemeClr val="lt1"/>
              </a:highlight>
            </a:endParaRPr>
          </a:p>
        </p:txBody>
      </p:sp>
      <p:sp>
        <p:nvSpPr>
          <p:cNvPr id="108" name="Google Shape;108;p18"/>
          <p:cNvSpPr txBox="1"/>
          <p:nvPr/>
        </p:nvSpPr>
        <p:spPr>
          <a:xfrm>
            <a:off x="3144900" y="3958700"/>
            <a:ext cx="2854200" cy="985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highlight>
                  <a:schemeClr val="lt1"/>
                </a:highlight>
              </a:rPr>
              <a:t>Figure 5: Plot of temperature data below 20 C.  In the 2023 DEC Report, the maximum temperature was 20.7, so we eliminated possible sources of error. The plot shows a steeper increase in temperature than Figure 4.</a:t>
            </a:r>
            <a:r>
              <a:rPr lang="en" sz="1200">
                <a:solidFill>
                  <a:schemeClr val="dk2"/>
                </a:solidFill>
                <a:highlight>
                  <a:schemeClr val="lt1"/>
                </a:highlight>
              </a:rPr>
              <a:t> </a:t>
            </a:r>
            <a:endParaRPr sz="1200">
              <a:solidFill>
                <a:schemeClr val="dk2"/>
              </a:solidFill>
              <a:highlight>
                <a:schemeClr val="lt1"/>
              </a:highlight>
            </a:endParaRPr>
          </a:p>
        </p:txBody>
      </p:sp>
      <p:pic>
        <p:nvPicPr>
          <p:cNvPr id="109" name="Google Shape;109;p18" title="temp_state_student.png"/>
          <p:cNvPicPr preferRelativeResize="0"/>
          <p:nvPr/>
        </p:nvPicPr>
        <p:blipFill>
          <a:blip r:embed="rId5">
            <a:alphaModFix/>
          </a:blip>
          <a:stretch>
            <a:fillRect/>
          </a:stretch>
        </p:blipFill>
        <p:spPr>
          <a:xfrm>
            <a:off x="352250" y="795238"/>
            <a:ext cx="2650201" cy="3148000"/>
          </a:xfrm>
          <a:prstGeom prst="rect">
            <a:avLst/>
          </a:prstGeom>
          <a:noFill/>
          <a:ln>
            <a:noFill/>
          </a:ln>
        </p:spPr>
      </p:pic>
      <p:pic>
        <p:nvPicPr>
          <p:cNvPr id="110" name="Google Shape;110;p18" title="do_state_student.png"/>
          <p:cNvPicPr preferRelativeResize="0"/>
          <p:nvPr/>
        </p:nvPicPr>
        <p:blipFill>
          <a:blip r:embed="rId6">
            <a:alphaModFix/>
          </a:blip>
          <a:stretch>
            <a:fillRect/>
          </a:stretch>
        </p:blipFill>
        <p:spPr>
          <a:xfrm>
            <a:off x="6143825" y="795238"/>
            <a:ext cx="2854174" cy="3147997"/>
          </a:xfrm>
          <a:prstGeom prst="rect">
            <a:avLst/>
          </a:prstGeom>
          <a:noFill/>
          <a:ln>
            <a:noFill/>
          </a:ln>
        </p:spPr>
      </p:pic>
      <p:pic>
        <p:nvPicPr>
          <p:cNvPr id="111" name="Google Shape;111;p18"/>
          <p:cNvPicPr preferRelativeResize="0"/>
          <p:nvPr/>
        </p:nvPicPr>
        <p:blipFill>
          <a:blip r:embed="rId7">
            <a:alphaModFix/>
          </a:blip>
          <a:stretch>
            <a:fillRect/>
          </a:stretch>
        </p:blipFill>
        <p:spPr>
          <a:xfrm>
            <a:off x="3146050" y="802963"/>
            <a:ext cx="2854174" cy="3147975"/>
          </a:xfrm>
          <a:prstGeom prst="rect">
            <a:avLst/>
          </a:prstGeom>
          <a:noFill/>
          <a:ln>
            <a:noFill/>
          </a:ln>
        </p:spPr>
      </p:pic>
      <p:sp>
        <p:nvSpPr>
          <p:cNvPr id="112" name="Google Shape;112;p18"/>
          <p:cNvSpPr txBox="1"/>
          <p:nvPr/>
        </p:nvSpPr>
        <p:spPr>
          <a:xfrm>
            <a:off x="6141550" y="3974150"/>
            <a:ext cx="2854200" cy="954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highlight>
                  <a:schemeClr val="lt1"/>
                </a:highlight>
              </a:rPr>
              <a:t>Figure 6: Plot of Dissolved Oxygen data over time shows a steady decrease from 2003 to 2025. This follows our expect pattern that as the temperature increases, dissolved oxygen decreases. </a:t>
            </a:r>
            <a:endParaRPr sz="1100">
              <a:solidFill>
                <a:schemeClr val="dk2"/>
              </a:solidFill>
              <a:highlight>
                <a:schemeClr val="lt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118" name="Google Shape;118;p19"/>
          <p:cNvSpPr txBox="1"/>
          <p:nvPr>
            <p:ph idx="1" type="body"/>
          </p:nvPr>
        </p:nvSpPr>
        <p:spPr>
          <a:xfrm>
            <a:off x="233525" y="111120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1200">
                <a:latin typeface="Arial"/>
                <a:ea typeface="Arial"/>
                <a:cs typeface="Arial"/>
                <a:sym typeface="Arial"/>
              </a:rPr>
              <a:t>Temperature:</a:t>
            </a:r>
            <a:endParaRPr sz="1200">
              <a:latin typeface="Arial"/>
              <a:ea typeface="Arial"/>
              <a:cs typeface="Arial"/>
              <a:sym typeface="Arial"/>
            </a:endParaRPr>
          </a:p>
          <a:p>
            <a:pPr indent="0" lvl="0" marL="0" rtl="0" algn="l">
              <a:lnSpc>
                <a:spcPct val="100000"/>
              </a:lnSpc>
              <a:spcBef>
                <a:spcPts val="1000"/>
              </a:spcBef>
              <a:spcAft>
                <a:spcPts val="0"/>
              </a:spcAft>
              <a:buNone/>
            </a:pPr>
            <a:r>
              <a:rPr lang="en" sz="1200">
                <a:latin typeface="Arial"/>
                <a:ea typeface="Arial"/>
                <a:cs typeface="Arial"/>
                <a:sym typeface="Arial"/>
              </a:rPr>
              <a:t>First we included all of the raw data.  The DEC had recorded temperatures above 30° C. According to the 2023 DEC Field Report, the temperature ranged was 11.75° - 20.7° C for the data collected in 2023. The temperature range for our data was 0.6° - 14.4° C.  Because of that we analyzed the data again looking just at temperatures below 20° C. Our analysis of the DEC data and our data showed that the water temperature is steadily increasing over time. </a:t>
            </a:r>
            <a:endParaRPr sz="1200">
              <a:latin typeface="Arial"/>
              <a:ea typeface="Arial"/>
              <a:cs typeface="Arial"/>
              <a:sym typeface="Arial"/>
            </a:endParaRPr>
          </a:p>
          <a:p>
            <a:pPr indent="0" lvl="0" marL="0" rtl="0" algn="l">
              <a:lnSpc>
                <a:spcPct val="100000"/>
              </a:lnSpc>
              <a:spcBef>
                <a:spcPts val="1000"/>
              </a:spcBef>
              <a:spcAft>
                <a:spcPts val="0"/>
              </a:spcAft>
              <a:buNone/>
            </a:pPr>
            <a:r>
              <a:t/>
            </a:r>
            <a:endParaRPr sz="1200">
              <a:latin typeface="Arial"/>
              <a:ea typeface="Arial"/>
              <a:cs typeface="Arial"/>
              <a:sym typeface="Arial"/>
            </a:endParaRPr>
          </a:p>
          <a:p>
            <a:pPr indent="0" lvl="0" marL="0" rtl="0" algn="l">
              <a:lnSpc>
                <a:spcPct val="100000"/>
              </a:lnSpc>
              <a:spcBef>
                <a:spcPts val="1000"/>
              </a:spcBef>
              <a:spcAft>
                <a:spcPts val="0"/>
              </a:spcAft>
              <a:buNone/>
            </a:pPr>
            <a:r>
              <a:rPr lang="en" sz="1200">
                <a:latin typeface="Arial"/>
                <a:ea typeface="Arial"/>
                <a:cs typeface="Arial"/>
                <a:sym typeface="Arial"/>
              </a:rPr>
              <a:t>Dissolved Oxygen:</a:t>
            </a:r>
            <a:endParaRPr sz="1200">
              <a:latin typeface="Arial"/>
              <a:ea typeface="Arial"/>
              <a:cs typeface="Arial"/>
              <a:sym typeface="Arial"/>
            </a:endParaRPr>
          </a:p>
          <a:p>
            <a:pPr indent="0" lvl="0" marL="0" rtl="0" algn="l">
              <a:lnSpc>
                <a:spcPct val="100000"/>
              </a:lnSpc>
              <a:spcBef>
                <a:spcPts val="1000"/>
              </a:spcBef>
              <a:spcAft>
                <a:spcPts val="0"/>
              </a:spcAft>
              <a:buNone/>
            </a:pPr>
            <a:r>
              <a:rPr lang="en" sz="1200">
                <a:latin typeface="Arial"/>
                <a:ea typeface="Arial"/>
                <a:cs typeface="Arial"/>
                <a:sym typeface="Arial"/>
              </a:rPr>
              <a:t>According to the 2023 DEC Field Report, the dissolved oxygen range was 8.48 - 9.93 mg/L.  The dissolved oxygen range for our data was 7.7- 12.8 mg/L.  The DEC data that was recorded between 2010 and 2012 was recorded in % DO, whereas, the rest of the data was recorded in mg/L, so we converted all data to % DO.  </a:t>
            </a:r>
            <a:r>
              <a:rPr lang="en" sz="1200">
                <a:latin typeface="Arial"/>
                <a:ea typeface="Arial"/>
                <a:cs typeface="Arial"/>
                <a:sym typeface="Arial"/>
              </a:rPr>
              <a:t>Our results show that the dissolved oxygen is steadily declining making the creek less habitable for the salmon the more time passes.</a:t>
            </a:r>
            <a:endParaRPr sz="1200">
              <a:latin typeface="Arial"/>
              <a:ea typeface="Arial"/>
              <a:cs typeface="Arial"/>
              <a:sym typeface="Arial"/>
            </a:endParaRPr>
          </a:p>
          <a:p>
            <a:pPr indent="0" lvl="0" marL="0" rtl="0" algn="l">
              <a:lnSpc>
                <a:spcPct val="100000"/>
              </a:lnSpc>
              <a:spcBef>
                <a:spcPts val="1000"/>
              </a:spcBef>
              <a:spcAft>
                <a:spcPts val="0"/>
              </a:spcAft>
              <a:buNone/>
            </a:pPr>
            <a:r>
              <a:t/>
            </a:r>
            <a:endParaRPr sz="1200">
              <a:latin typeface="Arial"/>
              <a:ea typeface="Arial"/>
              <a:cs typeface="Arial"/>
              <a:sym typeface="Arial"/>
            </a:endParaRPr>
          </a:p>
          <a:p>
            <a:pPr indent="0" lvl="0" marL="0" rtl="0" algn="ctr">
              <a:lnSpc>
                <a:spcPct val="100000"/>
              </a:lnSpc>
              <a:spcBef>
                <a:spcPts val="1200"/>
              </a:spcBef>
              <a:spcAft>
                <a:spcPts val="0"/>
              </a:spcAft>
              <a:buNone/>
            </a:pPr>
            <a:r>
              <a:rPr b="1" lang="en" sz="1200">
                <a:latin typeface="Arial"/>
                <a:ea typeface="Arial"/>
                <a:cs typeface="Arial"/>
                <a:sym typeface="Arial"/>
              </a:rPr>
              <a:t>This is important because there are fewer places for salmon to spawn, and can </a:t>
            </a:r>
            <a:r>
              <a:rPr b="1" lang="en" sz="1200">
                <a:latin typeface="Arial"/>
                <a:ea typeface="Arial"/>
                <a:cs typeface="Arial"/>
                <a:sym typeface="Arial"/>
              </a:rPr>
              <a:t>eventually</a:t>
            </a:r>
            <a:r>
              <a:rPr b="1" lang="en" sz="1200">
                <a:latin typeface="Arial"/>
                <a:ea typeface="Arial"/>
                <a:cs typeface="Arial"/>
                <a:sym typeface="Arial"/>
              </a:rPr>
              <a:t> make the salmon population decline which will make </a:t>
            </a:r>
            <a:r>
              <a:rPr b="1" lang="en" sz="1200">
                <a:latin typeface="Arial"/>
                <a:ea typeface="Arial"/>
                <a:cs typeface="Arial"/>
                <a:sym typeface="Arial"/>
              </a:rPr>
              <a:t>subsistence</a:t>
            </a:r>
            <a:r>
              <a:rPr b="1" lang="en" sz="1200">
                <a:latin typeface="Arial"/>
                <a:ea typeface="Arial"/>
                <a:cs typeface="Arial"/>
                <a:sym typeface="Arial"/>
              </a:rPr>
              <a:t> less for the people who rely on the salmon to live.</a:t>
            </a:r>
            <a:endParaRPr b="1" sz="1200">
              <a:latin typeface="Arial"/>
              <a:ea typeface="Arial"/>
              <a:cs typeface="Arial"/>
              <a:sym typeface="Arial"/>
            </a:endParaRPr>
          </a:p>
          <a:p>
            <a:pPr indent="0" lvl="0" marL="0" rtl="0" algn="l">
              <a:spcBef>
                <a:spcPts val="1200"/>
              </a:spcBef>
              <a:spcAft>
                <a:spcPts val="1200"/>
              </a:spcAft>
              <a:buNone/>
            </a:pPr>
            <a:r>
              <a:t/>
            </a:r>
            <a:endParaRPr sz="1200">
              <a:latin typeface="Arial"/>
              <a:ea typeface="Arial"/>
              <a:cs typeface="Arial"/>
              <a:sym typeface="Arial"/>
            </a:endParaRPr>
          </a:p>
        </p:txBody>
      </p:sp>
      <p:pic>
        <p:nvPicPr>
          <p:cNvPr id="119" name="Google Shape;119;p19" title="kcs.png"/>
          <p:cNvPicPr preferRelativeResize="0"/>
          <p:nvPr/>
        </p:nvPicPr>
        <p:blipFill rotWithShape="1">
          <a:blip r:embed="rId3">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Possible Sources of Error and Limitations</a:t>
            </a:r>
            <a:endParaRPr/>
          </a:p>
        </p:txBody>
      </p:sp>
      <p:sp>
        <p:nvSpPr>
          <p:cNvPr id="125" name="Google Shape;125;p20"/>
          <p:cNvSpPr txBox="1"/>
          <p:nvPr>
            <p:ph idx="1" type="body"/>
          </p:nvPr>
        </p:nvSpPr>
        <p:spPr>
          <a:xfrm>
            <a:off x="311700" y="1171600"/>
            <a:ext cx="6083400" cy="33972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523"/>
              <a:buNone/>
            </a:pPr>
            <a:r>
              <a:rPr lang="en" sz="1400">
                <a:latin typeface="Arial"/>
                <a:ea typeface="Arial"/>
                <a:cs typeface="Arial"/>
                <a:sym typeface="Arial"/>
              </a:rPr>
              <a:t>While doing this study, we had sources of error, including: </a:t>
            </a:r>
            <a:endParaRPr sz="1400">
              <a:latin typeface="Arial"/>
              <a:ea typeface="Arial"/>
              <a:cs typeface="Arial"/>
              <a:sym typeface="Arial"/>
            </a:endParaRPr>
          </a:p>
          <a:p>
            <a:pPr indent="-317500" lvl="0" marL="457200" rtl="0" algn="l">
              <a:lnSpc>
                <a:spcPct val="95000"/>
              </a:lnSpc>
              <a:spcBef>
                <a:spcPts val="1200"/>
              </a:spcBef>
              <a:spcAft>
                <a:spcPts val="0"/>
              </a:spcAft>
              <a:buSzPts val="1400"/>
              <a:buFont typeface="Arial"/>
              <a:buChar char="●"/>
            </a:pPr>
            <a:r>
              <a:rPr lang="en" sz="1400">
                <a:latin typeface="Arial"/>
                <a:ea typeface="Arial"/>
                <a:cs typeface="Arial"/>
                <a:sym typeface="Arial"/>
              </a:rPr>
              <a:t>Seasonal changes in water temperature and Dissolved Oxygen</a:t>
            </a:r>
            <a:endParaRPr sz="1400">
              <a:latin typeface="Arial"/>
              <a:ea typeface="Arial"/>
              <a:cs typeface="Arial"/>
              <a:sym typeface="Arial"/>
            </a:endParaRPr>
          </a:p>
          <a:p>
            <a:pPr indent="-317500" lvl="0" marL="457200" rtl="0" algn="l">
              <a:lnSpc>
                <a:spcPct val="95000"/>
              </a:lnSpc>
              <a:spcBef>
                <a:spcPts val="0"/>
              </a:spcBef>
              <a:spcAft>
                <a:spcPts val="0"/>
              </a:spcAft>
              <a:buSzPts val="1400"/>
              <a:buFont typeface="Arial"/>
              <a:buChar char="●"/>
            </a:pPr>
            <a:r>
              <a:rPr lang="en" sz="1400">
                <a:latin typeface="Arial"/>
                <a:ea typeface="Arial"/>
                <a:cs typeface="Arial"/>
                <a:sym typeface="Arial"/>
              </a:rPr>
              <a:t>Timeframe: time of day that data was collected</a:t>
            </a:r>
            <a:endParaRPr sz="1400">
              <a:latin typeface="Arial"/>
              <a:ea typeface="Arial"/>
              <a:cs typeface="Arial"/>
              <a:sym typeface="Arial"/>
            </a:endParaRPr>
          </a:p>
          <a:p>
            <a:pPr indent="-317500" lvl="0" marL="457200" rtl="0" algn="l">
              <a:lnSpc>
                <a:spcPct val="95000"/>
              </a:lnSpc>
              <a:spcBef>
                <a:spcPts val="0"/>
              </a:spcBef>
              <a:spcAft>
                <a:spcPts val="0"/>
              </a:spcAft>
              <a:buSzPts val="1400"/>
              <a:buFont typeface="Arial"/>
              <a:buChar char="●"/>
            </a:pPr>
            <a:r>
              <a:rPr lang="en" sz="1400">
                <a:latin typeface="Arial"/>
                <a:ea typeface="Arial"/>
                <a:cs typeface="Arial"/>
                <a:sym typeface="Arial"/>
              </a:rPr>
              <a:t>Protocols different from the Department of Environmental Conservation</a:t>
            </a:r>
            <a:endParaRPr sz="1400">
              <a:latin typeface="Arial"/>
              <a:ea typeface="Arial"/>
              <a:cs typeface="Arial"/>
              <a:sym typeface="Arial"/>
            </a:endParaRPr>
          </a:p>
          <a:p>
            <a:pPr indent="-317500" lvl="0" marL="457200" rtl="0" algn="l">
              <a:lnSpc>
                <a:spcPct val="95000"/>
              </a:lnSpc>
              <a:spcBef>
                <a:spcPts val="0"/>
              </a:spcBef>
              <a:spcAft>
                <a:spcPts val="0"/>
              </a:spcAft>
              <a:buSzPts val="1400"/>
              <a:buFont typeface="Arial"/>
              <a:buChar char="●"/>
            </a:pPr>
            <a:r>
              <a:rPr lang="en" sz="1400">
                <a:latin typeface="Arial"/>
                <a:ea typeface="Arial"/>
                <a:cs typeface="Arial"/>
                <a:sym typeface="Arial"/>
              </a:rPr>
              <a:t>Errors in recording data (example: some entries were recorded as Fahrenheit, we were unable to find out/ ask about past data) </a:t>
            </a:r>
            <a:endParaRPr sz="1400">
              <a:latin typeface="Arial"/>
              <a:ea typeface="Arial"/>
              <a:cs typeface="Arial"/>
              <a:sym typeface="Arial"/>
            </a:endParaRPr>
          </a:p>
          <a:p>
            <a:pPr indent="-317500" lvl="0" marL="457200" rtl="0" algn="l">
              <a:lnSpc>
                <a:spcPct val="95000"/>
              </a:lnSpc>
              <a:spcBef>
                <a:spcPts val="0"/>
              </a:spcBef>
              <a:spcAft>
                <a:spcPts val="0"/>
              </a:spcAft>
              <a:buSzPts val="1400"/>
              <a:buFont typeface="Arial"/>
              <a:buChar char="●"/>
            </a:pPr>
            <a:r>
              <a:rPr lang="en" sz="1400">
                <a:latin typeface="Arial"/>
                <a:ea typeface="Arial"/>
                <a:cs typeface="Arial"/>
                <a:sym typeface="Arial"/>
              </a:rPr>
              <a:t>Our school schedule limited our time for data collection, due to class times and summer break. </a:t>
            </a:r>
            <a:endParaRPr sz="1400">
              <a:latin typeface="Arial"/>
              <a:ea typeface="Arial"/>
              <a:cs typeface="Arial"/>
              <a:sym typeface="Arial"/>
            </a:endParaRPr>
          </a:p>
          <a:p>
            <a:pPr indent="0" lvl="0" marL="0" rtl="0" algn="l">
              <a:lnSpc>
                <a:spcPct val="95000"/>
              </a:lnSpc>
              <a:spcBef>
                <a:spcPts val="1200"/>
              </a:spcBef>
              <a:spcAft>
                <a:spcPts val="1200"/>
              </a:spcAft>
              <a:buSzPts val="523"/>
              <a:buNone/>
            </a:pPr>
            <a:r>
              <a:t/>
            </a:r>
            <a:endParaRPr sz="1400"/>
          </a:p>
        </p:txBody>
      </p:sp>
      <p:pic>
        <p:nvPicPr>
          <p:cNvPr id="126" name="Google Shape;126;p20" title="kcs.png"/>
          <p:cNvPicPr preferRelativeResize="0"/>
          <p:nvPr/>
        </p:nvPicPr>
        <p:blipFill rotWithShape="1">
          <a:blip r:embed="rId3">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132" name="Google Shape;132;p2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Arial"/>
              <a:buChar char="●"/>
            </a:pPr>
            <a:r>
              <a:rPr lang="en" sz="1400">
                <a:latin typeface="Arial"/>
                <a:ea typeface="Arial"/>
                <a:cs typeface="Arial"/>
                <a:sym typeface="Arial"/>
              </a:rPr>
              <a:t>We plan on taking action and spreading awareness about the declining quality of the water, and finding what’s causing this decline then eventually bring our data to the city.</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We will publish our full report</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class will continue to monitor the creek</a:t>
            </a:r>
            <a:endParaRPr sz="1400">
              <a:latin typeface="Arial"/>
              <a:ea typeface="Arial"/>
              <a:cs typeface="Arial"/>
              <a:sym typeface="Arial"/>
            </a:endParaRPr>
          </a:p>
          <a:p>
            <a:pPr indent="0" lvl="0" marL="0" rtl="0" algn="l">
              <a:spcBef>
                <a:spcPts val="1200"/>
              </a:spcBef>
              <a:spcAft>
                <a:spcPts val="0"/>
              </a:spcAft>
              <a:buNone/>
            </a:pPr>
            <a:r>
              <a:rPr lang="en" sz="3000"/>
              <a:t>Suggestions</a:t>
            </a:r>
            <a:endParaRPr sz="1400">
              <a:latin typeface="Arial"/>
              <a:ea typeface="Arial"/>
              <a:cs typeface="Arial"/>
              <a:sym typeface="Arial"/>
            </a:endParaRPr>
          </a:p>
          <a:p>
            <a:pPr indent="-317500" lvl="0" marL="457200" rtl="0" algn="l">
              <a:spcBef>
                <a:spcPts val="1200"/>
              </a:spcBef>
              <a:spcAft>
                <a:spcPts val="0"/>
              </a:spcAft>
              <a:buSzPts val="1400"/>
              <a:buFont typeface="Arial"/>
              <a:buChar char="●"/>
            </a:pPr>
            <a:r>
              <a:rPr lang="en" sz="1400">
                <a:latin typeface="Arial"/>
                <a:ea typeface="Arial"/>
                <a:cs typeface="Arial"/>
                <a:sym typeface="Arial"/>
              </a:rPr>
              <a:t>Replant trees and shrubs to increase shade</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Have trash cleanup days to decrease the amount of trash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Septic tank inspections (residents and businesses) </a:t>
            </a:r>
            <a:endParaRPr sz="1400">
              <a:latin typeface="Arial"/>
              <a:ea typeface="Arial"/>
              <a:cs typeface="Arial"/>
              <a:sym typeface="Arial"/>
            </a:endParaRPr>
          </a:p>
          <a:p>
            <a:pPr indent="0" lvl="0" marL="0" rtl="0" algn="l">
              <a:spcBef>
                <a:spcPts val="1200"/>
              </a:spcBef>
              <a:spcAft>
                <a:spcPts val="1200"/>
              </a:spcAft>
              <a:buNone/>
            </a:pPr>
            <a:r>
              <a:t/>
            </a:r>
            <a:endParaRPr sz="1400">
              <a:latin typeface="Arial"/>
              <a:ea typeface="Arial"/>
              <a:cs typeface="Arial"/>
              <a:sym typeface="Arial"/>
            </a:endParaRPr>
          </a:p>
        </p:txBody>
      </p:sp>
      <p:pic>
        <p:nvPicPr>
          <p:cNvPr id="133" name="Google Shape;133;p21" title="kcs.png"/>
          <p:cNvPicPr preferRelativeResize="0"/>
          <p:nvPr/>
        </p:nvPicPr>
        <p:blipFill rotWithShape="1">
          <a:blip r:embed="rId3">
            <a:alphaModFix/>
          </a:blip>
          <a:srcRect b="13557" l="9327" r="7540" t="12395"/>
          <a:stretch/>
        </p:blipFill>
        <p:spPr>
          <a:xfrm>
            <a:off x="6905750" y="220575"/>
            <a:ext cx="885575" cy="788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