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embeddedFontLst>
    <p:embeddedFont>
      <p:font typeface="Roboto"/>
      <p:regular r:id="rId15"/>
      <p:bold r:id="rId16"/>
      <p:italic r:id="rId17"/>
      <p:boldItalic r:id="rId18"/>
    </p:embeddedFont>
    <p:embeddedFont>
      <p:font typeface="Merriweather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erriweather-bold.fntdata"/><Relationship Id="rId11" Type="http://schemas.openxmlformats.org/officeDocument/2006/relationships/slide" Target="slides/slide6.xml"/><Relationship Id="rId22" Type="http://schemas.openxmlformats.org/officeDocument/2006/relationships/font" Target="fonts/Merriweather-boldItalic.fntdata"/><Relationship Id="rId10" Type="http://schemas.openxmlformats.org/officeDocument/2006/relationships/slide" Target="slides/slide5.xml"/><Relationship Id="rId21" Type="http://schemas.openxmlformats.org/officeDocument/2006/relationships/font" Target="fonts/Merriweather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Roboto-regular.fntdata"/><Relationship Id="rId14" Type="http://schemas.openxmlformats.org/officeDocument/2006/relationships/slide" Target="slides/slide9.xml"/><Relationship Id="rId17" Type="http://schemas.openxmlformats.org/officeDocument/2006/relationships/font" Target="fonts/Roboto-italic.fntdata"/><Relationship Id="rId16" Type="http://schemas.openxmlformats.org/officeDocument/2006/relationships/font" Target="fonts/Roboto-bold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Merriweather-regular.fntdata"/><Relationship Id="rId6" Type="http://schemas.openxmlformats.org/officeDocument/2006/relationships/slide" Target="slides/slide1.xml"/><Relationship Id="rId18" Type="http://schemas.openxmlformats.org/officeDocument/2006/relationships/font" Target="fonts/Roboto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e68a020ecd_0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e68a020ecd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e68a020ecd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e68a020ecd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e68a020ecd_0_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e68a020ecd_0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e68a020ecd_0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e68a020ecd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e68a020ecd_0_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e68a020ecd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e68a020ecd_0_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e68a020ecd_0_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e68a020ecd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e68a020ecd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e68a020ecd_0_1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e68a020ecd_0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125" y="0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1878560"/>
            <a:ext cx="4242600" cy="73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/>
          <p:nvPr>
            <p:ph hasCustomPrompt="1" type="title"/>
          </p:nvPr>
        </p:nvSpPr>
        <p:spPr>
          <a:xfrm>
            <a:off x="311750" y="831175"/>
            <a:ext cx="5334900" cy="1244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6" name="Google Shape;56;p11"/>
          <p:cNvSpPr txBox="1"/>
          <p:nvPr>
            <p:ph idx="1" type="body"/>
          </p:nvPr>
        </p:nvSpPr>
        <p:spPr>
          <a:xfrm>
            <a:off x="311700" y="2121425"/>
            <a:ext cx="5334900" cy="94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57" name="Google Shape;5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3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0" y="48099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6" name="Google Shape;16;p3"/>
          <p:cNvSpPr/>
          <p:nvPr/>
        </p:nvSpPr>
        <p:spPr>
          <a:xfrm>
            <a:off x="0" y="0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17" name="Google Shape;17;p3"/>
          <p:cNvSpPr txBox="1"/>
          <p:nvPr>
            <p:ph type="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>
            <a:off x="0" y="0"/>
            <a:ext cx="431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4"/>
          <p:cNvSpPr/>
          <p:nvPr/>
        </p:nvSpPr>
        <p:spPr>
          <a:xfrm>
            <a:off x="0" y="44125"/>
            <a:ext cx="4313625" cy="4399375"/>
          </a:xfrm>
          <a:custGeom>
            <a:rect b="b" l="l" r="r" t="t"/>
            <a:pathLst>
              <a:path extrusionOk="0" h="175975" w="172545">
                <a:moveTo>
                  <a:pt x="0" y="157"/>
                </a:moveTo>
                <a:lnTo>
                  <a:pt x="172419" y="0"/>
                </a:lnTo>
                <a:lnTo>
                  <a:pt x="172545" y="126541"/>
                </a:lnTo>
                <a:lnTo>
                  <a:pt x="0" y="175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2" name="Google Shape;22;p4"/>
          <p:cNvSpPr/>
          <p:nvPr/>
        </p:nvSpPr>
        <p:spPr>
          <a:xfrm>
            <a:off x="-125" y="0"/>
            <a:ext cx="4316900" cy="4395600"/>
          </a:xfrm>
          <a:custGeom>
            <a:rect b="b" l="l" r="r" t="t"/>
            <a:pathLst>
              <a:path extrusionOk="0" h="175824" w="172676">
                <a:moveTo>
                  <a:pt x="0" y="6"/>
                </a:moveTo>
                <a:lnTo>
                  <a:pt x="172676" y="0"/>
                </a:lnTo>
                <a:lnTo>
                  <a:pt x="172562" y="126442"/>
                </a:lnTo>
                <a:lnTo>
                  <a:pt x="0" y="17582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23" name="Google Shape;23;p4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4" name="Google Shape;24;p4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" name="Google Shape;28;p5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2" type="body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6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/>
          <p:nvPr/>
        </p:nvSpPr>
        <p:spPr>
          <a:xfrm>
            <a:off x="0" y="0"/>
            <a:ext cx="37644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7"/>
          <p:cNvSpPr txBox="1"/>
          <p:nvPr>
            <p:ph type="title"/>
          </p:nvPr>
        </p:nvSpPr>
        <p:spPr>
          <a:xfrm>
            <a:off x="311725" y="500925"/>
            <a:ext cx="3127500" cy="182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9" name="Google Shape;39;p7"/>
          <p:cNvSpPr txBox="1"/>
          <p:nvPr>
            <p:ph idx="1" type="body"/>
          </p:nvPr>
        </p:nvSpPr>
        <p:spPr>
          <a:xfrm>
            <a:off x="311700" y="2390650"/>
            <a:ext cx="3127500" cy="229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 txBox="1"/>
          <p:nvPr>
            <p:ph type="title"/>
          </p:nvPr>
        </p:nvSpPr>
        <p:spPr>
          <a:xfrm>
            <a:off x="311675" y="798600"/>
            <a:ext cx="6247800" cy="354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3" name="Google Shape;43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p9"/>
          <p:cNvSpPr txBox="1"/>
          <p:nvPr>
            <p:ph type="title"/>
          </p:nvPr>
        </p:nvSpPr>
        <p:spPr>
          <a:xfrm>
            <a:off x="311300" y="500925"/>
            <a:ext cx="3704400" cy="204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9"/>
          <p:cNvSpPr txBox="1"/>
          <p:nvPr>
            <p:ph idx="1" type="subTitle"/>
          </p:nvPr>
        </p:nvSpPr>
        <p:spPr>
          <a:xfrm>
            <a:off x="304800" y="2626725"/>
            <a:ext cx="3704400" cy="92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48" name="Google Shape;48;p9"/>
          <p:cNvSpPr txBox="1"/>
          <p:nvPr>
            <p:ph idx="2" type="body"/>
          </p:nvPr>
        </p:nvSpPr>
        <p:spPr>
          <a:xfrm>
            <a:off x="4879025" y="500925"/>
            <a:ext cx="3954000" cy="411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9" name="Google Shape;49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/>
          <p:nvPr/>
        </p:nvSpPr>
        <p:spPr>
          <a:xfrm>
            <a:off x="0" y="4369000"/>
            <a:ext cx="9144000" cy="774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10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erriweather"/>
              <a:buNone/>
              <a:defRPr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</a:lstStyle>
          <a:p/>
        </p:txBody>
      </p:sp>
      <p:sp>
        <p:nvSpPr>
          <p:cNvPr id="53" name="Google Shape;5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aradig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"/>
              <a:buChar char="●"/>
              <a:defRPr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Relationship Id="rId4" Type="http://schemas.openxmlformats.org/officeDocument/2006/relationships/image" Target="../media/image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 txBox="1"/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Effect of the Properties of Water Sources on Mosquito Attraction in Texas</a:t>
            </a:r>
            <a:endParaRPr/>
          </a:p>
        </p:txBody>
      </p:sp>
      <p:sp>
        <p:nvSpPr>
          <p:cNvPr id="65" name="Google Shape;65;p13"/>
          <p:cNvSpPr txBox="1"/>
          <p:nvPr>
            <p:ph idx="1" type="subTitle"/>
          </p:nvPr>
        </p:nvSpPr>
        <p:spPr>
          <a:xfrm>
            <a:off x="311700" y="1878560"/>
            <a:ext cx="4242600" cy="73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By Louis Geer</a:t>
            </a:r>
            <a:endParaRPr/>
          </a:p>
        </p:txBody>
      </p:sp>
      <p:pic>
        <p:nvPicPr>
          <p:cNvPr descr="File:NASA logo.svg - Wikipedia" id="66" name="Google Shape;6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01625" y="3411750"/>
            <a:ext cx="1983175" cy="16577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SGC | Stem Enhancement in Earth Science (SEES) High School Summer Intern  Program" id="67" name="Google Shape;6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50725" y="3469100"/>
            <a:ext cx="1543050" cy="1543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4"/>
          <p:cNvSpPr txBox="1"/>
          <p:nvPr>
            <p:ph type="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does the size, vegetation, and shade that a water source has affect the amount of mosquitos it attracts?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5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 is this important?</a:t>
            </a:r>
            <a:endParaRPr/>
          </a:p>
        </p:txBody>
      </p:sp>
      <p:sp>
        <p:nvSpPr>
          <p:cNvPr id="78" name="Google Shape;78;p15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Mosquitos play a large role as a vector of many diseases</a:t>
            </a:r>
            <a:endParaRPr sz="1800"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West Nile</a:t>
            </a:r>
            <a:endParaRPr sz="1600"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Zika</a:t>
            </a:r>
            <a:endParaRPr sz="1600"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dengue</a:t>
            </a:r>
            <a:endParaRPr sz="16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Knowing the types of water sources that highly attract mosquitos is essential to prevent them.</a:t>
            </a:r>
            <a:endParaRPr sz="18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800"/>
          </a:p>
        </p:txBody>
      </p:sp>
      <p:pic>
        <p:nvPicPr>
          <p:cNvPr descr="Why Are Mosquitoes Attracted to Water? – MosquitoControl.net" id="79" name="Google Shape;7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79426" y="3296325"/>
            <a:ext cx="2562200" cy="1710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Methods of Data Collection</a:t>
            </a:r>
            <a:endParaRPr/>
          </a:p>
        </p:txBody>
      </p:sp>
      <p:sp>
        <p:nvSpPr>
          <p:cNvPr id="85" name="Google Shape;85;p16"/>
          <p:cNvSpPr txBox="1"/>
          <p:nvPr>
            <p:ph idx="1" type="body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I mainly used the 2021 SEES internship mosquito trap data to reach my results.</a:t>
            </a:r>
            <a:endParaRPr sz="1800"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86" name="Google Shape;86;p16"/>
          <p:cNvSpPr txBox="1"/>
          <p:nvPr>
            <p:ph idx="2" type="body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I also used my own traps in which I varied small changes in each trap, in similar locations.</a:t>
            </a:r>
            <a:endParaRPr/>
          </a:p>
        </p:txBody>
      </p:sp>
      <p:pic>
        <p:nvPicPr>
          <p:cNvPr id="87" name="Google Shape;8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8900" y="2654825"/>
            <a:ext cx="5066202" cy="210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7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Effect of the Size of Water Sources</a:t>
            </a:r>
            <a:endParaRPr/>
          </a:p>
        </p:txBody>
      </p:sp>
      <p:sp>
        <p:nvSpPr>
          <p:cNvPr id="93" name="Google Shape;93;p17"/>
          <p:cNvSpPr txBox="1"/>
          <p:nvPr>
            <p:ph idx="1" type="body"/>
          </p:nvPr>
        </p:nvSpPr>
        <p:spPr>
          <a:xfrm>
            <a:off x="140625" y="1505700"/>
            <a:ext cx="3766800" cy="351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Low volumes of water attracted little to no mosquitos.</a:t>
            </a:r>
            <a:endParaRPr sz="1700"/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As the volume increased, I recorded larvae also increasing at an exponential rate.</a:t>
            </a:r>
            <a:endParaRPr sz="1700"/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This was expected behavior</a:t>
            </a:r>
            <a:endParaRPr sz="1700"/>
          </a:p>
          <a:p>
            <a:pPr indent="-336550" lvl="1" marL="914400" rtl="0" algn="l">
              <a:spcBef>
                <a:spcPts val="0"/>
              </a:spcBef>
              <a:spcAft>
                <a:spcPts val="0"/>
              </a:spcAft>
              <a:buSzPts val="1700"/>
              <a:buChar char="○"/>
            </a:pPr>
            <a:r>
              <a:rPr lang="en" sz="1700"/>
              <a:t>However, it is worthy to note that this experiment was all done in small, 20L buckets.</a:t>
            </a:r>
            <a:endParaRPr sz="1700"/>
          </a:p>
        </p:txBody>
      </p:sp>
      <p:sp>
        <p:nvSpPr>
          <p:cNvPr id="94" name="Google Shape;94;p17"/>
          <p:cNvSpPr txBox="1"/>
          <p:nvPr>
            <p:ph idx="2" type="body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5" name="Google Shape;9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07424" y="1383875"/>
            <a:ext cx="5130649" cy="3319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8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420"/>
              <a:t>Effect of the Surrounding Vegetation of Water Sources</a:t>
            </a:r>
            <a:endParaRPr sz="242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420"/>
          </a:p>
        </p:txBody>
      </p:sp>
      <p:sp>
        <p:nvSpPr>
          <p:cNvPr id="101" name="Google Shape;101;p18"/>
          <p:cNvSpPr txBox="1"/>
          <p:nvPr>
            <p:ph idx="1" type="body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18"/>
          <p:cNvSpPr txBox="1"/>
          <p:nvPr>
            <p:ph idx="2" type="body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Right next to vegetation vs near vegetation: not much of a difference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Both containers placed in grass / near trees and containers placed on hard surfaces like patios saw many larvae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As long as there is some vegetation nearby, mosquitos are likely to find the body of water.</a:t>
            </a:r>
            <a:endParaRPr sz="1600"/>
          </a:p>
        </p:txBody>
      </p:sp>
      <p:pic>
        <p:nvPicPr>
          <p:cNvPr id="103" name="Google Shape;10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7300" y="1431675"/>
            <a:ext cx="4224924" cy="3564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9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Effect of the Shade of Water Sources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19"/>
          <p:cNvSpPr txBox="1"/>
          <p:nvPr>
            <p:ph idx="1" type="body"/>
          </p:nvPr>
        </p:nvSpPr>
        <p:spPr>
          <a:xfrm>
            <a:off x="311700" y="1505700"/>
            <a:ext cx="35904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There was a small increase in mosquito larvae as the amount of shade increased.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This is expected, as research tells us mosquitos prefer cooler areas as opposed to hotter sun-exposed places.</a:t>
            </a:r>
            <a:endParaRPr sz="1800"/>
          </a:p>
        </p:txBody>
      </p:sp>
      <p:sp>
        <p:nvSpPr>
          <p:cNvPr id="110" name="Google Shape;110;p19"/>
          <p:cNvSpPr txBox="1"/>
          <p:nvPr>
            <p:ph idx="2" type="body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11" name="Google Shape;11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02225" y="1468625"/>
            <a:ext cx="5033725" cy="3150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0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Main Takeaways</a:t>
            </a:r>
            <a:endParaRPr/>
          </a:p>
        </p:txBody>
      </p:sp>
      <p:sp>
        <p:nvSpPr>
          <p:cNvPr id="117" name="Google Shape;117;p20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From this data, we can see how to most effectively prevent mosquito reproduction using source reduction.</a:t>
            </a:r>
            <a:endParaRPr sz="1700"/>
          </a:p>
          <a:p>
            <a:pPr indent="-336550" lvl="1" marL="914400" rtl="0" algn="l">
              <a:spcBef>
                <a:spcPts val="0"/>
              </a:spcBef>
              <a:spcAft>
                <a:spcPts val="0"/>
              </a:spcAft>
              <a:buSzPts val="1700"/>
              <a:buChar char="○"/>
            </a:pPr>
            <a:r>
              <a:rPr lang="en" sz="1700"/>
              <a:t>Focus on targeting medium to large containers first</a:t>
            </a:r>
            <a:endParaRPr sz="1700"/>
          </a:p>
          <a:p>
            <a:pPr indent="-336550" lvl="1" marL="914400" rtl="0" algn="l">
              <a:spcBef>
                <a:spcPts val="0"/>
              </a:spcBef>
              <a:spcAft>
                <a:spcPts val="0"/>
              </a:spcAft>
              <a:buSzPts val="1700"/>
              <a:buChar char="○"/>
            </a:pPr>
            <a:r>
              <a:rPr lang="en" sz="1700"/>
              <a:t>Whether it’s dense in vegetation or not dense will not matter too much.</a:t>
            </a:r>
            <a:endParaRPr sz="1700"/>
          </a:p>
          <a:p>
            <a:pPr indent="-336550" lvl="1" marL="914400" rtl="0" algn="l">
              <a:spcBef>
                <a:spcPts val="0"/>
              </a:spcBef>
              <a:spcAft>
                <a:spcPts val="0"/>
              </a:spcAft>
              <a:buSzPts val="1700"/>
              <a:buChar char="○"/>
            </a:pPr>
            <a:r>
              <a:rPr lang="en" sz="1700"/>
              <a:t>Be wary of areas with lots of shade and overhead cover.</a:t>
            </a:r>
            <a:endParaRPr sz="1700"/>
          </a:p>
        </p:txBody>
      </p:sp>
      <p:pic>
        <p:nvPicPr>
          <p:cNvPr id="118" name="Google Shape;11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0213" y="2250475"/>
            <a:ext cx="3609526" cy="2652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1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Reflections+Thanks</a:t>
            </a:r>
            <a:endParaRPr/>
          </a:p>
        </p:txBody>
      </p:sp>
      <p:sp>
        <p:nvSpPr>
          <p:cNvPr id="124" name="Google Shape;124;p21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The NASA SEES Internship allowed me to be more involved in Earth Science and opened the door for me to see what real research is like.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Was a fun and challenging experience!</a:t>
            </a:r>
            <a:endParaRPr sz="16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-330200" lvl="0" marL="457200" rtl="0" algn="l">
              <a:spcBef>
                <a:spcPts val="12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Thank you to all the mentors and organizers that made the internship what it is today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Hope to do more programs like this in the future.</a:t>
            </a:r>
            <a:endParaRPr sz="16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aradigm">
  <a:themeElements>
    <a:clrScheme name="Paradigm">
      <a:dk1>
        <a:srgbClr val="31394D"/>
      </a:dk1>
      <a:lt1>
        <a:srgbClr val="FFFFFF"/>
      </a:lt1>
      <a:dk2>
        <a:srgbClr val="666666"/>
      </a:dk2>
      <a:lt2>
        <a:srgbClr val="626B73"/>
      </a:lt2>
      <a:accent1>
        <a:srgbClr val="002F4A"/>
      </a:accent1>
      <a:accent2>
        <a:srgbClr val="D9C4B1"/>
      </a:accent2>
      <a:accent3>
        <a:srgbClr val="EDE3DA"/>
      </a:accent3>
      <a:accent4>
        <a:srgbClr val="B85741"/>
      </a:accent4>
      <a:accent5>
        <a:srgbClr val="009384"/>
      </a:accent5>
      <a:accent6>
        <a:srgbClr val="D0F6FF"/>
      </a:accent6>
      <a:hlink>
        <a:srgbClr val="009384"/>
      </a:hlink>
      <a:folHlink>
        <a:srgbClr val="00938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