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theme/themeOverride3.xml" ContentType="application/vnd.openxmlformats-officedocument.themeOverride+xml"/>
  <Override PartName="/ppt/notesSlides/notesSlide16.xml" ContentType="application/vnd.openxmlformats-officedocument.presentationml.notesSlide+xml"/>
  <Override PartName="/ppt/theme/themeOverride4.xml" ContentType="application/vnd.openxmlformats-officedocument.themeOverride+xml"/>
  <Override PartName="/ppt/notesSlides/notesSlide17.xml" ContentType="application/vnd.openxmlformats-officedocument.presentationml.notesSlide+xml"/>
  <Override PartName="/ppt/theme/themeOverride5.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Lst>
  <p:notesMasterIdLst>
    <p:notesMasterId r:id="rId23"/>
  </p:notesMasterIdLst>
  <p:handoutMasterIdLst>
    <p:handoutMasterId r:id="rId24"/>
  </p:handoutMasterIdLst>
  <p:sldIdLst>
    <p:sldId id="256" r:id="rId5"/>
    <p:sldId id="258" r:id="rId6"/>
    <p:sldId id="275" r:id="rId7"/>
    <p:sldId id="260" r:id="rId8"/>
    <p:sldId id="276" r:id="rId9"/>
    <p:sldId id="277" r:id="rId10"/>
    <p:sldId id="278" r:id="rId11"/>
    <p:sldId id="282" r:id="rId12"/>
    <p:sldId id="279" r:id="rId13"/>
    <p:sldId id="289" r:id="rId14"/>
    <p:sldId id="280" r:id="rId15"/>
    <p:sldId id="283" r:id="rId16"/>
    <p:sldId id="281" r:id="rId17"/>
    <p:sldId id="284" r:id="rId18"/>
    <p:sldId id="285" r:id="rId19"/>
    <p:sldId id="286" r:id="rId20"/>
    <p:sldId id="287" r:id="rId21"/>
    <p:sldId id="288" r:id="rId22"/>
  </p:sldIdLst>
  <p:sldSz cx="12192000" cy="6858000"/>
  <p:notesSz cx="6858000" cy="9144000"/>
  <p:defaultTextStyle>
    <a:defPPr rtl="0">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41" autoAdjust="0"/>
  </p:normalViewPr>
  <p:slideViewPr>
    <p:cSldViewPr snapToGrid="0" snapToObjects="1">
      <p:cViewPr>
        <p:scale>
          <a:sx n="59" d="100"/>
          <a:sy n="59" d="100"/>
        </p:scale>
        <p:origin x="450" y="36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7" d="100"/>
          <a:sy n="77" d="100"/>
        </p:scale>
        <p:origin x="394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OBY\Desktop\112&#38632;&#3732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TOBY\Desktop\112&#38632;&#37327;.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TOBY\Desktop\112&#38632;&#37327;.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TOBY\Desktop\112&#38632;&#37327;.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oGeBye\Desktop\2023_6-1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JoGeBye\Desktop\2023_6-1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JoGeBye\Desktop\2023_6-1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JoGeBye\Desktop\2023_6-12.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OBY\Desktop\112&#38632;&#3732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OBY\Desktop\112&#38632;&#3732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OBY\Desktop\112&#38632;&#3732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19977;&#26143;&#22283;&#20013;\Downloads\&#22294;&#2591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19977;&#26143;&#22283;&#20013;\Downloads\&#22294;&#2591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19977;&#26143;&#22283;&#20013;\Downloads\&#22294;&#2591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19977;&#26143;&#22283;&#20013;\Downloads\&#22294;&#2591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OBY\Desktop\112&#38632;&#37327;.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1400" b="0" i="0" u="none" strike="noStrike" baseline="0" dirty="0">
                <a:effectLst/>
                <a:latin typeface="Arial" panose="020B0604020202020204" pitchFamily="34" charset="0"/>
                <a:cs typeface="Arial" panose="020B0604020202020204" pitchFamily="34" charset="0"/>
              </a:rPr>
              <a:t>Rainfall and temperature relationship</a:t>
            </a:r>
            <a:r>
              <a:rPr lang="zh-TW" altLang="en-US" sz="1400" b="0" i="0" u="none" strike="noStrike" baseline="0" dirty="0">
                <a:effectLst/>
                <a:latin typeface="Arial" panose="020B0604020202020204" pitchFamily="34" charset="0"/>
                <a:cs typeface="Arial" panose="020B0604020202020204" pitchFamily="34" charset="0"/>
              </a:rPr>
              <a:t> </a:t>
            </a:r>
            <a:r>
              <a:rPr lang="en-US" altLang="zh-TW" sz="1400" b="0" i="0" u="none" strike="noStrike" baseline="0" dirty="0">
                <a:effectLst/>
                <a:latin typeface="Arial" panose="020B0604020202020204" pitchFamily="34" charset="0"/>
                <a:cs typeface="Arial" panose="020B0604020202020204" pitchFamily="34" charset="0"/>
              </a:rPr>
              <a:t>during </a:t>
            </a:r>
            <a:r>
              <a:rPr lang="en-US" altLang="zh-TW" sz="1400" b="0" i="0" u="none" strike="noStrike" baseline="0" dirty="0" smtClean="0">
                <a:effectLst/>
                <a:latin typeface="Arial" panose="020B0604020202020204" pitchFamily="34" charset="0"/>
                <a:cs typeface="Arial" panose="020B0604020202020204" pitchFamily="34" charset="0"/>
              </a:rPr>
              <a:t>the</a:t>
            </a:r>
          </a:p>
          <a:p>
            <a:pPr>
              <a:defRPr/>
            </a:pPr>
            <a:r>
              <a:rPr lang="en-US" altLang="zh-TW" sz="1400" b="0" i="0" u="none" strike="noStrike" baseline="0" dirty="0" smtClean="0">
                <a:effectLst/>
                <a:latin typeface="Arial" panose="020B0604020202020204" pitchFamily="34" charset="0"/>
                <a:cs typeface="Arial" panose="020B0604020202020204" pitchFamily="34" charset="0"/>
              </a:rPr>
              <a:t> </a:t>
            </a:r>
            <a:r>
              <a:rPr lang="en-US" altLang="zh-TW" sz="1400" b="0" i="0" u="none" strike="noStrike" baseline="0" dirty="0" err="1">
                <a:effectLst/>
                <a:latin typeface="Arial" panose="020B0604020202020204" pitchFamily="34" charset="0"/>
                <a:cs typeface="Arial" panose="020B0604020202020204" pitchFamily="34" charset="0"/>
              </a:rPr>
              <a:t>Yushui</a:t>
            </a:r>
            <a:r>
              <a:rPr lang="en-US" altLang="zh-TW" sz="1400" b="0" i="0" u="none" strike="noStrike" baseline="0" dirty="0">
                <a:effectLst/>
                <a:latin typeface="Arial" panose="020B0604020202020204" pitchFamily="34" charset="0"/>
                <a:cs typeface="Arial" panose="020B0604020202020204" pitchFamily="34" charset="0"/>
              </a:rPr>
              <a:t> period in 2022</a:t>
            </a:r>
            <a:endParaRPr lang="zh-TW" altLang="en-US" dirty="0">
              <a:latin typeface="Arial" panose="020B0604020202020204" pitchFamily="34" charset="0"/>
              <a:cs typeface="Arial" panose="020B0604020202020204" pitchFamily="34" charset="0"/>
            </a:endParaRPr>
          </a:p>
        </c:rich>
      </c:tx>
      <c:layout>
        <c:manualLayout>
          <c:xMode val="edge"/>
          <c:yMode val="edge"/>
          <c:x val="0.11835455182200172"/>
          <c:y val="6.235154685841485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manualLayout>
          <c:layoutTarget val="inner"/>
          <c:xMode val="edge"/>
          <c:yMode val="edge"/>
          <c:x val="0.1325949256342957"/>
          <c:y val="0.20472222222222222"/>
          <c:w val="0.75557414698162728"/>
          <c:h val="0.4547860163312919"/>
        </c:manualLayout>
      </c:layout>
      <c:barChart>
        <c:barDir val="col"/>
        <c:grouping val="clustered"/>
        <c:varyColors val="0"/>
        <c:ser>
          <c:idx val="0"/>
          <c:order val="0"/>
          <c:tx>
            <c:strRef>
              <c:f>工作表1!$B$1</c:f>
              <c:strCache>
                <c:ptCount val="1"/>
                <c:pt idx="0">
                  <c:v>Rainfall</c:v>
                </c:pt>
              </c:strCache>
            </c:strRef>
          </c:tx>
          <c:spPr>
            <a:solidFill>
              <a:schemeClr val="accent1"/>
            </a:solidFill>
            <a:ln>
              <a:noFill/>
            </a:ln>
            <a:effectLst/>
          </c:spPr>
          <c:invertIfNegative val="0"/>
          <c:cat>
            <c:strRef>
              <c:f>工作表1!$A$2:$A$29</c:f>
              <c:strCache>
                <c:ptCount val="28"/>
                <c:pt idx="0">
                  <c:v>2022/2/5</c:v>
                </c:pt>
                <c:pt idx="1">
                  <c:v>2022/2/6</c:v>
                </c:pt>
                <c:pt idx="2">
                  <c:v>2022/2/7</c:v>
                </c:pt>
                <c:pt idx="3">
                  <c:v>2022/2/8</c:v>
                </c:pt>
                <c:pt idx="4">
                  <c:v>2022/2/9</c:v>
                </c:pt>
                <c:pt idx="5">
                  <c:v>2022/2/10</c:v>
                </c:pt>
                <c:pt idx="6">
                  <c:v>2022/2/11</c:v>
                </c:pt>
                <c:pt idx="7">
                  <c:v>2022/2/12</c:v>
                </c:pt>
                <c:pt idx="8">
                  <c:v>2022/2/13</c:v>
                </c:pt>
                <c:pt idx="9">
                  <c:v>2022/2/14</c:v>
                </c:pt>
                <c:pt idx="10">
                  <c:v>2022/2/15</c:v>
                </c:pt>
                <c:pt idx="11">
                  <c:v>2022/2/16</c:v>
                </c:pt>
                <c:pt idx="12">
                  <c:v>2022/2/17</c:v>
                </c:pt>
                <c:pt idx="13">
                  <c:v>2022/2/18</c:v>
                </c:pt>
                <c:pt idx="14">
                  <c:v>雨水</c:v>
                </c:pt>
                <c:pt idx="15">
                  <c:v>2022/2/20</c:v>
                </c:pt>
                <c:pt idx="16">
                  <c:v>2022/2/21</c:v>
                </c:pt>
                <c:pt idx="17">
                  <c:v>2022/2/22</c:v>
                </c:pt>
                <c:pt idx="18">
                  <c:v>2022/2/23</c:v>
                </c:pt>
                <c:pt idx="19">
                  <c:v>2022/2/24</c:v>
                </c:pt>
                <c:pt idx="20">
                  <c:v>2022/2/25</c:v>
                </c:pt>
                <c:pt idx="21">
                  <c:v>2022/2/26</c:v>
                </c:pt>
                <c:pt idx="22">
                  <c:v>2022/2/27</c:v>
                </c:pt>
                <c:pt idx="23">
                  <c:v>2022/2/28</c:v>
                </c:pt>
                <c:pt idx="24">
                  <c:v>2022/3/1</c:v>
                </c:pt>
                <c:pt idx="25">
                  <c:v>2022/3/2</c:v>
                </c:pt>
                <c:pt idx="26">
                  <c:v>2022/3/3</c:v>
                </c:pt>
                <c:pt idx="27">
                  <c:v>2022/3/4</c:v>
                </c:pt>
              </c:strCache>
            </c:strRef>
          </c:cat>
          <c:val>
            <c:numRef>
              <c:f>工作表1!$B$2:$B$29</c:f>
              <c:numCache>
                <c:formatCode>General</c:formatCode>
                <c:ptCount val="28"/>
                <c:pt idx="0">
                  <c:v>6.4</c:v>
                </c:pt>
                <c:pt idx="1">
                  <c:v>27.6</c:v>
                </c:pt>
                <c:pt idx="2">
                  <c:v>1</c:v>
                </c:pt>
                <c:pt idx="3">
                  <c:v>0.2</c:v>
                </c:pt>
                <c:pt idx="4">
                  <c:v>1</c:v>
                </c:pt>
                <c:pt idx="5">
                  <c:v>9.6</c:v>
                </c:pt>
                <c:pt idx="6">
                  <c:v>10.4</c:v>
                </c:pt>
                <c:pt idx="7">
                  <c:v>0.2</c:v>
                </c:pt>
                <c:pt idx="8">
                  <c:v>11</c:v>
                </c:pt>
                <c:pt idx="9">
                  <c:v>8.4</c:v>
                </c:pt>
                <c:pt idx="10">
                  <c:v>9.8000000000000007</c:v>
                </c:pt>
                <c:pt idx="11">
                  <c:v>99.8</c:v>
                </c:pt>
                <c:pt idx="12">
                  <c:v>23.8</c:v>
                </c:pt>
                <c:pt idx="13">
                  <c:v>4.2</c:v>
                </c:pt>
                <c:pt idx="14">
                  <c:v>9.4</c:v>
                </c:pt>
                <c:pt idx="15">
                  <c:v>11.6</c:v>
                </c:pt>
                <c:pt idx="16">
                  <c:v>29</c:v>
                </c:pt>
                <c:pt idx="17">
                  <c:v>74</c:v>
                </c:pt>
                <c:pt idx="18">
                  <c:v>13</c:v>
                </c:pt>
                <c:pt idx="19">
                  <c:v>3.8</c:v>
                </c:pt>
                <c:pt idx="20">
                  <c:v>0.2</c:v>
                </c:pt>
                <c:pt idx="21">
                  <c:v>0</c:v>
                </c:pt>
                <c:pt idx="22">
                  <c:v>1</c:v>
                </c:pt>
                <c:pt idx="23">
                  <c:v>0</c:v>
                </c:pt>
                <c:pt idx="24">
                  <c:v>0</c:v>
                </c:pt>
                <c:pt idx="25">
                  <c:v>8.1999999999999993</c:v>
                </c:pt>
                <c:pt idx="26">
                  <c:v>5.4</c:v>
                </c:pt>
                <c:pt idx="27">
                  <c:v>0.2</c:v>
                </c:pt>
              </c:numCache>
            </c:numRef>
          </c:val>
          <c:extLst>
            <c:ext xmlns:c16="http://schemas.microsoft.com/office/drawing/2014/chart" uri="{C3380CC4-5D6E-409C-BE32-E72D297353CC}">
              <c16:uniqueId val="{00000000-DDC0-4FA9-82E6-E75013F90102}"/>
            </c:ext>
          </c:extLst>
        </c:ser>
        <c:dLbls>
          <c:showLegendKey val="0"/>
          <c:showVal val="0"/>
          <c:showCatName val="0"/>
          <c:showSerName val="0"/>
          <c:showPercent val="0"/>
          <c:showBubbleSize val="0"/>
        </c:dLbls>
        <c:gapWidth val="219"/>
        <c:overlap val="-27"/>
        <c:axId val="691114144"/>
        <c:axId val="691112176"/>
      </c:barChart>
      <c:lineChart>
        <c:grouping val="standard"/>
        <c:varyColors val="0"/>
        <c:ser>
          <c:idx val="1"/>
          <c:order val="1"/>
          <c:tx>
            <c:strRef>
              <c:f>工作表1!$C$1</c:f>
              <c:strCache>
                <c:ptCount val="1"/>
                <c:pt idx="0">
                  <c:v>Temperature</c:v>
                </c:pt>
              </c:strCache>
            </c:strRef>
          </c:tx>
          <c:spPr>
            <a:ln w="28575" cap="rnd">
              <a:solidFill>
                <a:schemeClr val="accent2"/>
              </a:solidFill>
              <a:round/>
            </a:ln>
            <a:effectLst/>
          </c:spPr>
          <c:marker>
            <c:symbol val="none"/>
          </c:marker>
          <c:dPt>
            <c:idx val="14"/>
            <c:marker>
              <c:symbol val="circle"/>
              <c:size val="8"/>
              <c:spPr>
                <a:solidFill>
                  <a:schemeClr val="tx1"/>
                </a:solidFill>
                <a:ln w="9525">
                  <a:solidFill>
                    <a:srgbClr val="002060"/>
                  </a:solidFill>
                </a:ln>
                <a:effectLst/>
              </c:spPr>
            </c:marker>
            <c:bubble3D val="0"/>
            <c:spPr>
              <a:ln w="34925" cap="rnd">
                <a:solidFill>
                  <a:schemeClr val="accent2"/>
                </a:solidFill>
                <a:round/>
              </a:ln>
              <a:effectLst/>
            </c:spPr>
            <c:extLst>
              <c:ext xmlns:c16="http://schemas.microsoft.com/office/drawing/2014/chart" uri="{C3380CC4-5D6E-409C-BE32-E72D297353CC}">
                <c16:uniqueId val="{00000002-DDC0-4FA9-82E6-E75013F90102}"/>
              </c:ext>
            </c:extLst>
          </c:dPt>
          <c:trendline>
            <c:spPr>
              <a:ln w="19050" cap="rnd">
                <a:solidFill>
                  <a:schemeClr val="accent2"/>
                </a:solidFill>
                <a:prstDash val="sysDot"/>
              </a:ln>
              <a:effectLst/>
            </c:spPr>
            <c:trendlineType val="linear"/>
            <c:dispRSqr val="0"/>
            <c:dispEq val="0"/>
          </c:trendline>
          <c:cat>
            <c:strRef>
              <c:f>工作表1!$A$2:$A$29</c:f>
              <c:strCache>
                <c:ptCount val="28"/>
                <c:pt idx="0">
                  <c:v>2022/2/5</c:v>
                </c:pt>
                <c:pt idx="1">
                  <c:v>2022/2/6</c:v>
                </c:pt>
                <c:pt idx="2">
                  <c:v>2022/2/7</c:v>
                </c:pt>
                <c:pt idx="3">
                  <c:v>2022/2/8</c:v>
                </c:pt>
                <c:pt idx="4">
                  <c:v>2022/2/9</c:v>
                </c:pt>
                <c:pt idx="5">
                  <c:v>2022/2/10</c:v>
                </c:pt>
                <c:pt idx="6">
                  <c:v>2022/2/11</c:v>
                </c:pt>
                <c:pt idx="7">
                  <c:v>2022/2/12</c:v>
                </c:pt>
                <c:pt idx="8">
                  <c:v>2022/2/13</c:v>
                </c:pt>
                <c:pt idx="9">
                  <c:v>2022/2/14</c:v>
                </c:pt>
                <c:pt idx="10">
                  <c:v>2022/2/15</c:v>
                </c:pt>
                <c:pt idx="11">
                  <c:v>2022/2/16</c:v>
                </c:pt>
                <c:pt idx="12">
                  <c:v>2022/2/17</c:v>
                </c:pt>
                <c:pt idx="13">
                  <c:v>2022/2/18</c:v>
                </c:pt>
                <c:pt idx="14">
                  <c:v>雨水</c:v>
                </c:pt>
                <c:pt idx="15">
                  <c:v>2022/2/20</c:v>
                </c:pt>
                <c:pt idx="16">
                  <c:v>2022/2/21</c:v>
                </c:pt>
                <c:pt idx="17">
                  <c:v>2022/2/22</c:v>
                </c:pt>
                <c:pt idx="18">
                  <c:v>2022/2/23</c:v>
                </c:pt>
                <c:pt idx="19">
                  <c:v>2022/2/24</c:v>
                </c:pt>
                <c:pt idx="20">
                  <c:v>2022/2/25</c:v>
                </c:pt>
                <c:pt idx="21">
                  <c:v>2022/2/26</c:v>
                </c:pt>
                <c:pt idx="22">
                  <c:v>2022/2/27</c:v>
                </c:pt>
                <c:pt idx="23">
                  <c:v>2022/2/28</c:v>
                </c:pt>
                <c:pt idx="24">
                  <c:v>2022/3/1</c:v>
                </c:pt>
                <c:pt idx="25">
                  <c:v>2022/3/2</c:v>
                </c:pt>
                <c:pt idx="26">
                  <c:v>2022/3/3</c:v>
                </c:pt>
                <c:pt idx="27">
                  <c:v>2022/3/4</c:v>
                </c:pt>
              </c:strCache>
            </c:strRef>
          </c:cat>
          <c:val>
            <c:numRef>
              <c:f>工作表1!$C$2:$C$29</c:f>
              <c:numCache>
                <c:formatCode>General</c:formatCode>
                <c:ptCount val="28"/>
                <c:pt idx="0">
                  <c:v>13.45</c:v>
                </c:pt>
                <c:pt idx="1">
                  <c:v>13.47</c:v>
                </c:pt>
                <c:pt idx="2">
                  <c:v>17.600000000000001</c:v>
                </c:pt>
                <c:pt idx="3">
                  <c:v>16.690000000000001</c:v>
                </c:pt>
                <c:pt idx="4">
                  <c:v>17.170000000000002</c:v>
                </c:pt>
                <c:pt idx="5">
                  <c:v>18.010000000000002</c:v>
                </c:pt>
                <c:pt idx="6">
                  <c:v>18.93</c:v>
                </c:pt>
                <c:pt idx="7">
                  <c:v>19.96</c:v>
                </c:pt>
                <c:pt idx="8">
                  <c:v>18.91</c:v>
                </c:pt>
                <c:pt idx="9">
                  <c:v>16.29</c:v>
                </c:pt>
                <c:pt idx="10">
                  <c:v>16.82</c:v>
                </c:pt>
                <c:pt idx="11">
                  <c:v>16.21</c:v>
                </c:pt>
                <c:pt idx="12">
                  <c:v>16.690000000000001</c:v>
                </c:pt>
                <c:pt idx="13">
                  <c:v>17.52</c:v>
                </c:pt>
                <c:pt idx="14">
                  <c:v>16.89</c:v>
                </c:pt>
                <c:pt idx="15">
                  <c:v>11.91</c:v>
                </c:pt>
                <c:pt idx="16">
                  <c:v>12.31</c:v>
                </c:pt>
                <c:pt idx="17">
                  <c:v>15.19</c:v>
                </c:pt>
                <c:pt idx="18">
                  <c:v>14.1</c:v>
                </c:pt>
                <c:pt idx="19">
                  <c:v>13.5</c:v>
                </c:pt>
                <c:pt idx="20">
                  <c:v>16.07</c:v>
                </c:pt>
                <c:pt idx="21">
                  <c:v>18.79</c:v>
                </c:pt>
                <c:pt idx="22">
                  <c:v>17.8</c:v>
                </c:pt>
                <c:pt idx="23">
                  <c:v>20.03</c:v>
                </c:pt>
                <c:pt idx="24">
                  <c:v>22.09</c:v>
                </c:pt>
                <c:pt idx="25">
                  <c:v>20.05</c:v>
                </c:pt>
                <c:pt idx="26">
                  <c:v>19.93</c:v>
                </c:pt>
                <c:pt idx="27">
                  <c:v>21.81</c:v>
                </c:pt>
              </c:numCache>
            </c:numRef>
          </c:val>
          <c:smooth val="0"/>
          <c:extLst>
            <c:ext xmlns:c16="http://schemas.microsoft.com/office/drawing/2014/chart" uri="{C3380CC4-5D6E-409C-BE32-E72D297353CC}">
              <c16:uniqueId val="{00000003-DDC0-4FA9-82E6-E75013F90102}"/>
            </c:ext>
          </c:extLst>
        </c:ser>
        <c:dLbls>
          <c:showLegendKey val="0"/>
          <c:showVal val="0"/>
          <c:showCatName val="0"/>
          <c:showSerName val="0"/>
          <c:showPercent val="0"/>
          <c:showBubbleSize val="0"/>
        </c:dLbls>
        <c:marker val="1"/>
        <c:smooth val="0"/>
        <c:axId val="691132512"/>
        <c:axId val="691132840"/>
      </c:lineChart>
      <c:catAx>
        <c:axId val="6911141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dirty="0"/>
                  <a:t>Time</a:t>
                </a:r>
                <a:endParaRPr lang="zh-TW" altLang="en-US" dirty="0"/>
              </a:p>
            </c:rich>
          </c:tx>
          <c:layout>
            <c:manualLayout>
              <c:xMode val="edge"/>
              <c:yMode val="edge"/>
              <c:x val="0.41916617399725975"/>
              <c:y val="0.82300718772809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TW"/>
          </a:p>
        </c:txPr>
        <c:crossAx val="691112176"/>
        <c:crosses val="autoZero"/>
        <c:auto val="1"/>
        <c:lblAlgn val="ctr"/>
        <c:lblOffset val="100"/>
        <c:noMultiLvlLbl val="0"/>
      </c:catAx>
      <c:valAx>
        <c:axId val="691112176"/>
        <c:scaling>
          <c:orientation val="minMax"/>
          <c:max val="1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a:t>Rain.(mm)</a:t>
                </a:r>
                <a:endParaRPr lang="zh-TW"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691114144"/>
        <c:crosses val="autoZero"/>
        <c:crossBetween val="between"/>
      </c:valAx>
      <c:valAx>
        <c:axId val="691132840"/>
        <c:scaling>
          <c:orientation val="minMax"/>
          <c:min val="1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a:t>Temp.(℃)</a:t>
                </a:r>
                <a:endParaRPr lang="zh-TW"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691132512"/>
        <c:crosses val="max"/>
        <c:crossBetween val="between"/>
      </c:valAx>
      <c:catAx>
        <c:axId val="691132512"/>
        <c:scaling>
          <c:orientation val="minMax"/>
        </c:scaling>
        <c:delete val="1"/>
        <c:axPos val="b"/>
        <c:numFmt formatCode="General" sourceLinked="1"/>
        <c:majorTickMark val="out"/>
        <c:minorTickMark val="none"/>
        <c:tickLblPos val="nextTo"/>
        <c:crossAx val="69113284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1400" b="0" i="0" baseline="0">
                <a:effectLst/>
                <a:latin typeface="Arial" panose="020B0604020202020204" pitchFamily="34" charset="0"/>
                <a:cs typeface="Arial" panose="020B0604020202020204" pitchFamily="34" charset="0"/>
              </a:rPr>
              <a:t>Rainfall and temperature relationship</a:t>
            </a:r>
            <a:r>
              <a:rPr lang="zh-TW" altLang="zh-TW" sz="1400" b="0" i="0" baseline="0">
                <a:effectLst/>
                <a:latin typeface="Arial" panose="020B0604020202020204" pitchFamily="34" charset="0"/>
                <a:cs typeface="Arial" panose="020B0604020202020204" pitchFamily="34" charset="0"/>
              </a:rPr>
              <a:t> </a:t>
            </a:r>
            <a:r>
              <a:rPr lang="en-US" altLang="zh-TW" sz="1400" b="0" i="0" baseline="0">
                <a:effectLst/>
                <a:latin typeface="Arial" panose="020B0604020202020204" pitchFamily="34" charset="0"/>
                <a:cs typeface="Arial" panose="020B0604020202020204" pitchFamily="34" charset="0"/>
              </a:rPr>
              <a:t>during the Chushu period in 2023</a:t>
            </a:r>
            <a:endParaRPr lang="zh-TW" altLang="zh-TW" sz="1100">
              <a:effectLst/>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strRef>
              <c:f>工作表1!$M$61</c:f>
              <c:strCache>
                <c:ptCount val="1"/>
                <c:pt idx="0">
                  <c:v>Rainfall</c:v>
                </c:pt>
              </c:strCache>
            </c:strRef>
          </c:tx>
          <c:spPr>
            <a:solidFill>
              <a:schemeClr val="accent1"/>
            </a:solidFill>
            <a:ln>
              <a:noFill/>
            </a:ln>
            <a:effectLst/>
          </c:spPr>
          <c:invertIfNegative val="0"/>
          <c:cat>
            <c:strRef>
              <c:f>工作表1!$L$62:$L$91</c:f>
              <c:strCache>
                <c:ptCount val="30"/>
                <c:pt idx="0">
                  <c:v>2023/8/9</c:v>
                </c:pt>
                <c:pt idx="1">
                  <c:v>2023/8/10</c:v>
                </c:pt>
                <c:pt idx="2">
                  <c:v>2023/8/11</c:v>
                </c:pt>
                <c:pt idx="3">
                  <c:v>2023/8/12</c:v>
                </c:pt>
                <c:pt idx="4">
                  <c:v>2023/8/13</c:v>
                </c:pt>
                <c:pt idx="5">
                  <c:v>2023/8/14</c:v>
                </c:pt>
                <c:pt idx="6">
                  <c:v>2023/8/15</c:v>
                </c:pt>
                <c:pt idx="7">
                  <c:v>2023/8/16</c:v>
                </c:pt>
                <c:pt idx="8">
                  <c:v>2023/8/17</c:v>
                </c:pt>
                <c:pt idx="9">
                  <c:v>2023/8/18</c:v>
                </c:pt>
                <c:pt idx="10">
                  <c:v>2023/8/19</c:v>
                </c:pt>
                <c:pt idx="11">
                  <c:v>2023/8/20</c:v>
                </c:pt>
                <c:pt idx="12">
                  <c:v>2023/8/21</c:v>
                </c:pt>
                <c:pt idx="13">
                  <c:v>2023/8/22</c:v>
                </c:pt>
                <c:pt idx="14">
                  <c:v>處暑</c:v>
                </c:pt>
                <c:pt idx="15">
                  <c:v>2023/8/24</c:v>
                </c:pt>
                <c:pt idx="16">
                  <c:v>2023/8/25</c:v>
                </c:pt>
                <c:pt idx="17">
                  <c:v>2023/8/26</c:v>
                </c:pt>
                <c:pt idx="18">
                  <c:v>2023/8/27</c:v>
                </c:pt>
                <c:pt idx="19">
                  <c:v>2023/8/28</c:v>
                </c:pt>
                <c:pt idx="20">
                  <c:v>2023/8/29</c:v>
                </c:pt>
                <c:pt idx="21">
                  <c:v>2023/8/30</c:v>
                </c:pt>
                <c:pt idx="22">
                  <c:v>2023/8/31</c:v>
                </c:pt>
                <c:pt idx="23">
                  <c:v>2023/9/1</c:v>
                </c:pt>
                <c:pt idx="24">
                  <c:v>2023/9/2</c:v>
                </c:pt>
                <c:pt idx="25">
                  <c:v>2023/9/3</c:v>
                </c:pt>
                <c:pt idx="26">
                  <c:v>2023/9/4</c:v>
                </c:pt>
                <c:pt idx="27">
                  <c:v>2023/9/5</c:v>
                </c:pt>
                <c:pt idx="28">
                  <c:v>2023/9/6</c:v>
                </c:pt>
                <c:pt idx="29">
                  <c:v>2023/9/7</c:v>
                </c:pt>
              </c:strCache>
            </c:strRef>
          </c:cat>
          <c:val>
            <c:numRef>
              <c:f>工作表1!$M$62:$M$91</c:f>
              <c:numCache>
                <c:formatCode>General</c:formatCode>
                <c:ptCount val="30"/>
                <c:pt idx="0">
                  <c:v>0</c:v>
                </c:pt>
                <c:pt idx="1">
                  <c:v>0</c:v>
                </c:pt>
                <c:pt idx="2">
                  <c:v>32.6</c:v>
                </c:pt>
                <c:pt idx="3">
                  <c:v>0</c:v>
                </c:pt>
                <c:pt idx="4">
                  <c:v>0</c:v>
                </c:pt>
                <c:pt idx="5">
                  <c:v>0</c:v>
                </c:pt>
                <c:pt idx="6">
                  <c:v>0</c:v>
                </c:pt>
                <c:pt idx="7">
                  <c:v>0.4</c:v>
                </c:pt>
                <c:pt idx="8">
                  <c:v>0</c:v>
                </c:pt>
                <c:pt idx="9">
                  <c:v>55</c:v>
                </c:pt>
                <c:pt idx="10">
                  <c:v>0</c:v>
                </c:pt>
                <c:pt idx="11">
                  <c:v>0</c:v>
                </c:pt>
                <c:pt idx="12">
                  <c:v>0</c:v>
                </c:pt>
                <c:pt idx="13">
                  <c:v>0</c:v>
                </c:pt>
                <c:pt idx="14">
                  <c:v>8</c:v>
                </c:pt>
                <c:pt idx="15">
                  <c:v>0</c:v>
                </c:pt>
                <c:pt idx="16">
                  <c:v>0</c:v>
                </c:pt>
                <c:pt idx="17">
                  <c:v>0</c:v>
                </c:pt>
                <c:pt idx="18">
                  <c:v>0</c:v>
                </c:pt>
                <c:pt idx="19">
                  <c:v>0</c:v>
                </c:pt>
                <c:pt idx="20">
                  <c:v>2.2000000000000002</c:v>
                </c:pt>
                <c:pt idx="21">
                  <c:v>12.2</c:v>
                </c:pt>
                <c:pt idx="22">
                  <c:v>26.8</c:v>
                </c:pt>
                <c:pt idx="23">
                  <c:v>5</c:v>
                </c:pt>
                <c:pt idx="24">
                  <c:v>54</c:v>
                </c:pt>
                <c:pt idx="25">
                  <c:v>54.6</c:v>
                </c:pt>
                <c:pt idx="26">
                  <c:v>45.2</c:v>
                </c:pt>
                <c:pt idx="27">
                  <c:v>0.2</c:v>
                </c:pt>
                <c:pt idx="28">
                  <c:v>93.6</c:v>
                </c:pt>
                <c:pt idx="29">
                  <c:v>11.4</c:v>
                </c:pt>
              </c:numCache>
            </c:numRef>
          </c:val>
          <c:extLst>
            <c:ext xmlns:c16="http://schemas.microsoft.com/office/drawing/2014/chart" uri="{C3380CC4-5D6E-409C-BE32-E72D297353CC}">
              <c16:uniqueId val="{00000000-F608-4CA4-A60B-812C0EE4FC8D}"/>
            </c:ext>
          </c:extLst>
        </c:ser>
        <c:dLbls>
          <c:showLegendKey val="0"/>
          <c:showVal val="0"/>
          <c:showCatName val="0"/>
          <c:showSerName val="0"/>
          <c:showPercent val="0"/>
          <c:showBubbleSize val="0"/>
        </c:dLbls>
        <c:gapWidth val="219"/>
        <c:overlap val="-27"/>
        <c:axId val="575653608"/>
        <c:axId val="575656232"/>
      </c:barChart>
      <c:lineChart>
        <c:grouping val="standard"/>
        <c:varyColors val="0"/>
        <c:ser>
          <c:idx val="1"/>
          <c:order val="1"/>
          <c:tx>
            <c:strRef>
              <c:f>工作表1!$N$61</c:f>
              <c:strCache>
                <c:ptCount val="1"/>
                <c:pt idx="0">
                  <c:v>Temperature</c:v>
                </c:pt>
              </c:strCache>
            </c:strRef>
          </c:tx>
          <c:spPr>
            <a:ln w="28575" cap="rnd">
              <a:solidFill>
                <a:schemeClr val="accent2"/>
              </a:solidFill>
              <a:round/>
            </a:ln>
            <a:effectLst/>
          </c:spPr>
          <c:marker>
            <c:symbol val="none"/>
          </c:marker>
          <c:dPt>
            <c:idx val="14"/>
            <c:marker>
              <c:symbol val="circle"/>
              <c:size val="8"/>
              <c:spPr>
                <a:solidFill>
                  <a:schemeClr val="tx1"/>
                </a:solidFill>
                <a:ln w="9525">
                  <a:solidFill>
                    <a:schemeClr val="accent2"/>
                  </a:solidFill>
                </a:ln>
                <a:effectLst/>
              </c:spPr>
            </c:marker>
            <c:bubble3D val="0"/>
            <c:extLst>
              <c:ext xmlns:c16="http://schemas.microsoft.com/office/drawing/2014/chart" uri="{C3380CC4-5D6E-409C-BE32-E72D297353CC}">
                <c16:uniqueId val="{00000001-F608-4CA4-A60B-812C0EE4FC8D}"/>
              </c:ext>
            </c:extLst>
          </c:dPt>
          <c:trendline>
            <c:spPr>
              <a:ln w="19050" cap="rnd">
                <a:solidFill>
                  <a:schemeClr val="accent2"/>
                </a:solidFill>
                <a:prstDash val="sysDot"/>
              </a:ln>
              <a:effectLst/>
            </c:spPr>
            <c:trendlineType val="linear"/>
            <c:dispRSqr val="0"/>
            <c:dispEq val="0"/>
          </c:trendline>
          <c:cat>
            <c:strRef>
              <c:f>工作表1!$L$62:$L$91</c:f>
              <c:strCache>
                <c:ptCount val="30"/>
                <c:pt idx="0">
                  <c:v>2023/8/9</c:v>
                </c:pt>
                <c:pt idx="1">
                  <c:v>2023/8/10</c:v>
                </c:pt>
                <c:pt idx="2">
                  <c:v>2023/8/11</c:v>
                </c:pt>
                <c:pt idx="3">
                  <c:v>2023/8/12</c:v>
                </c:pt>
                <c:pt idx="4">
                  <c:v>2023/8/13</c:v>
                </c:pt>
                <c:pt idx="5">
                  <c:v>2023/8/14</c:v>
                </c:pt>
                <c:pt idx="6">
                  <c:v>2023/8/15</c:v>
                </c:pt>
                <c:pt idx="7">
                  <c:v>2023/8/16</c:v>
                </c:pt>
                <c:pt idx="8">
                  <c:v>2023/8/17</c:v>
                </c:pt>
                <c:pt idx="9">
                  <c:v>2023/8/18</c:v>
                </c:pt>
                <c:pt idx="10">
                  <c:v>2023/8/19</c:v>
                </c:pt>
                <c:pt idx="11">
                  <c:v>2023/8/20</c:v>
                </c:pt>
                <c:pt idx="12">
                  <c:v>2023/8/21</c:v>
                </c:pt>
                <c:pt idx="13">
                  <c:v>2023/8/22</c:v>
                </c:pt>
                <c:pt idx="14">
                  <c:v>處暑</c:v>
                </c:pt>
                <c:pt idx="15">
                  <c:v>2023/8/24</c:v>
                </c:pt>
                <c:pt idx="16">
                  <c:v>2023/8/25</c:v>
                </c:pt>
                <c:pt idx="17">
                  <c:v>2023/8/26</c:v>
                </c:pt>
                <c:pt idx="18">
                  <c:v>2023/8/27</c:v>
                </c:pt>
                <c:pt idx="19">
                  <c:v>2023/8/28</c:v>
                </c:pt>
                <c:pt idx="20">
                  <c:v>2023/8/29</c:v>
                </c:pt>
                <c:pt idx="21">
                  <c:v>2023/8/30</c:v>
                </c:pt>
                <c:pt idx="22">
                  <c:v>2023/8/31</c:v>
                </c:pt>
                <c:pt idx="23">
                  <c:v>2023/9/1</c:v>
                </c:pt>
                <c:pt idx="24">
                  <c:v>2023/9/2</c:v>
                </c:pt>
                <c:pt idx="25">
                  <c:v>2023/9/3</c:v>
                </c:pt>
                <c:pt idx="26">
                  <c:v>2023/9/4</c:v>
                </c:pt>
                <c:pt idx="27">
                  <c:v>2023/9/5</c:v>
                </c:pt>
                <c:pt idx="28">
                  <c:v>2023/9/6</c:v>
                </c:pt>
                <c:pt idx="29">
                  <c:v>2023/9/7</c:v>
                </c:pt>
              </c:strCache>
            </c:strRef>
          </c:cat>
          <c:val>
            <c:numRef>
              <c:f>工作表1!$N$62:$N$91</c:f>
              <c:numCache>
                <c:formatCode>General</c:formatCode>
                <c:ptCount val="30"/>
                <c:pt idx="0">
                  <c:v>30.34</c:v>
                </c:pt>
                <c:pt idx="1">
                  <c:v>29.79</c:v>
                </c:pt>
                <c:pt idx="2">
                  <c:v>27.81</c:v>
                </c:pt>
                <c:pt idx="3">
                  <c:v>28.75</c:v>
                </c:pt>
                <c:pt idx="4">
                  <c:v>29.56</c:v>
                </c:pt>
                <c:pt idx="5">
                  <c:v>30.13</c:v>
                </c:pt>
                <c:pt idx="6">
                  <c:v>30.69</c:v>
                </c:pt>
                <c:pt idx="7">
                  <c:v>29.51</c:v>
                </c:pt>
                <c:pt idx="8">
                  <c:v>28.95</c:v>
                </c:pt>
                <c:pt idx="9">
                  <c:v>26.75</c:v>
                </c:pt>
                <c:pt idx="10">
                  <c:v>28.14</c:v>
                </c:pt>
                <c:pt idx="11">
                  <c:v>28.67</c:v>
                </c:pt>
                <c:pt idx="12">
                  <c:v>28.97</c:v>
                </c:pt>
                <c:pt idx="13">
                  <c:v>29.5</c:v>
                </c:pt>
                <c:pt idx="14">
                  <c:v>28.47</c:v>
                </c:pt>
                <c:pt idx="15">
                  <c:v>28.61</c:v>
                </c:pt>
                <c:pt idx="16">
                  <c:v>29.24</c:v>
                </c:pt>
                <c:pt idx="17">
                  <c:v>29.36</c:v>
                </c:pt>
                <c:pt idx="18">
                  <c:v>29.4</c:v>
                </c:pt>
                <c:pt idx="19">
                  <c:v>29.66</c:v>
                </c:pt>
                <c:pt idx="20">
                  <c:v>29.71</c:v>
                </c:pt>
                <c:pt idx="21">
                  <c:v>28.88</c:v>
                </c:pt>
                <c:pt idx="22">
                  <c:v>28.23</c:v>
                </c:pt>
                <c:pt idx="23">
                  <c:v>28.3</c:v>
                </c:pt>
                <c:pt idx="24">
                  <c:v>27.65</c:v>
                </c:pt>
                <c:pt idx="25">
                  <c:v>26.89</c:v>
                </c:pt>
                <c:pt idx="26">
                  <c:v>27.68</c:v>
                </c:pt>
                <c:pt idx="27">
                  <c:v>28.88</c:v>
                </c:pt>
                <c:pt idx="28">
                  <c:v>26.9</c:v>
                </c:pt>
                <c:pt idx="29">
                  <c:v>24.32</c:v>
                </c:pt>
              </c:numCache>
            </c:numRef>
          </c:val>
          <c:smooth val="0"/>
          <c:extLst>
            <c:ext xmlns:c16="http://schemas.microsoft.com/office/drawing/2014/chart" uri="{C3380CC4-5D6E-409C-BE32-E72D297353CC}">
              <c16:uniqueId val="{00000002-F608-4CA4-A60B-812C0EE4FC8D}"/>
            </c:ext>
          </c:extLst>
        </c:ser>
        <c:dLbls>
          <c:showLegendKey val="0"/>
          <c:showVal val="0"/>
          <c:showCatName val="0"/>
          <c:showSerName val="0"/>
          <c:showPercent val="0"/>
          <c:showBubbleSize val="0"/>
        </c:dLbls>
        <c:marker val="1"/>
        <c:smooth val="0"/>
        <c:axId val="575638520"/>
        <c:axId val="575639832"/>
      </c:lineChart>
      <c:catAx>
        <c:axId val="575653608"/>
        <c:scaling>
          <c:orientation val="minMax"/>
        </c:scaling>
        <c:delete val="0"/>
        <c:axPos val="b"/>
        <c:title>
          <c:tx>
            <c:rich>
              <a:bodyPr rot="0" spcFirstLastPara="1" vertOverflow="ellipsis" vert="horz" wrap="square" anchor="ctr" anchorCtr="1"/>
              <a:lstStyle/>
              <a:p>
                <a:pPr algn="ctr" rtl="0">
                  <a:defRPr sz="1000" b="0" i="0" u="none" strike="noStrike" kern="1200" baseline="0">
                    <a:solidFill>
                      <a:sysClr val="windowText" lastClr="000000">
                        <a:lumMod val="65000"/>
                        <a:lumOff val="35000"/>
                      </a:sysClr>
                    </a:solidFill>
                    <a:latin typeface="+mn-lt"/>
                    <a:ea typeface="+mn-ea"/>
                    <a:cs typeface="+mn-cs"/>
                  </a:defRPr>
                </a:pPr>
                <a:r>
                  <a:rPr lang="en-US" altLang="zh-TW" sz="1000" b="0" i="0" u="none" strike="noStrike" kern="1200" baseline="0">
                    <a:solidFill>
                      <a:sysClr val="windowText" lastClr="000000">
                        <a:lumMod val="65000"/>
                        <a:lumOff val="35000"/>
                      </a:sysClr>
                    </a:solidFill>
                    <a:effectLst/>
                    <a:latin typeface="+mn-lt"/>
                    <a:ea typeface="+mn-ea"/>
                    <a:cs typeface="+mn-cs"/>
                  </a:rPr>
                  <a:t>Time</a:t>
                </a:r>
                <a:endParaRPr lang="zh-TW" altLang="zh-TW" sz="1000" b="0" i="0" u="none" strike="noStrike" kern="1200" baseline="0">
                  <a:solidFill>
                    <a:sysClr val="windowText" lastClr="000000">
                      <a:lumMod val="65000"/>
                      <a:lumOff val="35000"/>
                    </a:sysClr>
                  </a:solidFill>
                  <a:effectLst/>
                  <a:latin typeface="+mn-lt"/>
                  <a:ea typeface="+mn-ea"/>
                  <a:cs typeface="+mn-cs"/>
                </a:endParaRPr>
              </a:p>
            </c:rich>
          </c:tx>
          <c:layout>
            <c:manualLayout>
              <c:xMode val="edge"/>
              <c:yMode val="edge"/>
              <c:x val="0.40466666666666667"/>
              <c:y val="0.78564741907261593"/>
            </c:manualLayout>
          </c:layout>
          <c:overlay val="0"/>
          <c:spPr>
            <a:noFill/>
            <a:ln>
              <a:noFill/>
            </a:ln>
            <a:effectLst/>
          </c:spPr>
          <c:txPr>
            <a:bodyPr rot="0" spcFirstLastPara="1" vertOverflow="ellipsis" vert="horz" wrap="square" anchor="ctr" anchorCtr="1"/>
            <a:lstStyle/>
            <a:p>
              <a:pPr algn="ctr" rtl="0">
                <a:defRPr sz="1000" b="0" i="0" u="none" strike="noStrike" kern="1200" baseline="0">
                  <a:solidFill>
                    <a:sysClr val="windowText" lastClr="000000">
                      <a:lumMod val="65000"/>
                      <a:lumOff val="35000"/>
                    </a:sysClr>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TW"/>
          </a:p>
        </c:txPr>
        <c:crossAx val="575656232"/>
        <c:crosses val="autoZero"/>
        <c:auto val="1"/>
        <c:lblAlgn val="ctr"/>
        <c:lblOffset val="100"/>
        <c:noMultiLvlLbl val="0"/>
      </c:catAx>
      <c:valAx>
        <c:axId val="575656232"/>
        <c:scaling>
          <c:orientation val="minMax"/>
        </c:scaling>
        <c:delete val="0"/>
        <c:axPos val="l"/>
        <c:title>
          <c:tx>
            <c:rich>
              <a:bodyPr rot="-5400000" spcFirstLastPara="1" vertOverflow="ellipsis" vert="horz" wrap="square" anchor="ctr" anchorCtr="1"/>
              <a:lstStyle/>
              <a:p>
                <a:pPr algn="ctr" rtl="0">
                  <a:defRPr sz="1000" b="0" i="0" u="none" strike="noStrike" kern="1200" baseline="0">
                    <a:solidFill>
                      <a:sysClr val="windowText" lastClr="000000">
                        <a:lumMod val="65000"/>
                        <a:lumOff val="35000"/>
                      </a:sysClr>
                    </a:solidFill>
                    <a:latin typeface="+mn-lt"/>
                    <a:ea typeface="+mn-ea"/>
                    <a:cs typeface="+mn-cs"/>
                  </a:defRPr>
                </a:pPr>
                <a:r>
                  <a:rPr lang="en-US" altLang="zh-TW" sz="1000" b="0" i="0" u="none" strike="noStrike" baseline="0" dirty="0" smtClean="0">
                    <a:solidFill>
                      <a:schemeClr val="tx1"/>
                    </a:solidFill>
                    <a:effectLst/>
                  </a:rPr>
                  <a:t>Rain.</a:t>
                </a:r>
                <a:r>
                  <a:rPr lang="en-US" altLang="zh-TW" sz="1000" b="0" i="0" u="none" strike="noStrike" kern="1200" baseline="0" dirty="0" smtClean="0">
                    <a:solidFill>
                      <a:schemeClr val="tx1"/>
                    </a:solidFill>
                    <a:effectLst/>
                    <a:latin typeface="+mn-lt"/>
                    <a:ea typeface="+mn-ea"/>
                    <a:cs typeface="+mn-cs"/>
                  </a:rPr>
                  <a:t>(mm)</a:t>
                </a:r>
                <a:endParaRPr lang="zh-TW" altLang="zh-TW" sz="1000" b="0" i="0" u="none" strike="noStrike" kern="1200" baseline="0" dirty="0">
                  <a:solidFill>
                    <a:schemeClr val="tx1"/>
                  </a:solidFill>
                  <a:effectLst/>
                  <a:latin typeface="+mn-lt"/>
                  <a:ea typeface="+mn-ea"/>
                  <a:cs typeface="+mn-cs"/>
                </a:endParaRPr>
              </a:p>
            </c:rich>
          </c:tx>
          <c:layout/>
          <c:overlay val="0"/>
          <c:spPr>
            <a:noFill/>
            <a:ln>
              <a:noFill/>
            </a:ln>
            <a:effectLst/>
          </c:spPr>
          <c:txPr>
            <a:bodyPr rot="-5400000" spcFirstLastPara="1" vertOverflow="ellipsis" vert="horz" wrap="square" anchor="ctr" anchorCtr="1"/>
            <a:lstStyle/>
            <a:p>
              <a:pPr algn="ctr" rtl="0">
                <a:defRPr sz="1000" b="0" i="0" u="none" strike="noStrike" kern="1200" baseline="0">
                  <a:solidFill>
                    <a:sysClr val="windowText" lastClr="000000">
                      <a:lumMod val="65000"/>
                      <a:lumOff val="35000"/>
                    </a:sys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575653608"/>
        <c:crosses val="autoZero"/>
        <c:crossBetween val="between"/>
      </c:valAx>
      <c:valAx>
        <c:axId val="575639832"/>
        <c:scaling>
          <c:orientation val="minMax"/>
          <c:max val="32"/>
          <c:min val="24"/>
        </c:scaling>
        <c:delete val="0"/>
        <c:axPos val="r"/>
        <c:title>
          <c:tx>
            <c:rich>
              <a:bodyPr rot="-5400000" spcFirstLastPara="1" vertOverflow="ellipsis" vert="horz" wrap="square" anchor="ctr" anchorCtr="1"/>
              <a:lstStyle/>
              <a:p>
                <a:pPr algn="ctr" rtl="0">
                  <a:defRPr sz="1000" b="0" i="0" u="none" strike="noStrike" kern="1200" baseline="0">
                    <a:solidFill>
                      <a:sysClr val="windowText" lastClr="000000">
                        <a:lumMod val="65000"/>
                        <a:lumOff val="35000"/>
                      </a:sysClr>
                    </a:solidFill>
                    <a:latin typeface="+mn-lt"/>
                    <a:ea typeface="+mn-ea"/>
                    <a:cs typeface="+mn-cs"/>
                  </a:defRPr>
                </a:pPr>
                <a:r>
                  <a:rPr lang="en-US" altLang="zh-TW" sz="1000" b="0" i="0" u="none" strike="noStrike" baseline="0">
                    <a:effectLst/>
                  </a:rPr>
                  <a:t>Temp.</a:t>
                </a:r>
                <a:r>
                  <a:rPr lang="en-US" altLang="zh-TW" sz="1000" b="0" i="0" u="none" strike="noStrike" kern="1200" baseline="0">
                    <a:solidFill>
                      <a:sysClr val="windowText" lastClr="000000">
                        <a:lumMod val="65000"/>
                        <a:lumOff val="35000"/>
                      </a:sysClr>
                    </a:solidFill>
                    <a:effectLst/>
                    <a:latin typeface="+mn-lt"/>
                    <a:ea typeface="+mn-ea"/>
                    <a:cs typeface="+mn-cs"/>
                  </a:rPr>
                  <a:t>(℃)</a:t>
                </a:r>
                <a:endParaRPr lang="zh-TW" altLang="zh-TW" sz="1000" b="0" i="0" u="none" strike="noStrike" kern="1200" baseline="0">
                  <a:solidFill>
                    <a:sysClr val="windowText" lastClr="000000">
                      <a:lumMod val="65000"/>
                      <a:lumOff val="35000"/>
                    </a:sysClr>
                  </a:solidFill>
                  <a:effectLst/>
                  <a:latin typeface="+mn-lt"/>
                  <a:ea typeface="+mn-ea"/>
                  <a:cs typeface="+mn-cs"/>
                </a:endParaRPr>
              </a:p>
            </c:rich>
          </c:tx>
          <c:layout/>
          <c:overlay val="0"/>
          <c:spPr>
            <a:noFill/>
            <a:ln>
              <a:noFill/>
            </a:ln>
            <a:effectLst/>
          </c:spPr>
          <c:txPr>
            <a:bodyPr rot="-5400000" spcFirstLastPara="1" vertOverflow="ellipsis" vert="horz" wrap="square" anchor="ctr" anchorCtr="1"/>
            <a:lstStyle/>
            <a:p>
              <a:pPr algn="ctr" rtl="0">
                <a:defRPr sz="1000" b="0" i="0" u="none" strike="noStrike" kern="1200" baseline="0">
                  <a:solidFill>
                    <a:sysClr val="windowText" lastClr="000000">
                      <a:lumMod val="65000"/>
                      <a:lumOff val="35000"/>
                    </a:sysClr>
                  </a:solidFill>
                  <a:latin typeface="+mn-lt"/>
                  <a:ea typeface="+mn-ea"/>
                  <a:cs typeface="+mn-cs"/>
                </a:defRPr>
              </a:pPr>
              <a:endParaRPr lang="zh-TW"/>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575638520"/>
        <c:crosses val="max"/>
        <c:crossBetween val="between"/>
        <c:majorUnit val="1"/>
      </c:valAx>
      <c:catAx>
        <c:axId val="575638520"/>
        <c:scaling>
          <c:orientation val="minMax"/>
        </c:scaling>
        <c:delete val="1"/>
        <c:axPos val="b"/>
        <c:numFmt formatCode="General" sourceLinked="1"/>
        <c:majorTickMark val="out"/>
        <c:minorTickMark val="none"/>
        <c:tickLblPos val="nextTo"/>
        <c:crossAx val="57563983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1400" b="0" i="0" baseline="0">
                <a:effectLst/>
                <a:latin typeface="Arial" panose="020B0604020202020204" pitchFamily="34" charset="0"/>
                <a:cs typeface="Arial" panose="020B0604020202020204" pitchFamily="34" charset="0"/>
              </a:rPr>
              <a:t>Rainfall and temperature relationship</a:t>
            </a:r>
            <a:r>
              <a:rPr lang="zh-TW" altLang="zh-TW" sz="1400" b="0" i="0" baseline="0">
                <a:effectLst/>
                <a:latin typeface="Arial" panose="020B0604020202020204" pitchFamily="34" charset="0"/>
                <a:cs typeface="Arial" panose="020B0604020202020204" pitchFamily="34" charset="0"/>
              </a:rPr>
              <a:t> </a:t>
            </a:r>
            <a:r>
              <a:rPr lang="en-US" altLang="zh-TW" sz="1400" b="0" i="0" baseline="0">
                <a:effectLst/>
                <a:latin typeface="Arial" panose="020B0604020202020204" pitchFamily="34" charset="0"/>
                <a:cs typeface="Arial" panose="020B0604020202020204" pitchFamily="34" charset="0"/>
              </a:rPr>
              <a:t>during the </a:t>
            </a:r>
            <a:r>
              <a:rPr lang="en-US" altLang="zh-TW" sz="1400" b="0" i="0" u="none" strike="noStrike" baseline="0">
                <a:effectLst/>
                <a:latin typeface="Arial" panose="020B0604020202020204" pitchFamily="34" charset="0"/>
                <a:cs typeface="Arial" panose="020B0604020202020204" pitchFamily="34" charset="0"/>
              </a:rPr>
              <a:t>Hanlu</a:t>
            </a:r>
            <a:r>
              <a:rPr lang="en-US" altLang="zh-TW" sz="1400" b="0" i="0" baseline="0">
                <a:effectLst/>
                <a:latin typeface="Arial" panose="020B0604020202020204" pitchFamily="34" charset="0"/>
                <a:cs typeface="Arial" panose="020B0604020202020204" pitchFamily="34" charset="0"/>
              </a:rPr>
              <a:t> period in 2022</a:t>
            </a:r>
            <a:endParaRPr lang="zh-TW" altLang="zh-TW" sz="1100">
              <a:effectLst/>
              <a:latin typeface="Arial" panose="020B0604020202020204" pitchFamily="34" charset="0"/>
              <a:cs typeface="Arial" panose="020B0604020202020204" pitchFamily="34" charset="0"/>
            </a:endParaRPr>
          </a:p>
        </c:rich>
      </c:tx>
      <c:layout>
        <c:manualLayout>
          <c:xMode val="edge"/>
          <c:yMode val="edge"/>
          <c:x val="0.11368128044537232"/>
          <c:y val="2.962962962962963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strRef>
              <c:f>工作表1!$B$93</c:f>
              <c:strCache>
                <c:ptCount val="1"/>
                <c:pt idx="0">
                  <c:v>Rainfall</c:v>
                </c:pt>
              </c:strCache>
            </c:strRef>
          </c:tx>
          <c:spPr>
            <a:solidFill>
              <a:schemeClr val="accent1"/>
            </a:solidFill>
            <a:ln>
              <a:noFill/>
            </a:ln>
            <a:effectLst/>
          </c:spPr>
          <c:invertIfNegative val="0"/>
          <c:cat>
            <c:strRef>
              <c:f>工作表1!$A$94:$A$122</c:f>
              <c:strCache>
                <c:ptCount val="29"/>
                <c:pt idx="0">
                  <c:v>2022/9/24</c:v>
                </c:pt>
                <c:pt idx="1">
                  <c:v>2022/9/25</c:v>
                </c:pt>
                <c:pt idx="2">
                  <c:v>2022/9/26</c:v>
                </c:pt>
                <c:pt idx="3">
                  <c:v>2022/9/27</c:v>
                </c:pt>
                <c:pt idx="4">
                  <c:v>2022/9/28</c:v>
                </c:pt>
                <c:pt idx="5">
                  <c:v>2022/9/29</c:v>
                </c:pt>
                <c:pt idx="6">
                  <c:v>2022/9/30</c:v>
                </c:pt>
                <c:pt idx="7">
                  <c:v>2022/10/1</c:v>
                </c:pt>
                <c:pt idx="8">
                  <c:v>2022/10/2</c:v>
                </c:pt>
                <c:pt idx="9">
                  <c:v>2022/10/3</c:v>
                </c:pt>
                <c:pt idx="10">
                  <c:v>2022/10/4</c:v>
                </c:pt>
                <c:pt idx="11">
                  <c:v>2022/10/5</c:v>
                </c:pt>
                <c:pt idx="12">
                  <c:v>2022/10/6</c:v>
                </c:pt>
                <c:pt idx="13">
                  <c:v>2022/10/7</c:v>
                </c:pt>
                <c:pt idx="14">
                  <c:v>寒露</c:v>
                </c:pt>
                <c:pt idx="15">
                  <c:v>2022/10/9</c:v>
                </c:pt>
                <c:pt idx="16">
                  <c:v>2022/10/10</c:v>
                </c:pt>
                <c:pt idx="17">
                  <c:v>2022/10/11</c:v>
                </c:pt>
                <c:pt idx="18">
                  <c:v>2022/10/12</c:v>
                </c:pt>
                <c:pt idx="19">
                  <c:v>2022/10/13</c:v>
                </c:pt>
                <c:pt idx="20">
                  <c:v>2022/10/14</c:v>
                </c:pt>
                <c:pt idx="21">
                  <c:v>2022/10/15</c:v>
                </c:pt>
                <c:pt idx="22">
                  <c:v>2022/10/16</c:v>
                </c:pt>
                <c:pt idx="23">
                  <c:v>2022/10/17</c:v>
                </c:pt>
                <c:pt idx="24">
                  <c:v>2022/10/18</c:v>
                </c:pt>
                <c:pt idx="25">
                  <c:v>2022/10/19</c:v>
                </c:pt>
                <c:pt idx="26">
                  <c:v>2022/10/20</c:v>
                </c:pt>
                <c:pt idx="27">
                  <c:v>2022/10/21</c:v>
                </c:pt>
                <c:pt idx="28">
                  <c:v>2022/10/22</c:v>
                </c:pt>
              </c:strCache>
            </c:strRef>
          </c:cat>
          <c:val>
            <c:numRef>
              <c:f>工作表1!$B$94:$B$122</c:f>
              <c:numCache>
                <c:formatCode>General</c:formatCode>
                <c:ptCount val="29"/>
                <c:pt idx="0">
                  <c:v>17.600000000000001</c:v>
                </c:pt>
                <c:pt idx="1">
                  <c:v>4.4000000000000004</c:v>
                </c:pt>
                <c:pt idx="2">
                  <c:v>35.6</c:v>
                </c:pt>
                <c:pt idx="3">
                  <c:v>0</c:v>
                </c:pt>
                <c:pt idx="4">
                  <c:v>0</c:v>
                </c:pt>
                <c:pt idx="5">
                  <c:v>0</c:v>
                </c:pt>
                <c:pt idx="6">
                  <c:v>0</c:v>
                </c:pt>
                <c:pt idx="7">
                  <c:v>0</c:v>
                </c:pt>
                <c:pt idx="8">
                  <c:v>0</c:v>
                </c:pt>
                <c:pt idx="9">
                  <c:v>0</c:v>
                </c:pt>
                <c:pt idx="10">
                  <c:v>0</c:v>
                </c:pt>
                <c:pt idx="11">
                  <c:v>45.8</c:v>
                </c:pt>
                <c:pt idx="12">
                  <c:v>94.6</c:v>
                </c:pt>
                <c:pt idx="13">
                  <c:v>195.4</c:v>
                </c:pt>
                <c:pt idx="14">
                  <c:v>63.6</c:v>
                </c:pt>
                <c:pt idx="15">
                  <c:v>22</c:v>
                </c:pt>
                <c:pt idx="16">
                  <c:v>1</c:v>
                </c:pt>
                <c:pt idx="17">
                  <c:v>0</c:v>
                </c:pt>
                <c:pt idx="18">
                  <c:v>0</c:v>
                </c:pt>
                <c:pt idx="19">
                  <c:v>9.1999999999999993</c:v>
                </c:pt>
                <c:pt idx="20">
                  <c:v>6.8</c:v>
                </c:pt>
                <c:pt idx="21">
                  <c:v>28.8</c:v>
                </c:pt>
                <c:pt idx="22">
                  <c:v>66.8</c:v>
                </c:pt>
                <c:pt idx="23">
                  <c:v>36</c:v>
                </c:pt>
                <c:pt idx="24">
                  <c:v>6.2</c:v>
                </c:pt>
                <c:pt idx="25">
                  <c:v>2.2000000000000002</c:v>
                </c:pt>
                <c:pt idx="26">
                  <c:v>0.2</c:v>
                </c:pt>
                <c:pt idx="27">
                  <c:v>10.4</c:v>
                </c:pt>
                <c:pt idx="28">
                  <c:v>110.4</c:v>
                </c:pt>
              </c:numCache>
            </c:numRef>
          </c:val>
          <c:extLst>
            <c:ext xmlns:c16="http://schemas.microsoft.com/office/drawing/2014/chart" uri="{C3380CC4-5D6E-409C-BE32-E72D297353CC}">
              <c16:uniqueId val="{00000000-7532-43D6-BB40-29F45524C6DC}"/>
            </c:ext>
          </c:extLst>
        </c:ser>
        <c:dLbls>
          <c:showLegendKey val="0"/>
          <c:showVal val="0"/>
          <c:showCatName val="0"/>
          <c:showSerName val="0"/>
          <c:showPercent val="0"/>
          <c:showBubbleSize val="0"/>
        </c:dLbls>
        <c:gapWidth val="219"/>
        <c:overlap val="-27"/>
        <c:axId val="717749368"/>
        <c:axId val="717747728"/>
      </c:barChart>
      <c:lineChart>
        <c:grouping val="standard"/>
        <c:varyColors val="0"/>
        <c:ser>
          <c:idx val="1"/>
          <c:order val="1"/>
          <c:tx>
            <c:strRef>
              <c:f>工作表1!$C$93</c:f>
              <c:strCache>
                <c:ptCount val="1"/>
                <c:pt idx="0">
                  <c:v>Temperature</c:v>
                </c:pt>
              </c:strCache>
            </c:strRef>
          </c:tx>
          <c:spPr>
            <a:ln w="28575" cap="rnd">
              <a:solidFill>
                <a:schemeClr val="accent2"/>
              </a:solidFill>
              <a:round/>
            </a:ln>
            <a:effectLst/>
          </c:spPr>
          <c:marker>
            <c:symbol val="none"/>
          </c:marker>
          <c:dPt>
            <c:idx val="14"/>
            <c:marker>
              <c:symbol val="circle"/>
              <c:size val="8"/>
              <c:spPr>
                <a:solidFill>
                  <a:schemeClr val="tx1"/>
                </a:solidFill>
                <a:ln w="9525">
                  <a:solidFill>
                    <a:schemeClr val="accent2"/>
                  </a:solidFill>
                </a:ln>
                <a:effectLst/>
              </c:spPr>
            </c:marker>
            <c:bubble3D val="0"/>
            <c:extLst>
              <c:ext xmlns:c16="http://schemas.microsoft.com/office/drawing/2014/chart" uri="{C3380CC4-5D6E-409C-BE32-E72D297353CC}">
                <c16:uniqueId val="{00000001-7532-43D6-BB40-29F45524C6DC}"/>
              </c:ext>
            </c:extLst>
          </c:dPt>
          <c:trendline>
            <c:spPr>
              <a:ln w="19050" cap="rnd">
                <a:solidFill>
                  <a:schemeClr val="accent2"/>
                </a:solidFill>
                <a:prstDash val="sysDot"/>
              </a:ln>
              <a:effectLst/>
            </c:spPr>
            <c:trendlineType val="linear"/>
            <c:dispRSqr val="0"/>
            <c:dispEq val="0"/>
          </c:trendline>
          <c:cat>
            <c:strRef>
              <c:f>工作表1!$A$94:$A$122</c:f>
              <c:strCache>
                <c:ptCount val="29"/>
                <c:pt idx="0">
                  <c:v>2022/9/24</c:v>
                </c:pt>
                <c:pt idx="1">
                  <c:v>2022/9/25</c:v>
                </c:pt>
                <c:pt idx="2">
                  <c:v>2022/9/26</c:v>
                </c:pt>
                <c:pt idx="3">
                  <c:v>2022/9/27</c:v>
                </c:pt>
                <c:pt idx="4">
                  <c:v>2022/9/28</c:v>
                </c:pt>
                <c:pt idx="5">
                  <c:v>2022/9/29</c:v>
                </c:pt>
                <c:pt idx="6">
                  <c:v>2022/9/30</c:v>
                </c:pt>
                <c:pt idx="7">
                  <c:v>2022/10/1</c:v>
                </c:pt>
                <c:pt idx="8">
                  <c:v>2022/10/2</c:v>
                </c:pt>
                <c:pt idx="9">
                  <c:v>2022/10/3</c:v>
                </c:pt>
                <c:pt idx="10">
                  <c:v>2022/10/4</c:v>
                </c:pt>
                <c:pt idx="11">
                  <c:v>2022/10/5</c:v>
                </c:pt>
                <c:pt idx="12">
                  <c:v>2022/10/6</c:v>
                </c:pt>
                <c:pt idx="13">
                  <c:v>2022/10/7</c:v>
                </c:pt>
                <c:pt idx="14">
                  <c:v>寒露</c:v>
                </c:pt>
                <c:pt idx="15">
                  <c:v>2022/10/9</c:v>
                </c:pt>
                <c:pt idx="16">
                  <c:v>2022/10/10</c:v>
                </c:pt>
                <c:pt idx="17">
                  <c:v>2022/10/11</c:v>
                </c:pt>
                <c:pt idx="18">
                  <c:v>2022/10/12</c:v>
                </c:pt>
                <c:pt idx="19">
                  <c:v>2022/10/13</c:v>
                </c:pt>
                <c:pt idx="20">
                  <c:v>2022/10/14</c:v>
                </c:pt>
                <c:pt idx="21">
                  <c:v>2022/10/15</c:v>
                </c:pt>
                <c:pt idx="22">
                  <c:v>2022/10/16</c:v>
                </c:pt>
                <c:pt idx="23">
                  <c:v>2022/10/17</c:v>
                </c:pt>
                <c:pt idx="24">
                  <c:v>2022/10/18</c:v>
                </c:pt>
                <c:pt idx="25">
                  <c:v>2022/10/19</c:v>
                </c:pt>
                <c:pt idx="26">
                  <c:v>2022/10/20</c:v>
                </c:pt>
                <c:pt idx="27">
                  <c:v>2022/10/21</c:v>
                </c:pt>
                <c:pt idx="28">
                  <c:v>2022/10/22</c:v>
                </c:pt>
              </c:strCache>
            </c:strRef>
          </c:cat>
          <c:val>
            <c:numRef>
              <c:f>工作表1!$C$94:$C$122</c:f>
              <c:numCache>
                <c:formatCode>General</c:formatCode>
                <c:ptCount val="29"/>
                <c:pt idx="0">
                  <c:v>24.08</c:v>
                </c:pt>
                <c:pt idx="1">
                  <c:v>25.65</c:v>
                </c:pt>
                <c:pt idx="2">
                  <c:v>27.54</c:v>
                </c:pt>
                <c:pt idx="3">
                  <c:v>27.29</c:v>
                </c:pt>
                <c:pt idx="4">
                  <c:v>27.87</c:v>
                </c:pt>
                <c:pt idx="5">
                  <c:v>28.23</c:v>
                </c:pt>
                <c:pt idx="6">
                  <c:v>28.26</c:v>
                </c:pt>
                <c:pt idx="7">
                  <c:v>28.23</c:v>
                </c:pt>
                <c:pt idx="8">
                  <c:v>28.65</c:v>
                </c:pt>
                <c:pt idx="9">
                  <c:v>28.83</c:v>
                </c:pt>
                <c:pt idx="10">
                  <c:v>27.83</c:v>
                </c:pt>
                <c:pt idx="11">
                  <c:v>25.08</c:v>
                </c:pt>
                <c:pt idx="12">
                  <c:v>24.68</c:v>
                </c:pt>
                <c:pt idx="13">
                  <c:v>24.07</c:v>
                </c:pt>
                <c:pt idx="14">
                  <c:v>22.96</c:v>
                </c:pt>
                <c:pt idx="15">
                  <c:v>22.75</c:v>
                </c:pt>
                <c:pt idx="16">
                  <c:v>21.8</c:v>
                </c:pt>
                <c:pt idx="17">
                  <c:v>19.39</c:v>
                </c:pt>
                <c:pt idx="18">
                  <c:v>19.39</c:v>
                </c:pt>
                <c:pt idx="19">
                  <c:v>19.38</c:v>
                </c:pt>
                <c:pt idx="20">
                  <c:v>23.77</c:v>
                </c:pt>
                <c:pt idx="21">
                  <c:v>24.54</c:v>
                </c:pt>
                <c:pt idx="22">
                  <c:v>25.93</c:v>
                </c:pt>
                <c:pt idx="23">
                  <c:v>23.11</c:v>
                </c:pt>
                <c:pt idx="24">
                  <c:v>18.899999999999999</c:v>
                </c:pt>
                <c:pt idx="25">
                  <c:v>19.170000000000002</c:v>
                </c:pt>
                <c:pt idx="26">
                  <c:v>20.52</c:v>
                </c:pt>
                <c:pt idx="27">
                  <c:v>22.77</c:v>
                </c:pt>
                <c:pt idx="28">
                  <c:v>25.37</c:v>
                </c:pt>
              </c:numCache>
            </c:numRef>
          </c:val>
          <c:smooth val="0"/>
          <c:extLst>
            <c:ext xmlns:c16="http://schemas.microsoft.com/office/drawing/2014/chart" uri="{C3380CC4-5D6E-409C-BE32-E72D297353CC}">
              <c16:uniqueId val="{00000002-7532-43D6-BB40-29F45524C6DC}"/>
            </c:ext>
          </c:extLst>
        </c:ser>
        <c:dLbls>
          <c:showLegendKey val="0"/>
          <c:showVal val="0"/>
          <c:showCatName val="0"/>
          <c:showSerName val="0"/>
          <c:showPercent val="0"/>
          <c:showBubbleSize val="0"/>
        </c:dLbls>
        <c:marker val="1"/>
        <c:smooth val="0"/>
        <c:axId val="717754288"/>
        <c:axId val="717745760"/>
      </c:lineChart>
      <c:catAx>
        <c:axId val="7177493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baseline="0">
                    <a:effectLst/>
                  </a:rPr>
                  <a:t>Time</a:t>
                </a:r>
                <a:endParaRPr lang="zh-TW" altLang="zh-TW" sz="400">
                  <a:effectLst/>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solidFill>
                    <a:schemeClr val="tx1">
                      <a:alpha val="0"/>
                    </a:schemeClr>
                  </a:solidFill>
                </a:ln>
                <a:solidFill>
                  <a:schemeClr val="tx1"/>
                </a:solidFill>
                <a:latin typeface="+mn-lt"/>
                <a:ea typeface="+mn-ea"/>
                <a:cs typeface="+mn-cs"/>
              </a:defRPr>
            </a:pPr>
            <a:endParaRPr lang="zh-TW"/>
          </a:p>
        </c:txPr>
        <c:crossAx val="717747728"/>
        <c:crosses val="autoZero"/>
        <c:auto val="1"/>
        <c:lblAlgn val="ctr"/>
        <c:lblOffset val="100"/>
        <c:noMultiLvlLbl val="0"/>
      </c:catAx>
      <c:valAx>
        <c:axId val="71774772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baseline="0">
                    <a:effectLst/>
                  </a:rPr>
                  <a:t>Rain.</a:t>
                </a:r>
                <a:r>
                  <a:rPr lang="en-US" altLang="zh-TW" sz="1000" b="0" i="0" baseline="0">
                    <a:effectLst/>
                  </a:rPr>
                  <a:t>(mm)</a:t>
                </a:r>
                <a:endParaRPr lang="zh-TW" altLang="zh-TW" sz="1000">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717749368"/>
        <c:crosses val="autoZero"/>
        <c:crossBetween val="between"/>
      </c:valAx>
      <c:valAx>
        <c:axId val="717745760"/>
        <c:scaling>
          <c:orientation val="minMax"/>
          <c:min val="18"/>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baseline="0">
                    <a:effectLst/>
                  </a:rPr>
                  <a:t>Temp.</a:t>
                </a:r>
                <a:r>
                  <a:rPr lang="en-US" altLang="zh-TW" sz="1000" b="0" i="0" baseline="0">
                    <a:effectLst/>
                  </a:rPr>
                  <a:t>(℃)</a:t>
                </a:r>
                <a:endParaRPr lang="zh-TW" altLang="zh-TW" sz="400">
                  <a:effectLst/>
                </a:endParaRPr>
              </a:p>
            </c:rich>
          </c:tx>
          <c:layout>
            <c:manualLayout>
              <c:xMode val="edge"/>
              <c:yMode val="edge"/>
              <c:x val="0.92466666666666664"/>
              <c:y val="0.2493620589093029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717754288"/>
        <c:crosses val="max"/>
        <c:crossBetween val="between"/>
        <c:majorUnit val="2"/>
      </c:valAx>
      <c:catAx>
        <c:axId val="717754288"/>
        <c:scaling>
          <c:orientation val="minMax"/>
        </c:scaling>
        <c:delete val="1"/>
        <c:axPos val="b"/>
        <c:numFmt formatCode="General" sourceLinked="1"/>
        <c:majorTickMark val="out"/>
        <c:minorTickMark val="none"/>
        <c:tickLblPos val="nextTo"/>
        <c:crossAx val="71774576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1400" b="0" i="0" baseline="0" dirty="0">
                <a:effectLst/>
                <a:latin typeface="Arial" panose="020B0604020202020204" pitchFamily="34" charset="0"/>
                <a:cs typeface="Arial" panose="020B0604020202020204" pitchFamily="34" charset="0"/>
              </a:rPr>
              <a:t>Rainfall and temperature relationship</a:t>
            </a:r>
            <a:r>
              <a:rPr lang="zh-TW" altLang="zh-TW" sz="1400" b="0" i="0" baseline="0" dirty="0">
                <a:effectLst/>
                <a:latin typeface="Arial" panose="020B0604020202020204" pitchFamily="34" charset="0"/>
                <a:cs typeface="Arial" panose="020B0604020202020204" pitchFamily="34" charset="0"/>
              </a:rPr>
              <a:t> </a:t>
            </a:r>
            <a:r>
              <a:rPr lang="en-US" altLang="zh-TW" sz="1400" b="0" i="0" baseline="0" dirty="0">
                <a:effectLst/>
                <a:latin typeface="Arial" panose="020B0604020202020204" pitchFamily="34" charset="0"/>
                <a:cs typeface="Arial" panose="020B0604020202020204" pitchFamily="34" charset="0"/>
              </a:rPr>
              <a:t>during the </a:t>
            </a:r>
            <a:endParaRPr lang="en-US" altLang="zh-TW" sz="1400" b="0" i="0" baseline="0" dirty="0" smtClean="0">
              <a:effectLst/>
              <a:latin typeface="Arial" panose="020B0604020202020204" pitchFamily="34" charset="0"/>
              <a:cs typeface="Arial" panose="020B0604020202020204" pitchFamily="34" charset="0"/>
            </a:endParaRPr>
          </a:p>
          <a:p>
            <a:pPr>
              <a:defRPr/>
            </a:pPr>
            <a:r>
              <a:rPr lang="en-US" altLang="zh-TW" sz="1400" b="0" i="0" u="none" strike="noStrike" baseline="0" dirty="0" err="1" smtClean="0">
                <a:effectLst/>
                <a:latin typeface="Arial" panose="020B0604020202020204" pitchFamily="34" charset="0"/>
                <a:cs typeface="Arial" panose="020B0604020202020204" pitchFamily="34" charset="0"/>
              </a:rPr>
              <a:t>Hanlu</a:t>
            </a:r>
            <a:r>
              <a:rPr lang="en-US" altLang="zh-TW" sz="1400" b="0" i="0" baseline="0" dirty="0" smtClean="0">
                <a:effectLst/>
                <a:latin typeface="Arial" panose="020B0604020202020204" pitchFamily="34" charset="0"/>
                <a:cs typeface="Arial" panose="020B0604020202020204" pitchFamily="34" charset="0"/>
              </a:rPr>
              <a:t> </a:t>
            </a:r>
            <a:r>
              <a:rPr lang="en-US" altLang="zh-TW" sz="1400" b="0" i="0" baseline="0" dirty="0">
                <a:effectLst/>
                <a:latin typeface="Arial" panose="020B0604020202020204" pitchFamily="34" charset="0"/>
                <a:cs typeface="Arial" panose="020B0604020202020204" pitchFamily="34" charset="0"/>
              </a:rPr>
              <a:t>period in 2023</a:t>
            </a:r>
            <a:endParaRPr lang="zh-TW" altLang="zh-TW" sz="1100" dirty="0">
              <a:effectLst/>
              <a:latin typeface="Arial" panose="020B0604020202020204" pitchFamily="34" charset="0"/>
              <a:cs typeface="Arial" panose="020B0604020202020204" pitchFamily="34" charset="0"/>
            </a:endParaRPr>
          </a:p>
        </c:rich>
      </c:tx>
      <c:layout>
        <c:manualLayout>
          <c:xMode val="edge"/>
          <c:yMode val="edge"/>
          <c:x val="9.7001132141171814E-2"/>
          <c:y val="1.84096079792362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manualLayout>
          <c:layoutTarget val="inner"/>
          <c:xMode val="edge"/>
          <c:yMode val="edge"/>
          <c:x val="0.13585788671577342"/>
          <c:y val="0.156794630281505"/>
          <c:w val="0.75398315129963589"/>
          <c:h val="0.41771589259160846"/>
        </c:manualLayout>
      </c:layout>
      <c:barChart>
        <c:barDir val="col"/>
        <c:grouping val="clustered"/>
        <c:varyColors val="0"/>
        <c:ser>
          <c:idx val="0"/>
          <c:order val="0"/>
          <c:tx>
            <c:strRef>
              <c:f>工作表1!$M$93</c:f>
              <c:strCache>
                <c:ptCount val="1"/>
                <c:pt idx="0">
                  <c:v>Rainfall</c:v>
                </c:pt>
              </c:strCache>
            </c:strRef>
          </c:tx>
          <c:spPr>
            <a:solidFill>
              <a:schemeClr val="accent1"/>
            </a:solidFill>
            <a:ln>
              <a:noFill/>
            </a:ln>
            <a:effectLst/>
          </c:spPr>
          <c:invertIfNegative val="0"/>
          <c:cat>
            <c:strRef>
              <c:f>工作表1!$L$94:$L$123</c:f>
              <c:strCache>
                <c:ptCount val="30"/>
                <c:pt idx="0">
                  <c:v>2023/9/24</c:v>
                </c:pt>
                <c:pt idx="1">
                  <c:v>2023/9/25</c:v>
                </c:pt>
                <c:pt idx="2">
                  <c:v>2023/9/26</c:v>
                </c:pt>
                <c:pt idx="3">
                  <c:v>2023/9/27</c:v>
                </c:pt>
                <c:pt idx="4">
                  <c:v>2023/9/28</c:v>
                </c:pt>
                <c:pt idx="5">
                  <c:v>2023/9/29</c:v>
                </c:pt>
                <c:pt idx="6">
                  <c:v>2023/9/30</c:v>
                </c:pt>
                <c:pt idx="7">
                  <c:v>2023/10/1</c:v>
                </c:pt>
                <c:pt idx="8">
                  <c:v>2023/10/2</c:v>
                </c:pt>
                <c:pt idx="9">
                  <c:v>2023/10/3</c:v>
                </c:pt>
                <c:pt idx="10">
                  <c:v>2023/10/4</c:v>
                </c:pt>
                <c:pt idx="11">
                  <c:v>2023/10/5</c:v>
                </c:pt>
                <c:pt idx="12">
                  <c:v>2023/10/6</c:v>
                </c:pt>
                <c:pt idx="13">
                  <c:v>2023/10/7</c:v>
                </c:pt>
                <c:pt idx="14">
                  <c:v>寒露</c:v>
                </c:pt>
                <c:pt idx="15">
                  <c:v>2023/10/9</c:v>
                </c:pt>
                <c:pt idx="16">
                  <c:v>2023/10/10</c:v>
                </c:pt>
                <c:pt idx="17">
                  <c:v>2023/10/11</c:v>
                </c:pt>
                <c:pt idx="18">
                  <c:v>2023/10/12</c:v>
                </c:pt>
                <c:pt idx="19">
                  <c:v>2023/10/13</c:v>
                </c:pt>
                <c:pt idx="20">
                  <c:v>2023/10/14</c:v>
                </c:pt>
                <c:pt idx="21">
                  <c:v>2023/10/15</c:v>
                </c:pt>
                <c:pt idx="22">
                  <c:v>2023/10/16</c:v>
                </c:pt>
                <c:pt idx="23">
                  <c:v>2023/10/17</c:v>
                </c:pt>
                <c:pt idx="24">
                  <c:v>2023/10/18</c:v>
                </c:pt>
                <c:pt idx="25">
                  <c:v>2023/10/19</c:v>
                </c:pt>
                <c:pt idx="26">
                  <c:v>2023/10/20</c:v>
                </c:pt>
                <c:pt idx="27">
                  <c:v>2023/10/21</c:v>
                </c:pt>
                <c:pt idx="28">
                  <c:v>2023/10/22</c:v>
                </c:pt>
                <c:pt idx="29">
                  <c:v>2023/10/23</c:v>
                </c:pt>
              </c:strCache>
            </c:strRef>
          </c:cat>
          <c:val>
            <c:numRef>
              <c:f>工作表1!$M$94:$M$123</c:f>
              <c:numCache>
                <c:formatCode>General</c:formatCode>
                <c:ptCount val="30"/>
                <c:pt idx="0">
                  <c:v>0</c:v>
                </c:pt>
                <c:pt idx="1">
                  <c:v>0</c:v>
                </c:pt>
                <c:pt idx="2">
                  <c:v>4.2</c:v>
                </c:pt>
                <c:pt idx="3">
                  <c:v>4</c:v>
                </c:pt>
                <c:pt idx="4">
                  <c:v>0</c:v>
                </c:pt>
                <c:pt idx="5">
                  <c:v>8</c:v>
                </c:pt>
                <c:pt idx="6">
                  <c:v>0</c:v>
                </c:pt>
                <c:pt idx="7">
                  <c:v>2.6</c:v>
                </c:pt>
                <c:pt idx="8">
                  <c:v>0.2</c:v>
                </c:pt>
                <c:pt idx="9">
                  <c:v>15.6</c:v>
                </c:pt>
                <c:pt idx="10">
                  <c:v>33.799999999999997</c:v>
                </c:pt>
                <c:pt idx="11">
                  <c:v>18</c:v>
                </c:pt>
                <c:pt idx="12">
                  <c:v>13.2</c:v>
                </c:pt>
                <c:pt idx="13">
                  <c:v>0.4</c:v>
                </c:pt>
                <c:pt idx="14">
                  <c:v>36.6</c:v>
                </c:pt>
                <c:pt idx="15">
                  <c:v>79.2</c:v>
                </c:pt>
                <c:pt idx="16">
                  <c:v>42.4</c:v>
                </c:pt>
                <c:pt idx="17">
                  <c:v>5.6</c:v>
                </c:pt>
                <c:pt idx="18">
                  <c:v>0</c:v>
                </c:pt>
                <c:pt idx="19">
                  <c:v>0</c:v>
                </c:pt>
                <c:pt idx="20">
                  <c:v>0</c:v>
                </c:pt>
                <c:pt idx="21">
                  <c:v>0</c:v>
                </c:pt>
                <c:pt idx="22">
                  <c:v>0.4</c:v>
                </c:pt>
                <c:pt idx="23">
                  <c:v>0</c:v>
                </c:pt>
                <c:pt idx="24">
                  <c:v>0</c:v>
                </c:pt>
                <c:pt idx="25">
                  <c:v>0</c:v>
                </c:pt>
                <c:pt idx="26">
                  <c:v>1.8</c:v>
                </c:pt>
                <c:pt idx="27">
                  <c:v>11.2</c:v>
                </c:pt>
                <c:pt idx="28">
                  <c:v>10.6</c:v>
                </c:pt>
                <c:pt idx="29">
                  <c:v>0.8</c:v>
                </c:pt>
              </c:numCache>
            </c:numRef>
          </c:val>
          <c:extLst>
            <c:ext xmlns:c16="http://schemas.microsoft.com/office/drawing/2014/chart" uri="{C3380CC4-5D6E-409C-BE32-E72D297353CC}">
              <c16:uniqueId val="{00000000-3D8C-4E54-AA92-43008E7176D9}"/>
            </c:ext>
          </c:extLst>
        </c:ser>
        <c:dLbls>
          <c:showLegendKey val="0"/>
          <c:showVal val="0"/>
          <c:showCatName val="0"/>
          <c:showSerName val="0"/>
          <c:showPercent val="0"/>
          <c:showBubbleSize val="0"/>
        </c:dLbls>
        <c:gapWidth val="219"/>
        <c:overlap val="-27"/>
        <c:axId val="701137792"/>
        <c:axId val="701131560"/>
      </c:barChart>
      <c:lineChart>
        <c:grouping val="standard"/>
        <c:varyColors val="0"/>
        <c:ser>
          <c:idx val="1"/>
          <c:order val="1"/>
          <c:tx>
            <c:strRef>
              <c:f>工作表1!$N$93</c:f>
              <c:strCache>
                <c:ptCount val="1"/>
                <c:pt idx="0">
                  <c:v>Temperature</c:v>
                </c:pt>
              </c:strCache>
            </c:strRef>
          </c:tx>
          <c:spPr>
            <a:ln w="28575" cap="rnd">
              <a:solidFill>
                <a:schemeClr val="accent2"/>
              </a:solidFill>
              <a:round/>
            </a:ln>
            <a:effectLst/>
          </c:spPr>
          <c:marker>
            <c:symbol val="none"/>
          </c:marker>
          <c:dPt>
            <c:idx val="14"/>
            <c:marker>
              <c:symbol val="circle"/>
              <c:size val="8"/>
              <c:spPr>
                <a:solidFill>
                  <a:schemeClr val="tx1"/>
                </a:solidFill>
                <a:ln w="9525">
                  <a:solidFill>
                    <a:schemeClr val="accent2"/>
                  </a:solidFill>
                </a:ln>
                <a:effectLst/>
              </c:spPr>
            </c:marker>
            <c:bubble3D val="0"/>
            <c:extLst>
              <c:ext xmlns:c16="http://schemas.microsoft.com/office/drawing/2014/chart" uri="{C3380CC4-5D6E-409C-BE32-E72D297353CC}">
                <c16:uniqueId val="{00000001-3D8C-4E54-AA92-43008E7176D9}"/>
              </c:ext>
            </c:extLst>
          </c:dPt>
          <c:trendline>
            <c:spPr>
              <a:ln w="19050" cap="rnd">
                <a:solidFill>
                  <a:schemeClr val="accent2"/>
                </a:solidFill>
                <a:prstDash val="sysDot"/>
              </a:ln>
              <a:effectLst/>
            </c:spPr>
            <c:trendlineType val="linear"/>
            <c:dispRSqr val="0"/>
            <c:dispEq val="0"/>
          </c:trendline>
          <c:cat>
            <c:strRef>
              <c:f>工作表1!$L$94:$L$123</c:f>
              <c:strCache>
                <c:ptCount val="30"/>
                <c:pt idx="0">
                  <c:v>2023/9/24</c:v>
                </c:pt>
                <c:pt idx="1">
                  <c:v>2023/9/25</c:v>
                </c:pt>
                <c:pt idx="2">
                  <c:v>2023/9/26</c:v>
                </c:pt>
                <c:pt idx="3">
                  <c:v>2023/9/27</c:v>
                </c:pt>
                <c:pt idx="4">
                  <c:v>2023/9/28</c:v>
                </c:pt>
                <c:pt idx="5">
                  <c:v>2023/9/29</c:v>
                </c:pt>
                <c:pt idx="6">
                  <c:v>2023/9/30</c:v>
                </c:pt>
                <c:pt idx="7">
                  <c:v>2023/10/1</c:v>
                </c:pt>
                <c:pt idx="8">
                  <c:v>2023/10/2</c:v>
                </c:pt>
                <c:pt idx="9">
                  <c:v>2023/10/3</c:v>
                </c:pt>
                <c:pt idx="10">
                  <c:v>2023/10/4</c:v>
                </c:pt>
                <c:pt idx="11">
                  <c:v>2023/10/5</c:v>
                </c:pt>
                <c:pt idx="12">
                  <c:v>2023/10/6</c:v>
                </c:pt>
                <c:pt idx="13">
                  <c:v>2023/10/7</c:v>
                </c:pt>
                <c:pt idx="14">
                  <c:v>寒露</c:v>
                </c:pt>
                <c:pt idx="15">
                  <c:v>2023/10/9</c:v>
                </c:pt>
                <c:pt idx="16">
                  <c:v>2023/10/10</c:v>
                </c:pt>
                <c:pt idx="17">
                  <c:v>2023/10/11</c:v>
                </c:pt>
                <c:pt idx="18">
                  <c:v>2023/10/12</c:v>
                </c:pt>
                <c:pt idx="19">
                  <c:v>2023/10/13</c:v>
                </c:pt>
                <c:pt idx="20">
                  <c:v>2023/10/14</c:v>
                </c:pt>
                <c:pt idx="21">
                  <c:v>2023/10/15</c:v>
                </c:pt>
                <c:pt idx="22">
                  <c:v>2023/10/16</c:v>
                </c:pt>
                <c:pt idx="23">
                  <c:v>2023/10/17</c:v>
                </c:pt>
                <c:pt idx="24">
                  <c:v>2023/10/18</c:v>
                </c:pt>
                <c:pt idx="25">
                  <c:v>2023/10/19</c:v>
                </c:pt>
                <c:pt idx="26">
                  <c:v>2023/10/20</c:v>
                </c:pt>
                <c:pt idx="27">
                  <c:v>2023/10/21</c:v>
                </c:pt>
                <c:pt idx="28">
                  <c:v>2023/10/22</c:v>
                </c:pt>
                <c:pt idx="29">
                  <c:v>2023/10/23</c:v>
                </c:pt>
              </c:strCache>
            </c:strRef>
          </c:cat>
          <c:val>
            <c:numRef>
              <c:f>工作表1!$N$94:$N$123</c:f>
              <c:numCache>
                <c:formatCode>General</c:formatCode>
                <c:ptCount val="30"/>
                <c:pt idx="0">
                  <c:v>28.43</c:v>
                </c:pt>
                <c:pt idx="1">
                  <c:v>28.46</c:v>
                </c:pt>
                <c:pt idx="2">
                  <c:v>28.89</c:v>
                </c:pt>
                <c:pt idx="3">
                  <c:v>27.49</c:v>
                </c:pt>
                <c:pt idx="4">
                  <c:v>28.48</c:v>
                </c:pt>
                <c:pt idx="5">
                  <c:v>27.25</c:v>
                </c:pt>
                <c:pt idx="6">
                  <c:v>28.24</c:v>
                </c:pt>
                <c:pt idx="7">
                  <c:v>27.9</c:v>
                </c:pt>
                <c:pt idx="8">
                  <c:v>25.91</c:v>
                </c:pt>
                <c:pt idx="9">
                  <c:v>24.58</c:v>
                </c:pt>
                <c:pt idx="10">
                  <c:v>25.79</c:v>
                </c:pt>
                <c:pt idx="11">
                  <c:v>27.46</c:v>
                </c:pt>
                <c:pt idx="12">
                  <c:v>26.98</c:v>
                </c:pt>
                <c:pt idx="13">
                  <c:v>26.73</c:v>
                </c:pt>
                <c:pt idx="14">
                  <c:v>25.49</c:v>
                </c:pt>
                <c:pt idx="15">
                  <c:v>24.91</c:v>
                </c:pt>
                <c:pt idx="16">
                  <c:v>23.86</c:v>
                </c:pt>
                <c:pt idx="17">
                  <c:v>22.5</c:v>
                </c:pt>
                <c:pt idx="18">
                  <c:v>24.11</c:v>
                </c:pt>
                <c:pt idx="19">
                  <c:v>24.1</c:v>
                </c:pt>
                <c:pt idx="20">
                  <c:v>23.88</c:v>
                </c:pt>
                <c:pt idx="21">
                  <c:v>23.73</c:v>
                </c:pt>
                <c:pt idx="22">
                  <c:v>22.7</c:v>
                </c:pt>
                <c:pt idx="23">
                  <c:v>23.22</c:v>
                </c:pt>
                <c:pt idx="24">
                  <c:v>24.99</c:v>
                </c:pt>
                <c:pt idx="25">
                  <c:v>26.11</c:v>
                </c:pt>
                <c:pt idx="26">
                  <c:v>25.04</c:v>
                </c:pt>
                <c:pt idx="27">
                  <c:v>21.07</c:v>
                </c:pt>
                <c:pt idx="28">
                  <c:v>21.46</c:v>
                </c:pt>
                <c:pt idx="29">
                  <c:v>23.55</c:v>
                </c:pt>
              </c:numCache>
            </c:numRef>
          </c:val>
          <c:smooth val="0"/>
          <c:extLst>
            <c:ext xmlns:c16="http://schemas.microsoft.com/office/drawing/2014/chart" uri="{C3380CC4-5D6E-409C-BE32-E72D297353CC}">
              <c16:uniqueId val="{00000002-3D8C-4E54-AA92-43008E7176D9}"/>
            </c:ext>
          </c:extLst>
        </c:ser>
        <c:dLbls>
          <c:showLegendKey val="0"/>
          <c:showVal val="0"/>
          <c:showCatName val="0"/>
          <c:showSerName val="0"/>
          <c:showPercent val="0"/>
          <c:showBubbleSize val="0"/>
        </c:dLbls>
        <c:marker val="1"/>
        <c:smooth val="0"/>
        <c:axId val="701144352"/>
        <c:axId val="701141728"/>
      </c:lineChart>
      <c:catAx>
        <c:axId val="7011377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baseline="0">
                    <a:effectLst/>
                  </a:rPr>
                  <a:t>Time</a:t>
                </a:r>
                <a:endParaRPr lang="zh-TW" altLang="zh-TW" sz="1000">
                  <a:effectLst/>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TW"/>
          </a:p>
        </c:txPr>
        <c:crossAx val="701131560"/>
        <c:crosses val="autoZero"/>
        <c:auto val="1"/>
        <c:lblAlgn val="ctr"/>
        <c:lblOffset val="100"/>
        <c:noMultiLvlLbl val="0"/>
      </c:catAx>
      <c:valAx>
        <c:axId val="701131560"/>
        <c:scaling>
          <c:orientation val="minMax"/>
          <c:max val="250"/>
        </c:scaling>
        <c:delete val="0"/>
        <c:axPos val="l"/>
        <c:title>
          <c:tx>
            <c:rich>
              <a:bodyPr rot="-5400000" spcFirstLastPara="1" vertOverflow="ellipsis" vert="horz" wrap="square" anchor="ctr" anchorCtr="1"/>
              <a:lstStyle/>
              <a:p>
                <a:pPr algn="ctr" rtl="0">
                  <a:defRPr sz="1000" b="0" i="0" u="none" strike="noStrike" kern="1200" baseline="0">
                    <a:solidFill>
                      <a:sysClr val="windowText" lastClr="000000">
                        <a:lumMod val="65000"/>
                        <a:lumOff val="35000"/>
                      </a:sysClr>
                    </a:solidFill>
                    <a:latin typeface="+mn-lt"/>
                    <a:ea typeface="+mn-ea"/>
                    <a:cs typeface="+mn-cs"/>
                  </a:defRPr>
                </a:pPr>
                <a:r>
                  <a:rPr lang="en-US" altLang="zh-TW" sz="1000" b="0" i="0" u="none" strike="noStrike" baseline="0" dirty="0">
                    <a:solidFill>
                      <a:schemeClr val="tx1"/>
                    </a:solidFill>
                    <a:effectLst/>
                  </a:rPr>
                  <a:t>Rain.</a:t>
                </a:r>
                <a:r>
                  <a:rPr lang="en-US" altLang="zh-TW" sz="1000" b="0" i="0" u="none" strike="noStrike" kern="1200" baseline="0" dirty="0">
                    <a:solidFill>
                      <a:schemeClr val="tx1"/>
                    </a:solidFill>
                    <a:effectLst/>
                    <a:latin typeface="+mn-lt"/>
                    <a:ea typeface="+mn-ea"/>
                    <a:cs typeface="+mn-cs"/>
                  </a:rPr>
                  <a:t>(mm)</a:t>
                </a:r>
                <a:endParaRPr lang="zh-TW" altLang="zh-TW" sz="1000" b="0" i="0" u="none" strike="noStrike" kern="1200" baseline="0" dirty="0">
                  <a:solidFill>
                    <a:schemeClr val="tx1"/>
                  </a:solidFill>
                  <a:effectLst/>
                  <a:latin typeface="+mn-lt"/>
                  <a:ea typeface="+mn-ea"/>
                  <a:cs typeface="+mn-cs"/>
                </a:endParaRPr>
              </a:p>
            </c:rich>
          </c:tx>
          <c:layout>
            <c:manualLayout>
              <c:xMode val="edge"/>
              <c:yMode val="edge"/>
              <c:x val="3.1142367284734577E-2"/>
              <c:y val="0.2060977909643297"/>
            </c:manualLayout>
          </c:layout>
          <c:overlay val="0"/>
          <c:spPr>
            <a:noFill/>
            <a:ln>
              <a:noFill/>
            </a:ln>
            <a:effectLst/>
          </c:spPr>
          <c:txPr>
            <a:bodyPr rot="-5400000" spcFirstLastPara="1" vertOverflow="ellipsis" vert="horz" wrap="square" anchor="ctr" anchorCtr="1"/>
            <a:lstStyle/>
            <a:p>
              <a:pPr algn="ctr" rtl="0">
                <a:defRPr sz="1000" b="0" i="0" u="none" strike="noStrike" kern="1200" baseline="0">
                  <a:solidFill>
                    <a:sysClr val="windowText" lastClr="000000">
                      <a:lumMod val="65000"/>
                      <a:lumOff val="35000"/>
                    </a:sys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701137792"/>
        <c:crosses val="autoZero"/>
        <c:crossBetween val="between"/>
      </c:valAx>
      <c:valAx>
        <c:axId val="701141728"/>
        <c:scaling>
          <c:orientation val="minMax"/>
          <c:min val="18"/>
        </c:scaling>
        <c:delete val="0"/>
        <c:axPos val="r"/>
        <c:title>
          <c:tx>
            <c:rich>
              <a:bodyPr rot="-5400000" spcFirstLastPara="1" vertOverflow="ellipsis" vert="horz" wrap="square" anchor="ctr" anchorCtr="1"/>
              <a:lstStyle/>
              <a:p>
                <a:pPr algn="ctr" rtl="0">
                  <a:defRPr sz="1000" b="0" i="0" u="none" strike="noStrike" kern="1200" baseline="0">
                    <a:solidFill>
                      <a:sysClr val="windowText" lastClr="000000">
                        <a:lumMod val="65000"/>
                        <a:lumOff val="35000"/>
                      </a:sysClr>
                    </a:solidFill>
                    <a:latin typeface="+mn-lt"/>
                    <a:ea typeface="+mn-ea"/>
                    <a:cs typeface="+mn-cs"/>
                  </a:defRPr>
                </a:pPr>
                <a:r>
                  <a:rPr lang="en-US" altLang="zh-TW" sz="1000" b="0" i="0" u="none" strike="noStrike" baseline="0">
                    <a:effectLst/>
                  </a:rPr>
                  <a:t>Temp.</a:t>
                </a:r>
                <a:r>
                  <a:rPr lang="en-US" altLang="zh-TW" sz="1000" b="0" i="0" u="none" strike="noStrike" kern="1200" baseline="0">
                    <a:solidFill>
                      <a:sysClr val="windowText" lastClr="000000">
                        <a:lumMod val="65000"/>
                        <a:lumOff val="35000"/>
                      </a:sysClr>
                    </a:solidFill>
                    <a:effectLst/>
                    <a:latin typeface="+mn-lt"/>
                    <a:ea typeface="+mn-ea"/>
                    <a:cs typeface="+mn-cs"/>
                  </a:rPr>
                  <a:t>(℃)</a:t>
                </a:r>
                <a:endParaRPr lang="zh-TW" altLang="zh-TW" sz="1000" b="0" i="0" u="none" strike="noStrike" kern="1200" baseline="0">
                  <a:solidFill>
                    <a:sysClr val="windowText" lastClr="000000">
                      <a:lumMod val="65000"/>
                      <a:lumOff val="35000"/>
                    </a:sysClr>
                  </a:solidFill>
                  <a:effectLst/>
                  <a:latin typeface="+mn-lt"/>
                  <a:ea typeface="+mn-ea"/>
                  <a:cs typeface="+mn-cs"/>
                </a:endParaRPr>
              </a:p>
            </c:rich>
          </c:tx>
          <c:layout>
            <c:manualLayout>
              <c:xMode val="edge"/>
              <c:yMode val="edge"/>
              <c:x val="0.9408333333333333"/>
              <c:y val="0.20080007347327375"/>
            </c:manualLayout>
          </c:layout>
          <c:overlay val="0"/>
          <c:spPr>
            <a:noFill/>
            <a:ln>
              <a:noFill/>
            </a:ln>
            <a:effectLst/>
          </c:spPr>
          <c:txPr>
            <a:bodyPr rot="-5400000" spcFirstLastPara="1" vertOverflow="ellipsis" vert="horz" wrap="square" anchor="ctr" anchorCtr="1"/>
            <a:lstStyle/>
            <a:p>
              <a:pPr algn="ctr" rtl="0">
                <a:defRPr sz="1000" b="0" i="0" u="none" strike="noStrike" kern="1200" baseline="0">
                  <a:solidFill>
                    <a:sysClr val="windowText" lastClr="000000">
                      <a:lumMod val="65000"/>
                      <a:lumOff val="35000"/>
                    </a:sysClr>
                  </a:solidFill>
                  <a:latin typeface="+mn-lt"/>
                  <a:ea typeface="+mn-ea"/>
                  <a:cs typeface="+mn-cs"/>
                </a:defRPr>
              </a:pPr>
              <a:endParaRPr lang="zh-TW"/>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701144352"/>
        <c:crosses val="max"/>
        <c:crossBetween val="between"/>
      </c:valAx>
      <c:catAx>
        <c:axId val="701144352"/>
        <c:scaling>
          <c:orientation val="minMax"/>
        </c:scaling>
        <c:delete val="1"/>
        <c:axPos val="b"/>
        <c:numFmt formatCode="General" sourceLinked="1"/>
        <c:majorTickMark val="out"/>
        <c:minorTickMark val="none"/>
        <c:tickLblPos val="nextTo"/>
        <c:crossAx val="701141728"/>
        <c:crosses val="autoZero"/>
        <c:auto val="1"/>
        <c:lblAlgn val="ctr"/>
        <c:lblOffset val="100"/>
        <c:noMultiLvlLbl val="0"/>
      </c:catAx>
      <c:spPr>
        <a:noFill/>
        <a:ln>
          <a:noFill/>
        </a:ln>
        <a:effectLst/>
      </c:spPr>
    </c:plotArea>
    <c:legend>
      <c:legendPos val="b"/>
      <c:layout>
        <c:manualLayout>
          <c:xMode val="edge"/>
          <c:yMode val="edge"/>
          <c:x val="0.15257454643298754"/>
          <c:y val="0.80855277982338547"/>
          <c:w val="0.69485090713402486"/>
          <c:h val="5.395721218300950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chemeClr val="tx1">
                    <a:lumMod val="65000"/>
                    <a:lumOff val="35000"/>
                  </a:schemeClr>
                </a:solidFill>
                <a:latin typeface="+mn-lt"/>
                <a:ea typeface="+mn-ea"/>
                <a:cs typeface="+mn-cs"/>
              </a:defRPr>
            </a:pPr>
            <a:r>
              <a:rPr lang="en-US" altLang="zh-TW" sz="1400" b="0" i="0" baseline="0" dirty="0">
                <a:effectLst/>
                <a:latin typeface="Arial" panose="020B0604020202020204" pitchFamily="34" charset="0"/>
                <a:cs typeface="Arial" panose="020B0604020202020204" pitchFamily="34" charset="0"/>
              </a:rPr>
              <a:t>Rainfall and temperature relationship during the </a:t>
            </a:r>
            <a:endParaRPr lang="en-US" altLang="zh-TW" sz="1400" b="0" i="0" baseline="0" dirty="0" smtClean="0">
              <a:effectLst/>
              <a:latin typeface="Arial" panose="020B0604020202020204" pitchFamily="34" charset="0"/>
              <a:cs typeface="Arial" panose="020B0604020202020204" pitchFamily="34" charset="0"/>
            </a:endParaRPr>
          </a:p>
          <a:p>
            <a:pPr>
              <a:defRPr/>
            </a:pPr>
            <a:r>
              <a:rPr lang="en-US" altLang="zh-TW" sz="1400" b="0" i="0" u="none" strike="noStrike" baseline="0" dirty="0" err="1" smtClean="0">
                <a:effectLst/>
                <a:latin typeface="Arial" panose="020B0604020202020204" pitchFamily="34" charset="0"/>
                <a:cs typeface="Arial" panose="020B0604020202020204" pitchFamily="34" charset="0"/>
              </a:rPr>
              <a:t>Daxue</a:t>
            </a:r>
            <a:r>
              <a:rPr lang="en-US" altLang="zh-TW" sz="1400" b="0" i="0" baseline="0" dirty="0" smtClean="0">
                <a:effectLst/>
                <a:latin typeface="Arial" panose="020B0604020202020204" pitchFamily="34" charset="0"/>
                <a:cs typeface="Arial" panose="020B0604020202020204" pitchFamily="34" charset="0"/>
              </a:rPr>
              <a:t> </a:t>
            </a:r>
            <a:r>
              <a:rPr lang="en-US" altLang="zh-TW" sz="1400" b="0" i="0" baseline="0" dirty="0">
                <a:effectLst/>
                <a:latin typeface="Arial" panose="020B0604020202020204" pitchFamily="34" charset="0"/>
                <a:cs typeface="Arial" panose="020B0604020202020204" pitchFamily="34" charset="0"/>
              </a:rPr>
              <a:t>period in 2022</a:t>
            </a:r>
            <a:endParaRPr lang="zh-TW" altLang="zh-TW" sz="1100" dirty="0">
              <a:effectLst/>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0"/>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v>Rainfall</c:v>
          </c:tx>
          <c:spPr>
            <a:solidFill>
              <a:schemeClr val="accent1"/>
            </a:solidFill>
            <a:ln>
              <a:noFill/>
            </a:ln>
            <a:effectLst/>
          </c:spPr>
          <c:invertIfNegative val="0"/>
          <c:cat>
            <c:strRef>
              <c:f>'112'!$E$2:$E$32</c:f>
              <c:strCache>
                <c:ptCount val="31"/>
                <c:pt idx="0">
                  <c:v>2022/11/22</c:v>
                </c:pt>
                <c:pt idx="1">
                  <c:v>2022/11/23</c:v>
                </c:pt>
                <c:pt idx="2">
                  <c:v>2022/11/24</c:v>
                </c:pt>
                <c:pt idx="3">
                  <c:v>2022/11/25</c:v>
                </c:pt>
                <c:pt idx="4">
                  <c:v>2022/11/26</c:v>
                </c:pt>
                <c:pt idx="5">
                  <c:v>2022/11/27</c:v>
                </c:pt>
                <c:pt idx="6">
                  <c:v>2022/11/28</c:v>
                </c:pt>
                <c:pt idx="7">
                  <c:v>2022/11/29</c:v>
                </c:pt>
                <c:pt idx="8">
                  <c:v>2022/11/30</c:v>
                </c:pt>
                <c:pt idx="9">
                  <c:v>2022/12/1</c:v>
                </c:pt>
                <c:pt idx="10">
                  <c:v>2022/12/2</c:v>
                </c:pt>
                <c:pt idx="11">
                  <c:v>2022/12/3</c:v>
                </c:pt>
                <c:pt idx="12">
                  <c:v>2022/12/4</c:v>
                </c:pt>
                <c:pt idx="13">
                  <c:v>2022/12/5</c:v>
                </c:pt>
                <c:pt idx="14">
                  <c:v>2022/12/6</c:v>
                </c:pt>
                <c:pt idx="15">
                  <c:v>大雪</c:v>
                </c:pt>
                <c:pt idx="16">
                  <c:v>2022/12/8</c:v>
                </c:pt>
                <c:pt idx="17">
                  <c:v>2022/12/9</c:v>
                </c:pt>
                <c:pt idx="18">
                  <c:v>2022/12/10</c:v>
                </c:pt>
                <c:pt idx="19">
                  <c:v>2022/12/11</c:v>
                </c:pt>
                <c:pt idx="20">
                  <c:v>2022/12/12</c:v>
                </c:pt>
                <c:pt idx="21">
                  <c:v>2022/12/13</c:v>
                </c:pt>
                <c:pt idx="22">
                  <c:v>2022/12/14</c:v>
                </c:pt>
                <c:pt idx="23">
                  <c:v>2022/12/15</c:v>
                </c:pt>
                <c:pt idx="24">
                  <c:v>2022/12/16</c:v>
                </c:pt>
                <c:pt idx="25">
                  <c:v>2022/12/17</c:v>
                </c:pt>
                <c:pt idx="26">
                  <c:v>2022/12/18</c:v>
                </c:pt>
                <c:pt idx="27">
                  <c:v>2022/12/19</c:v>
                </c:pt>
                <c:pt idx="28">
                  <c:v>2022/12/20</c:v>
                </c:pt>
                <c:pt idx="29">
                  <c:v>2022/12/21</c:v>
                </c:pt>
                <c:pt idx="30">
                  <c:v>2022/12/22</c:v>
                </c:pt>
              </c:strCache>
            </c:strRef>
          </c:cat>
          <c:val>
            <c:numRef>
              <c:f>'112'!$F$2:$F$32</c:f>
              <c:numCache>
                <c:formatCode>General</c:formatCode>
                <c:ptCount val="31"/>
                <c:pt idx="0">
                  <c:v>0.2</c:v>
                </c:pt>
                <c:pt idx="1">
                  <c:v>6.8000000000000043</c:v>
                </c:pt>
                <c:pt idx="2">
                  <c:v>23.399999999999977</c:v>
                </c:pt>
                <c:pt idx="3">
                  <c:v>8.6000000000000014</c:v>
                </c:pt>
                <c:pt idx="4">
                  <c:v>0.2</c:v>
                </c:pt>
                <c:pt idx="5">
                  <c:v>3.600000000000001</c:v>
                </c:pt>
                <c:pt idx="6">
                  <c:v>0</c:v>
                </c:pt>
                <c:pt idx="7">
                  <c:v>0</c:v>
                </c:pt>
                <c:pt idx="8">
                  <c:v>7.4000000000000039</c:v>
                </c:pt>
                <c:pt idx="9">
                  <c:v>19.999999999999961</c:v>
                </c:pt>
                <c:pt idx="10">
                  <c:v>18.799999999999983</c:v>
                </c:pt>
                <c:pt idx="11">
                  <c:v>0.2</c:v>
                </c:pt>
                <c:pt idx="12">
                  <c:v>2.1999999999999997</c:v>
                </c:pt>
                <c:pt idx="13">
                  <c:v>0</c:v>
                </c:pt>
                <c:pt idx="14">
                  <c:v>11.19999999999999</c:v>
                </c:pt>
                <c:pt idx="15">
                  <c:v>60.200000000000017</c:v>
                </c:pt>
                <c:pt idx="16">
                  <c:v>7.0000000000000044</c:v>
                </c:pt>
                <c:pt idx="17">
                  <c:v>5.200000000000002</c:v>
                </c:pt>
                <c:pt idx="18">
                  <c:v>52.400000000000027</c:v>
                </c:pt>
                <c:pt idx="19">
                  <c:v>26.599999999999941</c:v>
                </c:pt>
                <c:pt idx="20">
                  <c:v>4.6000000000000014</c:v>
                </c:pt>
                <c:pt idx="21">
                  <c:v>18.599999999999973</c:v>
                </c:pt>
                <c:pt idx="22">
                  <c:v>46.60000000000003</c:v>
                </c:pt>
                <c:pt idx="23">
                  <c:v>22.999999999999975</c:v>
                </c:pt>
                <c:pt idx="24">
                  <c:v>1</c:v>
                </c:pt>
                <c:pt idx="25">
                  <c:v>12.799999999999995</c:v>
                </c:pt>
                <c:pt idx="26">
                  <c:v>0.2</c:v>
                </c:pt>
                <c:pt idx="27">
                  <c:v>0</c:v>
                </c:pt>
                <c:pt idx="28">
                  <c:v>0</c:v>
                </c:pt>
                <c:pt idx="29">
                  <c:v>0</c:v>
                </c:pt>
                <c:pt idx="30">
                  <c:v>0</c:v>
                </c:pt>
              </c:numCache>
            </c:numRef>
          </c:val>
          <c:extLst>
            <c:ext xmlns:c16="http://schemas.microsoft.com/office/drawing/2014/chart" uri="{C3380CC4-5D6E-409C-BE32-E72D297353CC}">
              <c16:uniqueId val="{00000000-F019-48A3-918B-0356F2F5972F}"/>
            </c:ext>
          </c:extLst>
        </c:ser>
        <c:dLbls>
          <c:showLegendKey val="0"/>
          <c:showVal val="0"/>
          <c:showCatName val="0"/>
          <c:showSerName val="0"/>
          <c:showPercent val="0"/>
          <c:showBubbleSize val="0"/>
        </c:dLbls>
        <c:gapWidth val="150"/>
        <c:axId val="815030640"/>
        <c:axId val="764050800"/>
      </c:barChart>
      <c:lineChart>
        <c:grouping val="standard"/>
        <c:varyColors val="0"/>
        <c:ser>
          <c:idx val="1"/>
          <c:order val="1"/>
          <c:tx>
            <c:v>Temperture</c:v>
          </c:tx>
          <c:spPr>
            <a:ln w="28575" cap="rnd">
              <a:solidFill>
                <a:schemeClr val="accent2"/>
              </a:solidFill>
              <a:round/>
            </a:ln>
            <a:effectLst/>
          </c:spPr>
          <c:marker>
            <c:symbol val="none"/>
          </c:marker>
          <c:dPt>
            <c:idx val="15"/>
            <c:marker>
              <c:symbol val="circle"/>
              <c:size val="8"/>
              <c:spPr>
                <a:solidFill>
                  <a:schemeClr val="tx1"/>
                </a:solidFill>
                <a:ln w="9525">
                  <a:solidFill>
                    <a:schemeClr val="accent2"/>
                  </a:solidFill>
                </a:ln>
                <a:effectLst/>
              </c:spPr>
            </c:marker>
            <c:bubble3D val="0"/>
            <c:extLst>
              <c:ext xmlns:c16="http://schemas.microsoft.com/office/drawing/2014/chart" uri="{C3380CC4-5D6E-409C-BE32-E72D297353CC}">
                <c16:uniqueId val="{00000001-F019-48A3-918B-0356F2F5972F}"/>
              </c:ext>
            </c:extLst>
          </c:dPt>
          <c:trendline>
            <c:spPr>
              <a:ln w="19050" cap="rnd">
                <a:solidFill>
                  <a:schemeClr val="accent2"/>
                </a:solidFill>
                <a:prstDash val="sysDot"/>
              </a:ln>
              <a:effectLst/>
            </c:spPr>
            <c:trendlineType val="linear"/>
            <c:dispRSqr val="0"/>
            <c:dispEq val="0"/>
          </c:trendline>
          <c:cat>
            <c:strRef>
              <c:f>'112'!$E$2:$E$32</c:f>
              <c:strCache>
                <c:ptCount val="31"/>
                <c:pt idx="0">
                  <c:v>2022/11/22</c:v>
                </c:pt>
                <c:pt idx="1">
                  <c:v>2022/11/23</c:v>
                </c:pt>
                <c:pt idx="2">
                  <c:v>2022/11/24</c:v>
                </c:pt>
                <c:pt idx="3">
                  <c:v>2022/11/25</c:v>
                </c:pt>
                <c:pt idx="4">
                  <c:v>2022/11/26</c:v>
                </c:pt>
                <c:pt idx="5">
                  <c:v>2022/11/27</c:v>
                </c:pt>
                <c:pt idx="6">
                  <c:v>2022/11/28</c:v>
                </c:pt>
                <c:pt idx="7">
                  <c:v>2022/11/29</c:v>
                </c:pt>
                <c:pt idx="8">
                  <c:v>2022/11/30</c:v>
                </c:pt>
                <c:pt idx="9">
                  <c:v>2022/12/1</c:v>
                </c:pt>
                <c:pt idx="10">
                  <c:v>2022/12/2</c:v>
                </c:pt>
                <c:pt idx="11">
                  <c:v>2022/12/3</c:v>
                </c:pt>
                <c:pt idx="12">
                  <c:v>2022/12/4</c:v>
                </c:pt>
                <c:pt idx="13">
                  <c:v>2022/12/5</c:v>
                </c:pt>
                <c:pt idx="14">
                  <c:v>2022/12/6</c:v>
                </c:pt>
                <c:pt idx="15">
                  <c:v>大雪</c:v>
                </c:pt>
                <c:pt idx="16">
                  <c:v>2022/12/8</c:v>
                </c:pt>
                <c:pt idx="17">
                  <c:v>2022/12/9</c:v>
                </c:pt>
                <c:pt idx="18">
                  <c:v>2022/12/10</c:v>
                </c:pt>
                <c:pt idx="19">
                  <c:v>2022/12/11</c:v>
                </c:pt>
                <c:pt idx="20">
                  <c:v>2022/12/12</c:v>
                </c:pt>
                <c:pt idx="21">
                  <c:v>2022/12/13</c:v>
                </c:pt>
                <c:pt idx="22">
                  <c:v>2022/12/14</c:v>
                </c:pt>
                <c:pt idx="23">
                  <c:v>2022/12/15</c:v>
                </c:pt>
                <c:pt idx="24">
                  <c:v>2022/12/16</c:v>
                </c:pt>
                <c:pt idx="25">
                  <c:v>2022/12/17</c:v>
                </c:pt>
                <c:pt idx="26">
                  <c:v>2022/12/18</c:v>
                </c:pt>
                <c:pt idx="27">
                  <c:v>2022/12/19</c:v>
                </c:pt>
                <c:pt idx="28">
                  <c:v>2022/12/20</c:v>
                </c:pt>
                <c:pt idx="29">
                  <c:v>2022/12/21</c:v>
                </c:pt>
                <c:pt idx="30">
                  <c:v>2022/12/22</c:v>
                </c:pt>
              </c:strCache>
            </c:strRef>
          </c:cat>
          <c:val>
            <c:numRef>
              <c:f>'112'!$K$2:$K$32</c:f>
              <c:numCache>
                <c:formatCode>0.00</c:formatCode>
                <c:ptCount val="31"/>
                <c:pt idx="0">
                  <c:v>24.222222222222207</c:v>
                </c:pt>
                <c:pt idx="1">
                  <c:v>22.383680555555546</c:v>
                </c:pt>
                <c:pt idx="2">
                  <c:v>20.592708333333327</c:v>
                </c:pt>
                <c:pt idx="3">
                  <c:v>22.904861111111131</c:v>
                </c:pt>
                <c:pt idx="4">
                  <c:v>22.874305555555566</c:v>
                </c:pt>
                <c:pt idx="5">
                  <c:v>22.429513888888916</c:v>
                </c:pt>
                <c:pt idx="6">
                  <c:v>24.170486111111121</c:v>
                </c:pt>
                <c:pt idx="7">
                  <c:v>25.239930555555542</c:v>
                </c:pt>
                <c:pt idx="8">
                  <c:v>20.016666666666673</c:v>
                </c:pt>
                <c:pt idx="9">
                  <c:v>18.049999999999997</c:v>
                </c:pt>
                <c:pt idx="10">
                  <c:v>18.837847222222248</c:v>
                </c:pt>
                <c:pt idx="11">
                  <c:v>22.284722222222214</c:v>
                </c:pt>
                <c:pt idx="12">
                  <c:v>21.840972222222227</c:v>
                </c:pt>
                <c:pt idx="13">
                  <c:v>20.047222222222214</c:v>
                </c:pt>
                <c:pt idx="14">
                  <c:v>16.878819444444431</c:v>
                </c:pt>
                <c:pt idx="15">
                  <c:v>18.53611111111114</c:v>
                </c:pt>
                <c:pt idx="16">
                  <c:v>19.276736111111106</c:v>
                </c:pt>
                <c:pt idx="17">
                  <c:v>19.211458333333358</c:v>
                </c:pt>
                <c:pt idx="18">
                  <c:v>18.71249999999997</c:v>
                </c:pt>
                <c:pt idx="19">
                  <c:v>17.117361111111094</c:v>
                </c:pt>
                <c:pt idx="20">
                  <c:v>16.604861111111109</c:v>
                </c:pt>
                <c:pt idx="21">
                  <c:v>15.816319444444462</c:v>
                </c:pt>
                <c:pt idx="22">
                  <c:v>14.815277777777814</c:v>
                </c:pt>
                <c:pt idx="23">
                  <c:v>16.486805555555524</c:v>
                </c:pt>
                <c:pt idx="24">
                  <c:v>20.076736111111096</c:v>
                </c:pt>
                <c:pt idx="25">
                  <c:v>14.69791666666665</c:v>
                </c:pt>
                <c:pt idx="26">
                  <c:v>10.668749999999964</c:v>
                </c:pt>
                <c:pt idx="27">
                  <c:v>15.117361111111117</c:v>
                </c:pt>
                <c:pt idx="28">
                  <c:v>17.729166666666671</c:v>
                </c:pt>
                <c:pt idx="29">
                  <c:v>16.625694444444449</c:v>
                </c:pt>
                <c:pt idx="30">
                  <c:v>14.426388888888889</c:v>
                </c:pt>
              </c:numCache>
            </c:numRef>
          </c:val>
          <c:smooth val="0"/>
          <c:extLst>
            <c:ext xmlns:c16="http://schemas.microsoft.com/office/drawing/2014/chart" uri="{C3380CC4-5D6E-409C-BE32-E72D297353CC}">
              <c16:uniqueId val="{00000002-F019-48A3-918B-0356F2F5972F}"/>
            </c:ext>
          </c:extLst>
        </c:ser>
        <c:dLbls>
          <c:showLegendKey val="0"/>
          <c:showVal val="0"/>
          <c:showCatName val="0"/>
          <c:showSerName val="0"/>
          <c:showPercent val="0"/>
          <c:showBubbleSize val="0"/>
        </c:dLbls>
        <c:marker val="1"/>
        <c:smooth val="0"/>
        <c:axId val="815043600"/>
        <c:axId val="764051296"/>
      </c:lineChart>
      <c:catAx>
        <c:axId val="81503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764050800"/>
        <c:crosses val="autoZero"/>
        <c:auto val="1"/>
        <c:lblAlgn val="ctr"/>
        <c:lblOffset val="100"/>
        <c:noMultiLvlLbl val="1"/>
      </c:catAx>
      <c:valAx>
        <c:axId val="76405080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a:t>Rain.(mm)</a:t>
                </a:r>
                <a:endParaRPr lang="zh-TW"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815030640"/>
        <c:crosses val="autoZero"/>
        <c:crossBetween val="between"/>
      </c:valAx>
      <c:valAx>
        <c:axId val="764051296"/>
        <c:scaling>
          <c:orientation val="minMax"/>
          <c:max val="3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a:t>Temp.(°C)</a:t>
                </a:r>
                <a:endParaRPr lang="zh-TW"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815043600"/>
        <c:crosses val="max"/>
        <c:crossBetween val="between"/>
      </c:valAx>
      <c:catAx>
        <c:axId val="815043600"/>
        <c:scaling>
          <c:orientation val="minMax"/>
        </c:scaling>
        <c:delete val="1"/>
        <c:axPos val="b"/>
        <c:numFmt formatCode="General" sourceLinked="1"/>
        <c:majorTickMark val="none"/>
        <c:minorTickMark val="none"/>
        <c:tickLblPos val="nextTo"/>
        <c:crossAx val="764051296"/>
        <c:crosses val="autoZero"/>
        <c:auto val="1"/>
        <c:lblAlgn val="ctr"/>
        <c:lblOffset val="100"/>
        <c:noMultiLvlLbl val="1"/>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1400" b="0" i="0" baseline="0">
                <a:effectLst/>
                <a:latin typeface="Arial" panose="020B0604020202020204" pitchFamily="34" charset="0"/>
                <a:cs typeface="Arial" panose="020B0604020202020204" pitchFamily="34" charset="0"/>
              </a:rPr>
              <a:t>Rainfall and temperature relationship during the Daxue period in 2023</a:t>
            </a:r>
            <a:endParaRPr lang="zh-TW" altLang="zh-TW" sz="1100">
              <a:effectLst/>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v>Rainfall</c:v>
          </c:tx>
          <c:spPr>
            <a:solidFill>
              <a:schemeClr val="accent1"/>
            </a:solidFill>
            <a:ln>
              <a:noFill/>
            </a:ln>
            <a:effectLst/>
          </c:spPr>
          <c:invertIfNegative val="0"/>
          <c:cat>
            <c:strRef>
              <c:f>'112'!$E$2:$E$32</c:f>
              <c:strCache>
                <c:ptCount val="31"/>
                <c:pt idx="0">
                  <c:v>2022/11/22</c:v>
                </c:pt>
                <c:pt idx="1">
                  <c:v>2022/11/23</c:v>
                </c:pt>
                <c:pt idx="2">
                  <c:v>2022/11/24</c:v>
                </c:pt>
                <c:pt idx="3">
                  <c:v>2022/11/25</c:v>
                </c:pt>
                <c:pt idx="4">
                  <c:v>2022/11/26</c:v>
                </c:pt>
                <c:pt idx="5">
                  <c:v>2022/11/27</c:v>
                </c:pt>
                <c:pt idx="6">
                  <c:v>2022/11/28</c:v>
                </c:pt>
                <c:pt idx="7">
                  <c:v>2022/11/29</c:v>
                </c:pt>
                <c:pt idx="8">
                  <c:v>2022/11/30</c:v>
                </c:pt>
                <c:pt idx="9">
                  <c:v>2022/12/1</c:v>
                </c:pt>
                <c:pt idx="10">
                  <c:v>2022/12/2</c:v>
                </c:pt>
                <c:pt idx="11">
                  <c:v>2022/12/3</c:v>
                </c:pt>
                <c:pt idx="12">
                  <c:v>2022/12/4</c:v>
                </c:pt>
                <c:pt idx="13">
                  <c:v>2022/12/5</c:v>
                </c:pt>
                <c:pt idx="14">
                  <c:v>2022/12/6</c:v>
                </c:pt>
                <c:pt idx="15">
                  <c:v>大雪</c:v>
                </c:pt>
                <c:pt idx="16">
                  <c:v>2022/12/8</c:v>
                </c:pt>
                <c:pt idx="17">
                  <c:v>2022/12/9</c:v>
                </c:pt>
                <c:pt idx="18">
                  <c:v>2022/12/10</c:v>
                </c:pt>
                <c:pt idx="19">
                  <c:v>2022/12/11</c:v>
                </c:pt>
                <c:pt idx="20">
                  <c:v>2022/12/12</c:v>
                </c:pt>
                <c:pt idx="21">
                  <c:v>2022/12/13</c:v>
                </c:pt>
                <c:pt idx="22">
                  <c:v>2022/12/14</c:v>
                </c:pt>
                <c:pt idx="23">
                  <c:v>2022/12/15</c:v>
                </c:pt>
                <c:pt idx="24">
                  <c:v>2022/12/16</c:v>
                </c:pt>
                <c:pt idx="25">
                  <c:v>2022/12/17</c:v>
                </c:pt>
                <c:pt idx="26">
                  <c:v>2022/12/18</c:v>
                </c:pt>
                <c:pt idx="27">
                  <c:v>2022/12/19</c:v>
                </c:pt>
                <c:pt idx="28">
                  <c:v>2022/12/20</c:v>
                </c:pt>
                <c:pt idx="29">
                  <c:v>2022/12/21</c:v>
                </c:pt>
                <c:pt idx="30">
                  <c:v>2022/12/22</c:v>
                </c:pt>
              </c:strCache>
            </c:strRef>
          </c:cat>
          <c:val>
            <c:numRef>
              <c:f>'112'!$H$2:$H$32</c:f>
              <c:numCache>
                <c:formatCode>General</c:formatCode>
                <c:ptCount val="31"/>
                <c:pt idx="0">
                  <c:v>0</c:v>
                </c:pt>
                <c:pt idx="1">
                  <c:v>0</c:v>
                </c:pt>
                <c:pt idx="2">
                  <c:v>13.999999999999984</c:v>
                </c:pt>
                <c:pt idx="3">
                  <c:v>9.4000000000000021</c:v>
                </c:pt>
                <c:pt idx="4">
                  <c:v>25.399999999999959</c:v>
                </c:pt>
                <c:pt idx="5">
                  <c:v>4.8000000000000016</c:v>
                </c:pt>
                <c:pt idx="6">
                  <c:v>0</c:v>
                </c:pt>
                <c:pt idx="7">
                  <c:v>0</c:v>
                </c:pt>
                <c:pt idx="8">
                  <c:v>23.599999999999962</c:v>
                </c:pt>
                <c:pt idx="9">
                  <c:v>45.000000000000021</c:v>
                </c:pt>
                <c:pt idx="10">
                  <c:v>13.199999999999985</c:v>
                </c:pt>
                <c:pt idx="11">
                  <c:v>29.99999999999994</c:v>
                </c:pt>
                <c:pt idx="12">
                  <c:v>18.999999999999986</c:v>
                </c:pt>
                <c:pt idx="13">
                  <c:v>0.4</c:v>
                </c:pt>
                <c:pt idx="14">
                  <c:v>1.5999999999999999</c:v>
                </c:pt>
                <c:pt idx="15">
                  <c:v>0.2</c:v>
                </c:pt>
                <c:pt idx="16">
                  <c:v>0</c:v>
                </c:pt>
                <c:pt idx="17">
                  <c:v>0</c:v>
                </c:pt>
                <c:pt idx="18">
                  <c:v>0</c:v>
                </c:pt>
                <c:pt idx="19">
                  <c:v>0</c:v>
                </c:pt>
                <c:pt idx="20">
                  <c:v>4.2000000000000011</c:v>
                </c:pt>
                <c:pt idx="21">
                  <c:v>6.0000000000000036</c:v>
                </c:pt>
                <c:pt idx="22">
                  <c:v>0</c:v>
                </c:pt>
                <c:pt idx="23">
                  <c:v>0</c:v>
                </c:pt>
                <c:pt idx="24">
                  <c:v>2.6000000000000005</c:v>
                </c:pt>
                <c:pt idx="25">
                  <c:v>9.7999999999999972</c:v>
                </c:pt>
                <c:pt idx="26">
                  <c:v>0.2</c:v>
                </c:pt>
                <c:pt idx="27">
                  <c:v>0</c:v>
                </c:pt>
                <c:pt idx="28">
                  <c:v>0</c:v>
                </c:pt>
                <c:pt idx="29" formatCode="0.00_);[Red]\(0.00\)">
                  <c:v>6.2</c:v>
                </c:pt>
                <c:pt idx="30" formatCode="0.00_);[Red]\(0.00\)">
                  <c:v>0.4</c:v>
                </c:pt>
              </c:numCache>
            </c:numRef>
          </c:val>
          <c:extLst>
            <c:ext xmlns:c16="http://schemas.microsoft.com/office/drawing/2014/chart" uri="{C3380CC4-5D6E-409C-BE32-E72D297353CC}">
              <c16:uniqueId val="{00000000-6F39-41A1-AA89-DD372C5B0BEE}"/>
            </c:ext>
          </c:extLst>
        </c:ser>
        <c:dLbls>
          <c:showLegendKey val="0"/>
          <c:showVal val="0"/>
          <c:showCatName val="0"/>
          <c:showSerName val="0"/>
          <c:showPercent val="0"/>
          <c:showBubbleSize val="0"/>
        </c:dLbls>
        <c:gapWidth val="150"/>
        <c:axId val="815030640"/>
        <c:axId val="764050800"/>
      </c:barChart>
      <c:lineChart>
        <c:grouping val="standard"/>
        <c:varyColors val="0"/>
        <c:ser>
          <c:idx val="1"/>
          <c:order val="1"/>
          <c:tx>
            <c:v>Temperture</c:v>
          </c:tx>
          <c:spPr>
            <a:ln w="28575" cap="rnd">
              <a:solidFill>
                <a:schemeClr val="accent2"/>
              </a:solidFill>
              <a:round/>
            </a:ln>
            <a:effectLst/>
          </c:spPr>
          <c:marker>
            <c:symbol val="none"/>
          </c:marker>
          <c:dPt>
            <c:idx val="15"/>
            <c:marker>
              <c:symbol val="circle"/>
              <c:size val="8"/>
              <c:spPr>
                <a:solidFill>
                  <a:schemeClr val="tx1"/>
                </a:solidFill>
                <a:ln w="9525">
                  <a:solidFill>
                    <a:schemeClr val="accent2"/>
                  </a:solidFill>
                </a:ln>
                <a:effectLst/>
              </c:spPr>
            </c:marker>
            <c:bubble3D val="0"/>
            <c:extLst>
              <c:ext xmlns:c16="http://schemas.microsoft.com/office/drawing/2014/chart" uri="{C3380CC4-5D6E-409C-BE32-E72D297353CC}">
                <c16:uniqueId val="{00000001-6F39-41A1-AA89-DD372C5B0BEE}"/>
              </c:ext>
            </c:extLst>
          </c:dPt>
          <c:trendline>
            <c:spPr>
              <a:ln w="19050" cap="rnd">
                <a:solidFill>
                  <a:schemeClr val="accent2"/>
                </a:solidFill>
                <a:prstDash val="sysDot"/>
              </a:ln>
              <a:effectLst/>
            </c:spPr>
            <c:trendlineType val="linear"/>
            <c:dispRSqr val="0"/>
            <c:dispEq val="0"/>
          </c:trendline>
          <c:cat>
            <c:numRef>
              <c:f>'112'!$G$2:$G$32</c:f>
              <c:numCache>
                <c:formatCode>m/d/yyyy</c:formatCode>
                <c:ptCount val="31"/>
                <c:pt idx="0">
                  <c:v>45252</c:v>
                </c:pt>
                <c:pt idx="1">
                  <c:v>45253</c:v>
                </c:pt>
                <c:pt idx="2">
                  <c:v>45254</c:v>
                </c:pt>
                <c:pt idx="3">
                  <c:v>45255</c:v>
                </c:pt>
                <c:pt idx="4">
                  <c:v>45256</c:v>
                </c:pt>
                <c:pt idx="5">
                  <c:v>45257</c:v>
                </c:pt>
                <c:pt idx="6">
                  <c:v>45258</c:v>
                </c:pt>
                <c:pt idx="7">
                  <c:v>45259</c:v>
                </c:pt>
                <c:pt idx="8">
                  <c:v>45260</c:v>
                </c:pt>
                <c:pt idx="9">
                  <c:v>45261</c:v>
                </c:pt>
                <c:pt idx="10">
                  <c:v>45262</c:v>
                </c:pt>
                <c:pt idx="11">
                  <c:v>45263</c:v>
                </c:pt>
                <c:pt idx="12">
                  <c:v>45264</c:v>
                </c:pt>
                <c:pt idx="13">
                  <c:v>45265</c:v>
                </c:pt>
                <c:pt idx="14">
                  <c:v>45266</c:v>
                </c:pt>
                <c:pt idx="15">
                  <c:v>45267</c:v>
                </c:pt>
                <c:pt idx="16">
                  <c:v>45268</c:v>
                </c:pt>
                <c:pt idx="17">
                  <c:v>45269</c:v>
                </c:pt>
                <c:pt idx="18">
                  <c:v>45270</c:v>
                </c:pt>
                <c:pt idx="19">
                  <c:v>45271</c:v>
                </c:pt>
                <c:pt idx="20">
                  <c:v>45272</c:v>
                </c:pt>
                <c:pt idx="21">
                  <c:v>45273</c:v>
                </c:pt>
                <c:pt idx="22">
                  <c:v>45274</c:v>
                </c:pt>
                <c:pt idx="23">
                  <c:v>45275</c:v>
                </c:pt>
                <c:pt idx="24">
                  <c:v>45276</c:v>
                </c:pt>
                <c:pt idx="25">
                  <c:v>45277</c:v>
                </c:pt>
                <c:pt idx="26">
                  <c:v>45278</c:v>
                </c:pt>
                <c:pt idx="27">
                  <c:v>45279</c:v>
                </c:pt>
                <c:pt idx="28">
                  <c:v>45280</c:v>
                </c:pt>
                <c:pt idx="29">
                  <c:v>45281</c:v>
                </c:pt>
                <c:pt idx="30">
                  <c:v>45282</c:v>
                </c:pt>
              </c:numCache>
            </c:numRef>
          </c:cat>
          <c:val>
            <c:numRef>
              <c:f>'112'!$M$2:$M$32</c:f>
              <c:numCache>
                <c:formatCode>0.00_);[Red]\(0.00\)</c:formatCode>
                <c:ptCount val="31"/>
                <c:pt idx="0">
                  <c:v>22.297222222222235</c:v>
                </c:pt>
                <c:pt idx="1">
                  <c:v>22.248263888888872</c:v>
                </c:pt>
                <c:pt idx="2">
                  <c:v>18.953472222222214</c:v>
                </c:pt>
                <c:pt idx="3">
                  <c:v>18.165972222222241</c:v>
                </c:pt>
                <c:pt idx="4">
                  <c:v>18.844791666666712</c:v>
                </c:pt>
                <c:pt idx="5">
                  <c:v>20.225694444444457</c:v>
                </c:pt>
                <c:pt idx="6">
                  <c:v>20.830208333333321</c:v>
                </c:pt>
                <c:pt idx="7">
                  <c:v>21.254861111111072</c:v>
                </c:pt>
                <c:pt idx="8">
                  <c:v>20.219791666666666</c:v>
                </c:pt>
                <c:pt idx="9">
                  <c:v>17.066666666666674</c:v>
                </c:pt>
                <c:pt idx="10">
                  <c:v>16.415277777777803</c:v>
                </c:pt>
                <c:pt idx="11">
                  <c:v>18.213194444444373</c:v>
                </c:pt>
                <c:pt idx="12">
                  <c:v>20.000347222222224</c:v>
                </c:pt>
                <c:pt idx="13">
                  <c:v>19.962499999999981</c:v>
                </c:pt>
                <c:pt idx="14">
                  <c:v>19.070138888888859</c:v>
                </c:pt>
                <c:pt idx="15">
                  <c:v>18.634722222222241</c:v>
                </c:pt>
                <c:pt idx="16">
                  <c:v>19.637152777777786</c:v>
                </c:pt>
                <c:pt idx="17">
                  <c:v>21.274999999999999</c:v>
                </c:pt>
                <c:pt idx="18">
                  <c:v>22.774305555555561</c:v>
                </c:pt>
                <c:pt idx="19">
                  <c:v>23.86249999999999</c:v>
                </c:pt>
                <c:pt idx="20">
                  <c:v>20.861805555555531</c:v>
                </c:pt>
                <c:pt idx="21">
                  <c:v>19.335069444444414</c:v>
                </c:pt>
                <c:pt idx="22">
                  <c:v>21.961111111111148</c:v>
                </c:pt>
                <c:pt idx="23">
                  <c:v>23.212152777777753</c:v>
                </c:pt>
                <c:pt idx="24">
                  <c:v>17.435416666666686</c:v>
                </c:pt>
                <c:pt idx="25">
                  <c:v>13.271527777777788</c:v>
                </c:pt>
                <c:pt idx="26">
                  <c:v>17.617013888888895</c:v>
                </c:pt>
                <c:pt idx="27">
                  <c:v>19.265972222222231</c:v>
                </c:pt>
                <c:pt idx="28">
                  <c:v>16.3732638888889</c:v>
                </c:pt>
                <c:pt idx="29">
                  <c:v>12.310069444444451</c:v>
                </c:pt>
                <c:pt idx="30">
                  <c:v>11.163541666666676</c:v>
                </c:pt>
              </c:numCache>
            </c:numRef>
          </c:val>
          <c:smooth val="0"/>
          <c:extLst>
            <c:ext xmlns:c16="http://schemas.microsoft.com/office/drawing/2014/chart" uri="{C3380CC4-5D6E-409C-BE32-E72D297353CC}">
              <c16:uniqueId val="{00000002-6F39-41A1-AA89-DD372C5B0BEE}"/>
            </c:ext>
          </c:extLst>
        </c:ser>
        <c:dLbls>
          <c:showLegendKey val="0"/>
          <c:showVal val="0"/>
          <c:showCatName val="0"/>
          <c:showSerName val="0"/>
          <c:showPercent val="0"/>
          <c:showBubbleSize val="0"/>
        </c:dLbls>
        <c:marker val="1"/>
        <c:smooth val="0"/>
        <c:axId val="815043600"/>
        <c:axId val="764051296"/>
      </c:lineChart>
      <c:catAx>
        <c:axId val="81503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764050800"/>
        <c:crosses val="autoZero"/>
        <c:auto val="1"/>
        <c:lblAlgn val="ctr"/>
        <c:lblOffset val="100"/>
        <c:noMultiLvlLbl val="1"/>
      </c:catAx>
      <c:valAx>
        <c:axId val="764050800"/>
        <c:scaling>
          <c:orientation val="minMax"/>
          <c:max val="7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a:t>Rain.(mm)</a:t>
                </a:r>
                <a:endParaRPr lang="zh-TW"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815030640"/>
        <c:crosses val="autoZero"/>
        <c:crossBetween val="between"/>
      </c:valAx>
      <c:valAx>
        <c:axId val="76405129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kern="1200" baseline="0">
                    <a:solidFill>
                      <a:sysClr val="windowText" lastClr="000000">
                        <a:lumMod val="65000"/>
                        <a:lumOff val="35000"/>
                      </a:sysClr>
                    </a:solidFill>
                  </a:rPr>
                  <a:t>Temp.(°C)</a:t>
                </a:r>
                <a:endParaRPr lang="zh-TW" altLang="en-US" sz="1000" b="0" i="0" u="none" strike="noStrike" kern="1200" baseline="0">
                  <a:solidFill>
                    <a:sysClr val="windowText" lastClr="000000">
                      <a:lumMod val="65000"/>
                      <a:lumOff val="35000"/>
                    </a:sysClr>
                  </a:solidFill>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815043600"/>
        <c:crosses val="max"/>
        <c:crossBetween val="between"/>
      </c:valAx>
      <c:dateAx>
        <c:axId val="815043600"/>
        <c:scaling>
          <c:orientation val="minMax"/>
        </c:scaling>
        <c:delete val="1"/>
        <c:axPos val="b"/>
        <c:numFmt formatCode="m/d/yyyy" sourceLinked="1"/>
        <c:majorTickMark val="none"/>
        <c:minorTickMark val="none"/>
        <c:tickLblPos val="nextTo"/>
        <c:crossAx val="764051296"/>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1400" b="0" i="0" u="none" strike="noStrike" kern="1200" spc="0" baseline="0" dirty="0">
                <a:solidFill>
                  <a:schemeClr val="tx1"/>
                </a:solidFill>
                <a:effectLst/>
                <a:latin typeface="Arial" panose="020B0604020202020204" pitchFamily="34" charset="0"/>
                <a:cs typeface="Arial" panose="020B0604020202020204" pitchFamily="34" charset="0"/>
              </a:rPr>
              <a:t>Rainfall and temperature relationship</a:t>
            </a:r>
            <a:r>
              <a:rPr lang="zh-TW" altLang="zh-TW" sz="1400" b="0" i="0" u="none" strike="noStrike" kern="1200" spc="0" baseline="0" dirty="0">
                <a:solidFill>
                  <a:schemeClr val="tx1"/>
                </a:solidFill>
                <a:effectLst/>
                <a:latin typeface="Arial" panose="020B0604020202020204" pitchFamily="34" charset="0"/>
                <a:cs typeface="Arial" panose="020B0604020202020204" pitchFamily="34" charset="0"/>
              </a:rPr>
              <a:t> </a:t>
            </a:r>
            <a:r>
              <a:rPr lang="en-US" altLang="zh-TW" sz="1400" b="0" i="0" u="none" strike="noStrike" kern="1200" spc="0" baseline="0" dirty="0">
                <a:solidFill>
                  <a:schemeClr val="tx1"/>
                </a:solidFill>
                <a:effectLst/>
                <a:latin typeface="Arial" panose="020B0604020202020204" pitchFamily="34" charset="0"/>
                <a:cs typeface="Arial" panose="020B0604020202020204" pitchFamily="34" charset="0"/>
              </a:rPr>
              <a:t>during the </a:t>
            </a:r>
            <a:r>
              <a:rPr lang="en-US" altLang="zh-TW" sz="1400" b="0" i="0" u="none" strike="noStrike" kern="1200" spc="0" baseline="0" dirty="0" err="1">
                <a:solidFill>
                  <a:schemeClr val="tx1"/>
                </a:solidFill>
                <a:effectLst/>
                <a:latin typeface="Arial" panose="020B0604020202020204" pitchFamily="34" charset="0"/>
                <a:cs typeface="Arial" panose="020B0604020202020204" pitchFamily="34" charset="0"/>
              </a:rPr>
              <a:t>Dahan</a:t>
            </a:r>
            <a:r>
              <a:rPr lang="en-US" altLang="zh-TW" sz="1400" b="0" i="0" u="none" strike="noStrike" kern="1200" spc="0" baseline="0" dirty="0">
                <a:solidFill>
                  <a:schemeClr val="tx1"/>
                </a:solidFill>
                <a:effectLst/>
                <a:latin typeface="Arial" panose="020B0604020202020204" pitchFamily="34" charset="0"/>
                <a:cs typeface="Arial" panose="020B0604020202020204" pitchFamily="34" charset="0"/>
              </a:rPr>
              <a:t> period in 2022</a:t>
            </a:r>
            <a:endParaRPr lang="zh-TW" altLang="zh-TW" sz="1100" b="0" i="0" u="none" strike="noStrike" kern="1200" spc="0" baseline="0" dirty="0">
              <a:solidFill>
                <a:schemeClr val="tx1"/>
              </a:solidFill>
              <a:effectLst/>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v>Rainfall</c:v>
          </c:tx>
          <c:spPr>
            <a:solidFill>
              <a:schemeClr val="accent1"/>
            </a:solidFill>
            <a:ln>
              <a:noFill/>
            </a:ln>
            <a:effectLst/>
          </c:spPr>
          <c:invertIfNegative val="0"/>
          <c:cat>
            <c:strRef>
              <c:f>'112'!$E$33:$E$64</c:f>
              <c:strCache>
                <c:ptCount val="32"/>
                <c:pt idx="0">
                  <c:v>2023/1/5</c:v>
                </c:pt>
                <c:pt idx="1">
                  <c:v>2023/1/6</c:v>
                </c:pt>
                <c:pt idx="2">
                  <c:v>2023/1/7</c:v>
                </c:pt>
                <c:pt idx="3">
                  <c:v>2023/1/8</c:v>
                </c:pt>
                <c:pt idx="4">
                  <c:v>2023/1/9</c:v>
                </c:pt>
                <c:pt idx="5">
                  <c:v>2023/1/10</c:v>
                </c:pt>
                <c:pt idx="6">
                  <c:v>2023/1/11</c:v>
                </c:pt>
                <c:pt idx="7">
                  <c:v>2023/1/12</c:v>
                </c:pt>
                <c:pt idx="8">
                  <c:v>2023/1/13</c:v>
                </c:pt>
                <c:pt idx="9">
                  <c:v>2023/1/14</c:v>
                </c:pt>
                <c:pt idx="10">
                  <c:v>2023/1/15</c:v>
                </c:pt>
                <c:pt idx="11">
                  <c:v>2023/1/16</c:v>
                </c:pt>
                <c:pt idx="12">
                  <c:v>2023/1/17</c:v>
                </c:pt>
                <c:pt idx="13">
                  <c:v>2023/1/18</c:v>
                </c:pt>
                <c:pt idx="14">
                  <c:v>2023/1/19</c:v>
                </c:pt>
                <c:pt idx="15">
                  <c:v>大寒</c:v>
                </c:pt>
                <c:pt idx="16">
                  <c:v>2023/1/21</c:v>
                </c:pt>
                <c:pt idx="17">
                  <c:v>2023/1/22</c:v>
                </c:pt>
                <c:pt idx="18">
                  <c:v>2023/1/23</c:v>
                </c:pt>
                <c:pt idx="19">
                  <c:v>2023/1/24</c:v>
                </c:pt>
                <c:pt idx="20">
                  <c:v>2023/1/25</c:v>
                </c:pt>
                <c:pt idx="21">
                  <c:v>2023/1/26</c:v>
                </c:pt>
                <c:pt idx="22">
                  <c:v>2023/1/27</c:v>
                </c:pt>
                <c:pt idx="23">
                  <c:v>2023/1/28</c:v>
                </c:pt>
                <c:pt idx="24">
                  <c:v>2023/1/29</c:v>
                </c:pt>
                <c:pt idx="25">
                  <c:v>2023/1/30</c:v>
                </c:pt>
                <c:pt idx="26">
                  <c:v>2023/1/31</c:v>
                </c:pt>
                <c:pt idx="27">
                  <c:v>2023/2/1</c:v>
                </c:pt>
                <c:pt idx="28">
                  <c:v>2023/2/2</c:v>
                </c:pt>
                <c:pt idx="29">
                  <c:v>2023/2/3</c:v>
                </c:pt>
                <c:pt idx="30">
                  <c:v>2023/2/4</c:v>
                </c:pt>
                <c:pt idx="31">
                  <c:v>2023/2/5</c:v>
                </c:pt>
              </c:strCache>
            </c:strRef>
          </c:cat>
          <c:val>
            <c:numRef>
              <c:f>'112'!$F$33:$F$64</c:f>
              <c:numCache>
                <c:formatCode>General</c:formatCode>
                <c:ptCount val="32"/>
                <c:pt idx="0">
                  <c:v>8.8000000000000025</c:v>
                </c:pt>
                <c:pt idx="1">
                  <c:v>0.8</c:v>
                </c:pt>
                <c:pt idx="2">
                  <c:v>0</c:v>
                </c:pt>
                <c:pt idx="3">
                  <c:v>0</c:v>
                </c:pt>
                <c:pt idx="4">
                  <c:v>11.999999999999998</c:v>
                </c:pt>
                <c:pt idx="5">
                  <c:v>27.199999999999964</c:v>
                </c:pt>
                <c:pt idx="6">
                  <c:v>14.399999999999997</c:v>
                </c:pt>
                <c:pt idx="7">
                  <c:v>0</c:v>
                </c:pt>
                <c:pt idx="8">
                  <c:v>0</c:v>
                </c:pt>
                <c:pt idx="9">
                  <c:v>0</c:v>
                </c:pt>
                <c:pt idx="10">
                  <c:v>0</c:v>
                </c:pt>
                <c:pt idx="11">
                  <c:v>0</c:v>
                </c:pt>
                <c:pt idx="12">
                  <c:v>1.5999999999999999</c:v>
                </c:pt>
                <c:pt idx="13">
                  <c:v>1</c:v>
                </c:pt>
                <c:pt idx="14">
                  <c:v>2.4</c:v>
                </c:pt>
                <c:pt idx="15">
                  <c:v>37.999999999999972</c:v>
                </c:pt>
                <c:pt idx="16">
                  <c:v>8.0000000000000036</c:v>
                </c:pt>
                <c:pt idx="17">
                  <c:v>0</c:v>
                </c:pt>
                <c:pt idx="18">
                  <c:v>3.2000000000000006</c:v>
                </c:pt>
                <c:pt idx="19">
                  <c:v>0</c:v>
                </c:pt>
                <c:pt idx="20">
                  <c:v>1.2</c:v>
                </c:pt>
                <c:pt idx="21">
                  <c:v>0</c:v>
                </c:pt>
                <c:pt idx="22">
                  <c:v>0</c:v>
                </c:pt>
                <c:pt idx="23">
                  <c:v>0</c:v>
                </c:pt>
                <c:pt idx="24">
                  <c:v>0</c:v>
                </c:pt>
                <c:pt idx="25">
                  <c:v>0</c:v>
                </c:pt>
                <c:pt idx="26">
                  <c:v>0</c:v>
                </c:pt>
                <c:pt idx="27">
                  <c:v>0</c:v>
                </c:pt>
                <c:pt idx="28">
                  <c:v>2.6</c:v>
                </c:pt>
                <c:pt idx="29">
                  <c:v>13.599999999999985</c:v>
                </c:pt>
                <c:pt idx="30">
                  <c:v>27.399999999999935</c:v>
                </c:pt>
                <c:pt idx="31">
                  <c:v>12.4</c:v>
                </c:pt>
              </c:numCache>
            </c:numRef>
          </c:val>
          <c:extLst>
            <c:ext xmlns:c16="http://schemas.microsoft.com/office/drawing/2014/chart" uri="{C3380CC4-5D6E-409C-BE32-E72D297353CC}">
              <c16:uniqueId val="{00000000-6EE2-4DC8-B490-3D6B8CFFC2F9}"/>
            </c:ext>
          </c:extLst>
        </c:ser>
        <c:dLbls>
          <c:showLegendKey val="0"/>
          <c:showVal val="0"/>
          <c:showCatName val="0"/>
          <c:showSerName val="0"/>
          <c:showPercent val="0"/>
          <c:showBubbleSize val="0"/>
        </c:dLbls>
        <c:gapWidth val="150"/>
        <c:axId val="815030640"/>
        <c:axId val="764050800"/>
      </c:barChart>
      <c:lineChart>
        <c:grouping val="standard"/>
        <c:varyColors val="0"/>
        <c:ser>
          <c:idx val="1"/>
          <c:order val="1"/>
          <c:tx>
            <c:v>Temperture</c:v>
          </c:tx>
          <c:spPr>
            <a:ln w="28575" cap="rnd">
              <a:solidFill>
                <a:schemeClr val="accent2"/>
              </a:solidFill>
              <a:round/>
            </a:ln>
            <a:effectLst/>
          </c:spPr>
          <c:marker>
            <c:symbol val="none"/>
          </c:marker>
          <c:dPt>
            <c:idx val="15"/>
            <c:marker>
              <c:symbol val="circle"/>
              <c:size val="8"/>
              <c:spPr>
                <a:solidFill>
                  <a:schemeClr val="tx1"/>
                </a:solidFill>
                <a:ln w="9525">
                  <a:solidFill>
                    <a:schemeClr val="accent2"/>
                  </a:solidFill>
                </a:ln>
                <a:effectLst/>
              </c:spPr>
            </c:marker>
            <c:bubble3D val="0"/>
            <c:extLst>
              <c:ext xmlns:c16="http://schemas.microsoft.com/office/drawing/2014/chart" uri="{C3380CC4-5D6E-409C-BE32-E72D297353CC}">
                <c16:uniqueId val="{00000001-6EE2-4DC8-B490-3D6B8CFFC2F9}"/>
              </c:ext>
            </c:extLst>
          </c:dPt>
          <c:trendline>
            <c:spPr>
              <a:ln w="19050" cap="rnd">
                <a:solidFill>
                  <a:schemeClr val="accent2"/>
                </a:solidFill>
                <a:prstDash val="sysDot"/>
              </a:ln>
              <a:effectLst/>
            </c:spPr>
            <c:trendlineType val="linear"/>
            <c:dispRSqr val="0"/>
            <c:dispEq val="0"/>
          </c:trendline>
          <c:cat>
            <c:strRef>
              <c:f>'112'!$E$33:$E$64</c:f>
              <c:strCache>
                <c:ptCount val="32"/>
                <c:pt idx="0">
                  <c:v>2023/1/5</c:v>
                </c:pt>
                <c:pt idx="1">
                  <c:v>2023/1/6</c:v>
                </c:pt>
                <c:pt idx="2">
                  <c:v>2023/1/7</c:v>
                </c:pt>
                <c:pt idx="3">
                  <c:v>2023/1/8</c:v>
                </c:pt>
                <c:pt idx="4">
                  <c:v>2023/1/9</c:v>
                </c:pt>
                <c:pt idx="5">
                  <c:v>2023/1/10</c:v>
                </c:pt>
                <c:pt idx="6">
                  <c:v>2023/1/11</c:v>
                </c:pt>
                <c:pt idx="7">
                  <c:v>2023/1/12</c:v>
                </c:pt>
                <c:pt idx="8">
                  <c:v>2023/1/13</c:v>
                </c:pt>
                <c:pt idx="9">
                  <c:v>2023/1/14</c:v>
                </c:pt>
                <c:pt idx="10">
                  <c:v>2023/1/15</c:v>
                </c:pt>
                <c:pt idx="11">
                  <c:v>2023/1/16</c:v>
                </c:pt>
                <c:pt idx="12">
                  <c:v>2023/1/17</c:v>
                </c:pt>
                <c:pt idx="13">
                  <c:v>2023/1/18</c:v>
                </c:pt>
                <c:pt idx="14">
                  <c:v>2023/1/19</c:v>
                </c:pt>
                <c:pt idx="15">
                  <c:v>大寒</c:v>
                </c:pt>
                <c:pt idx="16">
                  <c:v>2023/1/21</c:v>
                </c:pt>
                <c:pt idx="17">
                  <c:v>2023/1/22</c:v>
                </c:pt>
                <c:pt idx="18">
                  <c:v>2023/1/23</c:v>
                </c:pt>
                <c:pt idx="19">
                  <c:v>2023/1/24</c:v>
                </c:pt>
                <c:pt idx="20">
                  <c:v>2023/1/25</c:v>
                </c:pt>
                <c:pt idx="21">
                  <c:v>2023/1/26</c:v>
                </c:pt>
                <c:pt idx="22">
                  <c:v>2023/1/27</c:v>
                </c:pt>
                <c:pt idx="23">
                  <c:v>2023/1/28</c:v>
                </c:pt>
                <c:pt idx="24">
                  <c:v>2023/1/29</c:v>
                </c:pt>
                <c:pt idx="25">
                  <c:v>2023/1/30</c:v>
                </c:pt>
                <c:pt idx="26">
                  <c:v>2023/1/31</c:v>
                </c:pt>
                <c:pt idx="27">
                  <c:v>2023/2/1</c:v>
                </c:pt>
                <c:pt idx="28">
                  <c:v>2023/2/2</c:v>
                </c:pt>
                <c:pt idx="29">
                  <c:v>2023/2/3</c:v>
                </c:pt>
                <c:pt idx="30">
                  <c:v>2023/2/4</c:v>
                </c:pt>
                <c:pt idx="31">
                  <c:v>2023/2/5</c:v>
                </c:pt>
              </c:strCache>
            </c:strRef>
          </c:cat>
          <c:val>
            <c:numRef>
              <c:f>'112'!$K$33:$K$64</c:f>
              <c:numCache>
                <c:formatCode>0.00</c:formatCode>
                <c:ptCount val="32"/>
                <c:pt idx="0">
                  <c:v>17.962152777777785</c:v>
                </c:pt>
                <c:pt idx="1">
                  <c:v>18.598611111111076</c:v>
                </c:pt>
                <c:pt idx="2">
                  <c:v>16.745833333333323</c:v>
                </c:pt>
                <c:pt idx="3">
                  <c:v>18.329513888888865</c:v>
                </c:pt>
                <c:pt idx="4">
                  <c:v>20.296180555555548</c:v>
                </c:pt>
                <c:pt idx="5">
                  <c:v>18.849999999999991</c:v>
                </c:pt>
                <c:pt idx="6">
                  <c:v>19.705555555555545</c:v>
                </c:pt>
                <c:pt idx="7">
                  <c:v>21.919791666666651</c:v>
                </c:pt>
                <c:pt idx="8">
                  <c:v>22.982291666666669</c:v>
                </c:pt>
                <c:pt idx="9">
                  <c:v>23.099652777777784</c:v>
                </c:pt>
                <c:pt idx="10">
                  <c:v>17.765277777777801</c:v>
                </c:pt>
                <c:pt idx="11">
                  <c:v>14.211458333333363</c:v>
                </c:pt>
                <c:pt idx="12">
                  <c:v>15.531944444444409</c:v>
                </c:pt>
                <c:pt idx="13">
                  <c:v>15.499652777777779</c:v>
                </c:pt>
                <c:pt idx="14">
                  <c:v>16.097222222222214</c:v>
                </c:pt>
                <c:pt idx="15">
                  <c:v>15.486458333333307</c:v>
                </c:pt>
                <c:pt idx="16">
                  <c:v>16.472569444444442</c:v>
                </c:pt>
                <c:pt idx="17">
                  <c:v>19.323611111111127</c:v>
                </c:pt>
                <c:pt idx="18">
                  <c:v>18.738194444444449</c:v>
                </c:pt>
                <c:pt idx="19">
                  <c:v>13.185763888888889</c:v>
                </c:pt>
                <c:pt idx="20">
                  <c:v>10.246180555555533</c:v>
                </c:pt>
                <c:pt idx="21">
                  <c:v>15.658680555555577</c:v>
                </c:pt>
                <c:pt idx="22">
                  <c:v>12.939930555555566</c:v>
                </c:pt>
                <c:pt idx="23">
                  <c:v>10.19652777777776</c:v>
                </c:pt>
                <c:pt idx="24">
                  <c:v>12.662152777777786</c:v>
                </c:pt>
                <c:pt idx="25">
                  <c:v>14.4375</c:v>
                </c:pt>
                <c:pt idx="26">
                  <c:v>16.196180555555557</c:v>
                </c:pt>
                <c:pt idx="27">
                  <c:v>18.779513888888875</c:v>
                </c:pt>
                <c:pt idx="28">
                  <c:v>17.191319444444435</c:v>
                </c:pt>
                <c:pt idx="29">
                  <c:v>15.895138888888908</c:v>
                </c:pt>
                <c:pt idx="30">
                  <c:v>16.437499999999957</c:v>
                </c:pt>
                <c:pt idx="31">
                  <c:v>18.345486111111128</c:v>
                </c:pt>
              </c:numCache>
            </c:numRef>
          </c:val>
          <c:smooth val="0"/>
          <c:extLst>
            <c:ext xmlns:c16="http://schemas.microsoft.com/office/drawing/2014/chart" uri="{C3380CC4-5D6E-409C-BE32-E72D297353CC}">
              <c16:uniqueId val="{00000002-6EE2-4DC8-B490-3D6B8CFFC2F9}"/>
            </c:ext>
          </c:extLst>
        </c:ser>
        <c:dLbls>
          <c:showLegendKey val="0"/>
          <c:showVal val="0"/>
          <c:showCatName val="0"/>
          <c:showSerName val="0"/>
          <c:showPercent val="0"/>
          <c:showBubbleSize val="0"/>
        </c:dLbls>
        <c:marker val="1"/>
        <c:smooth val="0"/>
        <c:axId val="815043600"/>
        <c:axId val="764051296"/>
      </c:lineChart>
      <c:catAx>
        <c:axId val="81503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764050800"/>
        <c:crosses val="autoZero"/>
        <c:auto val="1"/>
        <c:lblAlgn val="ctr"/>
        <c:lblOffset val="100"/>
        <c:noMultiLvlLbl val="1"/>
      </c:catAx>
      <c:valAx>
        <c:axId val="76405080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a:t>Rain.(mm)</a:t>
                </a:r>
                <a:endParaRPr lang="zh-TW"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815030640"/>
        <c:crosses val="autoZero"/>
        <c:crossBetween val="between"/>
      </c:valAx>
      <c:valAx>
        <c:axId val="76405129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kern="1200" baseline="0" dirty="0">
                    <a:solidFill>
                      <a:schemeClr val="tx1"/>
                    </a:solidFill>
                  </a:rPr>
                  <a:t>Temp.(°C)</a:t>
                </a:r>
                <a:endParaRPr lang="zh-TW" altLang="en-US" sz="1000" b="0" i="0" u="none" strike="noStrike" kern="1200" baseline="0" dirty="0">
                  <a:solidFill>
                    <a:schemeClr val="tx1"/>
                  </a:solidFill>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815043600"/>
        <c:crosses val="max"/>
        <c:crossBetween val="between"/>
      </c:valAx>
      <c:catAx>
        <c:axId val="815043600"/>
        <c:scaling>
          <c:orientation val="minMax"/>
        </c:scaling>
        <c:delete val="1"/>
        <c:axPos val="b"/>
        <c:numFmt formatCode="General" sourceLinked="1"/>
        <c:majorTickMark val="none"/>
        <c:minorTickMark val="none"/>
        <c:tickLblPos val="nextTo"/>
        <c:crossAx val="764051296"/>
        <c:crosses val="autoZero"/>
        <c:auto val="1"/>
        <c:lblAlgn val="ctr"/>
        <c:lblOffset val="100"/>
        <c:noMultiLvlLbl val="1"/>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1400" b="0" i="0" u="none" strike="noStrike" kern="1200" spc="0" baseline="0" dirty="0">
                <a:solidFill>
                  <a:schemeClr val="tx1"/>
                </a:solidFill>
                <a:effectLst/>
                <a:latin typeface="Arial" panose="020B0604020202020204" pitchFamily="34" charset="0"/>
                <a:cs typeface="Arial" panose="020B0604020202020204" pitchFamily="34" charset="0"/>
              </a:rPr>
              <a:t>Rainfall and temperature relationship</a:t>
            </a:r>
            <a:r>
              <a:rPr lang="zh-TW" altLang="zh-TW" sz="1400" b="0" i="0" u="none" strike="noStrike" kern="1200" spc="0" baseline="0" dirty="0">
                <a:solidFill>
                  <a:schemeClr val="tx1"/>
                </a:solidFill>
                <a:effectLst/>
                <a:latin typeface="Arial" panose="020B0604020202020204" pitchFamily="34" charset="0"/>
                <a:cs typeface="Arial" panose="020B0604020202020204" pitchFamily="34" charset="0"/>
              </a:rPr>
              <a:t> </a:t>
            </a:r>
            <a:r>
              <a:rPr lang="en-US" altLang="zh-TW" sz="1400" b="0" i="0" u="none" strike="noStrike" kern="1200" spc="0" baseline="0" dirty="0">
                <a:solidFill>
                  <a:schemeClr val="tx1"/>
                </a:solidFill>
                <a:effectLst/>
                <a:latin typeface="Arial" panose="020B0604020202020204" pitchFamily="34" charset="0"/>
                <a:cs typeface="Arial" panose="020B0604020202020204" pitchFamily="34" charset="0"/>
              </a:rPr>
              <a:t>during the </a:t>
            </a:r>
            <a:r>
              <a:rPr lang="en-US" altLang="zh-TW" sz="1400" b="0" i="0" u="none" strike="noStrike" kern="1200" spc="0" baseline="0" dirty="0" err="1">
                <a:solidFill>
                  <a:schemeClr val="tx1"/>
                </a:solidFill>
                <a:effectLst/>
                <a:latin typeface="Arial" panose="020B0604020202020204" pitchFamily="34" charset="0"/>
                <a:cs typeface="Arial" panose="020B0604020202020204" pitchFamily="34" charset="0"/>
              </a:rPr>
              <a:t>Dahan</a:t>
            </a:r>
            <a:r>
              <a:rPr lang="en-US" altLang="zh-TW" sz="1400" b="0" i="0" u="none" strike="noStrike" kern="1200" spc="0" baseline="0" dirty="0">
                <a:solidFill>
                  <a:schemeClr val="tx1"/>
                </a:solidFill>
                <a:effectLst/>
                <a:latin typeface="Arial" panose="020B0604020202020204" pitchFamily="34" charset="0"/>
                <a:cs typeface="Arial" panose="020B0604020202020204" pitchFamily="34" charset="0"/>
              </a:rPr>
              <a:t> period in 2023</a:t>
            </a:r>
            <a:endParaRPr lang="zh-TW" altLang="zh-TW" sz="1100" b="0" i="0" u="none" strike="noStrike" kern="1200" spc="0" baseline="0" dirty="0">
              <a:solidFill>
                <a:schemeClr val="tx1"/>
              </a:solidFill>
              <a:effectLst/>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v>Rainfall</c:v>
          </c:tx>
          <c:spPr>
            <a:solidFill>
              <a:schemeClr val="accent1"/>
            </a:solidFill>
            <a:ln>
              <a:noFill/>
            </a:ln>
            <a:effectLst/>
          </c:spPr>
          <c:invertIfNegative val="0"/>
          <c:cat>
            <c:strRef>
              <c:f>'112'!$E$33:$E$64</c:f>
              <c:strCache>
                <c:ptCount val="32"/>
                <c:pt idx="0">
                  <c:v>2023/1/5</c:v>
                </c:pt>
                <c:pt idx="1">
                  <c:v>2023/1/6</c:v>
                </c:pt>
                <c:pt idx="2">
                  <c:v>2023/1/7</c:v>
                </c:pt>
                <c:pt idx="3">
                  <c:v>2023/1/8</c:v>
                </c:pt>
                <c:pt idx="4">
                  <c:v>2023/1/9</c:v>
                </c:pt>
                <c:pt idx="5">
                  <c:v>2023/1/10</c:v>
                </c:pt>
                <c:pt idx="6">
                  <c:v>2023/1/11</c:v>
                </c:pt>
                <c:pt idx="7">
                  <c:v>2023/1/12</c:v>
                </c:pt>
                <c:pt idx="8">
                  <c:v>2023/1/13</c:v>
                </c:pt>
                <c:pt idx="9">
                  <c:v>2023/1/14</c:v>
                </c:pt>
                <c:pt idx="10">
                  <c:v>2023/1/15</c:v>
                </c:pt>
                <c:pt idx="11">
                  <c:v>2023/1/16</c:v>
                </c:pt>
                <c:pt idx="12">
                  <c:v>2023/1/17</c:v>
                </c:pt>
                <c:pt idx="13">
                  <c:v>2023/1/18</c:v>
                </c:pt>
                <c:pt idx="14">
                  <c:v>2023/1/19</c:v>
                </c:pt>
                <c:pt idx="15">
                  <c:v>大寒</c:v>
                </c:pt>
                <c:pt idx="16">
                  <c:v>2023/1/21</c:v>
                </c:pt>
                <c:pt idx="17">
                  <c:v>2023/1/22</c:v>
                </c:pt>
                <c:pt idx="18">
                  <c:v>2023/1/23</c:v>
                </c:pt>
                <c:pt idx="19">
                  <c:v>2023/1/24</c:v>
                </c:pt>
                <c:pt idx="20">
                  <c:v>2023/1/25</c:v>
                </c:pt>
                <c:pt idx="21">
                  <c:v>2023/1/26</c:v>
                </c:pt>
                <c:pt idx="22">
                  <c:v>2023/1/27</c:v>
                </c:pt>
                <c:pt idx="23">
                  <c:v>2023/1/28</c:v>
                </c:pt>
                <c:pt idx="24">
                  <c:v>2023/1/29</c:v>
                </c:pt>
                <c:pt idx="25">
                  <c:v>2023/1/30</c:v>
                </c:pt>
                <c:pt idx="26">
                  <c:v>2023/1/31</c:v>
                </c:pt>
                <c:pt idx="27">
                  <c:v>2023/2/1</c:v>
                </c:pt>
                <c:pt idx="28">
                  <c:v>2023/2/2</c:v>
                </c:pt>
                <c:pt idx="29">
                  <c:v>2023/2/3</c:v>
                </c:pt>
                <c:pt idx="30">
                  <c:v>2023/2/4</c:v>
                </c:pt>
                <c:pt idx="31">
                  <c:v>2023/2/5</c:v>
                </c:pt>
              </c:strCache>
            </c:strRef>
          </c:cat>
          <c:val>
            <c:numRef>
              <c:f>'112'!$H$33:$H$64</c:f>
              <c:numCache>
                <c:formatCode>General</c:formatCode>
                <c:ptCount val="32"/>
                <c:pt idx="0">
                  <c:v>0</c:v>
                </c:pt>
                <c:pt idx="1">
                  <c:v>0</c:v>
                </c:pt>
                <c:pt idx="2">
                  <c:v>0</c:v>
                </c:pt>
                <c:pt idx="3">
                  <c:v>0</c:v>
                </c:pt>
                <c:pt idx="4">
                  <c:v>0</c:v>
                </c:pt>
                <c:pt idx="5">
                  <c:v>0</c:v>
                </c:pt>
                <c:pt idx="6">
                  <c:v>0</c:v>
                </c:pt>
                <c:pt idx="7">
                  <c:v>0</c:v>
                </c:pt>
                <c:pt idx="8">
                  <c:v>0</c:v>
                </c:pt>
                <c:pt idx="9">
                  <c:v>0</c:v>
                </c:pt>
                <c:pt idx="10">
                  <c:v>7.01</c:v>
                </c:pt>
                <c:pt idx="11">
                  <c:v>11</c:v>
                </c:pt>
                <c:pt idx="12">
                  <c:v>0</c:v>
                </c:pt>
                <c:pt idx="13">
                  <c:v>0</c:v>
                </c:pt>
                <c:pt idx="14">
                  <c:v>0</c:v>
                </c:pt>
                <c:pt idx="15">
                  <c:v>0</c:v>
                </c:pt>
                <c:pt idx="16">
                  <c:v>1.75</c:v>
                </c:pt>
                <c:pt idx="17">
                  <c:v>3.25</c:v>
                </c:pt>
                <c:pt idx="18">
                  <c:v>6.51</c:v>
                </c:pt>
                <c:pt idx="19">
                  <c:v>0.25</c:v>
                </c:pt>
                <c:pt idx="20">
                  <c:v>0.25</c:v>
                </c:pt>
                <c:pt idx="21">
                  <c:v>0</c:v>
                </c:pt>
                <c:pt idx="22">
                  <c:v>0</c:v>
                </c:pt>
                <c:pt idx="23">
                  <c:v>0.5</c:v>
                </c:pt>
                <c:pt idx="24">
                  <c:v>2.5099999999999998</c:v>
                </c:pt>
                <c:pt idx="25">
                  <c:v>0</c:v>
                </c:pt>
                <c:pt idx="26">
                  <c:v>0</c:v>
                </c:pt>
                <c:pt idx="27">
                  <c:v>0</c:v>
                </c:pt>
                <c:pt idx="28">
                  <c:v>3.5</c:v>
                </c:pt>
                <c:pt idx="29">
                  <c:v>5.0199999999999996</c:v>
                </c:pt>
                <c:pt idx="30">
                  <c:v>7.76</c:v>
                </c:pt>
                <c:pt idx="31">
                  <c:v>4.5</c:v>
                </c:pt>
              </c:numCache>
            </c:numRef>
          </c:val>
          <c:extLst>
            <c:ext xmlns:c16="http://schemas.microsoft.com/office/drawing/2014/chart" uri="{C3380CC4-5D6E-409C-BE32-E72D297353CC}">
              <c16:uniqueId val="{00000000-AC49-431E-88BC-26C1743EF164}"/>
            </c:ext>
          </c:extLst>
        </c:ser>
        <c:dLbls>
          <c:showLegendKey val="0"/>
          <c:showVal val="0"/>
          <c:showCatName val="0"/>
          <c:showSerName val="0"/>
          <c:showPercent val="0"/>
          <c:showBubbleSize val="0"/>
        </c:dLbls>
        <c:gapWidth val="150"/>
        <c:axId val="815030640"/>
        <c:axId val="764050800"/>
      </c:barChart>
      <c:lineChart>
        <c:grouping val="standard"/>
        <c:varyColors val="0"/>
        <c:ser>
          <c:idx val="1"/>
          <c:order val="1"/>
          <c:tx>
            <c:v>Temperture</c:v>
          </c:tx>
          <c:spPr>
            <a:ln w="28575" cap="rnd">
              <a:solidFill>
                <a:schemeClr val="accent2"/>
              </a:solidFill>
              <a:round/>
            </a:ln>
            <a:effectLst/>
          </c:spPr>
          <c:marker>
            <c:symbol val="none"/>
          </c:marker>
          <c:dPt>
            <c:idx val="15"/>
            <c:marker>
              <c:symbol val="circle"/>
              <c:size val="8"/>
              <c:spPr>
                <a:solidFill>
                  <a:schemeClr val="tx1"/>
                </a:solidFill>
                <a:ln w="9525">
                  <a:solidFill>
                    <a:schemeClr val="accent2"/>
                  </a:solidFill>
                </a:ln>
                <a:effectLst/>
              </c:spPr>
            </c:marker>
            <c:bubble3D val="0"/>
            <c:extLst>
              <c:ext xmlns:c16="http://schemas.microsoft.com/office/drawing/2014/chart" uri="{C3380CC4-5D6E-409C-BE32-E72D297353CC}">
                <c16:uniqueId val="{00000001-AC49-431E-88BC-26C1743EF164}"/>
              </c:ext>
            </c:extLst>
          </c:dPt>
          <c:trendline>
            <c:spPr>
              <a:ln w="19050" cap="rnd">
                <a:solidFill>
                  <a:schemeClr val="accent2"/>
                </a:solidFill>
                <a:prstDash val="sysDot"/>
              </a:ln>
              <a:effectLst/>
            </c:spPr>
            <c:trendlineType val="linear"/>
            <c:dispRSqr val="0"/>
            <c:dispEq val="0"/>
          </c:trendline>
          <c:cat>
            <c:numRef>
              <c:f>'112'!$G$33:$G$64</c:f>
              <c:numCache>
                <c:formatCode>m/d/yyyy</c:formatCode>
                <c:ptCount val="32"/>
                <c:pt idx="0">
                  <c:v>45296</c:v>
                </c:pt>
                <c:pt idx="1">
                  <c:v>45297</c:v>
                </c:pt>
                <c:pt idx="2">
                  <c:v>45298</c:v>
                </c:pt>
                <c:pt idx="3">
                  <c:v>45299</c:v>
                </c:pt>
                <c:pt idx="4">
                  <c:v>45300</c:v>
                </c:pt>
                <c:pt idx="5">
                  <c:v>45301</c:v>
                </c:pt>
                <c:pt idx="6">
                  <c:v>45302</c:v>
                </c:pt>
                <c:pt idx="7">
                  <c:v>45303</c:v>
                </c:pt>
                <c:pt idx="8">
                  <c:v>45304</c:v>
                </c:pt>
                <c:pt idx="9">
                  <c:v>45305</c:v>
                </c:pt>
                <c:pt idx="10">
                  <c:v>45306</c:v>
                </c:pt>
                <c:pt idx="11">
                  <c:v>45307</c:v>
                </c:pt>
                <c:pt idx="12">
                  <c:v>45308</c:v>
                </c:pt>
                <c:pt idx="13">
                  <c:v>45309</c:v>
                </c:pt>
                <c:pt idx="14">
                  <c:v>45310</c:v>
                </c:pt>
                <c:pt idx="15">
                  <c:v>45311</c:v>
                </c:pt>
                <c:pt idx="16">
                  <c:v>45312</c:v>
                </c:pt>
                <c:pt idx="17">
                  <c:v>45313</c:v>
                </c:pt>
                <c:pt idx="18">
                  <c:v>45314</c:v>
                </c:pt>
                <c:pt idx="19">
                  <c:v>45315</c:v>
                </c:pt>
                <c:pt idx="20">
                  <c:v>45316</c:v>
                </c:pt>
                <c:pt idx="21">
                  <c:v>45317</c:v>
                </c:pt>
                <c:pt idx="22">
                  <c:v>45318</c:v>
                </c:pt>
                <c:pt idx="23">
                  <c:v>45319</c:v>
                </c:pt>
                <c:pt idx="24">
                  <c:v>45320</c:v>
                </c:pt>
                <c:pt idx="25">
                  <c:v>45321</c:v>
                </c:pt>
                <c:pt idx="26">
                  <c:v>45322</c:v>
                </c:pt>
                <c:pt idx="27">
                  <c:v>45323</c:v>
                </c:pt>
                <c:pt idx="28">
                  <c:v>45324</c:v>
                </c:pt>
                <c:pt idx="29">
                  <c:v>45325</c:v>
                </c:pt>
                <c:pt idx="30">
                  <c:v>45326</c:v>
                </c:pt>
                <c:pt idx="31">
                  <c:v>45327</c:v>
                </c:pt>
              </c:numCache>
            </c:numRef>
          </c:cat>
          <c:val>
            <c:numRef>
              <c:f>'112'!$M$33:$M$64</c:f>
              <c:numCache>
                <c:formatCode>0.00_);[Red]\(0.00\)</c:formatCode>
                <c:ptCount val="32"/>
                <c:pt idx="0">
                  <c:v>17.789236111111112</c:v>
                </c:pt>
                <c:pt idx="1">
                  <c:v>18.595486111111128</c:v>
                </c:pt>
                <c:pt idx="2">
                  <c:v>17.596180555555542</c:v>
                </c:pt>
                <c:pt idx="3">
                  <c:v>17.730208333333351</c:v>
                </c:pt>
                <c:pt idx="4">
                  <c:v>19.329513888888911</c:v>
                </c:pt>
                <c:pt idx="5">
                  <c:v>16.648958333333322</c:v>
                </c:pt>
                <c:pt idx="6">
                  <c:v>14.025347222222212</c:v>
                </c:pt>
                <c:pt idx="7">
                  <c:v>16.258680555555554</c:v>
                </c:pt>
                <c:pt idx="8">
                  <c:v>18.12777777777778</c:v>
                </c:pt>
                <c:pt idx="9">
                  <c:v>18.796875000000018</c:v>
                </c:pt>
                <c:pt idx="10">
                  <c:v>17.326041666666679</c:v>
                </c:pt>
                <c:pt idx="11">
                  <c:v>15.251041666666636</c:v>
                </c:pt>
                <c:pt idx="12">
                  <c:v>18.645486111111129</c:v>
                </c:pt>
                <c:pt idx="13">
                  <c:v>19.432638888888878</c:v>
                </c:pt>
                <c:pt idx="14">
                  <c:v>20.087847222222209</c:v>
                </c:pt>
                <c:pt idx="15">
                  <c:v>20.820486111111109</c:v>
                </c:pt>
                <c:pt idx="16">
                  <c:v>16.448263888888874</c:v>
                </c:pt>
                <c:pt idx="17">
                  <c:v>14.18506944444445</c:v>
                </c:pt>
                <c:pt idx="18">
                  <c:v>10.159722222222209</c:v>
                </c:pt>
                <c:pt idx="19">
                  <c:v>10.0409722222222</c:v>
                </c:pt>
                <c:pt idx="20">
                  <c:v>11.776388888888887</c:v>
                </c:pt>
                <c:pt idx="21">
                  <c:v>13.437847222222205</c:v>
                </c:pt>
                <c:pt idx="22">
                  <c:v>14.089930555555551</c:v>
                </c:pt>
                <c:pt idx="23">
                  <c:v>13.849999999999982</c:v>
                </c:pt>
                <c:pt idx="24">
                  <c:v>16.147222222222254</c:v>
                </c:pt>
                <c:pt idx="25">
                  <c:v>19.006944444444493</c:v>
                </c:pt>
                <c:pt idx="26">
                  <c:v>21.04131944444444</c:v>
                </c:pt>
                <c:pt idx="27">
                  <c:v>22.195138888888884</c:v>
                </c:pt>
                <c:pt idx="28">
                  <c:v>20.669444444444451</c:v>
                </c:pt>
                <c:pt idx="29">
                  <c:v>20.624999999999989</c:v>
                </c:pt>
                <c:pt idx="30">
                  <c:v>20.598611111111072</c:v>
                </c:pt>
                <c:pt idx="31">
                  <c:v>18.087847222222173</c:v>
                </c:pt>
              </c:numCache>
            </c:numRef>
          </c:val>
          <c:smooth val="0"/>
          <c:extLst>
            <c:ext xmlns:c16="http://schemas.microsoft.com/office/drawing/2014/chart" uri="{C3380CC4-5D6E-409C-BE32-E72D297353CC}">
              <c16:uniqueId val="{00000002-AC49-431E-88BC-26C1743EF164}"/>
            </c:ext>
          </c:extLst>
        </c:ser>
        <c:dLbls>
          <c:showLegendKey val="0"/>
          <c:showVal val="0"/>
          <c:showCatName val="0"/>
          <c:showSerName val="0"/>
          <c:showPercent val="0"/>
          <c:showBubbleSize val="0"/>
        </c:dLbls>
        <c:marker val="1"/>
        <c:smooth val="0"/>
        <c:axId val="815043600"/>
        <c:axId val="764051296"/>
      </c:lineChart>
      <c:catAx>
        <c:axId val="81503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06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764050800"/>
        <c:crosses val="autoZero"/>
        <c:auto val="1"/>
        <c:lblAlgn val="ctr"/>
        <c:lblOffset val="100"/>
        <c:noMultiLvlLbl val="1"/>
      </c:catAx>
      <c:valAx>
        <c:axId val="764050800"/>
        <c:scaling>
          <c:orientation val="minMax"/>
          <c:max val="4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a:t>Rain.(mm)</a:t>
                </a:r>
                <a:endParaRPr lang="zh-TW"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815030640"/>
        <c:crosses val="autoZero"/>
        <c:crossBetween val="between"/>
      </c:valAx>
      <c:valAx>
        <c:axId val="76405129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kern="1200" baseline="0" dirty="0">
                    <a:solidFill>
                      <a:schemeClr val="tx1"/>
                    </a:solidFill>
                  </a:rPr>
                  <a:t>Temp.(°C)</a:t>
                </a:r>
                <a:endParaRPr lang="zh-TW" altLang="en-US" sz="1000" b="0" i="0" u="none" strike="noStrike" kern="1200" baseline="0" dirty="0">
                  <a:solidFill>
                    <a:schemeClr val="tx1"/>
                  </a:solidFill>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815043600"/>
        <c:crosses val="max"/>
        <c:crossBetween val="between"/>
      </c:valAx>
      <c:dateAx>
        <c:axId val="815043600"/>
        <c:scaling>
          <c:orientation val="minMax"/>
        </c:scaling>
        <c:delete val="1"/>
        <c:axPos val="b"/>
        <c:numFmt formatCode="m/d/yyyy" sourceLinked="1"/>
        <c:majorTickMark val="none"/>
        <c:minorTickMark val="none"/>
        <c:tickLblPos val="nextTo"/>
        <c:crossAx val="764051296"/>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1400" b="0" i="0" baseline="0" dirty="0">
                <a:effectLst/>
                <a:latin typeface="Arial" panose="020B0604020202020204" pitchFamily="34" charset="0"/>
                <a:cs typeface="Arial" panose="020B0604020202020204" pitchFamily="34" charset="0"/>
              </a:rPr>
              <a:t>Rainfall and temperature relationship</a:t>
            </a:r>
            <a:r>
              <a:rPr lang="zh-TW" altLang="zh-TW" sz="1400" b="0" i="0" baseline="0" dirty="0">
                <a:effectLst/>
                <a:latin typeface="Arial" panose="020B0604020202020204" pitchFamily="34" charset="0"/>
                <a:cs typeface="Arial" panose="020B0604020202020204" pitchFamily="34" charset="0"/>
              </a:rPr>
              <a:t> </a:t>
            </a:r>
            <a:r>
              <a:rPr lang="en-US" altLang="zh-TW" sz="1400" b="0" i="0" baseline="0" dirty="0">
                <a:effectLst/>
                <a:latin typeface="Arial" panose="020B0604020202020204" pitchFamily="34" charset="0"/>
                <a:cs typeface="Arial" panose="020B0604020202020204" pitchFamily="34" charset="0"/>
              </a:rPr>
              <a:t>during the </a:t>
            </a:r>
            <a:endParaRPr lang="en-US" altLang="zh-TW" sz="1400" b="0" i="0" baseline="0" dirty="0" smtClean="0">
              <a:effectLst/>
              <a:latin typeface="Arial" panose="020B0604020202020204" pitchFamily="34" charset="0"/>
              <a:cs typeface="Arial" panose="020B0604020202020204" pitchFamily="34" charset="0"/>
            </a:endParaRPr>
          </a:p>
          <a:p>
            <a:pPr>
              <a:defRPr/>
            </a:pPr>
            <a:r>
              <a:rPr lang="en-US" altLang="zh-TW" sz="1400" b="0" i="0" baseline="0" dirty="0" err="1" smtClean="0">
                <a:effectLst/>
                <a:latin typeface="Arial" panose="020B0604020202020204" pitchFamily="34" charset="0"/>
                <a:cs typeface="Arial" panose="020B0604020202020204" pitchFamily="34" charset="0"/>
              </a:rPr>
              <a:t>Yushui</a:t>
            </a:r>
            <a:r>
              <a:rPr lang="en-US" altLang="zh-TW" sz="1400" b="0" i="0" baseline="0" dirty="0" smtClean="0">
                <a:effectLst/>
                <a:latin typeface="Arial" panose="020B0604020202020204" pitchFamily="34" charset="0"/>
                <a:cs typeface="Arial" panose="020B0604020202020204" pitchFamily="34" charset="0"/>
              </a:rPr>
              <a:t> </a:t>
            </a:r>
            <a:r>
              <a:rPr lang="en-US" altLang="zh-TW" sz="1400" b="0" i="0" baseline="0" dirty="0">
                <a:effectLst/>
                <a:latin typeface="Arial" panose="020B0604020202020204" pitchFamily="34" charset="0"/>
                <a:cs typeface="Arial" panose="020B0604020202020204" pitchFamily="34" charset="0"/>
              </a:rPr>
              <a:t>period </a:t>
            </a:r>
            <a:r>
              <a:rPr lang="en-US" altLang="zh-TW" sz="1400" b="0" i="0" baseline="0" dirty="0" smtClean="0">
                <a:effectLst/>
                <a:latin typeface="Arial" panose="020B0604020202020204" pitchFamily="34" charset="0"/>
                <a:cs typeface="Arial" panose="020B0604020202020204" pitchFamily="34" charset="0"/>
              </a:rPr>
              <a:t>in </a:t>
            </a:r>
            <a:r>
              <a:rPr lang="en-US" altLang="zh-TW" sz="1400" b="0" i="0" baseline="0" dirty="0">
                <a:effectLst/>
                <a:latin typeface="Arial" panose="020B0604020202020204" pitchFamily="34" charset="0"/>
                <a:cs typeface="Arial" panose="020B0604020202020204" pitchFamily="34" charset="0"/>
              </a:rPr>
              <a:t>2023</a:t>
            </a:r>
            <a:endParaRPr lang="zh-TW" altLang="zh-TW" sz="1100" dirty="0">
              <a:effectLst/>
              <a:latin typeface="Arial" panose="020B0604020202020204" pitchFamily="34" charset="0"/>
              <a:cs typeface="Arial" panose="020B0604020202020204" pitchFamily="34" charset="0"/>
            </a:endParaRPr>
          </a:p>
        </c:rich>
      </c:tx>
      <c:layout>
        <c:manualLayout>
          <c:xMode val="edge"/>
          <c:yMode val="edge"/>
          <c:x val="0.15769133559159806"/>
          <c:y val="5.122457042104709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manualLayout>
          <c:layoutTarget val="inner"/>
          <c:xMode val="edge"/>
          <c:yMode val="edge"/>
          <c:x val="0.15411214428799039"/>
          <c:y val="0.16581363655643111"/>
          <c:w val="0.73353104939160219"/>
          <c:h val="0.37777130285488775"/>
        </c:manualLayout>
      </c:layout>
      <c:barChart>
        <c:barDir val="col"/>
        <c:grouping val="clustered"/>
        <c:varyColors val="0"/>
        <c:ser>
          <c:idx val="0"/>
          <c:order val="0"/>
          <c:tx>
            <c:strRef>
              <c:f>工作表1!$M$1</c:f>
              <c:strCache>
                <c:ptCount val="1"/>
                <c:pt idx="0">
                  <c:v>Rainfall</c:v>
                </c:pt>
              </c:strCache>
            </c:strRef>
          </c:tx>
          <c:spPr>
            <a:solidFill>
              <a:schemeClr val="accent1"/>
            </a:solidFill>
            <a:ln>
              <a:noFill/>
            </a:ln>
            <a:effectLst/>
          </c:spPr>
          <c:invertIfNegative val="0"/>
          <c:cat>
            <c:strRef>
              <c:f>工作表1!$L$2:$L$29</c:f>
              <c:strCache>
                <c:ptCount val="28"/>
                <c:pt idx="0">
                  <c:v>2023/2/5</c:v>
                </c:pt>
                <c:pt idx="1">
                  <c:v>2023/2/6</c:v>
                </c:pt>
                <c:pt idx="2">
                  <c:v>2023/2/7</c:v>
                </c:pt>
                <c:pt idx="3">
                  <c:v>2023/2/8</c:v>
                </c:pt>
                <c:pt idx="4">
                  <c:v>2023/2/9</c:v>
                </c:pt>
                <c:pt idx="5">
                  <c:v>2023/2/10</c:v>
                </c:pt>
                <c:pt idx="6">
                  <c:v>2023/2/11</c:v>
                </c:pt>
                <c:pt idx="7">
                  <c:v>2023/2/12</c:v>
                </c:pt>
                <c:pt idx="8">
                  <c:v>2023/2/13</c:v>
                </c:pt>
                <c:pt idx="9">
                  <c:v>2023/2/14</c:v>
                </c:pt>
                <c:pt idx="10">
                  <c:v>2023/2/15</c:v>
                </c:pt>
                <c:pt idx="11">
                  <c:v>2023/2/16</c:v>
                </c:pt>
                <c:pt idx="12">
                  <c:v>2023/2/17</c:v>
                </c:pt>
                <c:pt idx="13">
                  <c:v>2023/2/18</c:v>
                </c:pt>
                <c:pt idx="14">
                  <c:v>雨水</c:v>
                </c:pt>
                <c:pt idx="15">
                  <c:v>2023/2/20</c:v>
                </c:pt>
                <c:pt idx="16">
                  <c:v>2023/2/21</c:v>
                </c:pt>
                <c:pt idx="17">
                  <c:v>2023/2/22</c:v>
                </c:pt>
                <c:pt idx="18">
                  <c:v>2023/2/23</c:v>
                </c:pt>
                <c:pt idx="19">
                  <c:v>2023/2/24</c:v>
                </c:pt>
                <c:pt idx="20">
                  <c:v>2023/2/25</c:v>
                </c:pt>
                <c:pt idx="21">
                  <c:v>2023/2/26</c:v>
                </c:pt>
                <c:pt idx="22">
                  <c:v>2023/2/27</c:v>
                </c:pt>
                <c:pt idx="23">
                  <c:v>2023/2/28</c:v>
                </c:pt>
                <c:pt idx="24">
                  <c:v>2023/3/1</c:v>
                </c:pt>
                <c:pt idx="25">
                  <c:v>2023/3/2</c:v>
                </c:pt>
                <c:pt idx="26">
                  <c:v>2023/3/3</c:v>
                </c:pt>
                <c:pt idx="27">
                  <c:v>2023/3/4</c:v>
                </c:pt>
              </c:strCache>
            </c:strRef>
          </c:cat>
          <c:val>
            <c:numRef>
              <c:f>工作表1!$M$2:$M$29</c:f>
              <c:numCache>
                <c:formatCode>General</c:formatCode>
                <c:ptCount val="28"/>
                <c:pt idx="0">
                  <c:v>12.4</c:v>
                </c:pt>
                <c:pt idx="1">
                  <c:v>0.8</c:v>
                </c:pt>
                <c:pt idx="2">
                  <c:v>3.8</c:v>
                </c:pt>
                <c:pt idx="3">
                  <c:v>13.2</c:v>
                </c:pt>
                <c:pt idx="4">
                  <c:v>0</c:v>
                </c:pt>
                <c:pt idx="5">
                  <c:v>3.2</c:v>
                </c:pt>
                <c:pt idx="6">
                  <c:v>0.2</c:v>
                </c:pt>
                <c:pt idx="7">
                  <c:v>0</c:v>
                </c:pt>
                <c:pt idx="8">
                  <c:v>0</c:v>
                </c:pt>
                <c:pt idx="9">
                  <c:v>1</c:v>
                </c:pt>
                <c:pt idx="10">
                  <c:v>0</c:v>
                </c:pt>
                <c:pt idx="11">
                  <c:v>0</c:v>
                </c:pt>
                <c:pt idx="12">
                  <c:v>0</c:v>
                </c:pt>
                <c:pt idx="13">
                  <c:v>0</c:v>
                </c:pt>
                <c:pt idx="14">
                  <c:v>8.6</c:v>
                </c:pt>
                <c:pt idx="15">
                  <c:v>0.8</c:v>
                </c:pt>
                <c:pt idx="16">
                  <c:v>9.8000000000000007</c:v>
                </c:pt>
                <c:pt idx="17">
                  <c:v>17.399999999999999</c:v>
                </c:pt>
                <c:pt idx="18">
                  <c:v>16.399999999999999</c:v>
                </c:pt>
                <c:pt idx="19">
                  <c:v>0.8</c:v>
                </c:pt>
                <c:pt idx="20">
                  <c:v>3.6</c:v>
                </c:pt>
                <c:pt idx="21">
                  <c:v>0.2</c:v>
                </c:pt>
                <c:pt idx="22">
                  <c:v>3.6</c:v>
                </c:pt>
                <c:pt idx="23">
                  <c:v>0.2</c:v>
                </c:pt>
                <c:pt idx="24">
                  <c:v>0</c:v>
                </c:pt>
                <c:pt idx="25">
                  <c:v>0</c:v>
                </c:pt>
                <c:pt idx="26">
                  <c:v>0</c:v>
                </c:pt>
                <c:pt idx="27">
                  <c:v>0</c:v>
                </c:pt>
              </c:numCache>
            </c:numRef>
          </c:val>
          <c:extLst>
            <c:ext xmlns:c16="http://schemas.microsoft.com/office/drawing/2014/chart" uri="{C3380CC4-5D6E-409C-BE32-E72D297353CC}">
              <c16:uniqueId val="{00000000-E72C-43BB-86CA-AC76A4CC5D4D}"/>
            </c:ext>
          </c:extLst>
        </c:ser>
        <c:dLbls>
          <c:showLegendKey val="0"/>
          <c:showVal val="0"/>
          <c:showCatName val="0"/>
          <c:showSerName val="0"/>
          <c:showPercent val="0"/>
          <c:showBubbleSize val="0"/>
        </c:dLbls>
        <c:gapWidth val="219"/>
        <c:overlap val="-27"/>
        <c:axId val="688067448"/>
        <c:axId val="688062528"/>
      </c:barChart>
      <c:lineChart>
        <c:grouping val="standard"/>
        <c:varyColors val="0"/>
        <c:ser>
          <c:idx val="1"/>
          <c:order val="1"/>
          <c:tx>
            <c:strRef>
              <c:f>工作表1!$N$1</c:f>
              <c:strCache>
                <c:ptCount val="1"/>
                <c:pt idx="0">
                  <c:v>Temperature</c:v>
                </c:pt>
              </c:strCache>
            </c:strRef>
          </c:tx>
          <c:spPr>
            <a:ln w="28575" cap="rnd">
              <a:solidFill>
                <a:schemeClr val="accent2"/>
              </a:solidFill>
              <a:round/>
            </a:ln>
            <a:effectLst/>
          </c:spPr>
          <c:marker>
            <c:symbol val="none"/>
          </c:marker>
          <c:dPt>
            <c:idx val="14"/>
            <c:marker>
              <c:symbol val="circle"/>
              <c:size val="8"/>
              <c:spPr>
                <a:solidFill>
                  <a:schemeClr val="tx1"/>
                </a:solidFill>
                <a:ln w="9525">
                  <a:solidFill>
                    <a:schemeClr val="accent2"/>
                  </a:solidFill>
                </a:ln>
                <a:effectLst/>
              </c:spPr>
            </c:marker>
            <c:bubble3D val="0"/>
            <c:extLst>
              <c:ext xmlns:c16="http://schemas.microsoft.com/office/drawing/2014/chart" uri="{C3380CC4-5D6E-409C-BE32-E72D297353CC}">
                <c16:uniqueId val="{00000001-E72C-43BB-86CA-AC76A4CC5D4D}"/>
              </c:ext>
            </c:extLst>
          </c:dPt>
          <c:trendline>
            <c:spPr>
              <a:ln w="19050" cap="rnd">
                <a:solidFill>
                  <a:schemeClr val="accent2"/>
                </a:solidFill>
                <a:prstDash val="sysDot"/>
              </a:ln>
              <a:effectLst/>
            </c:spPr>
            <c:trendlineType val="linear"/>
            <c:dispRSqr val="0"/>
            <c:dispEq val="0"/>
          </c:trendline>
          <c:cat>
            <c:strRef>
              <c:f>工作表1!$L$2:$L$29</c:f>
              <c:strCache>
                <c:ptCount val="28"/>
                <c:pt idx="0">
                  <c:v>2023/2/5</c:v>
                </c:pt>
                <c:pt idx="1">
                  <c:v>2023/2/6</c:v>
                </c:pt>
                <c:pt idx="2">
                  <c:v>2023/2/7</c:v>
                </c:pt>
                <c:pt idx="3">
                  <c:v>2023/2/8</c:v>
                </c:pt>
                <c:pt idx="4">
                  <c:v>2023/2/9</c:v>
                </c:pt>
                <c:pt idx="5">
                  <c:v>2023/2/10</c:v>
                </c:pt>
                <c:pt idx="6">
                  <c:v>2023/2/11</c:v>
                </c:pt>
                <c:pt idx="7">
                  <c:v>2023/2/12</c:v>
                </c:pt>
                <c:pt idx="8">
                  <c:v>2023/2/13</c:v>
                </c:pt>
                <c:pt idx="9">
                  <c:v>2023/2/14</c:v>
                </c:pt>
                <c:pt idx="10">
                  <c:v>2023/2/15</c:v>
                </c:pt>
                <c:pt idx="11">
                  <c:v>2023/2/16</c:v>
                </c:pt>
                <c:pt idx="12">
                  <c:v>2023/2/17</c:v>
                </c:pt>
                <c:pt idx="13">
                  <c:v>2023/2/18</c:v>
                </c:pt>
                <c:pt idx="14">
                  <c:v>雨水</c:v>
                </c:pt>
                <c:pt idx="15">
                  <c:v>2023/2/20</c:v>
                </c:pt>
                <c:pt idx="16">
                  <c:v>2023/2/21</c:v>
                </c:pt>
                <c:pt idx="17">
                  <c:v>2023/2/22</c:v>
                </c:pt>
                <c:pt idx="18">
                  <c:v>2023/2/23</c:v>
                </c:pt>
                <c:pt idx="19">
                  <c:v>2023/2/24</c:v>
                </c:pt>
                <c:pt idx="20">
                  <c:v>2023/2/25</c:v>
                </c:pt>
                <c:pt idx="21">
                  <c:v>2023/2/26</c:v>
                </c:pt>
                <c:pt idx="22">
                  <c:v>2023/2/27</c:v>
                </c:pt>
                <c:pt idx="23">
                  <c:v>2023/2/28</c:v>
                </c:pt>
                <c:pt idx="24">
                  <c:v>2023/3/1</c:v>
                </c:pt>
                <c:pt idx="25">
                  <c:v>2023/3/2</c:v>
                </c:pt>
                <c:pt idx="26">
                  <c:v>2023/3/3</c:v>
                </c:pt>
                <c:pt idx="27">
                  <c:v>2023/3/4</c:v>
                </c:pt>
              </c:strCache>
            </c:strRef>
          </c:cat>
          <c:val>
            <c:numRef>
              <c:f>工作表1!$N$2:$N$29</c:f>
              <c:numCache>
                <c:formatCode>General</c:formatCode>
                <c:ptCount val="28"/>
                <c:pt idx="0">
                  <c:v>18.350000000000001</c:v>
                </c:pt>
                <c:pt idx="1">
                  <c:v>19.28</c:v>
                </c:pt>
                <c:pt idx="2">
                  <c:v>19.36</c:v>
                </c:pt>
                <c:pt idx="3">
                  <c:v>18.5</c:v>
                </c:pt>
                <c:pt idx="4">
                  <c:v>20.9</c:v>
                </c:pt>
                <c:pt idx="5">
                  <c:v>19.079999999999998</c:v>
                </c:pt>
                <c:pt idx="6">
                  <c:v>21.04</c:v>
                </c:pt>
                <c:pt idx="7">
                  <c:v>23.34</c:v>
                </c:pt>
                <c:pt idx="8">
                  <c:v>21.81</c:v>
                </c:pt>
                <c:pt idx="9">
                  <c:v>15.65</c:v>
                </c:pt>
                <c:pt idx="10">
                  <c:v>13.48</c:v>
                </c:pt>
                <c:pt idx="11">
                  <c:v>15.12</c:v>
                </c:pt>
                <c:pt idx="12">
                  <c:v>18.62</c:v>
                </c:pt>
                <c:pt idx="13">
                  <c:v>19.97</c:v>
                </c:pt>
                <c:pt idx="14">
                  <c:v>18.53</c:v>
                </c:pt>
                <c:pt idx="15">
                  <c:v>15.54</c:v>
                </c:pt>
                <c:pt idx="16">
                  <c:v>13.69</c:v>
                </c:pt>
                <c:pt idx="17">
                  <c:v>15.16</c:v>
                </c:pt>
                <c:pt idx="18">
                  <c:v>18.190000000000001</c:v>
                </c:pt>
                <c:pt idx="19">
                  <c:v>18.18</c:v>
                </c:pt>
                <c:pt idx="20">
                  <c:v>14.14</c:v>
                </c:pt>
                <c:pt idx="21">
                  <c:v>12.39</c:v>
                </c:pt>
                <c:pt idx="22">
                  <c:v>15.75</c:v>
                </c:pt>
                <c:pt idx="23">
                  <c:v>18.57</c:v>
                </c:pt>
                <c:pt idx="24">
                  <c:v>19.899999999999999</c:v>
                </c:pt>
                <c:pt idx="25">
                  <c:v>16.670000000000002</c:v>
                </c:pt>
                <c:pt idx="26">
                  <c:v>16.18</c:v>
                </c:pt>
                <c:pt idx="27">
                  <c:v>16.53</c:v>
                </c:pt>
              </c:numCache>
            </c:numRef>
          </c:val>
          <c:smooth val="0"/>
          <c:extLst>
            <c:ext xmlns:c16="http://schemas.microsoft.com/office/drawing/2014/chart" uri="{C3380CC4-5D6E-409C-BE32-E72D297353CC}">
              <c16:uniqueId val="{00000002-E72C-43BB-86CA-AC76A4CC5D4D}"/>
            </c:ext>
          </c:extLst>
        </c:ser>
        <c:dLbls>
          <c:showLegendKey val="0"/>
          <c:showVal val="0"/>
          <c:showCatName val="0"/>
          <c:showSerName val="0"/>
          <c:showPercent val="0"/>
          <c:showBubbleSize val="0"/>
        </c:dLbls>
        <c:marker val="1"/>
        <c:smooth val="0"/>
        <c:axId val="688072040"/>
        <c:axId val="688068760"/>
      </c:lineChart>
      <c:catAx>
        <c:axId val="6880674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baseline="0" dirty="0">
                    <a:effectLst/>
                  </a:rPr>
                  <a:t>Time</a:t>
                </a:r>
                <a:endParaRPr lang="zh-TW" altLang="en-US" dirty="0"/>
              </a:p>
            </c:rich>
          </c:tx>
          <c:layout>
            <c:manualLayout>
              <c:xMode val="edge"/>
              <c:yMode val="edge"/>
              <c:x val="0.44202003069650303"/>
              <c:y val="0.6909743058257710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TW"/>
          </a:p>
        </c:txPr>
        <c:crossAx val="688062528"/>
        <c:crosses val="autoZero"/>
        <c:auto val="1"/>
        <c:lblAlgn val="ctr"/>
        <c:lblOffset val="100"/>
        <c:noMultiLvlLbl val="0"/>
      </c:catAx>
      <c:valAx>
        <c:axId val="688062528"/>
        <c:scaling>
          <c:orientation val="minMax"/>
          <c:max val="1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baseline="0">
                    <a:effectLst/>
                  </a:rPr>
                  <a:t>Rain.</a:t>
                </a:r>
                <a:r>
                  <a:rPr lang="en-US" altLang="zh-TW" sz="1000" b="0" i="0" baseline="0">
                    <a:effectLst/>
                  </a:rPr>
                  <a:t>(mm)</a:t>
                </a:r>
                <a:endParaRPr lang="zh-TW" altLang="zh-TW" sz="1000">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688067448"/>
        <c:crosses val="autoZero"/>
        <c:crossBetween val="between"/>
      </c:valAx>
      <c:valAx>
        <c:axId val="688068760"/>
        <c:scaling>
          <c:orientation val="minMax"/>
          <c:max val="24"/>
          <c:min val="10"/>
        </c:scaling>
        <c:delete val="0"/>
        <c:axPos val="r"/>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altLang="zh-TW" sz="1000" b="0" i="0" u="none" strike="noStrike" baseline="0" dirty="0">
                    <a:solidFill>
                      <a:schemeClr val="tx1"/>
                    </a:solidFill>
                    <a:effectLst/>
                  </a:rPr>
                  <a:t>Temp.</a:t>
                </a:r>
                <a:r>
                  <a:rPr lang="en-US" altLang="zh-TW" sz="1000" b="0" i="0" baseline="0" dirty="0">
                    <a:solidFill>
                      <a:schemeClr val="tx1"/>
                    </a:solidFill>
                    <a:effectLst/>
                  </a:rPr>
                  <a:t>(℃)</a:t>
                </a:r>
                <a:endParaRPr lang="zh-TW" altLang="zh-TW" sz="1000" dirty="0">
                  <a:solidFill>
                    <a:schemeClr val="tx1"/>
                  </a:solidFill>
                  <a:effectLst/>
                </a:endParaRPr>
              </a:p>
            </c:rich>
          </c:tx>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zh-TW"/>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688072040"/>
        <c:crosses val="max"/>
        <c:crossBetween val="between"/>
      </c:valAx>
      <c:catAx>
        <c:axId val="688072040"/>
        <c:scaling>
          <c:orientation val="minMax"/>
        </c:scaling>
        <c:delete val="1"/>
        <c:axPos val="b"/>
        <c:numFmt formatCode="General" sourceLinked="1"/>
        <c:majorTickMark val="out"/>
        <c:minorTickMark val="none"/>
        <c:tickLblPos val="nextTo"/>
        <c:crossAx val="688068760"/>
        <c:crosses val="autoZero"/>
        <c:auto val="1"/>
        <c:lblAlgn val="ctr"/>
        <c:lblOffset val="100"/>
        <c:noMultiLvlLbl val="0"/>
      </c:catAx>
      <c:spPr>
        <a:noFill/>
        <a:ln>
          <a:noFill/>
        </a:ln>
        <a:effectLst/>
      </c:spPr>
    </c:plotArea>
    <c:legend>
      <c:legendPos val="b"/>
      <c:layout>
        <c:manualLayout>
          <c:xMode val="edge"/>
          <c:yMode val="edge"/>
          <c:x val="9.3667484456824643E-2"/>
          <c:y val="0.75003679026597792"/>
          <c:w val="0.78553568815599895"/>
          <c:h val="8.13583798022699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altLang="zh-TW" sz="1400" b="0" i="0" baseline="0" dirty="0">
                <a:solidFill>
                  <a:schemeClr val="tx1"/>
                </a:solidFill>
                <a:effectLst/>
                <a:latin typeface="Arial" panose="020B0604020202020204" pitchFamily="34" charset="0"/>
                <a:cs typeface="Arial" panose="020B0604020202020204" pitchFamily="34" charset="0"/>
              </a:rPr>
              <a:t>Rainfall and temperature relationship</a:t>
            </a:r>
            <a:r>
              <a:rPr lang="zh-TW" altLang="zh-TW" sz="1400" b="0" i="0" baseline="0" dirty="0">
                <a:solidFill>
                  <a:schemeClr val="tx1"/>
                </a:solidFill>
                <a:effectLst/>
                <a:latin typeface="Arial" panose="020B0604020202020204" pitchFamily="34" charset="0"/>
                <a:cs typeface="Arial" panose="020B0604020202020204" pitchFamily="34" charset="0"/>
              </a:rPr>
              <a:t> </a:t>
            </a:r>
            <a:r>
              <a:rPr lang="en-US" altLang="zh-TW" sz="1400" b="0" i="0" baseline="0" dirty="0">
                <a:solidFill>
                  <a:schemeClr val="tx1"/>
                </a:solidFill>
                <a:effectLst/>
                <a:latin typeface="Arial" panose="020B0604020202020204" pitchFamily="34" charset="0"/>
                <a:cs typeface="Arial" panose="020B0604020202020204" pitchFamily="34" charset="0"/>
              </a:rPr>
              <a:t>during the </a:t>
            </a:r>
            <a:r>
              <a:rPr lang="en-US" altLang="zh-TW" sz="1400" b="0" i="0" u="none" strike="noStrike" baseline="0" dirty="0">
                <a:solidFill>
                  <a:schemeClr val="tx1"/>
                </a:solidFill>
                <a:effectLst/>
                <a:latin typeface="Arial" panose="020B0604020202020204" pitchFamily="34" charset="0"/>
                <a:cs typeface="Arial" panose="020B0604020202020204" pitchFamily="34" charset="0"/>
              </a:rPr>
              <a:t>Qingming</a:t>
            </a:r>
            <a:r>
              <a:rPr lang="en-US" altLang="zh-TW" sz="1400" b="0" i="0" baseline="0" dirty="0">
                <a:solidFill>
                  <a:schemeClr val="tx1"/>
                </a:solidFill>
                <a:effectLst/>
                <a:latin typeface="Arial" panose="020B0604020202020204" pitchFamily="34" charset="0"/>
                <a:cs typeface="Arial" panose="020B0604020202020204" pitchFamily="34" charset="0"/>
              </a:rPr>
              <a:t> period in 2022</a:t>
            </a:r>
            <a:endParaRPr lang="zh-TW" altLang="zh-TW" dirty="0">
              <a:solidFill>
                <a:schemeClr val="tx1"/>
              </a:solidFill>
              <a:effectLst/>
              <a:latin typeface="Arial" panose="020B0604020202020204" pitchFamily="34" charset="0"/>
              <a:cs typeface="Arial" panose="020B0604020202020204" pitchFamily="34" charset="0"/>
            </a:endParaRPr>
          </a:p>
        </c:rich>
      </c:tx>
      <c:layout>
        <c:manualLayout>
          <c:xMode val="edge"/>
          <c:yMode val="edge"/>
          <c:x val="0.11448606864518565"/>
          <c:y val="1.7254692318422377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zh-TW"/>
        </a:p>
      </c:txPr>
    </c:title>
    <c:autoTitleDeleted val="0"/>
    <c:plotArea>
      <c:layout>
        <c:manualLayout>
          <c:layoutTarget val="inner"/>
          <c:xMode val="edge"/>
          <c:yMode val="edge"/>
          <c:x val="0.14716426071741032"/>
          <c:y val="0.13176883336581346"/>
          <c:w val="0.73267147856517933"/>
          <c:h val="0.44067940446284443"/>
        </c:manualLayout>
      </c:layout>
      <c:barChart>
        <c:barDir val="col"/>
        <c:grouping val="clustered"/>
        <c:varyColors val="0"/>
        <c:ser>
          <c:idx val="0"/>
          <c:order val="0"/>
          <c:tx>
            <c:strRef>
              <c:f>工作表1!$B$30</c:f>
              <c:strCache>
                <c:ptCount val="1"/>
                <c:pt idx="0">
                  <c:v>Rainfall</c:v>
                </c:pt>
              </c:strCache>
            </c:strRef>
          </c:tx>
          <c:spPr>
            <a:solidFill>
              <a:schemeClr val="accent1"/>
            </a:solidFill>
            <a:ln>
              <a:noFill/>
            </a:ln>
            <a:effectLst/>
          </c:spPr>
          <c:invertIfNegative val="0"/>
          <c:cat>
            <c:strRef>
              <c:f>工作表1!$A$31:$A$59</c:f>
              <c:strCache>
                <c:ptCount val="29"/>
                <c:pt idx="0">
                  <c:v>2022/3/22</c:v>
                </c:pt>
                <c:pt idx="1">
                  <c:v>2022/3/23</c:v>
                </c:pt>
                <c:pt idx="2">
                  <c:v>2022/3/24</c:v>
                </c:pt>
                <c:pt idx="3">
                  <c:v>2022/3/25</c:v>
                </c:pt>
                <c:pt idx="4">
                  <c:v>2022/3/26</c:v>
                </c:pt>
                <c:pt idx="5">
                  <c:v>2022/3/27</c:v>
                </c:pt>
                <c:pt idx="6">
                  <c:v>2022/3/28</c:v>
                </c:pt>
                <c:pt idx="7">
                  <c:v>2022/3/29</c:v>
                </c:pt>
                <c:pt idx="8">
                  <c:v>2022/3/30</c:v>
                </c:pt>
                <c:pt idx="9">
                  <c:v>2022/3/31</c:v>
                </c:pt>
                <c:pt idx="10">
                  <c:v>2022/4/1</c:v>
                </c:pt>
                <c:pt idx="11">
                  <c:v>2022/4/2</c:v>
                </c:pt>
                <c:pt idx="12">
                  <c:v>2022/4/3</c:v>
                </c:pt>
                <c:pt idx="13">
                  <c:v>2022/4/4</c:v>
                </c:pt>
                <c:pt idx="14">
                  <c:v>清明</c:v>
                </c:pt>
                <c:pt idx="15">
                  <c:v>2022/4/6</c:v>
                </c:pt>
                <c:pt idx="16">
                  <c:v>2022/4/7</c:v>
                </c:pt>
                <c:pt idx="17">
                  <c:v>2022/4/8</c:v>
                </c:pt>
                <c:pt idx="18">
                  <c:v>2022/4/9</c:v>
                </c:pt>
                <c:pt idx="19">
                  <c:v>2022/4/10</c:v>
                </c:pt>
                <c:pt idx="20">
                  <c:v>2022/4/11</c:v>
                </c:pt>
                <c:pt idx="21">
                  <c:v>2022/4/12</c:v>
                </c:pt>
                <c:pt idx="22">
                  <c:v>2022/4/13</c:v>
                </c:pt>
                <c:pt idx="23">
                  <c:v>2022/4/14</c:v>
                </c:pt>
                <c:pt idx="24">
                  <c:v>2022/4/15</c:v>
                </c:pt>
                <c:pt idx="25">
                  <c:v>2022/4/16</c:v>
                </c:pt>
                <c:pt idx="26">
                  <c:v>2022/4/17</c:v>
                </c:pt>
                <c:pt idx="27">
                  <c:v>2022/4/18</c:v>
                </c:pt>
                <c:pt idx="28">
                  <c:v>2022/4/19</c:v>
                </c:pt>
              </c:strCache>
            </c:strRef>
          </c:cat>
          <c:val>
            <c:numRef>
              <c:f>工作表1!$B$31:$B$59</c:f>
              <c:numCache>
                <c:formatCode>General</c:formatCode>
                <c:ptCount val="29"/>
                <c:pt idx="0">
                  <c:v>0</c:v>
                </c:pt>
                <c:pt idx="1">
                  <c:v>11.2</c:v>
                </c:pt>
                <c:pt idx="2">
                  <c:v>1</c:v>
                </c:pt>
                <c:pt idx="3">
                  <c:v>0</c:v>
                </c:pt>
                <c:pt idx="4">
                  <c:v>13.4</c:v>
                </c:pt>
                <c:pt idx="5">
                  <c:v>10.6</c:v>
                </c:pt>
                <c:pt idx="6">
                  <c:v>21.2</c:v>
                </c:pt>
                <c:pt idx="7">
                  <c:v>7.8</c:v>
                </c:pt>
                <c:pt idx="8">
                  <c:v>0.8</c:v>
                </c:pt>
                <c:pt idx="9">
                  <c:v>0.6</c:v>
                </c:pt>
                <c:pt idx="10">
                  <c:v>1</c:v>
                </c:pt>
                <c:pt idx="11">
                  <c:v>11.6</c:v>
                </c:pt>
                <c:pt idx="12">
                  <c:v>11.2</c:v>
                </c:pt>
                <c:pt idx="13">
                  <c:v>0.8</c:v>
                </c:pt>
                <c:pt idx="14">
                  <c:v>0.2</c:v>
                </c:pt>
                <c:pt idx="15">
                  <c:v>4.4000000000000004</c:v>
                </c:pt>
                <c:pt idx="16">
                  <c:v>2</c:v>
                </c:pt>
                <c:pt idx="17">
                  <c:v>3.8</c:v>
                </c:pt>
                <c:pt idx="18">
                  <c:v>0</c:v>
                </c:pt>
                <c:pt idx="19">
                  <c:v>0</c:v>
                </c:pt>
                <c:pt idx="20">
                  <c:v>1.2</c:v>
                </c:pt>
                <c:pt idx="21">
                  <c:v>0</c:v>
                </c:pt>
                <c:pt idx="22">
                  <c:v>0</c:v>
                </c:pt>
                <c:pt idx="23">
                  <c:v>0.2</c:v>
                </c:pt>
                <c:pt idx="24">
                  <c:v>2.8</c:v>
                </c:pt>
                <c:pt idx="25">
                  <c:v>0.2</c:v>
                </c:pt>
                <c:pt idx="26">
                  <c:v>0</c:v>
                </c:pt>
                <c:pt idx="27">
                  <c:v>0</c:v>
                </c:pt>
                <c:pt idx="28">
                  <c:v>0.4</c:v>
                </c:pt>
              </c:numCache>
            </c:numRef>
          </c:val>
          <c:extLst>
            <c:ext xmlns:c16="http://schemas.microsoft.com/office/drawing/2014/chart" uri="{C3380CC4-5D6E-409C-BE32-E72D297353CC}">
              <c16:uniqueId val="{00000000-BFEF-451A-8B1F-23F76BD36D05}"/>
            </c:ext>
          </c:extLst>
        </c:ser>
        <c:dLbls>
          <c:showLegendKey val="0"/>
          <c:showVal val="0"/>
          <c:showCatName val="0"/>
          <c:showSerName val="0"/>
          <c:showPercent val="0"/>
          <c:showBubbleSize val="0"/>
        </c:dLbls>
        <c:gapWidth val="219"/>
        <c:overlap val="-27"/>
        <c:axId val="509842424"/>
        <c:axId val="684614104"/>
      </c:barChart>
      <c:lineChart>
        <c:grouping val="standard"/>
        <c:varyColors val="0"/>
        <c:ser>
          <c:idx val="1"/>
          <c:order val="1"/>
          <c:tx>
            <c:strRef>
              <c:f>工作表1!$C$30</c:f>
              <c:strCache>
                <c:ptCount val="1"/>
                <c:pt idx="0">
                  <c:v>Temperature</c:v>
                </c:pt>
              </c:strCache>
            </c:strRef>
          </c:tx>
          <c:spPr>
            <a:ln w="28575" cap="rnd">
              <a:solidFill>
                <a:schemeClr val="accent2"/>
              </a:solidFill>
              <a:round/>
            </a:ln>
            <a:effectLst/>
          </c:spPr>
          <c:marker>
            <c:symbol val="none"/>
          </c:marker>
          <c:dPt>
            <c:idx val="14"/>
            <c:marker>
              <c:symbol val="circle"/>
              <c:size val="8"/>
              <c:spPr>
                <a:solidFill>
                  <a:schemeClr val="tx1"/>
                </a:solidFill>
                <a:ln w="9525">
                  <a:solidFill>
                    <a:schemeClr val="accent2"/>
                  </a:solidFill>
                </a:ln>
                <a:effectLst/>
              </c:spPr>
            </c:marker>
            <c:bubble3D val="0"/>
            <c:extLst>
              <c:ext xmlns:c16="http://schemas.microsoft.com/office/drawing/2014/chart" uri="{C3380CC4-5D6E-409C-BE32-E72D297353CC}">
                <c16:uniqueId val="{00000001-BFEF-451A-8B1F-23F76BD36D05}"/>
              </c:ext>
            </c:extLst>
          </c:dPt>
          <c:trendline>
            <c:spPr>
              <a:ln w="19050" cap="rnd">
                <a:solidFill>
                  <a:schemeClr val="accent2"/>
                </a:solidFill>
                <a:prstDash val="sysDot"/>
              </a:ln>
              <a:effectLst/>
            </c:spPr>
            <c:trendlineType val="linear"/>
            <c:dispRSqr val="0"/>
            <c:dispEq val="0"/>
          </c:trendline>
          <c:cat>
            <c:strRef>
              <c:f>工作表1!$A$31:$A$59</c:f>
              <c:strCache>
                <c:ptCount val="29"/>
                <c:pt idx="0">
                  <c:v>2022/3/22</c:v>
                </c:pt>
                <c:pt idx="1">
                  <c:v>2022/3/23</c:v>
                </c:pt>
                <c:pt idx="2">
                  <c:v>2022/3/24</c:v>
                </c:pt>
                <c:pt idx="3">
                  <c:v>2022/3/25</c:v>
                </c:pt>
                <c:pt idx="4">
                  <c:v>2022/3/26</c:v>
                </c:pt>
                <c:pt idx="5">
                  <c:v>2022/3/27</c:v>
                </c:pt>
                <c:pt idx="6">
                  <c:v>2022/3/28</c:v>
                </c:pt>
                <c:pt idx="7">
                  <c:v>2022/3/29</c:v>
                </c:pt>
                <c:pt idx="8">
                  <c:v>2022/3/30</c:v>
                </c:pt>
                <c:pt idx="9">
                  <c:v>2022/3/31</c:v>
                </c:pt>
                <c:pt idx="10">
                  <c:v>2022/4/1</c:v>
                </c:pt>
                <c:pt idx="11">
                  <c:v>2022/4/2</c:v>
                </c:pt>
                <c:pt idx="12">
                  <c:v>2022/4/3</c:v>
                </c:pt>
                <c:pt idx="13">
                  <c:v>2022/4/4</c:v>
                </c:pt>
                <c:pt idx="14">
                  <c:v>清明</c:v>
                </c:pt>
                <c:pt idx="15">
                  <c:v>2022/4/6</c:v>
                </c:pt>
                <c:pt idx="16">
                  <c:v>2022/4/7</c:v>
                </c:pt>
                <c:pt idx="17">
                  <c:v>2022/4/8</c:v>
                </c:pt>
                <c:pt idx="18">
                  <c:v>2022/4/9</c:v>
                </c:pt>
                <c:pt idx="19">
                  <c:v>2022/4/10</c:v>
                </c:pt>
                <c:pt idx="20">
                  <c:v>2022/4/11</c:v>
                </c:pt>
                <c:pt idx="21">
                  <c:v>2022/4/12</c:v>
                </c:pt>
                <c:pt idx="22">
                  <c:v>2022/4/13</c:v>
                </c:pt>
                <c:pt idx="23">
                  <c:v>2022/4/14</c:v>
                </c:pt>
                <c:pt idx="24">
                  <c:v>2022/4/15</c:v>
                </c:pt>
                <c:pt idx="25">
                  <c:v>2022/4/16</c:v>
                </c:pt>
                <c:pt idx="26">
                  <c:v>2022/4/17</c:v>
                </c:pt>
                <c:pt idx="27">
                  <c:v>2022/4/18</c:v>
                </c:pt>
                <c:pt idx="28">
                  <c:v>2022/4/19</c:v>
                </c:pt>
              </c:strCache>
            </c:strRef>
          </c:cat>
          <c:val>
            <c:numRef>
              <c:f>工作表1!$C$31:$C$59</c:f>
              <c:numCache>
                <c:formatCode>General</c:formatCode>
                <c:ptCount val="29"/>
                <c:pt idx="0">
                  <c:v>20.94</c:v>
                </c:pt>
                <c:pt idx="1">
                  <c:v>17.98</c:v>
                </c:pt>
                <c:pt idx="2">
                  <c:v>17.95</c:v>
                </c:pt>
                <c:pt idx="3">
                  <c:v>22.94</c:v>
                </c:pt>
                <c:pt idx="4">
                  <c:v>22.89</c:v>
                </c:pt>
                <c:pt idx="5">
                  <c:v>18</c:v>
                </c:pt>
                <c:pt idx="6">
                  <c:v>17.23</c:v>
                </c:pt>
                <c:pt idx="7">
                  <c:v>20.14</c:v>
                </c:pt>
                <c:pt idx="8">
                  <c:v>23</c:v>
                </c:pt>
                <c:pt idx="9">
                  <c:v>22.11</c:v>
                </c:pt>
                <c:pt idx="10">
                  <c:v>16.79</c:v>
                </c:pt>
                <c:pt idx="11">
                  <c:v>15.21</c:v>
                </c:pt>
                <c:pt idx="12">
                  <c:v>15</c:v>
                </c:pt>
                <c:pt idx="13">
                  <c:v>17.28</c:v>
                </c:pt>
                <c:pt idx="14">
                  <c:v>20.5</c:v>
                </c:pt>
                <c:pt idx="15">
                  <c:v>20.29</c:v>
                </c:pt>
                <c:pt idx="16">
                  <c:v>19.16</c:v>
                </c:pt>
                <c:pt idx="17">
                  <c:v>19.920000000000002</c:v>
                </c:pt>
                <c:pt idx="18">
                  <c:v>21.76</c:v>
                </c:pt>
                <c:pt idx="19">
                  <c:v>23.42</c:v>
                </c:pt>
                <c:pt idx="20">
                  <c:v>24.86</c:v>
                </c:pt>
                <c:pt idx="21">
                  <c:v>25.3</c:v>
                </c:pt>
                <c:pt idx="22">
                  <c:v>24.83</c:v>
                </c:pt>
                <c:pt idx="23">
                  <c:v>23.06</c:v>
                </c:pt>
                <c:pt idx="24">
                  <c:v>20.420000000000002</c:v>
                </c:pt>
                <c:pt idx="25">
                  <c:v>18.63</c:v>
                </c:pt>
                <c:pt idx="26">
                  <c:v>20</c:v>
                </c:pt>
                <c:pt idx="27">
                  <c:v>18.75</c:v>
                </c:pt>
                <c:pt idx="28">
                  <c:v>18.16</c:v>
                </c:pt>
              </c:numCache>
            </c:numRef>
          </c:val>
          <c:smooth val="0"/>
          <c:extLst>
            <c:ext xmlns:c16="http://schemas.microsoft.com/office/drawing/2014/chart" uri="{C3380CC4-5D6E-409C-BE32-E72D297353CC}">
              <c16:uniqueId val="{00000002-BFEF-451A-8B1F-23F76BD36D05}"/>
            </c:ext>
          </c:extLst>
        </c:ser>
        <c:dLbls>
          <c:showLegendKey val="0"/>
          <c:showVal val="0"/>
          <c:showCatName val="0"/>
          <c:showSerName val="0"/>
          <c:showPercent val="0"/>
          <c:showBubbleSize val="0"/>
        </c:dLbls>
        <c:marker val="1"/>
        <c:smooth val="0"/>
        <c:axId val="506758648"/>
        <c:axId val="506757992"/>
      </c:lineChart>
      <c:catAx>
        <c:axId val="5098424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baseline="0">
                    <a:effectLst/>
                  </a:rPr>
                  <a:t>Time</a:t>
                </a:r>
                <a:endParaRPr lang="zh-TW" altLang="zh-TW" sz="1000">
                  <a:effectLst/>
                </a:endParaRPr>
              </a:p>
            </c:rich>
          </c:tx>
          <c:layout>
            <c:manualLayout>
              <c:xMode val="edge"/>
              <c:yMode val="edge"/>
              <c:x val="0.44383838613014581"/>
              <c:y val="0.698059907905525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TW"/>
          </a:p>
        </c:txPr>
        <c:crossAx val="684614104"/>
        <c:crosses val="autoZero"/>
        <c:auto val="1"/>
        <c:lblAlgn val="ctr"/>
        <c:lblOffset val="100"/>
        <c:noMultiLvlLbl val="0"/>
      </c:catAx>
      <c:valAx>
        <c:axId val="68461410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baseline="0">
                    <a:effectLst/>
                  </a:rPr>
                  <a:t>Rain. </a:t>
                </a:r>
                <a:r>
                  <a:rPr lang="en-US" altLang="zh-TW" sz="1000" b="0" i="0" baseline="0">
                    <a:effectLst/>
                  </a:rPr>
                  <a:t>(mm)</a:t>
                </a:r>
                <a:endParaRPr lang="zh-TW" altLang="zh-TW" sz="400">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509842424"/>
        <c:crosses val="autoZero"/>
        <c:crossBetween val="between"/>
      </c:valAx>
      <c:valAx>
        <c:axId val="506757992"/>
        <c:scaling>
          <c:orientation val="minMax"/>
          <c:min val="14"/>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baseline="0">
                    <a:effectLst/>
                  </a:rPr>
                  <a:t>Temp.(℃)</a:t>
                </a:r>
                <a:endParaRPr lang="zh-TW" altLang="zh-TW" sz="1000">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506758648"/>
        <c:crosses val="max"/>
        <c:crossBetween val="between"/>
      </c:valAx>
      <c:catAx>
        <c:axId val="506758648"/>
        <c:scaling>
          <c:orientation val="minMax"/>
        </c:scaling>
        <c:delete val="1"/>
        <c:axPos val="b"/>
        <c:numFmt formatCode="General" sourceLinked="1"/>
        <c:majorTickMark val="out"/>
        <c:minorTickMark val="none"/>
        <c:tickLblPos val="nextTo"/>
        <c:crossAx val="506757992"/>
        <c:crosses val="autoZero"/>
        <c:auto val="1"/>
        <c:lblAlgn val="ctr"/>
        <c:lblOffset val="100"/>
        <c:noMultiLvlLbl val="0"/>
      </c:catAx>
      <c:spPr>
        <a:noFill/>
        <a:ln>
          <a:noFill/>
        </a:ln>
        <a:effectLst/>
      </c:spPr>
    </c:plotArea>
    <c:legend>
      <c:legendPos val="b"/>
      <c:layout>
        <c:manualLayout>
          <c:xMode val="edge"/>
          <c:yMode val="edge"/>
          <c:x val="0.16987004543453668"/>
          <c:y val="0.77452428907288351"/>
          <c:w val="0.68387802023623134"/>
          <c:h val="5.44532783026118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altLang="zh-TW" sz="1400" b="0" i="0" baseline="0" dirty="0">
                <a:solidFill>
                  <a:schemeClr val="tx1"/>
                </a:solidFill>
                <a:effectLst/>
                <a:latin typeface="Arial" panose="020B0604020202020204" pitchFamily="34" charset="0"/>
                <a:cs typeface="Arial" panose="020B0604020202020204" pitchFamily="34" charset="0"/>
              </a:rPr>
              <a:t>Rainfall and temperature relationship</a:t>
            </a:r>
            <a:r>
              <a:rPr lang="zh-TW" altLang="zh-TW" sz="1400" b="0" i="0" baseline="0" dirty="0">
                <a:solidFill>
                  <a:schemeClr val="tx1"/>
                </a:solidFill>
                <a:effectLst/>
                <a:latin typeface="Arial" panose="020B0604020202020204" pitchFamily="34" charset="0"/>
                <a:cs typeface="Arial" panose="020B0604020202020204" pitchFamily="34" charset="0"/>
              </a:rPr>
              <a:t> </a:t>
            </a:r>
            <a:r>
              <a:rPr lang="en-US" altLang="zh-TW" sz="1400" b="0" i="0" baseline="0" dirty="0">
                <a:solidFill>
                  <a:schemeClr val="tx1"/>
                </a:solidFill>
                <a:effectLst/>
                <a:latin typeface="Arial" panose="020B0604020202020204" pitchFamily="34" charset="0"/>
                <a:cs typeface="Arial" panose="020B0604020202020204" pitchFamily="34" charset="0"/>
              </a:rPr>
              <a:t>during the </a:t>
            </a:r>
            <a:r>
              <a:rPr lang="en-US" altLang="zh-TW" sz="1400" b="0" i="0" u="none" strike="noStrike" baseline="0" dirty="0">
                <a:solidFill>
                  <a:schemeClr val="tx1"/>
                </a:solidFill>
                <a:effectLst/>
                <a:latin typeface="Arial" panose="020B0604020202020204" pitchFamily="34" charset="0"/>
                <a:cs typeface="Arial" panose="020B0604020202020204" pitchFamily="34" charset="0"/>
              </a:rPr>
              <a:t>Qingming </a:t>
            </a:r>
            <a:r>
              <a:rPr lang="en-US" altLang="zh-TW" sz="1400" b="0" i="0" baseline="0" dirty="0">
                <a:solidFill>
                  <a:schemeClr val="tx1"/>
                </a:solidFill>
                <a:effectLst/>
                <a:latin typeface="Arial" panose="020B0604020202020204" pitchFamily="34" charset="0"/>
                <a:cs typeface="Arial" panose="020B0604020202020204" pitchFamily="34" charset="0"/>
              </a:rPr>
              <a:t>period in 2023</a:t>
            </a:r>
            <a:endParaRPr lang="zh-TW" altLang="zh-TW" sz="1400" dirty="0">
              <a:solidFill>
                <a:schemeClr val="tx1"/>
              </a:solidFill>
              <a:effectLst/>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zh-TW"/>
        </a:p>
      </c:txPr>
    </c:title>
    <c:autoTitleDeleted val="0"/>
    <c:plotArea>
      <c:layout>
        <c:manualLayout>
          <c:layoutTarget val="inner"/>
          <c:xMode val="edge"/>
          <c:yMode val="edge"/>
          <c:x val="0.11552557345766093"/>
          <c:y val="0.15155033403631846"/>
          <c:w val="0.77114319168730683"/>
          <c:h val="0.51458485349023719"/>
        </c:manualLayout>
      </c:layout>
      <c:barChart>
        <c:barDir val="col"/>
        <c:grouping val="clustered"/>
        <c:varyColors val="0"/>
        <c:ser>
          <c:idx val="0"/>
          <c:order val="0"/>
          <c:tx>
            <c:strRef>
              <c:f>工作表1!$M$30</c:f>
              <c:strCache>
                <c:ptCount val="1"/>
                <c:pt idx="0">
                  <c:v>Rainfall</c:v>
                </c:pt>
              </c:strCache>
            </c:strRef>
          </c:tx>
          <c:spPr>
            <a:solidFill>
              <a:schemeClr val="accent1"/>
            </a:solidFill>
            <a:ln>
              <a:noFill/>
            </a:ln>
            <a:effectLst/>
          </c:spPr>
          <c:invertIfNegative val="0"/>
          <c:cat>
            <c:strRef>
              <c:f>工作表1!$L$31:$L$59</c:f>
              <c:strCache>
                <c:ptCount val="29"/>
                <c:pt idx="0">
                  <c:v>2023/3/22</c:v>
                </c:pt>
                <c:pt idx="1">
                  <c:v>2023/3/23</c:v>
                </c:pt>
                <c:pt idx="2">
                  <c:v>2023/3/24</c:v>
                </c:pt>
                <c:pt idx="3">
                  <c:v>2023/3/25</c:v>
                </c:pt>
                <c:pt idx="4">
                  <c:v>2023/3/26</c:v>
                </c:pt>
                <c:pt idx="5">
                  <c:v>2023/3/27</c:v>
                </c:pt>
                <c:pt idx="6">
                  <c:v>2023/3/28</c:v>
                </c:pt>
                <c:pt idx="7">
                  <c:v>2023/3/29</c:v>
                </c:pt>
                <c:pt idx="8">
                  <c:v>2023/3/30</c:v>
                </c:pt>
                <c:pt idx="9">
                  <c:v>2023/3/31</c:v>
                </c:pt>
                <c:pt idx="10">
                  <c:v>2023/4/1</c:v>
                </c:pt>
                <c:pt idx="11">
                  <c:v>2023/4/2</c:v>
                </c:pt>
                <c:pt idx="12">
                  <c:v>2023/4/3</c:v>
                </c:pt>
                <c:pt idx="13">
                  <c:v>2023/4/4</c:v>
                </c:pt>
                <c:pt idx="14">
                  <c:v>清明</c:v>
                </c:pt>
                <c:pt idx="15">
                  <c:v>2023/4/6</c:v>
                </c:pt>
                <c:pt idx="16">
                  <c:v>2023/4/7</c:v>
                </c:pt>
                <c:pt idx="17">
                  <c:v>2023/4/8</c:v>
                </c:pt>
                <c:pt idx="18">
                  <c:v>2023/4/9</c:v>
                </c:pt>
                <c:pt idx="19">
                  <c:v>2023/4/10</c:v>
                </c:pt>
                <c:pt idx="20">
                  <c:v>2023/4/11</c:v>
                </c:pt>
                <c:pt idx="21">
                  <c:v>2023/4/12</c:v>
                </c:pt>
                <c:pt idx="22">
                  <c:v>2023/4/13</c:v>
                </c:pt>
                <c:pt idx="23">
                  <c:v>2023/4/14</c:v>
                </c:pt>
                <c:pt idx="24">
                  <c:v>2023/4/15</c:v>
                </c:pt>
                <c:pt idx="25">
                  <c:v>2023/4/16</c:v>
                </c:pt>
                <c:pt idx="26">
                  <c:v>2023/4/17</c:v>
                </c:pt>
                <c:pt idx="27">
                  <c:v>2023/4/18</c:v>
                </c:pt>
                <c:pt idx="28">
                  <c:v>2023/4/19</c:v>
                </c:pt>
              </c:strCache>
            </c:strRef>
          </c:cat>
          <c:val>
            <c:numRef>
              <c:f>工作表1!$M$31:$M$59</c:f>
              <c:numCache>
                <c:formatCode>General</c:formatCode>
                <c:ptCount val="29"/>
                <c:pt idx="0">
                  <c:v>0</c:v>
                </c:pt>
                <c:pt idx="1">
                  <c:v>0</c:v>
                </c:pt>
                <c:pt idx="2">
                  <c:v>6.4</c:v>
                </c:pt>
                <c:pt idx="3">
                  <c:v>7</c:v>
                </c:pt>
                <c:pt idx="4">
                  <c:v>10.6</c:v>
                </c:pt>
                <c:pt idx="5">
                  <c:v>23</c:v>
                </c:pt>
                <c:pt idx="6">
                  <c:v>0.8</c:v>
                </c:pt>
                <c:pt idx="7">
                  <c:v>0</c:v>
                </c:pt>
                <c:pt idx="8">
                  <c:v>0.2</c:v>
                </c:pt>
                <c:pt idx="9">
                  <c:v>7.2</c:v>
                </c:pt>
                <c:pt idx="10">
                  <c:v>0</c:v>
                </c:pt>
                <c:pt idx="11">
                  <c:v>0</c:v>
                </c:pt>
                <c:pt idx="12">
                  <c:v>0</c:v>
                </c:pt>
                <c:pt idx="13">
                  <c:v>0</c:v>
                </c:pt>
                <c:pt idx="14">
                  <c:v>0</c:v>
                </c:pt>
                <c:pt idx="15">
                  <c:v>2.2000000000000002</c:v>
                </c:pt>
                <c:pt idx="16">
                  <c:v>0</c:v>
                </c:pt>
                <c:pt idx="17">
                  <c:v>0</c:v>
                </c:pt>
                <c:pt idx="18">
                  <c:v>0</c:v>
                </c:pt>
                <c:pt idx="19">
                  <c:v>0</c:v>
                </c:pt>
                <c:pt idx="20">
                  <c:v>0</c:v>
                </c:pt>
                <c:pt idx="21">
                  <c:v>0.4</c:v>
                </c:pt>
                <c:pt idx="22">
                  <c:v>0</c:v>
                </c:pt>
                <c:pt idx="23">
                  <c:v>0</c:v>
                </c:pt>
                <c:pt idx="24">
                  <c:v>0</c:v>
                </c:pt>
                <c:pt idx="25">
                  <c:v>0</c:v>
                </c:pt>
                <c:pt idx="26">
                  <c:v>0</c:v>
                </c:pt>
                <c:pt idx="27">
                  <c:v>0</c:v>
                </c:pt>
                <c:pt idx="28">
                  <c:v>0</c:v>
                </c:pt>
              </c:numCache>
            </c:numRef>
          </c:val>
          <c:extLst>
            <c:ext xmlns:c16="http://schemas.microsoft.com/office/drawing/2014/chart" uri="{C3380CC4-5D6E-409C-BE32-E72D297353CC}">
              <c16:uniqueId val="{00000000-F72F-481B-AE4A-DCD89C5F9C8C}"/>
            </c:ext>
          </c:extLst>
        </c:ser>
        <c:dLbls>
          <c:showLegendKey val="0"/>
          <c:showVal val="0"/>
          <c:showCatName val="0"/>
          <c:showSerName val="0"/>
          <c:showPercent val="0"/>
          <c:showBubbleSize val="0"/>
        </c:dLbls>
        <c:gapWidth val="219"/>
        <c:overlap val="-27"/>
        <c:axId val="506546232"/>
        <c:axId val="506549840"/>
      </c:barChart>
      <c:lineChart>
        <c:grouping val="standard"/>
        <c:varyColors val="0"/>
        <c:ser>
          <c:idx val="1"/>
          <c:order val="1"/>
          <c:tx>
            <c:strRef>
              <c:f>工作表1!$N$30</c:f>
              <c:strCache>
                <c:ptCount val="1"/>
                <c:pt idx="0">
                  <c:v>Temperature</c:v>
                </c:pt>
              </c:strCache>
            </c:strRef>
          </c:tx>
          <c:spPr>
            <a:ln w="28575" cap="rnd">
              <a:solidFill>
                <a:schemeClr val="accent2"/>
              </a:solidFill>
              <a:round/>
            </a:ln>
            <a:effectLst/>
          </c:spPr>
          <c:marker>
            <c:symbol val="none"/>
          </c:marker>
          <c:dPt>
            <c:idx val="14"/>
            <c:marker>
              <c:symbol val="circle"/>
              <c:size val="8"/>
              <c:spPr>
                <a:solidFill>
                  <a:schemeClr val="tx1"/>
                </a:solidFill>
                <a:ln w="9525">
                  <a:solidFill>
                    <a:schemeClr val="accent2"/>
                  </a:solidFill>
                </a:ln>
                <a:effectLst/>
              </c:spPr>
            </c:marker>
            <c:bubble3D val="0"/>
            <c:extLst>
              <c:ext xmlns:c16="http://schemas.microsoft.com/office/drawing/2014/chart" uri="{C3380CC4-5D6E-409C-BE32-E72D297353CC}">
                <c16:uniqueId val="{00000001-F72F-481B-AE4A-DCD89C5F9C8C}"/>
              </c:ext>
            </c:extLst>
          </c:dPt>
          <c:trendline>
            <c:spPr>
              <a:ln w="19050" cap="rnd">
                <a:solidFill>
                  <a:schemeClr val="accent2"/>
                </a:solidFill>
                <a:prstDash val="sysDot"/>
              </a:ln>
              <a:effectLst/>
            </c:spPr>
            <c:trendlineType val="linear"/>
            <c:dispRSqr val="0"/>
            <c:dispEq val="0"/>
          </c:trendline>
          <c:cat>
            <c:strRef>
              <c:f>工作表1!$L$31:$L$59</c:f>
              <c:strCache>
                <c:ptCount val="29"/>
                <c:pt idx="0">
                  <c:v>2023/3/22</c:v>
                </c:pt>
                <c:pt idx="1">
                  <c:v>2023/3/23</c:v>
                </c:pt>
                <c:pt idx="2">
                  <c:v>2023/3/24</c:v>
                </c:pt>
                <c:pt idx="3">
                  <c:v>2023/3/25</c:v>
                </c:pt>
                <c:pt idx="4">
                  <c:v>2023/3/26</c:v>
                </c:pt>
                <c:pt idx="5">
                  <c:v>2023/3/27</c:v>
                </c:pt>
                <c:pt idx="6">
                  <c:v>2023/3/28</c:v>
                </c:pt>
                <c:pt idx="7">
                  <c:v>2023/3/29</c:v>
                </c:pt>
                <c:pt idx="8">
                  <c:v>2023/3/30</c:v>
                </c:pt>
                <c:pt idx="9">
                  <c:v>2023/3/31</c:v>
                </c:pt>
                <c:pt idx="10">
                  <c:v>2023/4/1</c:v>
                </c:pt>
                <c:pt idx="11">
                  <c:v>2023/4/2</c:v>
                </c:pt>
                <c:pt idx="12">
                  <c:v>2023/4/3</c:v>
                </c:pt>
                <c:pt idx="13">
                  <c:v>2023/4/4</c:v>
                </c:pt>
                <c:pt idx="14">
                  <c:v>清明</c:v>
                </c:pt>
                <c:pt idx="15">
                  <c:v>2023/4/6</c:v>
                </c:pt>
                <c:pt idx="16">
                  <c:v>2023/4/7</c:v>
                </c:pt>
                <c:pt idx="17">
                  <c:v>2023/4/8</c:v>
                </c:pt>
                <c:pt idx="18">
                  <c:v>2023/4/9</c:v>
                </c:pt>
                <c:pt idx="19">
                  <c:v>2023/4/10</c:v>
                </c:pt>
                <c:pt idx="20">
                  <c:v>2023/4/11</c:v>
                </c:pt>
                <c:pt idx="21">
                  <c:v>2023/4/12</c:v>
                </c:pt>
                <c:pt idx="22">
                  <c:v>2023/4/13</c:v>
                </c:pt>
                <c:pt idx="23">
                  <c:v>2023/4/14</c:v>
                </c:pt>
                <c:pt idx="24">
                  <c:v>2023/4/15</c:v>
                </c:pt>
                <c:pt idx="25">
                  <c:v>2023/4/16</c:v>
                </c:pt>
                <c:pt idx="26">
                  <c:v>2023/4/17</c:v>
                </c:pt>
                <c:pt idx="27">
                  <c:v>2023/4/18</c:v>
                </c:pt>
                <c:pt idx="28">
                  <c:v>2023/4/19</c:v>
                </c:pt>
              </c:strCache>
            </c:strRef>
          </c:cat>
          <c:val>
            <c:numRef>
              <c:f>工作表1!$N$31:$N$59</c:f>
              <c:numCache>
                <c:formatCode>General</c:formatCode>
                <c:ptCount val="29"/>
                <c:pt idx="0">
                  <c:v>25.23</c:v>
                </c:pt>
                <c:pt idx="1">
                  <c:v>25.59</c:v>
                </c:pt>
                <c:pt idx="2">
                  <c:v>23.3</c:v>
                </c:pt>
                <c:pt idx="3">
                  <c:v>20.75</c:v>
                </c:pt>
                <c:pt idx="4">
                  <c:v>17.739999999999998</c:v>
                </c:pt>
                <c:pt idx="5">
                  <c:v>17.21</c:v>
                </c:pt>
                <c:pt idx="6">
                  <c:v>17.64</c:v>
                </c:pt>
                <c:pt idx="7">
                  <c:v>20.440000000000001</c:v>
                </c:pt>
                <c:pt idx="8">
                  <c:v>22.23</c:v>
                </c:pt>
                <c:pt idx="9">
                  <c:v>19.670000000000002</c:v>
                </c:pt>
                <c:pt idx="10">
                  <c:v>19.63</c:v>
                </c:pt>
                <c:pt idx="11">
                  <c:v>20.420000000000002</c:v>
                </c:pt>
                <c:pt idx="12">
                  <c:v>20.94</c:v>
                </c:pt>
                <c:pt idx="13">
                  <c:v>22.36</c:v>
                </c:pt>
                <c:pt idx="14">
                  <c:v>22.85</c:v>
                </c:pt>
                <c:pt idx="15">
                  <c:v>23.95</c:v>
                </c:pt>
                <c:pt idx="16">
                  <c:v>18.850000000000001</c:v>
                </c:pt>
                <c:pt idx="17">
                  <c:v>17.489999999999998</c:v>
                </c:pt>
                <c:pt idx="18">
                  <c:v>18.579999999999998</c:v>
                </c:pt>
                <c:pt idx="19">
                  <c:v>21.04</c:v>
                </c:pt>
                <c:pt idx="20">
                  <c:v>23.22</c:v>
                </c:pt>
                <c:pt idx="21">
                  <c:v>23.66</c:v>
                </c:pt>
                <c:pt idx="22">
                  <c:v>24.14</c:v>
                </c:pt>
                <c:pt idx="23">
                  <c:v>23.2</c:v>
                </c:pt>
                <c:pt idx="24">
                  <c:v>18.690000000000001</c:v>
                </c:pt>
                <c:pt idx="25">
                  <c:v>18.68</c:v>
                </c:pt>
                <c:pt idx="26">
                  <c:v>18.670000000000002</c:v>
                </c:pt>
                <c:pt idx="27">
                  <c:v>18.66</c:v>
                </c:pt>
                <c:pt idx="28">
                  <c:v>18.66</c:v>
                </c:pt>
              </c:numCache>
            </c:numRef>
          </c:val>
          <c:smooth val="0"/>
          <c:extLst>
            <c:ext xmlns:c16="http://schemas.microsoft.com/office/drawing/2014/chart" uri="{C3380CC4-5D6E-409C-BE32-E72D297353CC}">
              <c16:uniqueId val="{00000002-F72F-481B-AE4A-DCD89C5F9C8C}"/>
            </c:ext>
          </c:extLst>
        </c:ser>
        <c:dLbls>
          <c:showLegendKey val="0"/>
          <c:showVal val="0"/>
          <c:showCatName val="0"/>
          <c:showSerName val="0"/>
          <c:showPercent val="0"/>
          <c:showBubbleSize val="0"/>
        </c:dLbls>
        <c:marker val="1"/>
        <c:smooth val="0"/>
        <c:axId val="506427168"/>
        <c:axId val="506426840"/>
      </c:lineChart>
      <c:catAx>
        <c:axId val="5065462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50" b="0" i="0" baseline="0">
                    <a:effectLst/>
                  </a:rPr>
                  <a:t>Time</a:t>
                </a:r>
                <a:endParaRPr lang="zh-TW" altLang="zh-TW" sz="500">
                  <a:effectLst/>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TW"/>
          </a:p>
        </c:txPr>
        <c:crossAx val="506549840"/>
        <c:crosses val="autoZero"/>
        <c:auto val="1"/>
        <c:lblAlgn val="ctr"/>
        <c:lblOffset val="100"/>
        <c:noMultiLvlLbl val="0"/>
      </c:catAx>
      <c:valAx>
        <c:axId val="5065498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baseline="0">
                    <a:effectLst/>
                  </a:rPr>
                  <a:t>Rain.</a:t>
                </a:r>
                <a:r>
                  <a:rPr lang="en-US" altLang="zh-TW" sz="1000" b="0" i="0" baseline="0">
                    <a:effectLst/>
                  </a:rPr>
                  <a:t>(mm)</a:t>
                </a:r>
                <a:endParaRPr lang="zh-TW" altLang="zh-TW" sz="400">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506546232"/>
        <c:crosses val="autoZero"/>
        <c:crossBetween val="between"/>
      </c:valAx>
      <c:valAx>
        <c:axId val="506426840"/>
        <c:scaling>
          <c:orientation val="minMax"/>
          <c:max val="26"/>
          <c:min val="14"/>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baseline="0">
                    <a:effectLst/>
                  </a:rPr>
                  <a:t>Temp.</a:t>
                </a:r>
                <a:r>
                  <a:rPr lang="en-US" altLang="zh-TW" sz="1000" b="0" i="0" baseline="0">
                    <a:effectLst/>
                  </a:rPr>
                  <a:t>(℃)</a:t>
                </a:r>
                <a:endParaRPr lang="zh-TW" altLang="zh-TW" sz="1000">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506427168"/>
        <c:crosses val="max"/>
        <c:crossBetween val="between"/>
      </c:valAx>
      <c:catAx>
        <c:axId val="506427168"/>
        <c:scaling>
          <c:orientation val="minMax"/>
        </c:scaling>
        <c:delete val="1"/>
        <c:axPos val="b"/>
        <c:numFmt formatCode="General" sourceLinked="1"/>
        <c:majorTickMark val="out"/>
        <c:minorTickMark val="none"/>
        <c:tickLblPos val="nextTo"/>
        <c:crossAx val="50642684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altLang="zh-TW" sz="1400" b="0" i="0" u="none" strike="noStrike" kern="1200" spc="0" baseline="0" dirty="0">
                <a:solidFill>
                  <a:schemeClr val="tx1"/>
                </a:solidFill>
                <a:effectLst/>
                <a:latin typeface="Arial" panose="020B0604020202020204" pitchFamily="34" charset="0"/>
                <a:cs typeface="Arial" panose="020B0604020202020204" pitchFamily="34" charset="0"/>
              </a:rPr>
              <a:t>Rainfall and temperature relationship</a:t>
            </a:r>
            <a:r>
              <a:rPr lang="zh-TW" altLang="en-US" sz="1400" b="0" i="0" u="none" strike="noStrike" kern="1200" spc="0" baseline="0" dirty="0">
                <a:solidFill>
                  <a:schemeClr val="tx1"/>
                </a:solidFill>
                <a:effectLst/>
                <a:latin typeface="Arial" panose="020B0604020202020204" pitchFamily="34" charset="0"/>
                <a:cs typeface="Arial" panose="020B0604020202020204" pitchFamily="34" charset="0"/>
              </a:rPr>
              <a:t> </a:t>
            </a:r>
            <a:r>
              <a:rPr lang="en-US" altLang="zh-TW" sz="1400" b="0" i="0" u="none" strike="noStrike" kern="1200" spc="0" baseline="0" dirty="0">
                <a:solidFill>
                  <a:schemeClr val="tx1"/>
                </a:solidFill>
                <a:effectLst/>
                <a:latin typeface="Arial" panose="020B0604020202020204" pitchFamily="34" charset="0"/>
                <a:cs typeface="Arial" panose="020B0604020202020204" pitchFamily="34" charset="0"/>
              </a:rPr>
              <a:t>during the </a:t>
            </a:r>
            <a:r>
              <a:rPr lang="en-US" altLang="zh-TW" sz="1400" b="0" i="0" u="none" strike="noStrike" kern="1200" spc="0" baseline="0" dirty="0" err="1">
                <a:solidFill>
                  <a:schemeClr val="tx1"/>
                </a:solidFill>
                <a:effectLst/>
                <a:latin typeface="Arial" panose="020B0604020202020204" pitchFamily="34" charset="0"/>
                <a:cs typeface="Arial" panose="020B0604020202020204" pitchFamily="34" charset="0"/>
              </a:rPr>
              <a:t>Xiazhi</a:t>
            </a:r>
            <a:r>
              <a:rPr lang="en-US" altLang="zh-TW" sz="1400" b="0" i="0" u="none" strike="noStrike" kern="1200" spc="0" baseline="0" dirty="0">
                <a:solidFill>
                  <a:schemeClr val="tx1"/>
                </a:solidFill>
                <a:effectLst/>
                <a:latin typeface="Arial" panose="020B0604020202020204" pitchFamily="34" charset="0"/>
                <a:cs typeface="Arial" panose="020B0604020202020204" pitchFamily="34" charset="0"/>
              </a:rPr>
              <a:t> period in 2022</a:t>
            </a:r>
            <a:endParaRPr lang="zh-TW" altLang="en-US" sz="1400" b="0" i="0" u="none" strike="noStrike" kern="1200" spc="0" baseline="0" dirty="0">
              <a:solidFill>
                <a:schemeClr val="tx1"/>
              </a:solidFill>
              <a:latin typeface="Arial" panose="020B0604020202020204" pitchFamily="34" charset="0"/>
              <a:cs typeface="Arial" panose="020B0604020202020204" pitchFamily="34" charset="0"/>
            </a:endParaRPr>
          </a:p>
        </c:rich>
      </c:tx>
      <c:layout>
        <c:manualLayout>
          <c:xMode val="edge"/>
          <c:yMode val="edge"/>
          <c:x val="0.11838888888888889"/>
          <c:y val="4.1666666666666664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v>Rainfall</c:v>
          </c:tx>
          <c:spPr>
            <a:solidFill>
              <a:schemeClr val="accent1"/>
            </a:solidFill>
            <a:ln>
              <a:noFill/>
            </a:ln>
            <a:effectLst/>
          </c:spPr>
          <c:invertIfNegative val="0"/>
          <c:cat>
            <c:numRef>
              <c:f>工作表4!$K$6:$K$36</c:f>
              <c:numCache>
                <c:formatCode>m/d/yyyy</c:formatCode>
                <c:ptCount val="31"/>
                <c:pt idx="0">
                  <c:v>44718</c:v>
                </c:pt>
                <c:pt idx="1">
                  <c:v>44719</c:v>
                </c:pt>
                <c:pt idx="2">
                  <c:v>44720</c:v>
                </c:pt>
                <c:pt idx="3">
                  <c:v>44721</c:v>
                </c:pt>
                <c:pt idx="4">
                  <c:v>44722</c:v>
                </c:pt>
                <c:pt idx="5">
                  <c:v>44723</c:v>
                </c:pt>
                <c:pt idx="6">
                  <c:v>44724</c:v>
                </c:pt>
                <c:pt idx="7">
                  <c:v>44725</c:v>
                </c:pt>
                <c:pt idx="8">
                  <c:v>44726</c:v>
                </c:pt>
                <c:pt idx="9">
                  <c:v>44727</c:v>
                </c:pt>
                <c:pt idx="10">
                  <c:v>44728</c:v>
                </c:pt>
                <c:pt idx="11">
                  <c:v>44729</c:v>
                </c:pt>
                <c:pt idx="12">
                  <c:v>44730</c:v>
                </c:pt>
                <c:pt idx="13">
                  <c:v>44731</c:v>
                </c:pt>
                <c:pt idx="14">
                  <c:v>44732</c:v>
                </c:pt>
                <c:pt idx="15">
                  <c:v>44733</c:v>
                </c:pt>
                <c:pt idx="16">
                  <c:v>44734</c:v>
                </c:pt>
                <c:pt idx="17">
                  <c:v>44735</c:v>
                </c:pt>
                <c:pt idx="18">
                  <c:v>44736</c:v>
                </c:pt>
                <c:pt idx="19">
                  <c:v>44737</c:v>
                </c:pt>
                <c:pt idx="20">
                  <c:v>44738</c:v>
                </c:pt>
                <c:pt idx="21">
                  <c:v>44739</c:v>
                </c:pt>
                <c:pt idx="22">
                  <c:v>44740</c:v>
                </c:pt>
                <c:pt idx="23">
                  <c:v>44741</c:v>
                </c:pt>
                <c:pt idx="24">
                  <c:v>44742</c:v>
                </c:pt>
                <c:pt idx="25">
                  <c:v>44743</c:v>
                </c:pt>
                <c:pt idx="26">
                  <c:v>44744</c:v>
                </c:pt>
                <c:pt idx="27">
                  <c:v>44745</c:v>
                </c:pt>
                <c:pt idx="28">
                  <c:v>44746</c:v>
                </c:pt>
                <c:pt idx="29">
                  <c:v>44747</c:v>
                </c:pt>
                <c:pt idx="30">
                  <c:v>44748</c:v>
                </c:pt>
              </c:numCache>
            </c:numRef>
          </c:cat>
          <c:val>
            <c:numRef>
              <c:f>工作表4!$L$6:$L$36</c:f>
              <c:numCache>
                <c:formatCode>General</c:formatCode>
                <c:ptCount val="31"/>
                <c:pt idx="0">
                  <c:v>8.4</c:v>
                </c:pt>
                <c:pt idx="1">
                  <c:v>17.2</c:v>
                </c:pt>
                <c:pt idx="2">
                  <c:v>18</c:v>
                </c:pt>
                <c:pt idx="3">
                  <c:v>1.6</c:v>
                </c:pt>
                <c:pt idx="4">
                  <c:v>0</c:v>
                </c:pt>
                <c:pt idx="5">
                  <c:v>6.2</c:v>
                </c:pt>
                <c:pt idx="6">
                  <c:v>15.4</c:v>
                </c:pt>
                <c:pt idx="7">
                  <c:v>0</c:v>
                </c:pt>
                <c:pt idx="8">
                  <c:v>0</c:v>
                </c:pt>
                <c:pt idx="9">
                  <c:v>2.2000000000000002</c:v>
                </c:pt>
                <c:pt idx="10">
                  <c:v>23</c:v>
                </c:pt>
                <c:pt idx="11">
                  <c:v>0</c:v>
                </c:pt>
                <c:pt idx="12">
                  <c:v>0</c:v>
                </c:pt>
                <c:pt idx="13">
                  <c:v>0</c:v>
                </c:pt>
                <c:pt idx="14">
                  <c:v>0</c:v>
                </c:pt>
                <c:pt idx="15">
                  <c:v>1.4</c:v>
                </c:pt>
                <c:pt idx="16">
                  <c:v>0</c:v>
                </c:pt>
                <c:pt idx="17">
                  <c:v>0</c:v>
                </c:pt>
                <c:pt idx="18">
                  <c:v>0.4</c:v>
                </c:pt>
                <c:pt idx="19">
                  <c:v>0</c:v>
                </c:pt>
                <c:pt idx="20">
                  <c:v>0</c:v>
                </c:pt>
                <c:pt idx="21">
                  <c:v>0</c:v>
                </c:pt>
                <c:pt idx="22">
                  <c:v>0</c:v>
                </c:pt>
                <c:pt idx="23">
                  <c:v>0</c:v>
                </c:pt>
                <c:pt idx="24">
                  <c:v>0</c:v>
                </c:pt>
                <c:pt idx="25">
                  <c:v>0.2</c:v>
                </c:pt>
                <c:pt idx="26">
                  <c:v>3.2</c:v>
                </c:pt>
                <c:pt idx="27">
                  <c:v>0</c:v>
                </c:pt>
                <c:pt idx="28">
                  <c:v>0</c:v>
                </c:pt>
                <c:pt idx="29">
                  <c:v>0</c:v>
                </c:pt>
                <c:pt idx="30">
                  <c:v>0</c:v>
                </c:pt>
              </c:numCache>
            </c:numRef>
          </c:val>
          <c:extLst>
            <c:ext xmlns:c16="http://schemas.microsoft.com/office/drawing/2014/chart" uri="{C3380CC4-5D6E-409C-BE32-E72D297353CC}">
              <c16:uniqueId val="{00000000-E54E-4C24-89D0-A383080C6235}"/>
            </c:ext>
          </c:extLst>
        </c:ser>
        <c:dLbls>
          <c:showLegendKey val="0"/>
          <c:showVal val="0"/>
          <c:showCatName val="0"/>
          <c:showSerName val="0"/>
          <c:showPercent val="0"/>
          <c:showBubbleSize val="0"/>
        </c:dLbls>
        <c:gapWidth val="219"/>
        <c:axId val="1184275232"/>
        <c:axId val="664927744"/>
      </c:barChart>
      <c:lineChart>
        <c:grouping val="standard"/>
        <c:varyColors val="0"/>
        <c:ser>
          <c:idx val="1"/>
          <c:order val="1"/>
          <c:tx>
            <c:v>Temperature</c:v>
          </c:tx>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cat>
            <c:numRef>
              <c:f>工作表4!$K$6:$K$36</c:f>
              <c:numCache>
                <c:formatCode>m/d/yyyy</c:formatCode>
                <c:ptCount val="31"/>
                <c:pt idx="0">
                  <c:v>44718</c:v>
                </c:pt>
                <c:pt idx="1">
                  <c:v>44719</c:v>
                </c:pt>
                <c:pt idx="2">
                  <c:v>44720</c:v>
                </c:pt>
                <c:pt idx="3">
                  <c:v>44721</c:v>
                </c:pt>
                <c:pt idx="4">
                  <c:v>44722</c:v>
                </c:pt>
                <c:pt idx="5">
                  <c:v>44723</c:v>
                </c:pt>
                <c:pt idx="6">
                  <c:v>44724</c:v>
                </c:pt>
                <c:pt idx="7">
                  <c:v>44725</c:v>
                </c:pt>
                <c:pt idx="8">
                  <c:v>44726</c:v>
                </c:pt>
                <c:pt idx="9">
                  <c:v>44727</c:v>
                </c:pt>
                <c:pt idx="10">
                  <c:v>44728</c:v>
                </c:pt>
                <c:pt idx="11">
                  <c:v>44729</c:v>
                </c:pt>
                <c:pt idx="12">
                  <c:v>44730</c:v>
                </c:pt>
                <c:pt idx="13">
                  <c:v>44731</c:v>
                </c:pt>
                <c:pt idx="14">
                  <c:v>44732</c:v>
                </c:pt>
                <c:pt idx="15">
                  <c:v>44733</c:v>
                </c:pt>
                <c:pt idx="16">
                  <c:v>44734</c:v>
                </c:pt>
                <c:pt idx="17">
                  <c:v>44735</c:v>
                </c:pt>
                <c:pt idx="18">
                  <c:v>44736</c:v>
                </c:pt>
                <c:pt idx="19">
                  <c:v>44737</c:v>
                </c:pt>
                <c:pt idx="20">
                  <c:v>44738</c:v>
                </c:pt>
                <c:pt idx="21">
                  <c:v>44739</c:v>
                </c:pt>
                <c:pt idx="22">
                  <c:v>44740</c:v>
                </c:pt>
                <c:pt idx="23">
                  <c:v>44741</c:v>
                </c:pt>
                <c:pt idx="24">
                  <c:v>44742</c:v>
                </c:pt>
                <c:pt idx="25">
                  <c:v>44743</c:v>
                </c:pt>
                <c:pt idx="26">
                  <c:v>44744</c:v>
                </c:pt>
                <c:pt idx="27">
                  <c:v>44745</c:v>
                </c:pt>
                <c:pt idx="28">
                  <c:v>44746</c:v>
                </c:pt>
                <c:pt idx="29">
                  <c:v>44747</c:v>
                </c:pt>
                <c:pt idx="30">
                  <c:v>44748</c:v>
                </c:pt>
              </c:numCache>
            </c:numRef>
          </c:cat>
          <c:val>
            <c:numRef>
              <c:f>工作表4!$Q$6:$Q$36</c:f>
              <c:numCache>
                <c:formatCode>General</c:formatCode>
                <c:ptCount val="31"/>
                <c:pt idx="0">
                  <c:v>28.94</c:v>
                </c:pt>
                <c:pt idx="1">
                  <c:v>26.8</c:v>
                </c:pt>
                <c:pt idx="2">
                  <c:v>23.2</c:v>
                </c:pt>
                <c:pt idx="3">
                  <c:v>22.9</c:v>
                </c:pt>
                <c:pt idx="4">
                  <c:v>25.74</c:v>
                </c:pt>
                <c:pt idx="5">
                  <c:v>27.06</c:v>
                </c:pt>
                <c:pt idx="6">
                  <c:v>24.56</c:v>
                </c:pt>
                <c:pt idx="7">
                  <c:v>26.35</c:v>
                </c:pt>
                <c:pt idx="8">
                  <c:v>28.77</c:v>
                </c:pt>
                <c:pt idx="9">
                  <c:v>28.56</c:v>
                </c:pt>
                <c:pt idx="10">
                  <c:v>26.46</c:v>
                </c:pt>
                <c:pt idx="11">
                  <c:v>26.29</c:v>
                </c:pt>
                <c:pt idx="12">
                  <c:v>28.01</c:v>
                </c:pt>
                <c:pt idx="13">
                  <c:v>28.57</c:v>
                </c:pt>
                <c:pt idx="14">
                  <c:v>28.72</c:v>
                </c:pt>
                <c:pt idx="15">
                  <c:v>29.28</c:v>
                </c:pt>
                <c:pt idx="16">
                  <c:v>28.02</c:v>
                </c:pt>
                <c:pt idx="17">
                  <c:v>29.74</c:v>
                </c:pt>
                <c:pt idx="18">
                  <c:v>29.49</c:v>
                </c:pt>
                <c:pt idx="19">
                  <c:v>28.58</c:v>
                </c:pt>
                <c:pt idx="20">
                  <c:v>29.04</c:v>
                </c:pt>
                <c:pt idx="21">
                  <c:v>29.99</c:v>
                </c:pt>
                <c:pt idx="22">
                  <c:v>30.07</c:v>
                </c:pt>
                <c:pt idx="23">
                  <c:v>30.49</c:v>
                </c:pt>
                <c:pt idx="24">
                  <c:v>29.91</c:v>
                </c:pt>
                <c:pt idx="25">
                  <c:v>29.88</c:v>
                </c:pt>
                <c:pt idx="26">
                  <c:v>28.39</c:v>
                </c:pt>
                <c:pt idx="27">
                  <c:v>27.62</c:v>
                </c:pt>
                <c:pt idx="28">
                  <c:v>29.12</c:v>
                </c:pt>
                <c:pt idx="29">
                  <c:v>29.25</c:v>
                </c:pt>
                <c:pt idx="30">
                  <c:v>29.1</c:v>
                </c:pt>
              </c:numCache>
            </c:numRef>
          </c:val>
          <c:smooth val="0"/>
          <c:extLst>
            <c:ext xmlns:c16="http://schemas.microsoft.com/office/drawing/2014/chart" uri="{C3380CC4-5D6E-409C-BE32-E72D297353CC}">
              <c16:uniqueId val="{00000001-E54E-4C24-89D0-A383080C6235}"/>
            </c:ext>
          </c:extLst>
        </c:ser>
        <c:dLbls>
          <c:showLegendKey val="0"/>
          <c:showVal val="0"/>
          <c:showCatName val="0"/>
          <c:showSerName val="0"/>
          <c:showPercent val="0"/>
          <c:showBubbleSize val="0"/>
        </c:dLbls>
        <c:marker val="1"/>
        <c:smooth val="0"/>
        <c:axId val="1184275232"/>
        <c:axId val="664927744"/>
      </c:lineChart>
      <c:dateAx>
        <c:axId val="11842752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kern="1200" baseline="0">
                    <a:solidFill>
                      <a:sysClr val="windowText" lastClr="000000">
                        <a:lumMod val="65000"/>
                        <a:lumOff val="35000"/>
                      </a:sysClr>
                    </a:solidFill>
                    <a:effectLst/>
                  </a:rPr>
                  <a:t>Time</a:t>
                </a:r>
                <a:endParaRPr lang="zh-TW" altLang="en-US" sz="1000" b="0" i="0" u="none" strike="noStrike" kern="1200" baseline="0">
                  <a:solidFill>
                    <a:sysClr val="windowText" lastClr="000000">
                      <a:lumMod val="65000"/>
                      <a:lumOff val="35000"/>
                    </a:sysClr>
                  </a:solidFill>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664927744"/>
        <c:crosses val="autoZero"/>
        <c:auto val="1"/>
        <c:lblOffset val="100"/>
        <c:baseTimeUnit val="days"/>
      </c:dateAx>
      <c:valAx>
        <c:axId val="664927744"/>
        <c:scaling>
          <c:orientation val="minMax"/>
          <c:max val="4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kern="1200" baseline="0" dirty="0">
                    <a:solidFill>
                      <a:schemeClr val="tx1"/>
                    </a:solidFill>
                    <a:effectLst/>
                  </a:rPr>
                  <a:t>Rain(mm)</a:t>
                </a:r>
                <a:endParaRPr lang="zh-TW" altLang="zh-TW" sz="400" b="0" i="0" u="none" strike="noStrike" kern="1200" baseline="0" dirty="0">
                  <a:solidFill>
                    <a:schemeClr val="tx1"/>
                  </a:solidFill>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184275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1400" b="0" i="0" u="none" strike="noStrike" kern="1200" spc="0" baseline="0" dirty="0">
                <a:solidFill>
                  <a:schemeClr val="tx1"/>
                </a:solidFill>
                <a:effectLst/>
                <a:latin typeface="Arial" panose="020B0604020202020204" pitchFamily="34" charset="0"/>
                <a:cs typeface="Arial" panose="020B0604020202020204" pitchFamily="34" charset="0"/>
              </a:rPr>
              <a:t>Rainfall and temperature relationship</a:t>
            </a:r>
            <a:r>
              <a:rPr lang="zh-TW" altLang="en-US" sz="1400" b="0" i="0" u="none" strike="noStrike" kern="1200" spc="0" baseline="0" dirty="0">
                <a:solidFill>
                  <a:schemeClr val="tx1"/>
                </a:solidFill>
                <a:effectLst/>
                <a:latin typeface="Arial" panose="020B0604020202020204" pitchFamily="34" charset="0"/>
                <a:cs typeface="Arial" panose="020B0604020202020204" pitchFamily="34" charset="0"/>
              </a:rPr>
              <a:t> </a:t>
            </a:r>
            <a:r>
              <a:rPr lang="en-US" altLang="zh-TW" sz="1400" b="0" i="0" u="none" strike="noStrike" kern="1200" spc="0" baseline="0" dirty="0">
                <a:solidFill>
                  <a:schemeClr val="tx1"/>
                </a:solidFill>
                <a:effectLst/>
                <a:latin typeface="Arial" panose="020B0604020202020204" pitchFamily="34" charset="0"/>
                <a:cs typeface="Arial" panose="020B0604020202020204" pitchFamily="34" charset="0"/>
              </a:rPr>
              <a:t>during the </a:t>
            </a:r>
            <a:endParaRPr lang="en-US" altLang="zh-TW" sz="1400" b="0" i="0" u="none" strike="noStrike" kern="1200" spc="0" baseline="0" dirty="0" smtClean="0">
              <a:solidFill>
                <a:schemeClr val="tx1"/>
              </a:solidFill>
              <a:effectLst/>
              <a:latin typeface="Arial" panose="020B0604020202020204" pitchFamily="34" charset="0"/>
              <a:cs typeface="Arial" panose="020B0604020202020204" pitchFamily="34" charset="0"/>
            </a:endParaRPr>
          </a:p>
          <a:p>
            <a:pPr>
              <a:defRPr/>
            </a:pPr>
            <a:r>
              <a:rPr lang="en-US" altLang="zh-TW" sz="1400" b="0" i="0" u="none" strike="noStrike" kern="1200" spc="0" baseline="0" dirty="0" err="1" smtClean="0">
                <a:solidFill>
                  <a:schemeClr val="tx1"/>
                </a:solidFill>
                <a:effectLst/>
                <a:latin typeface="Arial" panose="020B0604020202020204" pitchFamily="34" charset="0"/>
                <a:cs typeface="Arial" panose="020B0604020202020204" pitchFamily="34" charset="0"/>
              </a:rPr>
              <a:t>Xiazhi</a:t>
            </a:r>
            <a:r>
              <a:rPr lang="en-US" altLang="zh-TW" sz="1400" b="0" i="0" u="none" strike="noStrike" kern="1200" spc="0" baseline="0" dirty="0" smtClean="0">
                <a:solidFill>
                  <a:schemeClr val="tx1"/>
                </a:solidFill>
                <a:effectLst/>
                <a:latin typeface="Arial" panose="020B0604020202020204" pitchFamily="34" charset="0"/>
                <a:cs typeface="Arial" panose="020B0604020202020204" pitchFamily="34" charset="0"/>
              </a:rPr>
              <a:t> </a:t>
            </a:r>
            <a:r>
              <a:rPr lang="en-US" altLang="zh-TW" sz="1400" b="0" i="0" u="none" strike="noStrike" kern="1200" spc="0" baseline="0" dirty="0">
                <a:solidFill>
                  <a:schemeClr val="tx1"/>
                </a:solidFill>
                <a:effectLst/>
                <a:latin typeface="Arial" panose="020B0604020202020204" pitchFamily="34" charset="0"/>
                <a:cs typeface="Arial" panose="020B0604020202020204" pitchFamily="34" charset="0"/>
              </a:rPr>
              <a:t>period in 2023</a:t>
            </a:r>
            <a:endParaRPr lang="zh-TW" altLang="en-US" sz="1400" b="0" i="0" u="none" strike="noStrike" kern="1200" spc="0" baseline="0"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v>Rainfall</c:v>
          </c:tx>
          <c:spPr>
            <a:solidFill>
              <a:schemeClr val="accent1"/>
            </a:solidFill>
            <a:ln>
              <a:solidFill>
                <a:schemeClr val="accent1">
                  <a:alpha val="99000"/>
                </a:schemeClr>
              </a:solidFill>
            </a:ln>
            <a:effectLst/>
          </c:spPr>
          <c:invertIfNegative val="0"/>
          <c:cat>
            <c:numRef>
              <c:f>工作表4!$M$6:$M$36</c:f>
              <c:numCache>
                <c:formatCode>m/d/yyyy</c:formatCode>
                <c:ptCount val="31"/>
                <c:pt idx="0">
                  <c:v>45083</c:v>
                </c:pt>
                <c:pt idx="1">
                  <c:v>45084</c:v>
                </c:pt>
                <c:pt idx="2">
                  <c:v>45085</c:v>
                </c:pt>
                <c:pt idx="3">
                  <c:v>45086</c:v>
                </c:pt>
                <c:pt idx="4">
                  <c:v>45087</c:v>
                </c:pt>
                <c:pt idx="5">
                  <c:v>45088</c:v>
                </c:pt>
                <c:pt idx="6">
                  <c:v>45089</c:v>
                </c:pt>
                <c:pt idx="7">
                  <c:v>45090</c:v>
                </c:pt>
                <c:pt idx="8">
                  <c:v>45091</c:v>
                </c:pt>
                <c:pt idx="9">
                  <c:v>45092</c:v>
                </c:pt>
                <c:pt idx="10">
                  <c:v>45093</c:v>
                </c:pt>
                <c:pt idx="11">
                  <c:v>45094</c:v>
                </c:pt>
                <c:pt idx="12">
                  <c:v>45095</c:v>
                </c:pt>
                <c:pt idx="13">
                  <c:v>45096</c:v>
                </c:pt>
                <c:pt idx="14">
                  <c:v>45097</c:v>
                </c:pt>
                <c:pt idx="15">
                  <c:v>45098</c:v>
                </c:pt>
                <c:pt idx="16">
                  <c:v>45099</c:v>
                </c:pt>
                <c:pt idx="17">
                  <c:v>45100</c:v>
                </c:pt>
                <c:pt idx="18">
                  <c:v>45101</c:v>
                </c:pt>
                <c:pt idx="19">
                  <c:v>45102</c:v>
                </c:pt>
                <c:pt idx="20">
                  <c:v>45103</c:v>
                </c:pt>
                <c:pt idx="21">
                  <c:v>45104</c:v>
                </c:pt>
                <c:pt idx="22">
                  <c:v>45105</c:v>
                </c:pt>
                <c:pt idx="23">
                  <c:v>45106</c:v>
                </c:pt>
                <c:pt idx="24">
                  <c:v>45107</c:v>
                </c:pt>
                <c:pt idx="25">
                  <c:v>45108</c:v>
                </c:pt>
                <c:pt idx="26">
                  <c:v>45109</c:v>
                </c:pt>
                <c:pt idx="27">
                  <c:v>45110</c:v>
                </c:pt>
                <c:pt idx="28">
                  <c:v>45111</c:v>
                </c:pt>
                <c:pt idx="29">
                  <c:v>45112</c:v>
                </c:pt>
                <c:pt idx="30">
                  <c:v>45113</c:v>
                </c:pt>
              </c:numCache>
            </c:numRef>
          </c:cat>
          <c:val>
            <c:numRef>
              <c:f>工作表4!$N$6:$N$36</c:f>
              <c:numCache>
                <c:formatCode>General</c:formatCode>
                <c:ptCount val="31"/>
                <c:pt idx="0">
                  <c:v>0.4</c:v>
                </c:pt>
                <c:pt idx="1">
                  <c:v>0.8</c:v>
                </c:pt>
                <c:pt idx="2">
                  <c:v>0.4</c:v>
                </c:pt>
                <c:pt idx="3">
                  <c:v>18.600000000000001</c:v>
                </c:pt>
                <c:pt idx="4">
                  <c:v>24.4</c:v>
                </c:pt>
                <c:pt idx="5">
                  <c:v>6.2</c:v>
                </c:pt>
                <c:pt idx="6">
                  <c:v>15</c:v>
                </c:pt>
                <c:pt idx="7">
                  <c:v>0.2</c:v>
                </c:pt>
                <c:pt idx="8">
                  <c:v>2.4</c:v>
                </c:pt>
                <c:pt idx="9">
                  <c:v>12</c:v>
                </c:pt>
                <c:pt idx="10">
                  <c:v>1</c:v>
                </c:pt>
                <c:pt idx="11">
                  <c:v>0</c:v>
                </c:pt>
                <c:pt idx="12">
                  <c:v>0</c:v>
                </c:pt>
                <c:pt idx="13">
                  <c:v>0</c:v>
                </c:pt>
                <c:pt idx="14">
                  <c:v>0</c:v>
                </c:pt>
                <c:pt idx="15">
                  <c:v>0</c:v>
                </c:pt>
                <c:pt idx="16">
                  <c:v>30</c:v>
                </c:pt>
                <c:pt idx="17">
                  <c:v>11.2</c:v>
                </c:pt>
                <c:pt idx="18">
                  <c:v>0.4</c:v>
                </c:pt>
                <c:pt idx="19">
                  <c:v>0.2</c:v>
                </c:pt>
                <c:pt idx="20">
                  <c:v>0</c:v>
                </c:pt>
                <c:pt idx="21">
                  <c:v>0</c:v>
                </c:pt>
                <c:pt idx="22">
                  <c:v>0</c:v>
                </c:pt>
                <c:pt idx="23">
                  <c:v>0.4</c:v>
                </c:pt>
                <c:pt idx="24">
                  <c:v>0.2</c:v>
                </c:pt>
                <c:pt idx="25">
                  <c:v>0</c:v>
                </c:pt>
                <c:pt idx="26">
                  <c:v>0</c:v>
                </c:pt>
                <c:pt idx="27">
                  <c:v>36.799999999999997</c:v>
                </c:pt>
                <c:pt idx="28">
                  <c:v>0.2</c:v>
                </c:pt>
                <c:pt idx="29">
                  <c:v>0</c:v>
                </c:pt>
                <c:pt idx="30">
                  <c:v>0</c:v>
                </c:pt>
              </c:numCache>
            </c:numRef>
          </c:val>
          <c:extLst>
            <c:ext xmlns:c16="http://schemas.microsoft.com/office/drawing/2014/chart" uri="{C3380CC4-5D6E-409C-BE32-E72D297353CC}">
              <c16:uniqueId val="{00000000-7AFB-40E1-B840-F73312E1D584}"/>
            </c:ext>
          </c:extLst>
        </c:ser>
        <c:dLbls>
          <c:showLegendKey val="0"/>
          <c:showVal val="0"/>
          <c:showCatName val="0"/>
          <c:showSerName val="0"/>
          <c:showPercent val="0"/>
          <c:showBubbleSize val="0"/>
        </c:dLbls>
        <c:gapWidth val="219"/>
        <c:overlap val="-27"/>
        <c:axId val="1806159696"/>
        <c:axId val="1800350368"/>
      </c:barChart>
      <c:lineChart>
        <c:grouping val="standard"/>
        <c:varyColors val="0"/>
        <c:ser>
          <c:idx val="1"/>
          <c:order val="1"/>
          <c:tx>
            <c:v>Temperature</c:v>
          </c:tx>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cat>
            <c:numRef>
              <c:f>工作表4!$M$6:$M$36</c:f>
              <c:numCache>
                <c:formatCode>m/d/yyyy</c:formatCode>
                <c:ptCount val="31"/>
                <c:pt idx="0">
                  <c:v>45083</c:v>
                </c:pt>
                <c:pt idx="1">
                  <c:v>45084</c:v>
                </c:pt>
                <c:pt idx="2">
                  <c:v>45085</c:v>
                </c:pt>
                <c:pt idx="3">
                  <c:v>45086</c:v>
                </c:pt>
                <c:pt idx="4">
                  <c:v>45087</c:v>
                </c:pt>
                <c:pt idx="5">
                  <c:v>45088</c:v>
                </c:pt>
                <c:pt idx="6">
                  <c:v>45089</c:v>
                </c:pt>
                <c:pt idx="7">
                  <c:v>45090</c:v>
                </c:pt>
                <c:pt idx="8">
                  <c:v>45091</c:v>
                </c:pt>
                <c:pt idx="9">
                  <c:v>45092</c:v>
                </c:pt>
                <c:pt idx="10">
                  <c:v>45093</c:v>
                </c:pt>
                <c:pt idx="11">
                  <c:v>45094</c:v>
                </c:pt>
                <c:pt idx="12">
                  <c:v>45095</c:v>
                </c:pt>
                <c:pt idx="13">
                  <c:v>45096</c:v>
                </c:pt>
                <c:pt idx="14">
                  <c:v>45097</c:v>
                </c:pt>
                <c:pt idx="15">
                  <c:v>45098</c:v>
                </c:pt>
                <c:pt idx="16">
                  <c:v>45099</c:v>
                </c:pt>
                <c:pt idx="17">
                  <c:v>45100</c:v>
                </c:pt>
                <c:pt idx="18">
                  <c:v>45101</c:v>
                </c:pt>
                <c:pt idx="19">
                  <c:v>45102</c:v>
                </c:pt>
                <c:pt idx="20">
                  <c:v>45103</c:v>
                </c:pt>
                <c:pt idx="21">
                  <c:v>45104</c:v>
                </c:pt>
                <c:pt idx="22">
                  <c:v>45105</c:v>
                </c:pt>
                <c:pt idx="23">
                  <c:v>45106</c:v>
                </c:pt>
                <c:pt idx="24">
                  <c:v>45107</c:v>
                </c:pt>
                <c:pt idx="25">
                  <c:v>45108</c:v>
                </c:pt>
                <c:pt idx="26">
                  <c:v>45109</c:v>
                </c:pt>
                <c:pt idx="27">
                  <c:v>45110</c:v>
                </c:pt>
                <c:pt idx="28">
                  <c:v>45111</c:v>
                </c:pt>
                <c:pt idx="29">
                  <c:v>45112</c:v>
                </c:pt>
                <c:pt idx="30">
                  <c:v>45113</c:v>
                </c:pt>
              </c:numCache>
            </c:numRef>
          </c:cat>
          <c:val>
            <c:numRef>
              <c:f>工作表4!$S$6:$S$36</c:f>
              <c:numCache>
                <c:formatCode>0.00</c:formatCode>
                <c:ptCount val="31"/>
                <c:pt idx="0" formatCode="0.00_);[Red]\(0.00\)">
                  <c:v>28.99</c:v>
                </c:pt>
                <c:pt idx="1">
                  <c:v>28.39</c:v>
                </c:pt>
                <c:pt idx="2">
                  <c:v>28.53</c:v>
                </c:pt>
                <c:pt idx="3">
                  <c:v>27.17</c:v>
                </c:pt>
                <c:pt idx="4">
                  <c:v>26.12</c:v>
                </c:pt>
                <c:pt idx="5">
                  <c:v>25.93</c:v>
                </c:pt>
                <c:pt idx="6">
                  <c:v>25</c:v>
                </c:pt>
                <c:pt idx="7">
                  <c:v>26.09</c:v>
                </c:pt>
                <c:pt idx="8">
                  <c:v>26.14</c:v>
                </c:pt>
                <c:pt idx="9">
                  <c:v>24.59</c:v>
                </c:pt>
                <c:pt idx="10">
                  <c:v>26.46</c:v>
                </c:pt>
                <c:pt idx="11">
                  <c:v>27.31</c:v>
                </c:pt>
                <c:pt idx="12">
                  <c:v>28.98</c:v>
                </c:pt>
                <c:pt idx="13">
                  <c:v>28.98</c:v>
                </c:pt>
                <c:pt idx="14">
                  <c:v>29.4</c:v>
                </c:pt>
                <c:pt idx="15">
                  <c:v>29.86</c:v>
                </c:pt>
                <c:pt idx="16">
                  <c:v>29.52</c:v>
                </c:pt>
                <c:pt idx="17">
                  <c:v>28.4</c:v>
                </c:pt>
                <c:pt idx="18">
                  <c:v>29.61</c:v>
                </c:pt>
                <c:pt idx="19">
                  <c:v>29.97</c:v>
                </c:pt>
                <c:pt idx="20">
                  <c:v>29.8</c:v>
                </c:pt>
                <c:pt idx="21">
                  <c:v>29.8</c:v>
                </c:pt>
                <c:pt idx="22">
                  <c:v>28.56</c:v>
                </c:pt>
                <c:pt idx="23">
                  <c:v>28.82</c:v>
                </c:pt>
                <c:pt idx="24">
                  <c:v>29.13</c:v>
                </c:pt>
                <c:pt idx="25">
                  <c:v>29.55</c:v>
                </c:pt>
                <c:pt idx="26">
                  <c:v>30.71</c:v>
                </c:pt>
                <c:pt idx="27">
                  <c:v>29.18</c:v>
                </c:pt>
                <c:pt idx="28">
                  <c:v>29.37</c:v>
                </c:pt>
                <c:pt idx="29">
                  <c:v>30.65</c:v>
                </c:pt>
                <c:pt idx="30">
                  <c:v>30.99</c:v>
                </c:pt>
              </c:numCache>
            </c:numRef>
          </c:val>
          <c:smooth val="0"/>
          <c:extLst>
            <c:ext xmlns:c16="http://schemas.microsoft.com/office/drawing/2014/chart" uri="{C3380CC4-5D6E-409C-BE32-E72D297353CC}">
              <c16:uniqueId val="{00000001-7AFB-40E1-B840-F73312E1D584}"/>
            </c:ext>
          </c:extLst>
        </c:ser>
        <c:dLbls>
          <c:showLegendKey val="0"/>
          <c:showVal val="0"/>
          <c:showCatName val="0"/>
          <c:showSerName val="0"/>
          <c:showPercent val="0"/>
          <c:showBubbleSize val="0"/>
        </c:dLbls>
        <c:marker val="1"/>
        <c:smooth val="0"/>
        <c:axId val="457889728"/>
        <c:axId val="438430240"/>
      </c:lineChart>
      <c:dateAx>
        <c:axId val="18061596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kern="1200" baseline="0">
                    <a:solidFill>
                      <a:sysClr val="windowText" lastClr="000000">
                        <a:lumMod val="65000"/>
                        <a:lumOff val="35000"/>
                      </a:sysClr>
                    </a:solidFill>
                    <a:effectLst/>
                  </a:rPr>
                  <a:t>Time</a:t>
                </a:r>
                <a:endParaRPr lang="zh-TW" alt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800350368"/>
        <c:crosses val="autoZero"/>
        <c:auto val="1"/>
        <c:lblOffset val="100"/>
        <c:baseTimeUnit val="days"/>
      </c:dateAx>
      <c:valAx>
        <c:axId val="180035036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kern="1200" baseline="0" dirty="0">
                    <a:solidFill>
                      <a:schemeClr val="tx1"/>
                    </a:solidFill>
                    <a:effectLst/>
                  </a:rPr>
                  <a:t>Rai(mm)</a:t>
                </a:r>
                <a:endParaRPr lang="zh-TW" altLang="zh-TW" sz="400" b="0" i="0" u="none" strike="noStrike" kern="1200" baseline="0" dirty="0">
                  <a:solidFill>
                    <a:schemeClr val="tx1"/>
                  </a:solidFill>
                  <a:effectLst/>
                </a:endParaRPr>
              </a:p>
            </c:rich>
          </c:tx>
          <c:layout>
            <c:manualLayout>
              <c:xMode val="edge"/>
              <c:yMode val="edge"/>
              <c:x val="3.0555555555555555E-2"/>
              <c:y val="0.2366932779235928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806159696"/>
        <c:crosses val="autoZero"/>
        <c:crossBetween val="between"/>
      </c:valAx>
      <c:valAx>
        <c:axId val="43843024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kern="1200" baseline="0" dirty="0">
                    <a:solidFill>
                      <a:schemeClr val="tx1"/>
                    </a:solidFill>
                    <a:effectLst/>
                  </a:rPr>
                  <a:t>Temp(℃)</a:t>
                </a:r>
                <a:endParaRPr lang="zh-TW" altLang="zh-TW" sz="1000" b="0" i="0" u="none" strike="noStrike" kern="1200" baseline="0" dirty="0">
                  <a:solidFill>
                    <a:schemeClr val="tx1"/>
                  </a:solidFill>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0.00_);[Red]\(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57889728"/>
        <c:crosses val="max"/>
        <c:crossBetween val="between"/>
      </c:valAx>
      <c:dateAx>
        <c:axId val="457889728"/>
        <c:scaling>
          <c:orientation val="minMax"/>
        </c:scaling>
        <c:delete val="1"/>
        <c:axPos val="b"/>
        <c:numFmt formatCode="m/d/yyyy" sourceLinked="1"/>
        <c:majorTickMark val="out"/>
        <c:minorTickMark val="none"/>
        <c:tickLblPos val="nextTo"/>
        <c:crossAx val="438430240"/>
        <c:crosses val="autoZero"/>
        <c:auto val="1"/>
        <c:lblOffset val="100"/>
        <c:baseTimeUnit val="days"/>
        <c:majorUnit val="1"/>
        <c:minorUnit val="1"/>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1400" b="0" i="0" u="none" strike="noStrike" kern="1200" spc="0" baseline="0" dirty="0">
                <a:solidFill>
                  <a:schemeClr val="tx1"/>
                </a:solidFill>
                <a:effectLst/>
                <a:latin typeface="Arial" panose="020B0604020202020204" pitchFamily="34" charset="0"/>
                <a:cs typeface="Arial" panose="020B0604020202020204" pitchFamily="34" charset="0"/>
              </a:rPr>
              <a:t>Rainfall and temperature relationship</a:t>
            </a:r>
            <a:r>
              <a:rPr lang="zh-TW" altLang="en-US" sz="1400" b="0" i="0" u="none" strike="noStrike" kern="1200" spc="0" baseline="0" dirty="0">
                <a:solidFill>
                  <a:schemeClr val="tx1"/>
                </a:solidFill>
                <a:effectLst/>
                <a:latin typeface="Arial" panose="020B0604020202020204" pitchFamily="34" charset="0"/>
                <a:cs typeface="Arial" panose="020B0604020202020204" pitchFamily="34" charset="0"/>
              </a:rPr>
              <a:t> </a:t>
            </a:r>
            <a:r>
              <a:rPr lang="en-US" altLang="zh-TW" sz="1400" b="0" i="0" u="none" strike="noStrike" kern="1200" spc="0" baseline="0" dirty="0">
                <a:solidFill>
                  <a:schemeClr val="tx1"/>
                </a:solidFill>
                <a:effectLst/>
                <a:latin typeface="Arial" panose="020B0604020202020204" pitchFamily="34" charset="0"/>
                <a:cs typeface="Arial" panose="020B0604020202020204" pitchFamily="34" charset="0"/>
              </a:rPr>
              <a:t>during the </a:t>
            </a:r>
            <a:r>
              <a:rPr lang="en-US" altLang="zh-TW" sz="1400" b="0" i="0" u="none" strike="noStrike" kern="1200" spc="0" baseline="0" dirty="0" err="1">
                <a:solidFill>
                  <a:schemeClr val="tx1"/>
                </a:solidFill>
                <a:effectLst/>
                <a:latin typeface="Arial" panose="020B0604020202020204" pitchFamily="34" charset="0"/>
                <a:cs typeface="Arial" panose="020B0604020202020204" pitchFamily="34" charset="0"/>
              </a:rPr>
              <a:t>Dashu</a:t>
            </a:r>
            <a:r>
              <a:rPr lang="en-US" altLang="zh-TW" sz="1400" b="0" i="0" u="none" strike="noStrike" kern="1200" spc="0" baseline="0" dirty="0">
                <a:solidFill>
                  <a:schemeClr val="tx1"/>
                </a:solidFill>
                <a:effectLst/>
                <a:latin typeface="Arial" panose="020B0604020202020204" pitchFamily="34" charset="0"/>
                <a:cs typeface="Arial" panose="020B0604020202020204" pitchFamily="34" charset="0"/>
              </a:rPr>
              <a:t> period in 2022</a:t>
            </a:r>
            <a:endParaRPr lang="zh-TW" altLang="en-US" sz="1400" b="0" i="0" u="none" strike="noStrike" kern="1200" spc="0" baseline="0"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v>Rainfall</c:v>
          </c:tx>
          <c:spPr>
            <a:solidFill>
              <a:schemeClr val="accent1"/>
            </a:solidFill>
            <a:ln>
              <a:noFill/>
            </a:ln>
            <a:effectLst/>
          </c:spPr>
          <c:invertIfNegative val="0"/>
          <c:cat>
            <c:numRef>
              <c:f>工作表4!$K$42:$K$72</c:f>
              <c:numCache>
                <c:formatCode>m/d/yyyy</c:formatCode>
                <c:ptCount val="31"/>
                <c:pt idx="0">
                  <c:v>44750</c:v>
                </c:pt>
                <c:pt idx="1">
                  <c:v>44751</c:v>
                </c:pt>
                <c:pt idx="2">
                  <c:v>44752</c:v>
                </c:pt>
                <c:pt idx="3">
                  <c:v>44753</c:v>
                </c:pt>
                <c:pt idx="4">
                  <c:v>44754</c:v>
                </c:pt>
                <c:pt idx="5">
                  <c:v>44755</c:v>
                </c:pt>
                <c:pt idx="6">
                  <c:v>44756</c:v>
                </c:pt>
                <c:pt idx="7">
                  <c:v>44757</c:v>
                </c:pt>
                <c:pt idx="8">
                  <c:v>44758</c:v>
                </c:pt>
                <c:pt idx="9">
                  <c:v>44759</c:v>
                </c:pt>
                <c:pt idx="10">
                  <c:v>44760</c:v>
                </c:pt>
                <c:pt idx="11">
                  <c:v>44761</c:v>
                </c:pt>
                <c:pt idx="12">
                  <c:v>44762</c:v>
                </c:pt>
                <c:pt idx="13">
                  <c:v>44763</c:v>
                </c:pt>
                <c:pt idx="14">
                  <c:v>44764</c:v>
                </c:pt>
                <c:pt idx="15">
                  <c:v>44765</c:v>
                </c:pt>
                <c:pt idx="16">
                  <c:v>44766</c:v>
                </c:pt>
                <c:pt idx="17">
                  <c:v>44767</c:v>
                </c:pt>
                <c:pt idx="18">
                  <c:v>44768</c:v>
                </c:pt>
                <c:pt idx="19">
                  <c:v>44769</c:v>
                </c:pt>
                <c:pt idx="20">
                  <c:v>44770</c:v>
                </c:pt>
                <c:pt idx="21">
                  <c:v>44771</c:v>
                </c:pt>
                <c:pt idx="22">
                  <c:v>44772</c:v>
                </c:pt>
                <c:pt idx="23">
                  <c:v>44773</c:v>
                </c:pt>
                <c:pt idx="24">
                  <c:v>44774</c:v>
                </c:pt>
                <c:pt idx="25">
                  <c:v>44775</c:v>
                </c:pt>
                <c:pt idx="26">
                  <c:v>44776</c:v>
                </c:pt>
                <c:pt idx="27">
                  <c:v>44777</c:v>
                </c:pt>
                <c:pt idx="28">
                  <c:v>44778</c:v>
                </c:pt>
                <c:pt idx="29">
                  <c:v>44779</c:v>
                </c:pt>
                <c:pt idx="30">
                  <c:v>44780</c:v>
                </c:pt>
              </c:numCache>
            </c:numRef>
          </c:cat>
          <c:val>
            <c:numRef>
              <c:f>工作表4!$L$42:$L$72</c:f>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1.6</c:v>
                </c:pt>
                <c:pt idx="13">
                  <c:v>0</c:v>
                </c:pt>
                <c:pt idx="14">
                  <c:v>0</c:v>
                </c:pt>
                <c:pt idx="15">
                  <c:v>0</c:v>
                </c:pt>
                <c:pt idx="16">
                  <c:v>0</c:v>
                </c:pt>
                <c:pt idx="17">
                  <c:v>0</c:v>
                </c:pt>
                <c:pt idx="18">
                  <c:v>0</c:v>
                </c:pt>
                <c:pt idx="19">
                  <c:v>0</c:v>
                </c:pt>
                <c:pt idx="20">
                  <c:v>0</c:v>
                </c:pt>
                <c:pt idx="21">
                  <c:v>3.8</c:v>
                </c:pt>
                <c:pt idx="22">
                  <c:v>1</c:v>
                </c:pt>
                <c:pt idx="23">
                  <c:v>0</c:v>
                </c:pt>
                <c:pt idx="24">
                  <c:v>0</c:v>
                </c:pt>
                <c:pt idx="25">
                  <c:v>6.4</c:v>
                </c:pt>
                <c:pt idx="26">
                  <c:v>0</c:v>
                </c:pt>
                <c:pt idx="27">
                  <c:v>0</c:v>
                </c:pt>
                <c:pt idx="28">
                  <c:v>0</c:v>
                </c:pt>
                <c:pt idx="29">
                  <c:v>0</c:v>
                </c:pt>
                <c:pt idx="30">
                  <c:v>0</c:v>
                </c:pt>
              </c:numCache>
            </c:numRef>
          </c:val>
          <c:extLst>
            <c:ext xmlns:c16="http://schemas.microsoft.com/office/drawing/2014/chart" uri="{C3380CC4-5D6E-409C-BE32-E72D297353CC}">
              <c16:uniqueId val="{00000000-B384-4569-B03D-29348552DE38}"/>
            </c:ext>
          </c:extLst>
        </c:ser>
        <c:dLbls>
          <c:showLegendKey val="0"/>
          <c:showVal val="0"/>
          <c:showCatName val="0"/>
          <c:showSerName val="0"/>
          <c:showPercent val="0"/>
          <c:showBubbleSize val="0"/>
        </c:dLbls>
        <c:gapWidth val="219"/>
        <c:overlap val="-27"/>
        <c:axId val="457887808"/>
        <c:axId val="586651200"/>
      </c:barChart>
      <c:lineChart>
        <c:grouping val="standard"/>
        <c:varyColors val="0"/>
        <c:ser>
          <c:idx val="1"/>
          <c:order val="1"/>
          <c:tx>
            <c:v>Temperature</c:v>
          </c:tx>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cat>
            <c:numRef>
              <c:f>工作表4!$K$42:$K$72</c:f>
              <c:numCache>
                <c:formatCode>m/d/yyyy</c:formatCode>
                <c:ptCount val="31"/>
                <c:pt idx="0">
                  <c:v>44750</c:v>
                </c:pt>
                <c:pt idx="1">
                  <c:v>44751</c:v>
                </c:pt>
                <c:pt idx="2">
                  <c:v>44752</c:v>
                </c:pt>
                <c:pt idx="3">
                  <c:v>44753</c:v>
                </c:pt>
                <c:pt idx="4">
                  <c:v>44754</c:v>
                </c:pt>
                <c:pt idx="5">
                  <c:v>44755</c:v>
                </c:pt>
                <c:pt idx="6">
                  <c:v>44756</c:v>
                </c:pt>
                <c:pt idx="7">
                  <c:v>44757</c:v>
                </c:pt>
                <c:pt idx="8">
                  <c:v>44758</c:v>
                </c:pt>
                <c:pt idx="9">
                  <c:v>44759</c:v>
                </c:pt>
                <c:pt idx="10">
                  <c:v>44760</c:v>
                </c:pt>
                <c:pt idx="11">
                  <c:v>44761</c:v>
                </c:pt>
                <c:pt idx="12">
                  <c:v>44762</c:v>
                </c:pt>
                <c:pt idx="13">
                  <c:v>44763</c:v>
                </c:pt>
                <c:pt idx="14">
                  <c:v>44764</c:v>
                </c:pt>
                <c:pt idx="15">
                  <c:v>44765</c:v>
                </c:pt>
                <c:pt idx="16">
                  <c:v>44766</c:v>
                </c:pt>
                <c:pt idx="17">
                  <c:v>44767</c:v>
                </c:pt>
                <c:pt idx="18">
                  <c:v>44768</c:v>
                </c:pt>
                <c:pt idx="19">
                  <c:v>44769</c:v>
                </c:pt>
                <c:pt idx="20">
                  <c:v>44770</c:v>
                </c:pt>
                <c:pt idx="21">
                  <c:v>44771</c:v>
                </c:pt>
                <c:pt idx="22">
                  <c:v>44772</c:v>
                </c:pt>
                <c:pt idx="23">
                  <c:v>44773</c:v>
                </c:pt>
                <c:pt idx="24">
                  <c:v>44774</c:v>
                </c:pt>
                <c:pt idx="25">
                  <c:v>44775</c:v>
                </c:pt>
                <c:pt idx="26">
                  <c:v>44776</c:v>
                </c:pt>
                <c:pt idx="27">
                  <c:v>44777</c:v>
                </c:pt>
                <c:pt idx="28">
                  <c:v>44778</c:v>
                </c:pt>
                <c:pt idx="29">
                  <c:v>44779</c:v>
                </c:pt>
                <c:pt idx="30">
                  <c:v>44780</c:v>
                </c:pt>
              </c:numCache>
            </c:numRef>
          </c:cat>
          <c:val>
            <c:numRef>
              <c:f>工作表4!$Q$42:$Q$72</c:f>
              <c:numCache>
                <c:formatCode>General</c:formatCode>
                <c:ptCount val="31"/>
                <c:pt idx="0">
                  <c:v>30.37</c:v>
                </c:pt>
                <c:pt idx="1">
                  <c:v>30.7</c:v>
                </c:pt>
                <c:pt idx="2">
                  <c:v>30.71</c:v>
                </c:pt>
                <c:pt idx="3">
                  <c:v>30.85</c:v>
                </c:pt>
                <c:pt idx="4">
                  <c:v>30.24</c:v>
                </c:pt>
                <c:pt idx="5">
                  <c:v>30.210999999999999</c:v>
                </c:pt>
                <c:pt idx="6">
                  <c:v>30.64</c:v>
                </c:pt>
                <c:pt idx="7">
                  <c:v>30.48</c:v>
                </c:pt>
                <c:pt idx="8">
                  <c:v>31</c:v>
                </c:pt>
                <c:pt idx="9">
                  <c:v>30.88</c:v>
                </c:pt>
                <c:pt idx="10">
                  <c:v>30.56</c:v>
                </c:pt>
                <c:pt idx="11">
                  <c:v>30.89</c:v>
                </c:pt>
                <c:pt idx="12">
                  <c:v>30.56</c:v>
                </c:pt>
                <c:pt idx="13">
                  <c:v>30.89</c:v>
                </c:pt>
                <c:pt idx="14">
                  <c:v>30.77</c:v>
                </c:pt>
                <c:pt idx="15">
                  <c:v>31.07</c:v>
                </c:pt>
                <c:pt idx="16">
                  <c:v>31.52</c:v>
                </c:pt>
                <c:pt idx="17">
                  <c:v>30.45</c:v>
                </c:pt>
                <c:pt idx="18">
                  <c:v>30.01</c:v>
                </c:pt>
                <c:pt idx="19">
                  <c:v>30.12</c:v>
                </c:pt>
                <c:pt idx="20">
                  <c:v>30.38</c:v>
                </c:pt>
                <c:pt idx="21">
                  <c:v>31.31</c:v>
                </c:pt>
                <c:pt idx="22">
                  <c:v>29.91</c:v>
                </c:pt>
                <c:pt idx="23">
                  <c:v>29.63</c:v>
                </c:pt>
                <c:pt idx="24">
                  <c:v>30</c:v>
                </c:pt>
                <c:pt idx="25">
                  <c:v>27.79</c:v>
                </c:pt>
                <c:pt idx="26">
                  <c:v>29.39</c:v>
                </c:pt>
                <c:pt idx="27">
                  <c:v>30.44</c:v>
                </c:pt>
                <c:pt idx="28">
                  <c:v>30.17</c:v>
                </c:pt>
                <c:pt idx="29">
                  <c:v>30.91</c:v>
                </c:pt>
                <c:pt idx="30">
                  <c:v>30.79</c:v>
                </c:pt>
              </c:numCache>
            </c:numRef>
          </c:val>
          <c:smooth val="0"/>
          <c:extLst>
            <c:ext xmlns:c16="http://schemas.microsoft.com/office/drawing/2014/chart" uri="{C3380CC4-5D6E-409C-BE32-E72D297353CC}">
              <c16:uniqueId val="{00000001-B384-4569-B03D-29348552DE38}"/>
            </c:ext>
          </c:extLst>
        </c:ser>
        <c:dLbls>
          <c:showLegendKey val="0"/>
          <c:showVal val="0"/>
          <c:showCatName val="0"/>
          <c:showSerName val="0"/>
          <c:showPercent val="0"/>
          <c:showBubbleSize val="0"/>
        </c:dLbls>
        <c:marker val="1"/>
        <c:smooth val="0"/>
        <c:axId val="457909888"/>
        <c:axId val="475441503"/>
      </c:lineChart>
      <c:dateAx>
        <c:axId val="45788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kern="1200" baseline="0" dirty="0">
                    <a:solidFill>
                      <a:schemeClr val="tx1"/>
                    </a:solidFill>
                    <a:effectLst/>
                  </a:rPr>
                  <a:t>Time</a:t>
                </a:r>
                <a:endParaRPr lang="zh-TW" altLang="en-US" sz="1000" b="0" i="0" u="none" strike="noStrike" kern="1200" baseline="0" dirty="0">
                  <a:solidFill>
                    <a:schemeClr val="tx1"/>
                  </a:solidFill>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586651200"/>
        <c:crosses val="autoZero"/>
        <c:auto val="1"/>
        <c:lblOffset val="100"/>
        <c:baseTimeUnit val="days"/>
      </c:dateAx>
      <c:valAx>
        <c:axId val="586651200"/>
        <c:scaling>
          <c:orientation val="minMax"/>
          <c:max val="6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kern="1200" baseline="0" dirty="0">
                    <a:solidFill>
                      <a:schemeClr val="tx1"/>
                    </a:solidFill>
                    <a:effectLst/>
                  </a:rPr>
                  <a:t>Rain(mm)</a:t>
                </a:r>
                <a:endParaRPr lang="zh-TW" altLang="zh-TW" sz="400" b="0" i="0" u="none" strike="noStrike" kern="1200" baseline="0" dirty="0">
                  <a:solidFill>
                    <a:schemeClr val="tx1"/>
                  </a:solidFill>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57887808"/>
        <c:crosses val="autoZero"/>
        <c:crossBetween val="between"/>
      </c:valAx>
      <c:valAx>
        <c:axId val="475441503"/>
        <c:scaling>
          <c:orientation val="minMax"/>
          <c:max val="40"/>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kern="1200" baseline="0" dirty="0">
                    <a:solidFill>
                      <a:schemeClr val="tx1"/>
                    </a:solidFill>
                    <a:effectLst/>
                  </a:rPr>
                  <a:t>Temp(℃)</a:t>
                </a:r>
                <a:endParaRPr lang="zh-TW" altLang="zh-TW" sz="1000" b="0" i="0" u="none" strike="noStrike" kern="1200" baseline="0" dirty="0">
                  <a:solidFill>
                    <a:schemeClr val="tx1"/>
                  </a:solidFill>
                  <a:effectLst/>
                </a:endParaRPr>
              </a:p>
            </c:rich>
          </c:tx>
          <c:layout>
            <c:manualLayout>
              <c:xMode val="edge"/>
              <c:yMode val="edge"/>
              <c:x val="0.92219444444444443"/>
              <c:y val="0.2757443861184018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57909888"/>
        <c:crosses val="max"/>
        <c:crossBetween val="between"/>
      </c:valAx>
      <c:dateAx>
        <c:axId val="457909888"/>
        <c:scaling>
          <c:orientation val="minMax"/>
        </c:scaling>
        <c:delete val="1"/>
        <c:axPos val="b"/>
        <c:numFmt formatCode="m/d/yyyy" sourceLinked="1"/>
        <c:majorTickMark val="out"/>
        <c:minorTickMark val="none"/>
        <c:tickLblPos val="nextTo"/>
        <c:crossAx val="475441503"/>
        <c:crosses val="autoZero"/>
        <c:auto val="1"/>
        <c:lblOffset val="100"/>
        <c:baseTimeUnit val="days"/>
        <c:majorUnit val="1"/>
        <c:minorUnit val="1"/>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1400" b="0" i="0" u="none" strike="noStrike" kern="1200" spc="0" baseline="0" dirty="0">
                <a:solidFill>
                  <a:schemeClr val="tx1"/>
                </a:solidFill>
                <a:effectLst/>
                <a:latin typeface="Arial" panose="020B0604020202020204" pitchFamily="34" charset="0"/>
                <a:cs typeface="Arial" panose="020B0604020202020204" pitchFamily="34" charset="0"/>
              </a:rPr>
              <a:t>Rainfall and temperature relationship</a:t>
            </a:r>
            <a:r>
              <a:rPr lang="zh-TW" altLang="en-US" sz="1400" b="0" i="0" u="none" strike="noStrike" kern="1200" spc="0" baseline="0" dirty="0">
                <a:solidFill>
                  <a:schemeClr val="tx1"/>
                </a:solidFill>
                <a:effectLst/>
                <a:latin typeface="Arial" panose="020B0604020202020204" pitchFamily="34" charset="0"/>
                <a:cs typeface="Arial" panose="020B0604020202020204" pitchFamily="34" charset="0"/>
              </a:rPr>
              <a:t> </a:t>
            </a:r>
            <a:r>
              <a:rPr lang="en-US" altLang="zh-TW" sz="1400" b="0" i="0" u="none" strike="noStrike" kern="1200" spc="0" baseline="0" dirty="0">
                <a:solidFill>
                  <a:schemeClr val="tx1"/>
                </a:solidFill>
                <a:effectLst/>
                <a:latin typeface="Arial" panose="020B0604020202020204" pitchFamily="34" charset="0"/>
                <a:cs typeface="Arial" panose="020B0604020202020204" pitchFamily="34" charset="0"/>
              </a:rPr>
              <a:t>during the </a:t>
            </a:r>
            <a:r>
              <a:rPr lang="en-US" altLang="zh-TW" sz="1400" b="0" i="0" u="none" strike="noStrike" kern="1200" spc="0" baseline="0" dirty="0" err="1">
                <a:solidFill>
                  <a:schemeClr val="tx1"/>
                </a:solidFill>
                <a:effectLst/>
                <a:latin typeface="Arial" panose="020B0604020202020204" pitchFamily="34" charset="0"/>
                <a:cs typeface="Arial" panose="020B0604020202020204" pitchFamily="34" charset="0"/>
              </a:rPr>
              <a:t>Dashu</a:t>
            </a:r>
            <a:r>
              <a:rPr lang="en-US" altLang="zh-TW" sz="1400" b="0" i="0" u="none" strike="noStrike" kern="1200" spc="0" baseline="0" dirty="0">
                <a:solidFill>
                  <a:schemeClr val="tx1"/>
                </a:solidFill>
                <a:effectLst/>
                <a:latin typeface="Arial" panose="020B0604020202020204" pitchFamily="34" charset="0"/>
                <a:cs typeface="Arial" panose="020B0604020202020204" pitchFamily="34" charset="0"/>
              </a:rPr>
              <a:t> period in 2023</a:t>
            </a:r>
            <a:endParaRPr lang="zh-TW" altLang="en-US" sz="1400" b="0" i="0" u="none" strike="noStrike" kern="1200" spc="0" baseline="0"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v>Rainfall</c:v>
          </c:tx>
          <c:spPr>
            <a:solidFill>
              <a:schemeClr val="accent1"/>
            </a:solidFill>
            <a:ln>
              <a:noFill/>
            </a:ln>
            <a:effectLst/>
          </c:spPr>
          <c:invertIfNegative val="0"/>
          <c:cat>
            <c:numRef>
              <c:f>工作表4!$M$42:$M$72</c:f>
              <c:numCache>
                <c:formatCode>m/d/yyyy</c:formatCode>
                <c:ptCount val="31"/>
                <c:pt idx="0">
                  <c:v>45115</c:v>
                </c:pt>
                <c:pt idx="1">
                  <c:v>45116</c:v>
                </c:pt>
                <c:pt idx="2">
                  <c:v>45117</c:v>
                </c:pt>
                <c:pt idx="3">
                  <c:v>45118</c:v>
                </c:pt>
                <c:pt idx="4">
                  <c:v>45119</c:v>
                </c:pt>
                <c:pt idx="5">
                  <c:v>45120</c:v>
                </c:pt>
                <c:pt idx="6">
                  <c:v>45121</c:v>
                </c:pt>
                <c:pt idx="7">
                  <c:v>45122</c:v>
                </c:pt>
                <c:pt idx="8">
                  <c:v>45123</c:v>
                </c:pt>
                <c:pt idx="9">
                  <c:v>45124</c:v>
                </c:pt>
                <c:pt idx="10">
                  <c:v>45125</c:v>
                </c:pt>
                <c:pt idx="11">
                  <c:v>45126</c:v>
                </c:pt>
                <c:pt idx="12">
                  <c:v>45127</c:v>
                </c:pt>
                <c:pt idx="13">
                  <c:v>45128</c:v>
                </c:pt>
                <c:pt idx="14">
                  <c:v>45129</c:v>
                </c:pt>
                <c:pt idx="15">
                  <c:v>45130</c:v>
                </c:pt>
                <c:pt idx="16">
                  <c:v>45131</c:v>
                </c:pt>
                <c:pt idx="17">
                  <c:v>45132</c:v>
                </c:pt>
                <c:pt idx="18">
                  <c:v>45133</c:v>
                </c:pt>
                <c:pt idx="19">
                  <c:v>45134</c:v>
                </c:pt>
                <c:pt idx="20">
                  <c:v>45135</c:v>
                </c:pt>
                <c:pt idx="21">
                  <c:v>45136</c:v>
                </c:pt>
                <c:pt idx="22">
                  <c:v>45137</c:v>
                </c:pt>
                <c:pt idx="23">
                  <c:v>45138</c:v>
                </c:pt>
                <c:pt idx="24">
                  <c:v>45139</c:v>
                </c:pt>
                <c:pt idx="25">
                  <c:v>45140</c:v>
                </c:pt>
                <c:pt idx="26">
                  <c:v>45141</c:v>
                </c:pt>
                <c:pt idx="27">
                  <c:v>45142</c:v>
                </c:pt>
                <c:pt idx="28">
                  <c:v>45143</c:v>
                </c:pt>
                <c:pt idx="29">
                  <c:v>45144</c:v>
                </c:pt>
                <c:pt idx="30">
                  <c:v>45145</c:v>
                </c:pt>
              </c:numCache>
            </c:numRef>
          </c:cat>
          <c:val>
            <c:numRef>
              <c:f>工作表4!$N$42:$N$72</c:f>
              <c:numCache>
                <c:formatCode>General</c:formatCode>
                <c:ptCount val="31"/>
                <c:pt idx="0">
                  <c:v>0</c:v>
                </c:pt>
                <c:pt idx="1">
                  <c:v>0</c:v>
                </c:pt>
                <c:pt idx="2">
                  <c:v>0</c:v>
                </c:pt>
                <c:pt idx="3">
                  <c:v>0</c:v>
                </c:pt>
                <c:pt idx="4">
                  <c:v>0</c:v>
                </c:pt>
                <c:pt idx="5">
                  <c:v>0</c:v>
                </c:pt>
                <c:pt idx="6">
                  <c:v>0</c:v>
                </c:pt>
                <c:pt idx="7">
                  <c:v>0</c:v>
                </c:pt>
                <c:pt idx="8">
                  <c:v>0</c:v>
                </c:pt>
                <c:pt idx="9">
                  <c:v>0</c:v>
                </c:pt>
                <c:pt idx="10">
                  <c:v>0.4</c:v>
                </c:pt>
                <c:pt idx="11">
                  <c:v>0</c:v>
                </c:pt>
                <c:pt idx="12">
                  <c:v>0</c:v>
                </c:pt>
                <c:pt idx="13">
                  <c:v>0</c:v>
                </c:pt>
                <c:pt idx="14">
                  <c:v>0</c:v>
                </c:pt>
                <c:pt idx="15">
                  <c:v>0</c:v>
                </c:pt>
                <c:pt idx="16">
                  <c:v>0</c:v>
                </c:pt>
                <c:pt idx="17">
                  <c:v>11</c:v>
                </c:pt>
                <c:pt idx="18">
                  <c:v>54.2</c:v>
                </c:pt>
                <c:pt idx="19">
                  <c:v>15</c:v>
                </c:pt>
                <c:pt idx="20">
                  <c:v>6.4</c:v>
                </c:pt>
                <c:pt idx="21">
                  <c:v>0</c:v>
                </c:pt>
                <c:pt idx="22">
                  <c:v>0</c:v>
                </c:pt>
                <c:pt idx="23">
                  <c:v>0</c:v>
                </c:pt>
                <c:pt idx="24">
                  <c:v>1.4</c:v>
                </c:pt>
                <c:pt idx="25">
                  <c:v>3.8</c:v>
                </c:pt>
                <c:pt idx="26">
                  <c:v>0</c:v>
                </c:pt>
                <c:pt idx="27">
                  <c:v>0</c:v>
                </c:pt>
                <c:pt idx="28">
                  <c:v>0</c:v>
                </c:pt>
                <c:pt idx="29">
                  <c:v>0</c:v>
                </c:pt>
                <c:pt idx="30">
                  <c:v>0</c:v>
                </c:pt>
              </c:numCache>
            </c:numRef>
          </c:val>
          <c:extLst>
            <c:ext xmlns:c16="http://schemas.microsoft.com/office/drawing/2014/chart" uri="{C3380CC4-5D6E-409C-BE32-E72D297353CC}">
              <c16:uniqueId val="{00000000-93F5-41B7-AD08-1617080C69B4}"/>
            </c:ext>
          </c:extLst>
        </c:ser>
        <c:dLbls>
          <c:showLegendKey val="0"/>
          <c:showVal val="0"/>
          <c:showCatName val="0"/>
          <c:showSerName val="0"/>
          <c:showPercent val="0"/>
          <c:showBubbleSize val="0"/>
        </c:dLbls>
        <c:gapWidth val="219"/>
        <c:overlap val="-27"/>
        <c:axId val="1806156816"/>
        <c:axId val="1361195360"/>
      </c:barChart>
      <c:lineChart>
        <c:grouping val="standard"/>
        <c:varyColors val="0"/>
        <c:ser>
          <c:idx val="1"/>
          <c:order val="1"/>
          <c:tx>
            <c:v>Temperature</c:v>
          </c:tx>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cat>
            <c:numRef>
              <c:f>工作表4!$M$42:$M$72</c:f>
              <c:numCache>
                <c:formatCode>m/d/yyyy</c:formatCode>
                <c:ptCount val="31"/>
                <c:pt idx="0">
                  <c:v>45115</c:v>
                </c:pt>
                <c:pt idx="1">
                  <c:v>45116</c:v>
                </c:pt>
                <c:pt idx="2">
                  <c:v>45117</c:v>
                </c:pt>
                <c:pt idx="3">
                  <c:v>45118</c:v>
                </c:pt>
                <c:pt idx="4">
                  <c:v>45119</c:v>
                </c:pt>
                <c:pt idx="5">
                  <c:v>45120</c:v>
                </c:pt>
                <c:pt idx="6">
                  <c:v>45121</c:v>
                </c:pt>
                <c:pt idx="7">
                  <c:v>45122</c:v>
                </c:pt>
                <c:pt idx="8">
                  <c:v>45123</c:v>
                </c:pt>
                <c:pt idx="9">
                  <c:v>45124</c:v>
                </c:pt>
                <c:pt idx="10">
                  <c:v>45125</c:v>
                </c:pt>
                <c:pt idx="11">
                  <c:v>45126</c:v>
                </c:pt>
                <c:pt idx="12">
                  <c:v>45127</c:v>
                </c:pt>
                <c:pt idx="13">
                  <c:v>45128</c:v>
                </c:pt>
                <c:pt idx="14">
                  <c:v>45129</c:v>
                </c:pt>
                <c:pt idx="15">
                  <c:v>45130</c:v>
                </c:pt>
                <c:pt idx="16">
                  <c:v>45131</c:v>
                </c:pt>
                <c:pt idx="17">
                  <c:v>45132</c:v>
                </c:pt>
                <c:pt idx="18">
                  <c:v>45133</c:v>
                </c:pt>
                <c:pt idx="19">
                  <c:v>45134</c:v>
                </c:pt>
                <c:pt idx="20">
                  <c:v>45135</c:v>
                </c:pt>
                <c:pt idx="21">
                  <c:v>45136</c:v>
                </c:pt>
                <c:pt idx="22">
                  <c:v>45137</c:v>
                </c:pt>
                <c:pt idx="23">
                  <c:v>45138</c:v>
                </c:pt>
                <c:pt idx="24">
                  <c:v>45139</c:v>
                </c:pt>
                <c:pt idx="25">
                  <c:v>45140</c:v>
                </c:pt>
                <c:pt idx="26">
                  <c:v>45141</c:v>
                </c:pt>
                <c:pt idx="27">
                  <c:v>45142</c:v>
                </c:pt>
                <c:pt idx="28">
                  <c:v>45143</c:v>
                </c:pt>
                <c:pt idx="29">
                  <c:v>45144</c:v>
                </c:pt>
                <c:pt idx="30">
                  <c:v>45145</c:v>
                </c:pt>
              </c:numCache>
            </c:numRef>
          </c:cat>
          <c:val>
            <c:numRef>
              <c:f>工作表4!$S$42:$S$72</c:f>
              <c:numCache>
                <c:formatCode>0.00</c:formatCode>
                <c:ptCount val="31"/>
                <c:pt idx="0">
                  <c:v>30.73</c:v>
                </c:pt>
                <c:pt idx="1">
                  <c:v>29.94</c:v>
                </c:pt>
                <c:pt idx="2">
                  <c:v>30.43</c:v>
                </c:pt>
                <c:pt idx="3">
                  <c:v>30.43</c:v>
                </c:pt>
                <c:pt idx="4">
                  <c:v>30.19</c:v>
                </c:pt>
                <c:pt idx="5">
                  <c:v>30.6</c:v>
                </c:pt>
                <c:pt idx="6">
                  <c:v>30.35</c:v>
                </c:pt>
                <c:pt idx="7">
                  <c:v>31.01</c:v>
                </c:pt>
                <c:pt idx="8">
                  <c:v>30.52</c:v>
                </c:pt>
                <c:pt idx="9">
                  <c:v>29.85</c:v>
                </c:pt>
                <c:pt idx="10">
                  <c:v>29.69</c:v>
                </c:pt>
                <c:pt idx="11">
                  <c:v>29.78</c:v>
                </c:pt>
                <c:pt idx="12">
                  <c:v>30.48</c:v>
                </c:pt>
                <c:pt idx="13">
                  <c:v>30.75</c:v>
                </c:pt>
                <c:pt idx="14">
                  <c:v>30.88</c:v>
                </c:pt>
                <c:pt idx="15">
                  <c:v>30.64</c:v>
                </c:pt>
                <c:pt idx="16">
                  <c:v>30.33</c:v>
                </c:pt>
                <c:pt idx="17">
                  <c:v>29.74</c:v>
                </c:pt>
                <c:pt idx="18">
                  <c:v>27.87</c:v>
                </c:pt>
                <c:pt idx="19">
                  <c:v>28.1</c:v>
                </c:pt>
                <c:pt idx="20">
                  <c:v>28.76</c:v>
                </c:pt>
                <c:pt idx="21">
                  <c:v>28.81</c:v>
                </c:pt>
                <c:pt idx="22">
                  <c:v>29.02</c:v>
                </c:pt>
                <c:pt idx="23">
                  <c:v>29.08</c:v>
                </c:pt>
                <c:pt idx="24">
                  <c:v>29.31</c:v>
                </c:pt>
                <c:pt idx="25">
                  <c:v>30.01</c:v>
                </c:pt>
                <c:pt idx="26">
                  <c:v>32.57</c:v>
                </c:pt>
                <c:pt idx="27">
                  <c:v>32.31</c:v>
                </c:pt>
                <c:pt idx="28">
                  <c:v>30.71</c:v>
                </c:pt>
                <c:pt idx="29">
                  <c:v>31.06</c:v>
                </c:pt>
                <c:pt idx="30">
                  <c:v>30.68</c:v>
                </c:pt>
              </c:numCache>
            </c:numRef>
          </c:val>
          <c:smooth val="0"/>
          <c:extLst>
            <c:ext xmlns:c16="http://schemas.microsoft.com/office/drawing/2014/chart" uri="{C3380CC4-5D6E-409C-BE32-E72D297353CC}">
              <c16:uniqueId val="{00000001-93F5-41B7-AD08-1617080C69B4}"/>
            </c:ext>
          </c:extLst>
        </c:ser>
        <c:dLbls>
          <c:showLegendKey val="0"/>
          <c:showVal val="0"/>
          <c:showCatName val="0"/>
          <c:showSerName val="0"/>
          <c:showPercent val="0"/>
          <c:showBubbleSize val="0"/>
        </c:dLbls>
        <c:marker val="1"/>
        <c:smooth val="0"/>
        <c:axId val="1184266592"/>
        <c:axId val="659785760"/>
      </c:lineChart>
      <c:dateAx>
        <c:axId val="18061568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kern="1200" baseline="0" dirty="0">
                    <a:solidFill>
                      <a:schemeClr val="tx1"/>
                    </a:solidFill>
                    <a:effectLst/>
                  </a:rPr>
                  <a:t>Time</a:t>
                </a:r>
                <a:endParaRPr lang="zh-TW" altLang="en-US" dirty="0">
                  <a:solidFill>
                    <a:schemeClr val="tx1"/>
                  </a:solidFill>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361195360"/>
        <c:crosses val="autoZero"/>
        <c:auto val="1"/>
        <c:lblOffset val="100"/>
        <c:baseTimeUnit val="days"/>
      </c:dateAx>
      <c:valAx>
        <c:axId val="13611953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kern="1200" baseline="0" dirty="0">
                    <a:solidFill>
                      <a:schemeClr val="tx1"/>
                    </a:solidFill>
                    <a:effectLst/>
                  </a:rPr>
                  <a:t>Rain(mm)</a:t>
                </a:r>
                <a:endParaRPr lang="zh-TW" altLang="zh-TW" sz="400" b="0" i="0" u="none" strike="noStrike" kern="1200" baseline="0" dirty="0">
                  <a:solidFill>
                    <a:schemeClr val="tx1"/>
                  </a:solidFill>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806156816"/>
        <c:crosses val="autoZero"/>
        <c:crossBetween val="between"/>
      </c:valAx>
      <c:valAx>
        <c:axId val="659785760"/>
        <c:scaling>
          <c:orientation val="minMax"/>
          <c:max val="40"/>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kern="1200" baseline="0" dirty="0">
                    <a:solidFill>
                      <a:schemeClr val="tx1"/>
                    </a:solidFill>
                    <a:effectLst/>
                  </a:rPr>
                  <a:t>Temp(℃)</a:t>
                </a:r>
                <a:endParaRPr lang="zh-TW" altLang="zh-TW" sz="1000" b="0" i="0" u="none" strike="noStrike" kern="1200" baseline="0" dirty="0">
                  <a:solidFill>
                    <a:schemeClr val="tx1"/>
                  </a:solidFill>
                  <a:effectLst/>
                </a:endParaRPr>
              </a:p>
            </c:rich>
          </c:tx>
          <c:layout>
            <c:manualLayout>
              <c:xMode val="edge"/>
              <c:yMode val="edge"/>
              <c:x val="0.92219444444444443"/>
              <c:y val="0.2644710557013706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184266592"/>
        <c:crosses val="max"/>
        <c:crossBetween val="between"/>
      </c:valAx>
      <c:dateAx>
        <c:axId val="1184266592"/>
        <c:scaling>
          <c:orientation val="minMax"/>
        </c:scaling>
        <c:delete val="1"/>
        <c:axPos val="b"/>
        <c:numFmt formatCode="m/d/yyyy" sourceLinked="1"/>
        <c:majorTickMark val="out"/>
        <c:minorTickMark val="none"/>
        <c:tickLblPos val="nextTo"/>
        <c:crossAx val="659785760"/>
        <c:crosses val="autoZero"/>
        <c:auto val="1"/>
        <c:lblOffset val="100"/>
        <c:baseTimeUnit val="days"/>
        <c:majorUnit val="1"/>
        <c:minorUnit val="1"/>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1400" b="0" i="0" baseline="0">
                <a:effectLst/>
                <a:latin typeface="Arial" panose="020B0604020202020204" pitchFamily="34" charset="0"/>
                <a:cs typeface="Arial" panose="020B0604020202020204" pitchFamily="34" charset="0"/>
              </a:rPr>
              <a:t>Rainfall and temperature relationship</a:t>
            </a:r>
            <a:r>
              <a:rPr lang="zh-TW" altLang="zh-TW" sz="1400" b="0" i="0" baseline="0">
                <a:effectLst/>
                <a:latin typeface="Arial" panose="020B0604020202020204" pitchFamily="34" charset="0"/>
                <a:cs typeface="Arial" panose="020B0604020202020204" pitchFamily="34" charset="0"/>
              </a:rPr>
              <a:t> </a:t>
            </a:r>
            <a:r>
              <a:rPr lang="en-US" altLang="zh-TW" sz="1400" b="0" i="0" baseline="0">
                <a:effectLst/>
                <a:latin typeface="Arial" panose="020B0604020202020204" pitchFamily="34" charset="0"/>
                <a:cs typeface="Arial" panose="020B0604020202020204" pitchFamily="34" charset="0"/>
              </a:rPr>
              <a:t>during the </a:t>
            </a:r>
            <a:r>
              <a:rPr lang="en-US" altLang="zh-TW" sz="1400" b="0" i="0" u="none" strike="noStrike" baseline="0">
                <a:effectLst/>
                <a:latin typeface="Arial" panose="020B0604020202020204" pitchFamily="34" charset="0"/>
                <a:cs typeface="Arial" panose="020B0604020202020204" pitchFamily="34" charset="0"/>
              </a:rPr>
              <a:t>Chushu</a:t>
            </a:r>
            <a:r>
              <a:rPr lang="en-US" altLang="zh-TW" sz="1400" b="0" i="0" baseline="0">
                <a:effectLst/>
                <a:latin typeface="Arial" panose="020B0604020202020204" pitchFamily="34" charset="0"/>
                <a:cs typeface="Arial" panose="020B0604020202020204" pitchFamily="34" charset="0"/>
              </a:rPr>
              <a:t> period in 2022</a:t>
            </a:r>
            <a:endParaRPr lang="zh-TW" altLang="zh-TW" sz="1100">
              <a:effectLst/>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manualLayout>
          <c:layoutTarget val="inner"/>
          <c:xMode val="edge"/>
          <c:yMode val="edge"/>
          <c:x val="0.13843889555559208"/>
          <c:y val="0.19814295571571588"/>
          <c:w val="0.74114597888207612"/>
          <c:h val="0.44173031643407079"/>
        </c:manualLayout>
      </c:layout>
      <c:barChart>
        <c:barDir val="col"/>
        <c:grouping val="clustered"/>
        <c:varyColors val="0"/>
        <c:ser>
          <c:idx val="0"/>
          <c:order val="0"/>
          <c:tx>
            <c:strRef>
              <c:f>工作表1!$B$61</c:f>
              <c:strCache>
                <c:ptCount val="1"/>
                <c:pt idx="0">
                  <c:v>Rainfall</c:v>
                </c:pt>
              </c:strCache>
            </c:strRef>
          </c:tx>
          <c:spPr>
            <a:solidFill>
              <a:schemeClr val="accent1"/>
            </a:solidFill>
            <a:ln>
              <a:noFill/>
            </a:ln>
            <a:effectLst/>
          </c:spPr>
          <c:invertIfNegative val="0"/>
          <c:cat>
            <c:strRef>
              <c:f>工作表1!$A$62:$A$91</c:f>
              <c:strCache>
                <c:ptCount val="30"/>
                <c:pt idx="0">
                  <c:v>2022/8/8</c:v>
                </c:pt>
                <c:pt idx="1">
                  <c:v>2022/8/9</c:v>
                </c:pt>
                <c:pt idx="2">
                  <c:v>2022/8/10</c:v>
                </c:pt>
                <c:pt idx="3">
                  <c:v>2022/8/11</c:v>
                </c:pt>
                <c:pt idx="4">
                  <c:v>2022/8/12</c:v>
                </c:pt>
                <c:pt idx="5">
                  <c:v>2022/8/13</c:v>
                </c:pt>
                <c:pt idx="6">
                  <c:v>2022/8/14</c:v>
                </c:pt>
                <c:pt idx="7">
                  <c:v>2022/8/15</c:v>
                </c:pt>
                <c:pt idx="8">
                  <c:v>2022/8/16</c:v>
                </c:pt>
                <c:pt idx="9">
                  <c:v>2022/8/17</c:v>
                </c:pt>
                <c:pt idx="10">
                  <c:v>2022/8/18</c:v>
                </c:pt>
                <c:pt idx="11">
                  <c:v>2022/8/19</c:v>
                </c:pt>
                <c:pt idx="12">
                  <c:v>2022/8/20</c:v>
                </c:pt>
                <c:pt idx="13">
                  <c:v>2022/8/21</c:v>
                </c:pt>
                <c:pt idx="14">
                  <c:v>2022/8/22</c:v>
                </c:pt>
                <c:pt idx="15">
                  <c:v>處暑</c:v>
                </c:pt>
                <c:pt idx="16">
                  <c:v>2022/8/24</c:v>
                </c:pt>
                <c:pt idx="17">
                  <c:v>2022/8/25</c:v>
                </c:pt>
                <c:pt idx="18">
                  <c:v>2022/8/26</c:v>
                </c:pt>
                <c:pt idx="19">
                  <c:v>2022/8/27</c:v>
                </c:pt>
                <c:pt idx="20">
                  <c:v>2022/8/28</c:v>
                </c:pt>
                <c:pt idx="21">
                  <c:v>2022/8/29</c:v>
                </c:pt>
                <c:pt idx="22">
                  <c:v>2022/8/30</c:v>
                </c:pt>
                <c:pt idx="23">
                  <c:v>2022/8/31</c:v>
                </c:pt>
                <c:pt idx="24">
                  <c:v>2022/9/1</c:v>
                </c:pt>
                <c:pt idx="25">
                  <c:v>2022/9/2</c:v>
                </c:pt>
                <c:pt idx="26">
                  <c:v>2022/9/3</c:v>
                </c:pt>
                <c:pt idx="27">
                  <c:v>2022/9/4</c:v>
                </c:pt>
                <c:pt idx="28">
                  <c:v>2022/9/5</c:v>
                </c:pt>
                <c:pt idx="29">
                  <c:v>2022/9/6</c:v>
                </c:pt>
              </c:strCache>
            </c:strRef>
          </c:cat>
          <c:val>
            <c:numRef>
              <c:f>工作表1!$B$62:$B$91</c:f>
              <c:numCache>
                <c:formatCode>General</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0.4</c:v>
                </c:pt>
                <c:pt idx="21">
                  <c:v>0</c:v>
                </c:pt>
                <c:pt idx="22">
                  <c:v>0</c:v>
                </c:pt>
                <c:pt idx="23">
                  <c:v>0</c:v>
                </c:pt>
                <c:pt idx="24">
                  <c:v>1.4</c:v>
                </c:pt>
                <c:pt idx="25">
                  <c:v>37.200000000000003</c:v>
                </c:pt>
                <c:pt idx="26">
                  <c:v>44.8</c:v>
                </c:pt>
                <c:pt idx="27">
                  <c:v>4.4000000000000004</c:v>
                </c:pt>
                <c:pt idx="28">
                  <c:v>0</c:v>
                </c:pt>
                <c:pt idx="29">
                  <c:v>3.8</c:v>
                </c:pt>
              </c:numCache>
            </c:numRef>
          </c:val>
          <c:extLst>
            <c:ext xmlns:c16="http://schemas.microsoft.com/office/drawing/2014/chart" uri="{C3380CC4-5D6E-409C-BE32-E72D297353CC}">
              <c16:uniqueId val="{00000000-D068-4A9B-A84D-0B90C5FEA2B8}"/>
            </c:ext>
          </c:extLst>
        </c:ser>
        <c:dLbls>
          <c:showLegendKey val="0"/>
          <c:showVal val="0"/>
          <c:showCatName val="0"/>
          <c:showSerName val="0"/>
          <c:showPercent val="0"/>
          <c:showBubbleSize val="0"/>
        </c:dLbls>
        <c:gapWidth val="219"/>
        <c:overlap val="-27"/>
        <c:axId val="701135496"/>
        <c:axId val="701135824"/>
      </c:barChart>
      <c:lineChart>
        <c:grouping val="standard"/>
        <c:varyColors val="0"/>
        <c:ser>
          <c:idx val="1"/>
          <c:order val="1"/>
          <c:tx>
            <c:strRef>
              <c:f>工作表1!$C$61</c:f>
              <c:strCache>
                <c:ptCount val="1"/>
                <c:pt idx="0">
                  <c:v>Temperature</c:v>
                </c:pt>
              </c:strCache>
            </c:strRef>
          </c:tx>
          <c:spPr>
            <a:ln w="28575" cap="rnd">
              <a:solidFill>
                <a:schemeClr val="accent2"/>
              </a:solidFill>
              <a:round/>
            </a:ln>
            <a:effectLst/>
          </c:spPr>
          <c:marker>
            <c:symbol val="none"/>
          </c:marker>
          <c:dPt>
            <c:idx val="15"/>
            <c:marker>
              <c:symbol val="circle"/>
              <c:size val="8"/>
              <c:spPr>
                <a:solidFill>
                  <a:schemeClr val="tx1"/>
                </a:solidFill>
                <a:ln w="9525">
                  <a:solidFill>
                    <a:schemeClr val="accent2"/>
                  </a:solidFill>
                </a:ln>
                <a:effectLst/>
              </c:spPr>
            </c:marker>
            <c:bubble3D val="0"/>
            <c:extLst>
              <c:ext xmlns:c16="http://schemas.microsoft.com/office/drawing/2014/chart" uri="{C3380CC4-5D6E-409C-BE32-E72D297353CC}">
                <c16:uniqueId val="{00000001-D068-4A9B-A84D-0B90C5FEA2B8}"/>
              </c:ext>
            </c:extLst>
          </c:dPt>
          <c:trendline>
            <c:spPr>
              <a:ln w="19050" cap="rnd">
                <a:solidFill>
                  <a:schemeClr val="accent2"/>
                </a:solidFill>
                <a:prstDash val="sysDot"/>
              </a:ln>
              <a:effectLst/>
            </c:spPr>
            <c:trendlineType val="linear"/>
            <c:dispRSqr val="0"/>
            <c:dispEq val="0"/>
          </c:trendline>
          <c:cat>
            <c:strRef>
              <c:f>工作表1!$A$62:$A$91</c:f>
              <c:strCache>
                <c:ptCount val="30"/>
                <c:pt idx="0">
                  <c:v>2022/8/8</c:v>
                </c:pt>
                <c:pt idx="1">
                  <c:v>2022/8/9</c:v>
                </c:pt>
                <c:pt idx="2">
                  <c:v>2022/8/10</c:v>
                </c:pt>
                <c:pt idx="3">
                  <c:v>2022/8/11</c:v>
                </c:pt>
                <c:pt idx="4">
                  <c:v>2022/8/12</c:v>
                </c:pt>
                <c:pt idx="5">
                  <c:v>2022/8/13</c:v>
                </c:pt>
                <c:pt idx="6">
                  <c:v>2022/8/14</c:v>
                </c:pt>
                <c:pt idx="7">
                  <c:v>2022/8/15</c:v>
                </c:pt>
                <c:pt idx="8">
                  <c:v>2022/8/16</c:v>
                </c:pt>
                <c:pt idx="9">
                  <c:v>2022/8/17</c:v>
                </c:pt>
                <c:pt idx="10">
                  <c:v>2022/8/18</c:v>
                </c:pt>
                <c:pt idx="11">
                  <c:v>2022/8/19</c:v>
                </c:pt>
                <c:pt idx="12">
                  <c:v>2022/8/20</c:v>
                </c:pt>
                <c:pt idx="13">
                  <c:v>2022/8/21</c:v>
                </c:pt>
                <c:pt idx="14">
                  <c:v>2022/8/22</c:v>
                </c:pt>
                <c:pt idx="15">
                  <c:v>處暑</c:v>
                </c:pt>
                <c:pt idx="16">
                  <c:v>2022/8/24</c:v>
                </c:pt>
                <c:pt idx="17">
                  <c:v>2022/8/25</c:v>
                </c:pt>
                <c:pt idx="18">
                  <c:v>2022/8/26</c:v>
                </c:pt>
                <c:pt idx="19">
                  <c:v>2022/8/27</c:v>
                </c:pt>
                <c:pt idx="20">
                  <c:v>2022/8/28</c:v>
                </c:pt>
                <c:pt idx="21">
                  <c:v>2022/8/29</c:v>
                </c:pt>
                <c:pt idx="22">
                  <c:v>2022/8/30</c:v>
                </c:pt>
                <c:pt idx="23">
                  <c:v>2022/8/31</c:v>
                </c:pt>
                <c:pt idx="24">
                  <c:v>2022/9/1</c:v>
                </c:pt>
                <c:pt idx="25">
                  <c:v>2022/9/2</c:v>
                </c:pt>
                <c:pt idx="26">
                  <c:v>2022/9/3</c:v>
                </c:pt>
                <c:pt idx="27">
                  <c:v>2022/9/4</c:v>
                </c:pt>
                <c:pt idx="28">
                  <c:v>2022/9/5</c:v>
                </c:pt>
                <c:pt idx="29">
                  <c:v>2022/9/6</c:v>
                </c:pt>
              </c:strCache>
            </c:strRef>
          </c:cat>
          <c:val>
            <c:numRef>
              <c:f>工作表1!$C$62:$C$91</c:f>
              <c:numCache>
                <c:formatCode>General</c:formatCode>
                <c:ptCount val="30"/>
                <c:pt idx="0">
                  <c:v>30.76</c:v>
                </c:pt>
                <c:pt idx="1">
                  <c:v>30.64</c:v>
                </c:pt>
                <c:pt idx="2">
                  <c:v>30.24</c:v>
                </c:pt>
                <c:pt idx="3">
                  <c:v>30.35</c:v>
                </c:pt>
                <c:pt idx="4">
                  <c:v>30.44</c:v>
                </c:pt>
                <c:pt idx="5">
                  <c:v>30.7</c:v>
                </c:pt>
                <c:pt idx="6">
                  <c:v>30.62</c:v>
                </c:pt>
                <c:pt idx="7">
                  <c:v>31.12</c:v>
                </c:pt>
                <c:pt idx="8">
                  <c:v>31.15</c:v>
                </c:pt>
                <c:pt idx="9">
                  <c:v>30.55</c:v>
                </c:pt>
                <c:pt idx="10">
                  <c:v>31.1</c:v>
                </c:pt>
                <c:pt idx="11">
                  <c:v>30.95</c:v>
                </c:pt>
                <c:pt idx="12">
                  <c:v>30.78</c:v>
                </c:pt>
                <c:pt idx="13">
                  <c:v>30.48</c:v>
                </c:pt>
                <c:pt idx="14">
                  <c:v>30.32</c:v>
                </c:pt>
                <c:pt idx="15">
                  <c:v>31.14</c:v>
                </c:pt>
                <c:pt idx="16">
                  <c:v>31.61</c:v>
                </c:pt>
                <c:pt idx="17">
                  <c:v>30.99</c:v>
                </c:pt>
                <c:pt idx="18">
                  <c:v>30.48</c:v>
                </c:pt>
                <c:pt idx="19">
                  <c:v>29.46</c:v>
                </c:pt>
                <c:pt idx="20">
                  <c:v>28.92</c:v>
                </c:pt>
                <c:pt idx="21">
                  <c:v>30.02</c:v>
                </c:pt>
                <c:pt idx="22">
                  <c:v>29.93</c:v>
                </c:pt>
                <c:pt idx="23">
                  <c:v>30.31</c:v>
                </c:pt>
                <c:pt idx="24">
                  <c:v>28.53</c:v>
                </c:pt>
                <c:pt idx="25">
                  <c:v>27.33</c:v>
                </c:pt>
                <c:pt idx="26">
                  <c:v>27.02</c:v>
                </c:pt>
                <c:pt idx="27">
                  <c:v>28.65</c:v>
                </c:pt>
                <c:pt idx="28">
                  <c:v>29.94</c:v>
                </c:pt>
                <c:pt idx="29">
                  <c:v>27.1</c:v>
                </c:pt>
              </c:numCache>
            </c:numRef>
          </c:val>
          <c:smooth val="0"/>
          <c:extLst>
            <c:ext xmlns:c16="http://schemas.microsoft.com/office/drawing/2014/chart" uri="{C3380CC4-5D6E-409C-BE32-E72D297353CC}">
              <c16:uniqueId val="{00000002-D068-4A9B-A84D-0B90C5FEA2B8}"/>
            </c:ext>
          </c:extLst>
        </c:ser>
        <c:dLbls>
          <c:showLegendKey val="0"/>
          <c:showVal val="0"/>
          <c:showCatName val="0"/>
          <c:showSerName val="0"/>
          <c:showPercent val="0"/>
          <c:showBubbleSize val="0"/>
        </c:dLbls>
        <c:marker val="1"/>
        <c:smooth val="0"/>
        <c:axId val="701138776"/>
        <c:axId val="701138448"/>
      </c:lineChart>
      <c:catAx>
        <c:axId val="701135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baseline="0">
                    <a:effectLst/>
                  </a:rPr>
                  <a:t>Time</a:t>
                </a:r>
                <a:endParaRPr lang="zh-TW" altLang="zh-TW" sz="400">
                  <a:effectLst/>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TW"/>
          </a:p>
        </c:txPr>
        <c:crossAx val="701135824"/>
        <c:crosses val="autoZero"/>
        <c:auto val="1"/>
        <c:lblAlgn val="ctr"/>
        <c:lblOffset val="100"/>
        <c:noMultiLvlLbl val="0"/>
      </c:catAx>
      <c:valAx>
        <c:axId val="701135824"/>
        <c:scaling>
          <c:orientation val="minMax"/>
          <c:max val="1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baseline="0">
                    <a:effectLst/>
                  </a:rPr>
                  <a:t>Rain.</a:t>
                </a:r>
                <a:r>
                  <a:rPr lang="en-US" altLang="zh-TW" sz="1000" b="0" i="0" baseline="0">
                    <a:effectLst/>
                  </a:rPr>
                  <a:t>(mm)</a:t>
                </a:r>
                <a:endParaRPr lang="zh-TW" altLang="zh-TW" sz="400">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701135496"/>
        <c:crosses val="autoZero"/>
        <c:crossBetween val="between"/>
        <c:majorUnit val="10"/>
      </c:valAx>
      <c:valAx>
        <c:axId val="70113844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TW" sz="1000" b="0" i="0" u="none" strike="noStrike" baseline="0">
                    <a:effectLst/>
                  </a:rPr>
                  <a:t>Temp.</a:t>
                </a:r>
                <a:r>
                  <a:rPr lang="en-US" altLang="zh-TW" sz="1000" b="0" i="0" baseline="0">
                    <a:effectLst/>
                  </a:rPr>
                  <a:t>(℃)</a:t>
                </a:r>
                <a:endParaRPr lang="zh-TW" altLang="zh-TW" sz="400">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701138776"/>
        <c:crosses val="max"/>
        <c:crossBetween val="between"/>
      </c:valAx>
      <c:catAx>
        <c:axId val="701138776"/>
        <c:scaling>
          <c:orientation val="minMax"/>
        </c:scaling>
        <c:delete val="1"/>
        <c:axPos val="b"/>
        <c:numFmt formatCode="General" sourceLinked="1"/>
        <c:majorTickMark val="out"/>
        <c:minorTickMark val="none"/>
        <c:tickLblPos val="nextTo"/>
        <c:crossAx val="701138448"/>
        <c:crosses val="autoZero"/>
        <c:auto val="1"/>
        <c:lblAlgn val="ctr"/>
        <c:lblOffset val="100"/>
        <c:noMultiLvlLbl val="0"/>
      </c:catAx>
      <c:spPr>
        <a:noFill/>
        <a:ln>
          <a:noFill/>
        </a:ln>
        <a:effectLst/>
      </c:spPr>
    </c:plotArea>
    <c:legend>
      <c:legendPos val="b"/>
      <c:layout>
        <c:manualLayout>
          <c:xMode val="edge"/>
          <c:yMode val="edge"/>
          <c:x val="0.14464826837351097"/>
          <c:y val="0.84170611955121444"/>
          <c:w val="0.70101934840395108"/>
          <c:h val="5.69860522253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F4D82819-B6AE-466A-A91B-1E090E2E83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dirty="0">
              <a:latin typeface="Microsoft JhengHei UI" panose="020B0604030504040204" pitchFamily="34" charset="-120"/>
              <a:ea typeface="Microsoft JhengHei UI" panose="020B0604030504040204" pitchFamily="34" charset="-120"/>
            </a:endParaRPr>
          </a:p>
        </p:txBody>
      </p:sp>
      <p:sp>
        <p:nvSpPr>
          <p:cNvPr id="3" name="日期版面配置區 2">
            <a:extLst>
              <a:ext uri="{FF2B5EF4-FFF2-40B4-BE49-F238E27FC236}">
                <a16:creationId xmlns:a16="http://schemas.microsoft.com/office/drawing/2014/main" id="{1448AA21-CE91-4A84-939E-B85A5A3533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3AB65F-24A3-4048-9EA3-0AAFC53F775F}" type="datetime1">
              <a:rPr lang="zh-TW" altLang="en-US" smtClean="0">
                <a:latin typeface="Microsoft JhengHei UI" panose="020B0604030504040204" pitchFamily="34" charset="-120"/>
                <a:ea typeface="Microsoft JhengHei UI" panose="020B0604030504040204" pitchFamily="34" charset="-120"/>
              </a:rPr>
              <a:t>2024/3/5</a:t>
            </a:fld>
            <a:endParaRPr lang="zh-TW" altLang="en-US" dirty="0">
              <a:latin typeface="Microsoft JhengHei UI" panose="020B0604030504040204" pitchFamily="34" charset="-120"/>
              <a:ea typeface="Microsoft JhengHei UI" panose="020B0604030504040204" pitchFamily="34" charset="-120"/>
            </a:endParaRPr>
          </a:p>
        </p:txBody>
      </p:sp>
      <p:sp>
        <p:nvSpPr>
          <p:cNvPr id="4" name="頁尾版面配置區 3">
            <a:extLst>
              <a:ext uri="{FF2B5EF4-FFF2-40B4-BE49-F238E27FC236}">
                <a16:creationId xmlns:a16="http://schemas.microsoft.com/office/drawing/2014/main" id="{95FA3394-A253-415D-81FF-BE22639838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dirty="0">
              <a:latin typeface="Microsoft JhengHei UI" panose="020B0604030504040204" pitchFamily="34" charset="-120"/>
              <a:ea typeface="Microsoft JhengHei UI" panose="020B0604030504040204" pitchFamily="34" charset="-120"/>
            </a:endParaRPr>
          </a:p>
        </p:txBody>
      </p:sp>
      <p:sp>
        <p:nvSpPr>
          <p:cNvPr id="5" name="投影片編號版面配置區 4">
            <a:extLst>
              <a:ext uri="{FF2B5EF4-FFF2-40B4-BE49-F238E27FC236}">
                <a16:creationId xmlns:a16="http://schemas.microsoft.com/office/drawing/2014/main" id="{F6523C91-DE84-4680-8299-370FEA0113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8E07FB-3D07-4315-8463-7CC8F209D61C}" type="slidenum">
              <a:rPr lang="en-US" altLang="zh-TW" smtClean="0">
                <a:latin typeface="Microsoft JhengHei UI" panose="020B0604030504040204" pitchFamily="34" charset="-120"/>
                <a:ea typeface="Microsoft JhengHei UI" panose="020B0604030504040204" pitchFamily="34" charset="-120"/>
              </a:rPr>
              <a:t>‹#›</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971215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JhengHei UI" panose="020B0604030504040204" pitchFamily="34" charset="-120"/>
                <a:ea typeface="Microsoft JhengHei UI" panose="020B0604030504040204" pitchFamily="34" charset="-120"/>
              </a:defRPr>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JhengHei UI" panose="020B0604030504040204" pitchFamily="34" charset="-120"/>
                <a:ea typeface="Microsoft JhengHei UI" panose="020B0604030504040204" pitchFamily="34" charset="-120"/>
              </a:defRPr>
            </a:lvl1pPr>
          </a:lstStyle>
          <a:p>
            <a:fld id="{FA962474-3EB0-464C-A77E-BA3FF4CE3042}" type="datetime1">
              <a:rPr lang="zh-TW" altLang="en-US" smtClean="0"/>
              <a:pPr/>
              <a:t>2024/3/5</a:t>
            </a:fld>
            <a:endParaRPr lang="zh-TW" altLang="en-US" dirty="0"/>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noProof="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dirty="0"/>
              <a:t>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JhengHei UI" panose="020B0604030504040204" pitchFamily="34" charset="-120"/>
                <a:ea typeface="Microsoft JhengHei UI" panose="020B0604030504040204" pitchFamily="34" charset="-120"/>
              </a:defRPr>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JhengHei UI" panose="020B0604030504040204" pitchFamily="34" charset="-120"/>
                <a:ea typeface="Microsoft JhengHei UI" panose="020B0604030504040204" pitchFamily="34" charset="-120"/>
              </a:defRPr>
            </a:lvl1pPr>
          </a:lstStyle>
          <a:p>
            <a:fld id="{1E51E795-A4A9-45C4-898E-4AB76FC232E0}" type="slidenum">
              <a:rPr lang="en-US" altLang="zh-TW" smtClean="0"/>
              <a:pPr/>
              <a:t>‹#›</a:t>
            </a:fld>
            <a:endParaRPr lang="zh-TW" altLang="en-US"/>
          </a:p>
        </p:txBody>
      </p:sp>
    </p:spTree>
    <p:extLst>
      <p:ext uri="{BB962C8B-B14F-4D97-AF65-F5344CB8AC3E}">
        <p14:creationId xmlns:p14="http://schemas.microsoft.com/office/powerpoint/2010/main" val="264710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1E51E795-A4A9-45C4-898E-4AB76FC232E0}" type="slidenum">
              <a:rPr lang="en-US" altLang="zh-TW" smtClean="0"/>
              <a:t>1</a:t>
            </a:fld>
            <a:endParaRPr lang="zh-TW" altLang="en-US"/>
          </a:p>
        </p:txBody>
      </p:sp>
    </p:spTree>
    <p:extLst>
      <p:ext uri="{BB962C8B-B14F-4D97-AF65-F5344CB8AC3E}">
        <p14:creationId xmlns:p14="http://schemas.microsoft.com/office/powerpoint/2010/main" val="1687905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1E51E795-A4A9-45C4-898E-4AB76FC232E0}" type="slidenum">
              <a:rPr lang="en-US" altLang="zh-TW" smtClean="0"/>
              <a:t>10</a:t>
            </a:fld>
            <a:endParaRPr lang="zh-TW" altLang="en-US"/>
          </a:p>
        </p:txBody>
      </p:sp>
    </p:spTree>
    <p:extLst>
      <p:ext uri="{BB962C8B-B14F-4D97-AF65-F5344CB8AC3E}">
        <p14:creationId xmlns:p14="http://schemas.microsoft.com/office/powerpoint/2010/main" val="1264199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1E51E795-A4A9-45C4-898E-4AB76FC232E0}" type="slidenum">
              <a:rPr lang="en-US" altLang="zh-TW" smtClean="0"/>
              <a:t>11</a:t>
            </a:fld>
            <a:endParaRPr lang="zh-TW" altLang="en-US"/>
          </a:p>
        </p:txBody>
      </p:sp>
    </p:spTree>
    <p:extLst>
      <p:ext uri="{BB962C8B-B14F-4D97-AF65-F5344CB8AC3E}">
        <p14:creationId xmlns:p14="http://schemas.microsoft.com/office/powerpoint/2010/main" val="895337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1E51E795-A4A9-45C4-898E-4AB76FC232E0}" type="slidenum">
              <a:rPr lang="en-US" altLang="zh-TW" smtClean="0"/>
              <a:t>12</a:t>
            </a:fld>
            <a:endParaRPr lang="zh-TW" altLang="en-US"/>
          </a:p>
        </p:txBody>
      </p:sp>
    </p:spTree>
    <p:extLst>
      <p:ext uri="{BB962C8B-B14F-4D97-AF65-F5344CB8AC3E}">
        <p14:creationId xmlns:p14="http://schemas.microsoft.com/office/powerpoint/2010/main" val="1497395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1E51E795-A4A9-45C4-898E-4AB76FC232E0}" type="slidenum">
              <a:rPr lang="en-US" altLang="zh-TW" smtClean="0"/>
              <a:t>13</a:t>
            </a:fld>
            <a:endParaRPr lang="zh-TW" altLang="en-US"/>
          </a:p>
        </p:txBody>
      </p:sp>
    </p:spTree>
    <p:extLst>
      <p:ext uri="{BB962C8B-B14F-4D97-AF65-F5344CB8AC3E}">
        <p14:creationId xmlns:p14="http://schemas.microsoft.com/office/powerpoint/2010/main" val="683944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1E51E795-A4A9-45C4-898E-4AB76FC232E0}" type="slidenum">
              <a:rPr lang="en-US" altLang="zh-TW" smtClean="0"/>
              <a:t>14</a:t>
            </a:fld>
            <a:endParaRPr lang="zh-TW" altLang="en-US"/>
          </a:p>
        </p:txBody>
      </p:sp>
    </p:spTree>
    <p:extLst>
      <p:ext uri="{BB962C8B-B14F-4D97-AF65-F5344CB8AC3E}">
        <p14:creationId xmlns:p14="http://schemas.microsoft.com/office/powerpoint/2010/main" val="2488637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1E51E795-A4A9-45C4-898E-4AB76FC232E0}" type="slidenum">
              <a:rPr lang="en-US" altLang="zh-TW" smtClean="0"/>
              <a:t>15</a:t>
            </a:fld>
            <a:endParaRPr lang="zh-TW" altLang="en-US"/>
          </a:p>
        </p:txBody>
      </p:sp>
    </p:spTree>
    <p:extLst>
      <p:ext uri="{BB962C8B-B14F-4D97-AF65-F5344CB8AC3E}">
        <p14:creationId xmlns:p14="http://schemas.microsoft.com/office/powerpoint/2010/main" val="1822764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1E51E795-A4A9-45C4-898E-4AB76FC232E0}" type="slidenum">
              <a:rPr lang="en-US" altLang="zh-TW" smtClean="0"/>
              <a:t>16</a:t>
            </a:fld>
            <a:endParaRPr lang="zh-TW" altLang="en-US"/>
          </a:p>
        </p:txBody>
      </p:sp>
    </p:spTree>
    <p:extLst>
      <p:ext uri="{BB962C8B-B14F-4D97-AF65-F5344CB8AC3E}">
        <p14:creationId xmlns:p14="http://schemas.microsoft.com/office/powerpoint/2010/main" val="2836126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1E51E795-A4A9-45C4-898E-4AB76FC232E0}" type="slidenum">
              <a:rPr lang="en-US" altLang="zh-TW" smtClean="0"/>
              <a:t>17</a:t>
            </a:fld>
            <a:endParaRPr lang="zh-TW" altLang="en-US"/>
          </a:p>
        </p:txBody>
      </p:sp>
    </p:spTree>
    <p:extLst>
      <p:ext uri="{BB962C8B-B14F-4D97-AF65-F5344CB8AC3E}">
        <p14:creationId xmlns:p14="http://schemas.microsoft.com/office/powerpoint/2010/main" val="872333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1E51E795-A4A9-45C4-898E-4AB76FC232E0}" type="slidenum">
              <a:rPr lang="en-US" altLang="zh-TW" smtClean="0"/>
              <a:t>18</a:t>
            </a:fld>
            <a:endParaRPr lang="zh-TW" altLang="en-US"/>
          </a:p>
        </p:txBody>
      </p:sp>
    </p:spTree>
    <p:extLst>
      <p:ext uri="{BB962C8B-B14F-4D97-AF65-F5344CB8AC3E}">
        <p14:creationId xmlns:p14="http://schemas.microsoft.com/office/powerpoint/2010/main" val="130645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1E51E795-A4A9-45C4-898E-4AB76FC232E0}" type="slidenum">
              <a:rPr lang="en-US" altLang="zh-TW" smtClean="0"/>
              <a:t>2</a:t>
            </a:fld>
            <a:endParaRPr lang="zh-TW" altLang="en-US"/>
          </a:p>
        </p:txBody>
      </p:sp>
    </p:spTree>
    <p:extLst>
      <p:ext uri="{BB962C8B-B14F-4D97-AF65-F5344CB8AC3E}">
        <p14:creationId xmlns:p14="http://schemas.microsoft.com/office/powerpoint/2010/main" val="98744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1E51E795-A4A9-45C4-898E-4AB76FC232E0}" type="slidenum">
              <a:rPr lang="en-US" altLang="zh-TW" smtClean="0"/>
              <a:t>3</a:t>
            </a:fld>
            <a:endParaRPr lang="zh-TW" altLang="en-US"/>
          </a:p>
        </p:txBody>
      </p:sp>
    </p:spTree>
    <p:extLst>
      <p:ext uri="{BB962C8B-B14F-4D97-AF65-F5344CB8AC3E}">
        <p14:creationId xmlns:p14="http://schemas.microsoft.com/office/powerpoint/2010/main" val="375047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1E51E795-A4A9-45C4-898E-4AB76FC232E0}" type="slidenum">
              <a:rPr lang="en-US" altLang="zh-TW" smtClean="0"/>
              <a:t>4</a:t>
            </a:fld>
            <a:endParaRPr lang="zh-TW" altLang="en-US"/>
          </a:p>
        </p:txBody>
      </p:sp>
    </p:spTree>
    <p:extLst>
      <p:ext uri="{BB962C8B-B14F-4D97-AF65-F5344CB8AC3E}">
        <p14:creationId xmlns:p14="http://schemas.microsoft.com/office/powerpoint/2010/main" val="1129939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1E51E795-A4A9-45C4-898E-4AB76FC232E0}" type="slidenum">
              <a:rPr lang="en-US" altLang="zh-TW" smtClean="0"/>
              <a:t>5</a:t>
            </a:fld>
            <a:endParaRPr lang="zh-TW" altLang="en-US"/>
          </a:p>
        </p:txBody>
      </p:sp>
    </p:spTree>
    <p:extLst>
      <p:ext uri="{BB962C8B-B14F-4D97-AF65-F5344CB8AC3E}">
        <p14:creationId xmlns:p14="http://schemas.microsoft.com/office/powerpoint/2010/main" val="3863868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1E51E795-A4A9-45C4-898E-4AB76FC232E0}" type="slidenum">
              <a:rPr lang="en-US" altLang="zh-TW" smtClean="0"/>
              <a:t>6</a:t>
            </a:fld>
            <a:endParaRPr lang="zh-TW" altLang="en-US"/>
          </a:p>
        </p:txBody>
      </p:sp>
    </p:spTree>
    <p:extLst>
      <p:ext uri="{BB962C8B-B14F-4D97-AF65-F5344CB8AC3E}">
        <p14:creationId xmlns:p14="http://schemas.microsoft.com/office/powerpoint/2010/main" val="3205217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1E51E795-A4A9-45C4-898E-4AB76FC232E0}" type="slidenum">
              <a:rPr lang="en-US" altLang="zh-TW" smtClean="0"/>
              <a:t>7</a:t>
            </a:fld>
            <a:endParaRPr lang="zh-TW" altLang="en-US"/>
          </a:p>
        </p:txBody>
      </p:sp>
    </p:spTree>
    <p:extLst>
      <p:ext uri="{BB962C8B-B14F-4D97-AF65-F5344CB8AC3E}">
        <p14:creationId xmlns:p14="http://schemas.microsoft.com/office/powerpoint/2010/main" val="148111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1E51E795-A4A9-45C4-898E-4AB76FC232E0}" type="slidenum">
              <a:rPr lang="en-US" altLang="zh-TW" smtClean="0"/>
              <a:t>8</a:t>
            </a:fld>
            <a:endParaRPr lang="zh-TW" altLang="en-US"/>
          </a:p>
        </p:txBody>
      </p:sp>
    </p:spTree>
    <p:extLst>
      <p:ext uri="{BB962C8B-B14F-4D97-AF65-F5344CB8AC3E}">
        <p14:creationId xmlns:p14="http://schemas.microsoft.com/office/powerpoint/2010/main" val="564936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1E51E795-A4A9-45C4-898E-4AB76FC232E0}" type="slidenum">
              <a:rPr lang="en-US" altLang="zh-TW" smtClean="0"/>
              <a:t>9</a:t>
            </a:fld>
            <a:endParaRPr lang="zh-TW" altLang="en-US"/>
          </a:p>
        </p:txBody>
      </p:sp>
    </p:spTree>
    <p:extLst>
      <p:ext uri="{BB962C8B-B14F-4D97-AF65-F5344CB8AC3E}">
        <p14:creationId xmlns:p14="http://schemas.microsoft.com/office/powerpoint/2010/main" val="715188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7" name="圖片 6" descr="天體-R1---重疊標題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標題 1"/>
          <p:cNvSpPr>
            <a:spLocks noGrp="1"/>
          </p:cNvSpPr>
          <p:nvPr>
            <p:ph type="ctrTitle"/>
          </p:nvPr>
        </p:nvSpPr>
        <p:spPr>
          <a:xfrm>
            <a:off x="3962399" y="1964267"/>
            <a:ext cx="7197726" cy="2421464"/>
          </a:xfrm>
        </p:spPr>
        <p:txBody>
          <a:bodyPr rtlCol="0" anchor="b">
            <a:normAutofit/>
          </a:bodyPr>
          <a:lstStyle>
            <a:lvl1pPr algn="r">
              <a:defRPr sz="4800">
                <a:effectLst/>
              </a:defRPr>
            </a:lvl1pPr>
          </a:lstStyle>
          <a:p>
            <a:pPr rtl="0"/>
            <a:r>
              <a:rPr lang="zh-TW" altLang="en-US" noProof="0" smtClean="0"/>
              <a:t>按一下以編輯母片標題樣式</a:t>
            </a:r>
            <a:endParaRPr lang="zh-TW" altLang="en-US" noProof="0"/>
          </a:p>
        </p:txBody>
      </p:sp>
      <p:sp>
        <p:nvSpPr>
          <p:cNvPr id="3" name="副標題 2"/>
          <p:cNvSpPr>
            <a:spLocks noGrp="1"/>
          </p:cNvSpPr>
          <p:nvPr>
            <p:ph type="subTitle" idx="1" hasCustomPrompt="1"/>
          </p:nvPr>
        </p:nvSpPr>
        <p:spPr>
          <a:xfrm>
            <a:off x="3962399" y="4385732"/>
            <a:ext cx="7197726" cy="1405467"/>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zh-TW" altLang="en-US" noProof="0"/>
              <a:t>按一下以編輯母片副標題樣式</a:t>
            </a:r>
          </a:p>
        </p:txBody>
      </p:sp>
      <p:sp>
        <p:nvSpPr>
          <p:cNvPr id="4" name="日期預留位置 3"/>
          <p:cNvSpPr>
            <a:spLocks noGrp="1"/>
          </p:cNvSpPr>
          <p:nvPr>
            <p:ph type="dt" sz="half" idx="10"/>
          </p:nvPr>
        </p:nvSpPr>
        <p:spPr>
          <a:xfrm>
            <a:off x="8932558" y="5870575"/>
            <a:ext cx="1600200" cy="377825"/>
          </a:xfrm>
        </p:spPr>
        <p:txBody>
          <a:bodyPr rtlCol="0"/>
          <a:lstStyle/>
          <a:p>
            <a:pPr rtl="0"/>
            <a:fld id="{A7CD9D78-9707-4F80-BB3E-834898F824C2}" type="datetime1">
              <a:rPr lang="zh-TW" altLang="en-US" noProof="0" smtClean="0"/>
              <a:t>2024/3/5</a:t>
            </a:fld>
            <a:endParaRPr lang="zh-TW" altLang="en-US" noProof="0"/>
          </a:p>
        </p:txBody>
      </p:sp>
      <p:sp>
        <p:nvSpPr>
          <p:cNvPr id="5" name="頁尾預留位置 4"/>
          <p:cNvSpPr>
            <a:spLocks noGrp="1"/>
          </p:cNvSpPr>
          <p:nvPr>
            <p:ph type="ftr" sz="quarter" idx="11"/>
          </p:nvPr>
        </p:nvSpPr>
        <p:spPr>
          <a:xfrm>
            <a:off x="3962399" y="5870575"/>
            <a:ext cx="4893958" cy="377825"/>
          </a:xfrm>
        </p:spPr>
        <p:txBody>
          <a:bodyPr rtlCol="0"/>
          <a:lstStyle/>
          <a:p>
            <a:pPr rtl="0"/>
            <a:endParaRPr lang="zh-TW" altLang="en-US" noProof="0"/>
          </a:p>
        </p:txBody>
      </p:sp>
      <p:sp>
        <p:nvSpPr>
          <p:cNvPr id="6" name="投影片編號預留位置 5"/>
          <p:cNvSpPr>
            <a:spLocks noGrp="1"/>
          </p:cNvSpPr>
          <p:nvPr>
            <p:ph type="sldNum" sz="quarter" idx="12"/>
          </p:nvPr>
        </p:nvSpPr>
        <p:spPr>
          <a:xfrm>
            <a:off x="10608958" y="5870575"/>
            <a:ext cx="551167" cy="377825"/>
          </a:xfrm>
        </p:spPr>
        <p:txBody>
          <a:bodyPr rtlCol="0"/>
          <a:lstStyle/>
          <a:p>
            <a:pPr rtl="0"/>
            <a:fld id="{69E57DC2-970A-4B3E-BB1C-7A09969E49DF}" type="slidenum">
              <a:rPr lang="en-US" altLang="zh-TW" noProof="0" smtClean="0"/>
              <a:pPr/>
              <a:t>‹#›</a:t>
            </a:fld>
            <a:endParaRPr lang="zh-TW" altLang="en-US" noProof="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含標題的全景圖片">
    <p:spTree>
      <p:nvGrpSpPr>
        <p:cNvPr id="1" name=""/>
        <p:cNvGrpSpPr/>
        <p:nvPr/>
      </p:nvGrpSpPr>
      <p:grpSpPr>
        <a:xfrm>
          <a:off x="0" y="0"/>
          <a:ext cx="0" cy="0"/>
          <a:chOff x="0" y="0"/>
          <a:chExt cx="0" cy="0"/>
        </a:xfrm>
      </p:grpSpPr>
      <p:pic>
        <p:nvPicPr>
          <p:cNvPr id="8" name="圖片 7" descr="天體-R1---重疊內容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標題 1"/>
          <p:cNvSpPr>
            <a:spLocks noGrp="1"/>
          </p:cNvSpPr>
          <p:nvPr>
            <p:ph type="title"/>
          </p:nvPr>
        </p:nvSpPr>
        <p:spPr>
          <a:xfrm>
            <a:off x="685800" y="4732865"/>
            <a:ext cx="10131427" cy="566738"/>
          </a:xfrm>
        </p:spPr>
        <p:txBody>
          <a:bodyPr rtlCol="0" anchor="b">
            <a:normAutofit/>
          </a:bodyPr>
          <a:lstStyle>
            <a:lvl1pPr algn="l">
              <a:defRPr sz="2400" b="0"/>
            </a:lvl1pPr>
          </a:lstStyle>
          <a:p>
            <a:pPr rtl="0"/>
            <a:r>
              <a:rPr lang="zh-TW" altLang="en-US" noProof="0" smtClean="0"/>
              <a:t>按一下以編輯母片標題樣式</a:t>
            </a:r>
            <a:endParaRPr lang="zh-TW" altLang="en-US" noProof="0"/>
          </a:p>
        </p:txBody>
      </p:sp>
      <p:sp>
        <p:nvSpPr>
          <p:cNvPr id="3" name="圖片預留位置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TW" altLang="en-US" noProof="0" smtClean="0"/>
              <a:t>按一下圖示以新增圖片</a:t>
            </a:r>
            <a:endParaRPr lang="zh-TW" altLang="en-US" noProof="0"/>
          </a:p>
        </p:txBody>
      </p:sp>
      <p:sp>
        <p:nvSpPr>
          <p:cNvPr id="4" name="文字預留位置 3"/>
          <p:cNvSpPr>
            <a:spLocks noGrp="1"/>
          </p:cNvSpPr>
          <p:nvPr>
            <p:ph type="body" sz="half" idx="2" hasCustomPrompt="1"/>
          </p:nvPr>
        </p:nvSpPr>
        <p:spPr>
          <a:xfrm>
            <a:off x="685800" y="5299603"/>
            <a:ext cx="10131427" cy="49371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noProof="0"/>
              <a:t>編輯母片文字樣式</a:t>
            </a:r>
          </a:p>
        </p:txBody>
      </p:sp>
      <p:sp>
        <p:nvSpPr>
          <p:cNvPr id="5" name="日期預留位置 4"/>
          <p:cNvSpPr>
            <a:spLocks noGrp="1"/>
          </p:cNvSpPr>
          <p:nvPr>
            <p:ph type="dt" sz="half" idx="10"/>
          </p:nvPr>
        </p:nvSpPr>
        <p:spPr/>
        <p:txBody>
          <a:bodyPr rtlCol="0"/>
          <a:lstStyle/>
          <a:p>
            <a:pPr rtl="0"/>
            <a:fld id="{8261770D-3BA4-4AC6-95A7-6EA41CC7BCE7}" type="datetime1">
              <a:rPr lang="zh-TW" altLang="en-US" noProof="0" smtClean="0"/>
              <a:t>2024/3/5</a:t>
            </a:fld>
            <a:endParaRPr lang="zh-TW" altLang="en-US" noProof="0"/>
          </a:p>
        </p:txBody>
      </p:sp>
      <p:sp>
        <p:nvSpPr>
          <p:cNvPr id="6" name="頁尾預留位置 5"/>
          <p:cNvSpPr>
            <a:spLocks noGrp="1"/>
          </p:cNvSpPr>
          <p:nvPr>
            <p:ph type="ftr" sz="quarter" idx="11"/>
          </p:nvPr>
        </p:nvSpPr>
        <p:spPr/>
        <p:txBody>
          <a:bodyPr rtlCol="0"/>
          <a:lstStyle/>
          <a:p>
            <a:pPr rtl="0"/>
            <a:endParaRPr lang="zh-TW" altLang="en-US" noProof="0"/>
          </a:p>
        </p:txBody>
      </p:sp>
      <p:sp>
        <p:nvSpPr>
          <p:cNvPr id="7" name="投影片編號預留位置 6"/>
          <p:cNvSpPr>
            <a:spLocks noGrp="1"/>
          </p:cNvSpPr>
          <p:nvPr>
            <p:ph type="sldNum" sz="quarter" idx="12"/>
          </p:nvPr>
        </p:nvSpPr>
        <p:spPr/>
        <p:txBody>
          <a:bodyPr rtlCol="0"/>
          <a:lstStyle/>
          <a:p>
            <a:pPr rtl="0"/>
            <a:fld id="{69E57DC2-970A-4B3E-BB1C-7A09969E49DF}" type="slidenum">
              <a:rPr lang="en-US" altLang="zh-TW" noProof="0" smtClean="0"/>
              <a:pPr/>
              <a:t>‹#›</a:t>
            </a:fld>
            <a:endParaRPr lang="zh-TW" altLang="en-US" noProof="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7" name="圖片 6" descr="天體-R1---重疊內容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標題 1"/>
          <p:cNvSpPr>
            <a:spLocks noGrp="1"/>
          </p:cNvSpPr>
          <p:nvPr>
            <p:ph type="title"/>
          </p:nvPr>
        </p:nvSpPr>
        <p:spPr>
          <a:xfrm>
            <a:off x="685801" y="609601"/>
            <a:ext cx="10131427" cy="3124199"/>
          </a:xfrm>
        </p:spPr>
        <p:txBody>
          <a:bodyPr rtlCol="0" anchor="ctr">
            <a:normAutofit/>
          </a:bodyPr>
          <a:lstStyle>
            <a:lvl1pPr algn="l">
              <a:defRPr sz="3200" b="0" cap="none"/>
            </a:lvl1pPr>
          </a:lstStyle>
          <a:p>
            <a:pPr rtl="0"/>
            <a:r>
              <a:rPr lang="zh-TW" altLang="en-US" noProof="0" smtClean="0"/>
              <a:t>按一下以編輯母片標題樣式</a:t>
            </a:r>
            <a:endParaRPr lang="zh-TW" altLang="en-US" noProof="0"/>
          </a:p>
        </p:txBody>
      </p:sp>
      <p:sp>
        <p:nvSpPr>
          <p:cNvPr id="3" name="文字預留位置 2"/>
          <p:cNvSpPr>
            <a:spLocks noGrp="1"/>
          </p:cNvSpPr>
          <p:nvPr>
            <p:ph type="body" idx="1" hasCustomPrompt="1"/>
          </p:nvPr>
        </p:nvSpPr>
        <p:spPr>
          <a:xfrm>
            <a:off x="685800" y="4343400"/>
            <a:ext cx="10131428"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ltLang="en-US" noProof="0"/>
              <a:t>編輯母片文字樣式</a:t>
            </a:r>
          </a:p>
        </p:txBody>
      </p:sp>
      <p:sp>
        <p:nvSpPr>
          <p:cNvPr id="4" name="日期預留位置 3"/>
          <p:cNvSpPr>
            <a:spLocks noGrp="1"/>
          </p:cNvSpPr>
          <p:nvPr>
            <p:ph type="dt" sz="half" idx="10"/>
          </p:nvPr>
        </p:nvSpPr>
        <p:spPr/>
        <p:txBody>
          <a:bodyPr rtlCol="0"/>
          <a:lstStyle/>
          <a:p>
            <a:pPr rtl="0"/>
            <a:fld id="{B212D991-66C6-4904-8094-16CF96CBCFF1}" type="datetime1">
              <a:rPr lang="zh-TW" altLang="en-US" noProof="0" smtClean="0"/>
              <a:t>2024/3/5</a:t>
            </a:fld>
            <a:endParaRPr lang="zh-TW" altLang="en-US" noProof="0"/>
          </a:p>
        </p:txBody>
      </p:sp>
      <p:sp>
        <p:nvSpPr>
          <p:cNvPr id="5" name="頁尾預留位置 4"/>
          <p:cNvSpPr>
            <a:spLocks noGrp="1"/>
          </p:cNvSpPr>
          <p:nvPr>
            <p:ph type="ftr" sz="quarter" idx="11"/>
          </p:nvPr>
        </p:nvSpPr>
        <p:spPr/>
        <p:txBody>
          <a:bodyPr rtlCol="0"/>
          <a:lstStyle/>
          <a:p>
            <a:pPr rtl="0"/>
            <a:endParaRPr lang="zh-TW" altLang="en-US" noProof="0"/>
          </a:p>
        </p:txBody>
      </p:sp>
      <p:sp>
        <p:nvSpPr>
          <p:cNvPr id="6" name="投影片編號預留位置 5"/>
          <p:cNvSpPr>
            <a:spLocks noGrp="1"/>
          </p:cNvSpPr>
          <p:nvPr>
            <p:ph type="sldNum" sz="quarter" idx="12"/>
          </p:nvPr>
        </p:nvSpPr>
        <p:spPr/>
        <p:txBody>
          <a:bodyPr rtlCol="0"/>
          <a:lstStyle/>
          <a:p>
            <a:pPr rtl="0"/>
            <a:fld id="{69E57DC2-970A-4B3E-BB1C-7A09969E49DF}" type="slidenum">
              <a:rPr lang="en-US" altLang="zh-TW" noProof="0" smtClean="0"/>
              <a:pPr/>
              <a:t>‹#›</a:t>
            </a:fld>
            <a:endParaRPr lang="zh-TW" altLang="en-US" noProof="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含標題的引述">
    <p:spTree>
      <p:nvGrpSpPr>
        <p:cNvPr id="1" name=""/>
        <p:cNvGrpSpPr/>
        <p:nvPr/>
      </p:nvGrpSpPr>
      <p:grpSpPr>
        <a:xfrm>
          <a:off x="0" y="0"/>
          <a:ext cx="0" cy="0"/>
          <a:chOff x="0" y="0"/>
          <a:chExt cx="0" cy="0"/>
        </a:xfrm>
      </p:grpSpPr>
      <p:pic>
        <p:nvPicPr>
          <p:cNvPr id="11" name="圖片 10" descr="天體-R1---重疊內容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文字方塊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zh-TW" altLang="en-US" sz="8000" noProof="0">
                <a:solidFill>
                  <a:schemeClr val="tx1"/>
                </a:solidFill>
                <a:effectLst/>
                <a:latin typeface="Microsoft JhengHei UI" panose="020B0604030504040204" pitchFamily="34" charset="-120"/>
                <a:ea typeface="Microsoft JhengHei UI" panose="020B0604030504040204" pitchFamily="34" charset="-120"/>
              </a:rPr>
              <a:t>”</a:t>
            </a:r>
          </a:p>
        </p:txBody>
      </p:sp>
      <p:sp>
        <p:nvSpPr>
          <p:cNvPr id="14" name="文字方塊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zh-TW" altLang="en-US" sz="8000" noProof="0">
                <a:solidFill>
                  <a:schemeClr val="tx1"/>
                </a:solidFill>
                <a:effectLst/>
                <a:latin typeface="Microsoft JhengHei UI" panose="020B0604030504040204" pitchFamily="34" charset="-120"/>
                <a:ea typeface="Microsoft JhengHei UI" panose="020B0604030504040204" pitchFamily="34" charset="-120"/>
              </a:rPr>
              <a:t>“</a:t>
            </a:r>
          </a:p>
        </p:txBody>
      </p:sp>
      <p:sp>
        <p:nvSpPr>
          <p:cNvPr id="16" name="標題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a:p>
        </p:txBody>
      </p:sp>
      <p:sp>
        <p:nvSpPr>
          <p:cNvPr id="10" name="文字預留位置 9"/>
          <p:cNvSpPr>
            <a:spLocks noGrp="1"/>
          </p:cNvSpPr>
          <p:nvPr>
            <p:ph type="body" sz="quarter" idx="13" hasCustomPrompt="1"/>
          </p:nvPr>
        </p:nvSpPr>
        <p:spPr>
          <a:xfrm>
            <a:off x="1097875" y="3352800"/>
            <a:ext cx="9339184" cy="381000"/>
          </a:xfrm>
        </p:spPr>
        <p:txBody>
          <a:bodyPr rtlCol="0" anchor="ctr"/>
          <a:lstStyle>
            <a:lvl1pPr marL="0" indent="0">
              <a:buFontTx/>
              <a:buNone/>
              <a:defRPr>
                <a:latin typeface="Microsoft JhengHei UI" panose="020B0604030504040204" pitchFamily="34" charset="-120"/>
                <a:ea typeface="Microsoft JhengHei UI" panose="020B0604030504040204" pitchFamily="34" charset="-12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zh-TW" altLang="en-US" noProof="0"/>
              <a:t>編輯母片文字樣式</a:t>
            </a:r>
          </a:p>
        </p:txBody>
      </p:sp>
      <p:sp>
        <p:nvSpPr>
          <p:cNvPr id="3" name="文字預留位置 2"/>
          <p:cNvSpPr>
            <a:spLocks noGrp="1"/>
          </p:cNvSpPr>
          <p:nvPr>
            <p:ph type="body" idx="1" hasCustomPrompt="1"/>
          </p:nvPr>
        </p:nvSpPr>
        <p:spPr>
          <a:xfrm>
            <a:off x="687465" y="4343400"/>
            <a:ext cx="10152367" cy="1447800"/>
          </a:xfrm>
        </p:spPr>
        <p:txBody>
          <a:bodyPr rtlCol="0" anchor="ctr">
            <a:normAutofit/>
          </a:bodyPr>
          <a:lstStyle>
            <a:lvl1pPr marL="0" indent="0" algn="l">
              <a:buNone/>
              <a:defRPr sz="2000">
                <a:solidFill>
                  <a:schemeClr val="tx1"/>
                </a:solidFill>
                <a:latin typeface="Microsoft JhengHei UI" panose="020B0604030504040204" pitchFamily="34" charset="-120"/>
                <a:ea typeface="Microsoft JhengHei UI" panose="020B0604030504040204"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ltLang="en-US" noProof="0"/>
              <a:t>編輯母片文字樣式</a:t>
            </a:r>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E9D0C9FC-EA21-4563-AFA7-E8D33B9C3682}" type="datetime1">
              <a:rPr lang="zh-TW" altLang="en-US" smtClean="0"/>
              <a:pPr/>
              <a:t>2024/3/5</a:t>
            </a:fld>
            <a:endParaRPr lang="zh-TW" altLang="en-US"/>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69E57DC2-970A-4B3E-BB1C-7A09969E49DF}" type="slidenum">
              <a:rPr lang="en-US" altLang="zh-TW" smtClean="0"/>
              <a:pPr/>
              <a:t>‹#›</a:t>
            </a:fld>
            <a:endParaRPr lang="zh-TW" altLang="en-US"/>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7" name="圖片 6" descr="天體-R1---重疊內容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標題 1"/>
          <p:cNvSpPr>
            <a:spLocks noGrp="1"/>
          </p:cNvSpPr>
          <p:nvPr>
            <p:ph type="title"/>
          </p:nvPr>
        </p:nvSpPr>
        <p:spPr>
          <a:xfrm>
            <a:off x="685802" y="3308581"/>
            <a:ext cx="10131425" cy="1468800"/>
          </a:xfrm>
        </p:spPr>
        <p:txBody>
          <a:bodyPr rtlCol="0" anchor="b">
            <a:normAutofit/>
          </a:bodyPr>
          <a:lstStyle>
            <a:lvl1pPr algn="l">
              <a:defRPr sz="3200" b="0" cap="none"/>
            </a:lvl1pPr>
          </a:lstStyle>
          <a:p>
            <a:pPr rtl="0"/>
            <a:r>
              <a:rPr lang="zh-TW" altLang="en-US" noProof="0" smtClean="0"/>
              <a:t>按一下以編輯母片標題樣式</a:t>
            </a:r>
            <a:endParaRPr lang="zh-TW" altLang="en-US" noProof="0"/>
          </a:p>
        </p:txBody>
      </p:sp>
      <p:sp>
        <p:nvSpPr>
          <p:cNvPr id="3" name="文字預留位置 2"/>
          <p:cNvSpPr>
            <a:spLocks noGrp="1"/>
          </p:cNvSpPr>
          <p:nvPr>
            <p:ph type="body" idx="1" hasCustomPrompt="1"/>
          </p:nvPr>
        </p:nvSpPr>
        <p:spPr>
          <a:xfrm>
            <a:off x="685801" y="4777381"/>
            <a:ext cx="10131426"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ltLang="en-US" noProof="0"/>
              <a:t>編輯母片文字樣式</a:t>
            </a:r>
          </a:p>
        </p:txBody>
      </p:sp>
      <p:sp>
        <p:nvSpPr>
          <p:cNvPr id="4" name="日期預留位置 3"/>
          <p:cNvSpPr>
            <a:spLocks noGrp="1"/>
          </p:cNvSpPr>
          <p:nvPr>
            <p:ph type="dt" sz="half" idx="10"/>
          </p:nvPr>
        </p:nvSpPr>
        <p:spPr/>
        <p:txBody>
          <a:bodyPr rtlCol="0"/>
          <a:lstStyle/>
          <a:p>
            <a:pPr rtl="0"/>
            <a:fld id="{5CA867A6-4153-46EA-8246-ECCF6A192718}" type="datetime1">
              <a:rPr lang="zh-TW" altLang="en-US" noProof="0" smtClean="0"/>
              <a:t>2024/3/5</a:t>
            </a:fld>
            <a:endParaRPr lang="zh-TW" altLang="en-US" noProof="0"/>
          </a:p>
        </p:txBody>
      </p:sp>
      <p:sp>
        <p:nvSpPr>
          <p:cNvPr id="5" name="頁尾預留位置 4"/>
          <p:cNvSpPr>
            <a:spLocks noGrp="1"/>
          </p:cNvSpPr>
          <p:nvPr>
            <p:ph type="ftr" sz="quarter" idx="11"/>
          </p:nvPr>
        </p:nvSpPr>
        <p:spPr/>
        <p:txBody>
          <a:bodyPr rtlCol="0"/>
          <a:lstStyle/>
          <a:p>
            <a:pPr rtl="0"/>
            <a:endParaRPr lang="zh-TW" altLang="en-US" noProof="0"/>
          </a:p>
        </p:txBody>
      </p:sp>
      <p:sp>
        <p:nvSpPr>
          <p:cNvPr id="6" name="投影片編號預留位置 5"/>
          <p:cNvSpPr>
            <a:spLocks noGrp="1"/>
          </p:cNvSpPr>
          <p:nvPr>
            <p:ph type="sldNum" sz="quarter" idx="12"/>
          </p:nvPr>
        </p:nvSpPr>
        <p:spPr/>
        <p:txBody>
          <a:bodyPr rtlCol="0"/>
          <a:lstStyle/>
          <a:p>
            <a:pPr rtl="0"/>
            <a:fld id="{69E57DC2-970A-4B3E-BB1C-7A09969E49DF}" type="slidenum">
              <a:rPr lang="en-US" altLang="zh-TW" noProof="0" smtClean="0"/>
              <a:pPr/>
              <a:t>‹#›</a:t>
            </a:fld>
            <a:endParaRPr lang="zh-TW" altLang="en-US" noProof="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1" name="圖片 10" descr="天體-R1---重疊內容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文字方塊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zh-TW" altLang="en-US" sz="8000" noProof="0">
                <a:solidFill>
                  <a:schemeClr val="tx1"/>
                </a:solidFill>
                <a:effectLst/>
                <a:latin typeface="Microsoft JhengHei UI" panose="020B0604030504040204" pitchFamily="34" charset="-120"/>
                <a:ea typeface="Microsoft JhengHei UI" panose="020B0604030504040204" pitchFamily="34" charset="-120"/>
              </a:rPr>
              <a:t>”</a:t>
            </a:r>
          </a:p>
        </p:txBody>
      </p:sp>
      <p:sp>
        <p:nvSpPr>
          <p:cNvPr id="14" name="文字方塊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zh-TW" altLang="en-US" sz="8000" noProof="0">
                <a:solidFill>
                  <a:schemeClr val="tx1"/>
                </a:solidFill>
                <a:effectLst/>
                <a:latin typeface="Microsoft JhengHei UI" panose="020B0604030504040204" pitchFamily="34" charset="-120"/>
                <a:ea typeface="Microsoft JhengHei UI" panose="020B0604030504040204" pitchFamily="34" charset="-120"/>
              </a:rPr>
              <a:t>“</a:t>
            </a:r>
          </a:p>
        </p:txBody>
      </p:sp>
      <p:sp>
        <p:nvSpPr>
          <p:cNvPr id="16" name="標題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a:p>
        </p:txBody>
      </p:sp>
      <p:sp>
        <p:nvSpPr>
          <p:cNvPr id="10" name="文字預留位置 9"/>
          <p:cNvSpPr>
            <a:spLocks noGrp="1"/>
          </p:cNvSpPr>
          <p:nvPr>
            <p:ph type="body" sz="quarter" idx="13" hasCustomPrompt="1"/>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latin typeface="Microsoft JhengHei UI" panose="020B0604030504040204" pitchFamily="34" charset="-120"/>
                <a:ea typeface="Microsoft JhengHei UI" panose="020B0604030504040204" pitchFamily="34" charset="-120"/>
              </a:defRPr>
            </a:lvl1pPr>
          </a:lstStyle>
          <a:p>
            <a:pPr marL="0" lvl="0" rtl="0">
              <a:spcBef>
                <a:spcPct val="0"/>
              </a:spcBef>
              <a:buNone/>
            </a:pPr>
            <a:r>
              <a:rPr lang="zh-TW" altLang="en-US" noProof="0"/>
              <a:t>編輯母片文字樣式</a:t>
            </a:r>
          </a:p>
        </p:txBody>
      </p:sp>
      <p:sp>
        <p:nvSpPr>
          <p:cNvPr id="3" name="文字預留位置 2"/>
          <p:cNvSpPr>
            <a:spLocks noGrp="1"/>
          </p:cNvSpPr>
          <p:nvPr>
            <p:ph type="body" idx="1" hasCustomPrompt="1"/>
          </p:nvPr>
        </p:nvSpPr>
        <p:spPr>
          <a:xfrm>
            <a:off x="685799" y="4775200"/>
            <a:ext cx="10135436" cy="1016000"/>
          </a:xfrm>
        </p:spPr>
        <p:txBody>
          <a:bodyPr rtlCol="0" anchor="t">
            <a:normAutofit/>
          </a:bodyPr>
          <a:lstStyle>
            <a:lvl1pPr marL="0" indent="0" algn="l">
              <a:buNone/>
              <a:defRPr sz="1800">
                <a:solidFill>
                  <a:schemeClr val="tx1"/>
                </a:solidFill>
                <a:latin typeface="Microsoft JhengHei UI" panose="020B0604030504040204" pitchFamily="34" charset="-120"/>
                <a:ea typeface="Microsoft JhengHei UI" panose="020B0604030504040204"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ltLang="en-US" noProof="0"/>
              <a:t>編輯母片文字樣式</a:t>
            </a:r>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51BA57BC-272A-42D5-BC51-B6109745E22F}" type="datetime1">
              <a:rPr lang="zh-TW" altLang="en-US" smtClean="0"/>
              <a:pPr/>
              <a:t>2024/3/5</a:t>
            </a:fld>
            <a:endParaRPr lang="zh-TW" altLang="en-US"/>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69E57DC2-970A-4B3E-BB1C-7A09969E49DF}" type="slidenum">
              <a:rPr lang="en-US" altLang="zh-TW" smtClean="0"/>
              <a:pPr/>
              <a:t>‹#›</a:t>
            </a:fld>
            <a:endParaRPr lang="zh-TW" altLang="en-US"/>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或 False">
    <p:spTree>
      <p:nvGrpSpPr>
        <p:cNvPr id="1" name=""/>
        <p:cNvGrpSpPr/>
        <p:nvPr/>
      </p:nvGrpSpPr>
      <p:grpSpPr>
        <a:xfrm>
          <a:off x="0" y="0"/>
          <a:ext cx="0" cy="0"/>
          <a:chOff x="0" y="0"/>
          <a:chExt cx="0" cy="0"/>
        </a:xfrm>
      </p:grpSpPr>
      <p:pic>
        <p:nvPicPr>
          <p:cNvPr id="8" name="圖片 7" descr="天體-R1---重疊內容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標題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rtl="0"/>
            <a:r>
              <a:rPr lang="zh-TW" altLang="en-US" noProof="0" smtClean="0"/>
              <a:t>按一下以編輯母片標題樣式</a:t>
            </a:r>
            <a:endParaRPr lang="zh-TW" altLang="en-US" noProof="0"/>
          </a:p>
        </p:txBody>
      </p:sp>
      <p:sp>
        <p:nvSpPr>
          <p:cNvPr id="10" name="文字預留位置 9"/>
          <p:cNvSpPr>
            <a:spLocks noGrp="1"/>
          </p:cNvSpPr>
          <p:nvPr>
            <p:ph type="body" sz="quarter" idx="13" hasCustomPrompt="1"/>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rtl="0">
              <a:spcBef>
                <a:spcPct val="0"/>
              </a:spcBef>
              <a:buNone/>
            </a:pPr>
            <a:r>
              <a:rPr lang="zh-TW" altLang="en-US" noProof="0"/>
              <a:t>編輯母片文字樣式</a:t>
            </a:r>
          </a:p>
        </p:txBody>
      </p:sp>
      <p:sp>
        <p:nvSpPr>
          <p:cNvPr id="3" name="文字預留位置 2"/>
          <p:cNvSpPr>
            <a:spLocks noGrp="1"/>
          </p:cNvSpPr>
          <p:nvPr>
            <p:ph type="body" idx="1" hasCustomPrompt="1"/>
          </p:nvPr>
        </p:nvSpPr>
        <p:spPr>
          <a:xfrm>
            <a:off x="685800" y="4343400"/>
            <a:ext cx="10131428" cy="14478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ltLang="en-US" noProof="0"/>
              <a:t>編輯母片文字樣式</a:t>
            </a:r>
          </a:p>
        </p:txBody>
      </p:sp>
      <p:sp>
        <p:nvSpPr>
          <p:cNvPr id="4" name="日期預留位置 3"/>
          <p:cNvSpPr>
            <a:spLocks noGrp="1"/>
          </p:cNvSpPr>
          <p:nvPr>
            <p:ph type="dt" sz="half" idx="10"/>
          </p:nvPr>
        </p:nvSpPr>
        <p:spPr/>
        <p:txBody>
          <a:bodyPr rtlCol="0"/>
          <a:lstStyle/>
          <a:p>
            <a:pPr rtl="0"/>
            <a:fld id="{2C1453CA-FEEE-4DA7-B6BC-7334DE9BE26E}" type="datetime1">
              <a:rPr lang="zh-TW" altLang="en-US" noProof="0" smtClean="0"/>
              <a:t>2024/3/5</a:t>
            </a:fld>
            <a:endParaRPr lang="zh-TW" altLang="en-US" noProof="0"/>
          </a:p>
        </p:txBody>
      </p:sp>
      <p:sp>
        <p:nvSpPr>
          <p:cNvPr id="5" name="頁尾預留位置 4"/>
          <p:cNvSpPr>
            <a:spLocks noGrp="1"/>
          </p:cNvSpPr>
          <p:nvPr>
            <p:ph type="ftr" sz="quarter" idx="11"/>
          </p:nvPr>
        </p:nvSpPr>
        <p:spPr/>
        <p:txBody>
          <a:bodyPr rtlCol="0"/>
          <a:lstStyle/>
          <a:p>
            <a:pPr rtl="0"/>
            <a:endParaRPr lang="zh-TW" altLang="en-US" noProof="0"/>
          </a:p>
        </p:txBody>
      </p:sp>
      <p:sp>
        <p:nvSpPr>
          <p:cNvPr id="6" name="投影片編號預留位置 5"/>
          <p:cNvSpPr>
            <a:spLocks noGrp="1"/>
          </p:cNvSpPr>
          <p:nvPr>
            <p:ph type="sldNum" sz="quarter" idx="12"/>
          </p:nvPr>
        </p:nvSpPr>
        <p:spPr/>
        <p:txBody>
          <a:bodyPr rtlCol="0"/>
          <a:lstStyle/>
          <a:p>
            <a:pPr rtl="0"/>
            <a:fld id="{69E57DC2-970A-4B3E-BB1C-7A09969E49DF}" type="slidenum">
              <a:rPr lang="en-US" altLang="zh-TW" noProof="0" smtClean="0"/>
              <a:pPr/>
              <a:t>‹#›</a:t>
            </a:fld>
            <a:endParaRPr lang="zh-TW" altLang="en-US" noProof="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圖片 6" descr="天體-R1---重疊內容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標題 1"/>
          <p:cNvSpPr>
            <a:spLocks noGrp="1"/>
          </p:cNvSpPr>
          <p:nvPr>
            <p:ph type="title"/>
          </p:nvPr>
        </p:nvSpPr>
        <p:spPr>
          <a:xfrm>
            <a:off x="685801" y="609600"/>
            <a:ext cx="10131425" cy="1456267"/>
          </a:xfrm>
        </p:spPr>
        <p:txBody>
          <a:bodyPr rtlCol="0"/>
          <a:lstStyle/>
          <a:p>
            <a:pPr rtl="0"/>
            <a:r>
              <a:rPr lang="zh-TW" altLang="en-US" noProof="0" smtClean="0"/>
              <a:t>按一下以編輯母片標題樣式</a:t>
            </a:r>
            <a:endParaRPr lang="zh-TW" altLang="en-US" noProof="0"/>
          </a:p>
        </p:txBody>
      </p:sp>
      <p:sp>
        <p:nvSpPr>
          <p:cNvPr id="3" name="直排文字預留位置 2"/>
          <p:cNvSpPr>
            <a:spLocks noGrp="1"/>
          </p:cNvSpPr>
          <p:nvPr>
            <p:ph type="body" orient="vert" idx="1" hasCustomPrompt="1"/>
          </p:nvPr>
        </p:nvSpPr>
        <p:spPr/>
        <p:txBody>
          <a:bodyPr vert="eaVert" rtlCol="0" anchor="t"/>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預留位置 3"/>
          <p:cNvSpPr>
            <a:spLocks noGrp="1"/>
          </p:cNvSpPr>
          <p:nvPr>
            <p:ph type="dt" sz="half" idx="10"/>
          </p:nvPr>
        </p:nvSpPr>
        <p:spPr/>
        <p:txBody>
          <a:bodyPr rtlCol="0"/>
          <a:lstStyle/>
          <a:p>
            <a:pPr rtl="0"/>
            <a:fld id="{442B8271-B3E1-4DFE-B523-1CEF64C41FF1}" type="datetime1">
              <a:rPr lang="zh-TW" altLang="en-US" noProof="0" smtClean="0"/>
              <a:t>2024/3/5</a:t>
            </a:fld>
            <a:endParaRPr lang="zh-TW" altLang="en-US" noProof="0"/>
          </a:p>
        </p:txBody>
      </p:sp>
      <p:sp>
        <p:nvSpPr>
          <p:cNvPr id="5" name="頁尾預留位置 4"/>
          <p:cNvSpPr>
            <a:spLocks noGrp="1"/>
          </p:cNvSpPr>
          <p:nvPr>
            <p:ph type="ftr" sz="quarter" idx="11"/>
          </p:nvPr>
        </p:nvSpPr>
        <p:spPr/>
        <p:txBody>
          <a:bodyPr rtlCol="0"/>
          <a:lstStyle/>
          <a:p>
            <a:pPr rtl="0"/>
            <a:endParaRPr lang="zh-TW" altLang="en-US" noProof="0"/>
          </a:p>
        </p:txBody>
      </p:sp>
      <p:sp>
        <p:nvSpPr>
          <p:cNvPr id="6" name="投影片編號預留位置 5"/>
          <p:cNvSpPr>
            <a:spLocks noGrp="1"/>
          </p:cNvSpPr>
          <p:nvPr>
            <p:ph type="sldNum" sz="quarter" idx="12"/>
          </p:nvPr>
        </p:nvSpPr>
        <p:spPr/>
        <p:txBody>
          <a:bodyPr rtlCol="0"/>
          <a:lstStyle/>
          <a:p>
            <a:pPr rtl="0"/>
            <a:fld id="{69E57DC2-970A-4B3E-BB1C-7A09969E49DF}" type="slidenum">
              <a:rPr lang="en-US" altLang="zh-TW" noProof="0" smtClean="0"/>
              <a:t>‹#›</a:t>
            </a:fld>
            <a:endParaRPr lang="zh-TW" altLang="en-US" noProof="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圖片 6" descr="天體-R1---重疊內容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直排標題 1"/>
          <p:cNvSpPr>
            <a:spLocks noGrp="1"/>
          </p:cNvSpPr>
          <p:nvPr>
            <p:ph type="title" orient="vert"/>
          </p:nvPr>
        </p:nvSpPr>
        <p:spPr>
          <a:xfrm>
            <a:off x="8658675" y="609599"/>
            <a:ext cx="2158552" cy="5181601"/>
          </a:xfrm>
        </p:spPr>
        <p:txBody>
          <a:bodyPr vert="eaVert" rtlCol="0"/>
          <a:lstStyle/>
          <a:p>
            <a:pPr rtl="0"/>
            <a:r>
              <a:rPr lang="zh-TW" altLang="en-US" noProof="0" smtClean="0"/>
              <a:t>按一下以編輯母片標題樣式</a:t>
            </a:r>
            <a:endParaRPr lang="zh-TW" altLang="en-US" noProof="0"/>
          </a:p>
        </p:txBody>
      </p:sp>
      <p:sp>
        <p:nvSpPr>
          <p:cNvPr id="3" name="直排文字預留位置 2"/>
          <p:cNvSpPr>
            <a:spLocks noGrp="1"/>
          </p:cNvSpPr>
          <p:nvPr>
            <p:ph type="body" orient="vert" idx="1" hasCustomPrompt="1"/>
          </p:nvPr>
        </p:nvSpPr>
        <p:spPr>
          <a:xfrm>
            <a:off x="685800" y="609600"/>
            <a:ext cx="7832116" cy="5181600"/>
          </a:xfrm>
        </p:spPr>
        <p:txBody>
          <a:bodyPr vert="eaVert" rtlCol="0" anchor="t"/>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預留位置 3"/>
          <p:cNvSpPr>
            <a:spLocks noGrp="1"/>
          </p:cNvSpPr>
          <p:nvPr>
            <p:ph type="dt" sz="half" idx="10"/>
          </p:nvPr>
        </p:nvSpPr>
        <p:spPr/>
        <p:txBody>
          <a:bodyPr rtlCol="0"/>
          <a:lstStyle/>
          <a:p>
            <a:pPr rtl="0"/>
            <a:fld id="{19338A4A-9E06-4718-B3F5-058DA64AE7D5}" type="datetime1">
              <a:rPr lang="zh-TW" altLang="en-US" noProof="0" smtClean="0"/>
              <a:t>2024/3/5</a:t>
            </a:fld>
            <a:endParaRPr lang="zh-TW" altLang="en-US" noProof="0"/>
          </a:p>
        </p:txBody>
      </p:sp>
      <p:sp>
        <p:nvSpPr>
          <p:cNvPr id="5" name="頁尾預留位置 4"/>
          <p:cNvSpPr>
            <a:spLocks noGrp="1"/>
          </p:cNvSpPr>
          <p:nvPr>
            <p:ph type="ftr" sz="quarter" idx="11"/>
          </p:nvPr>
        </p:nvSpPr>
        <p:spPr/>
        <p:txBody>
          <a:bodyPr rtlCol="0"/>
          <a:lstStyle/>
          <a:p>
            <a:pPr rtl="0"/>
            <a:endParaRPr lang="zh-TW" altLang="en-US" noProof="0"/>
          </a:p>
        </p:txBody>
      </p:sp>
      <p:sp>
        <p:nvSpPr>
          <p:cNvPr id="6" name="投影片編號預留位置 5"/>
          <p:cNvSpPr>
            <a:spLocks noGrp="1"/>
          </p:cNvSpPr>
          <p:nvPr>
            <p:ph type="sldNum" sz="quarter" idx="12"/>
          </p:nvPr>
        </p:nvSpPr>
        <p:spPr/>
        <p:txBody>
          <a:bodyPr rtlCol="0"/>
          <a:lstStyle/>
          <a:p>
            <a:pPr rtl="0"/>
            <a:fld id="{69E57DC2-970A-4B3E-BB1C-7A09969E49DF}" type="slidenum">
              <a:rPr lang="en-US" altLang="zh-TW" noProof="0" smtClean="0"/>
              <a:t>‹#›</a:t>
            </a:fld>
            <a:endParaRPr lang="zh-TW" altLang="en-US" noProof="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7" name="圖片 6" descr="天體-R1---重疊內容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標題 1"/>
          <p:cNvSpPr>
            <a:spLocks noGrp="1"/>
          </p:cNvSpPr>
          <p:nvPr>
            <p:ph type="title"/>
          </p:nvPr>
        </p:nvSpPr>
        <p:spPr/>
        <p:txBody>
          <a:bodyPr rtlCol="0"/>
          <a:lstStyle/>
          <a:p>
            <a:pPr rtl="0"/>
            <a:r>
              <a:rPr lang="zh-TW" altLang="en-US" noProof="0" smtClean="0"/>
              <a:t>按一下以編輯母片標題樣式</a:t>
            </a:r>
            <a:endParaRPr lang="zh-TW" altLang="en-US" noProof="0"/>
          </a:p>
        </p:txBody>
      </p:sp>
      <p:sp>
        <p:nvSpPr>
          <p:cNvPr id="3" name="內容預留位置 2"/>
          <p:cNvSpPr>
            <a:spLocks noGrp="1"/>
          </p:cNvSpPr>
          <p:nvPr>
            <p:ph idx="1" hasCustomPrompt="1"/>
          </p:nvPr>
        </p:nvSpPr>
        <p:spPr/>
        <p:txBody>
          <a:bodyPr rtlCol="0" anchor="ct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預留位置 3"/>
          <p:cNvSpPr>
            <a:spLocks noGrp="1"/>
          </p:cNvSpPr>
          <p:nvPr>
            <p:ph type="dt" sz="half" idx="10"/>
          </p:nvPr>
        </p:nvSpPr>
        <p:spPr/>
        <p:txBody>
          <a:bodyPr rtlCol="0"/>
          <a:lstStyle/>
          <a:p>
            <a:pPr rtl="0"/>
            <a:fld id="{693000FB-18C4-4BB5-A332-856BB4ACBE63}" type="datetime1">
              <a:rPr lang="zh-TW" altLang="en-US" noProof="0" smtClean="0"/>
              <a:t>2024/3/5</a:t>
            </a:fld>
            <a:endParaRPr lang="zh-TW" altLang="en-US" noProof="0"/>
          </a:p>
        </p:txBody>
      </p:sp>
      <p:sp>
        <p:nvSpPr>
          <p:cNvPr id="5" name="頁尾預留位置 4"/>
          <p:cNvSpPr>
            <a:spLocks noGrp="1"/>
          </p:cNvSpPr>
          <p:nvPr>
            <p:ph type="ftr" sz="quarter" idx="11"/>
          </p:nvPr>
        </p:nvSpPr>
        <p:spPr/>
        <p:txBody>
          <a:bodyPr rtlCol="0"/>
          <a:lstStyle/>
          <a:p>
            <a:pPr rtl="0"/>
            <a:endParaRPr lang="zh-TW" altLang="en-US" noProof="0"/>
          </a:p>
        </p:txBody>
      </p:sp>
      <p:sp>
        <p:nvSpPr>
          <p:cNvPr id="6" name="投影片編號預留位置 5"/>
          <p:cNvSpPr>
            <a:spLocks noGrp="1"/>
          </p:cNvSpPr>
          <p:nvPr>
            <p:ph type="sldNum" sz="quarter" idx="12"/>
          </p:nvPr>
        </p:nvSpPr>
        <p:spPr/>
        <p:txBody>
          <a:bodyPr rtlCol="0"/>
          <a:lstStyle/>
          <a:p>
            <a:pPr rtl="0"/>
            <a:fld id="{69E57DC2-970A-4B3E-BB1C-7A09969E49DF}" type="slidenum">
              <a:rPr lang="en-US" altLang="zh-TW" noProof="0" smtClean="0"/>
              <a:t>‹#›</a:t>
            </a:fld>
            <a:endParaRPr lang="zh-TW" altLang="en-US" noProof="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圖片 6" descr="天體-R1---重疊內容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標題 1"/>
          <p:cNvSpPr>
            <a:spLocks noGrp="1"/>
          </p:cNvSpPr>
          <p:nvPr>
            <p:ph type="title"/>
          </p:nvPr>
        </p:nvSpPr>
        <p:spPr>
          <a:xfrm>
            <a:off x="685800" y="3308581"/>
            <a:ext cx="10131427" cy="1468800"/>
          </a:xfrm>
        </p:spPr>
        <p:txBody>
          <a:bodyPr rtlCol="0" anchor="b"/>
          <a:lstStyle>
            <a:lvl1pPr algn="l">
              <a:defRPr sz="4000" b="0" cap="all"/>
            </a:lvl1pPr>
          </a:lstStyle>
          <a:p>
            <a:pPr rtl="0"/>
            <a:r>
              <a:rPr lang="zh-TW" altLang="en-US" noProof="0" smtClean="0"/>
              <a:t>按一下以編輯母片標題樣式</a:t>
            </a:r>
            <a:endParaRPr lang="zh-TW" altLang="en-US" noProof="0"/>
          </a:p>
        </p:txBody>
      </p:sp>
      <p:sp>
        <p:nvSpPr>
          <p:cNvPr id="3" name="文字預留位置 2"/>
          <p:cNvSpPr>
            <a:spLocks noGrp="1"/>
          </p:cNvSpPr>
          <p:nvPr>
            <p:ph type="body" idx="1" hasCustomPrompt="1"/>
          </p:nvPr>
        </p:nvSpPr>
        <p:spPr>
          <a:xfrm>
            <a:off x="685799" y="4777381"/>
            <a:ext cx="10131428" cy="860400"/>
          </a:xfrm>
        </p:spPr>
        <p:txBody>
          <a:bodyPr rtlCol="0"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ltLang="en-US" noProof="0"/>
              <a:t>編輯母片文字樣式</a:t>
            </a:r>
          </a:p>
        </p:txBody>
      </p:sp>
      <p:sp>
        <p:nvSpPr>
          <p:cNvPr id="4" name="日期預留位置 3"/>
          <p:cNvSpPr>
            <a:spLocks noGrp="1"/>
          </p:cNvSpPr>
          <p:nvPr>
            <p:ph type="dt" sz="half" idx="10"/>
          </p:nvPr>
        </p:nvSpPr>
        <p:spPr/>
        <p:txBody>
          <a:bodyPr rtlCol="0"/>
          <a:lstStyle/>
          <a:p>
            <a:pPr rtl="0"/>
            <a:fld id="{AEFC8DB3-BA3C-4EA7-91C1-D014A4C00F21}" type="datetime1">
              <a:rPr lang="zh-TW" altLang="en-US" noProof="0" smtClean="0"/>
              <a:t>2024/3/5</a:t>
            </a:fld>
            <a:endParaRPr lang="zh-TW" altLang="en-US" noProof="0"/>
          </a:p>
        </p:txBody>
      </p:sp>
      <p:sp>
        <p:nvSpPr>
          <p:cNvPr id="5" name="頁尾預留位置 4"/>
          <p:cNvSpPr>
            <a:spLocks noGrp="1"/>
          </p:cNvSpPr>
          <p:nvPr>
            <p:ph type="ftr" sz="quarter" idx="11"/>
          </p:nvPr>
        </p:nvSpPr>
        <p:spPr/>
        <p:txBody>
          <a:bodyPr rtlCol="0"/>
          <a:lstStyle/>
          <a:p>
            <a:pPr rtl="0"/>
            <a:endParaRPr lang="zh-TW" altLang="en-US" noProof="0"/>
          </a:p>
        </p:txBody>
      </p:sp>
      <p:sp>
        <p:nvSpPr>
          <p:cNvPr id="6" name="投影片編號預留位置 5"/>
          <p:cNvSpPr>
            <a:spLocks noGrp="1"/>
          </p:cNvSpPr>
          <p:nvPr>
            <p:ph type="sldNum" sz="quarter" idx="12"/>
          </p:nvPr>
        </p:nvSpPr>
        <p:spPr/>
        <p:txBody>
          <a:bodyPr rtlCol="0"/>
          <a:lstStyle/>
          <a:p>
            <a:pPr rtl="0"/>
            <a:fld id="{69E57DC2-970A-4B3E-BB1C-7A09969E49DF}" type="slidenum">
              <a:rPr lang="en-US" altLang="zh-TW" noProof="0" smtClean="0"/>
              <a:pPr/>
              <a:t>‹#›</a:t>
            </a:fld>
            <a:endParaRPr lang="zh-TW" altLang="en-US" noProof="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圖片 7" descr="天體-R1---重疊內容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標題 1"/>
          <p:cNvSpPr>
            <a:spLocks noGrp="1"/>
          </p:cNvSpPr>
          <p:nvPr>
            <p:ph type="title"/>
          </p:nvPr>
        </p:nvSpPr>
        <p:spPr/>
        <p:txBody>
          <a:bodyPr rtlCol="0"/>
          <a:lstStyle/>
          <a:p>
            <a:pPr rtl="0"/>
            <a:r>
              <a:rPr lang="zh-TW" altLang="en-US" noProof="0" smtClean="0"/>
              <a:t>按一下以編輯母片標題樣式</a:t>
            </a:r>
            <a:endParaRPr lang="zh-TW" altLang="en-US" noProof="0"/>
          </a:p>
        </p:txBody>
      </p:sp>
      <p:sp>
        <p:nvSpPr>
          <p:cNvPr id="3" name="內容預留位置 2"/>
          <p:cNvSpPr>
            <a:spLocks noGrp="1"/>
          </p:cNvSpPr>
          <p:nvPr>
            <p:ph sz="half" idx="1" hasCustomPrompt="1"/>
          </p:nvPr>
        </p:nvSpPr>
        <p:spPr>
          <a:xfrm>
            <a:off x="685802" y="2142067"/>
            <a:ext cx="4995334" cy="3649134"/>
          </a:xfrm>
        </p:spPr>
        <p:txBody>
          <a:bodyPr rtlCol="0">
            <a:normAutofit/>
          </a:bodyPr>
          <a:lstStyle/>
          <a:p>
            <a:pPr lvl="0" rtl="0"/>
            <a:r>
              <a:rPr lang="zh-TW" altLang="en-US" noProof="0" dirty="0"/>
              <a:t>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4" name="內容預留位置 3"/>
          <p:cNvSpPr>
            <a:spLocks noGrp="1"/>
          </p:cNvSpPr>
          <p:nvPr>
            <p:ph sz="half" idx="2" hasCustomPrompt="1"/>
          </p:nvPr>
        </p:nvSpPr>
        <p:spPr>
          <a:xfrm>
            <a:off x="5821895" y="2142067"/>
            <a:ext cx="4995332" cy="3649133"/>
          </a:xfrm>
        </p:spPr>
        <p:txBody>
          <a:bodyPr rtlCol="0">
            <a:normAutofit/>
          </a:body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日期預留位置 4"/>
          <p:cNvSpPr>
            <a:spLocks noGrp="1"/>
          </p:cNvSpPr>
          <p:nvPr>
            <p:ph type="dt" sz="half" idx="10"/>
          </p:nvPr>
        </p:nvSpPr>
        <p:spPr/>
        <p:txBody>
          <a:bodyPr rtlCol="0"/>
          <a:lstStyle/>
          <a:p>
            <a:pPr rtl="0"/>
            <a:fld id="{F9C369B4-91E4-4A64-AA75-A4CA3CC039A3}" type="datetime1">
              <a:rPr lang="zh-TW" altLang="en-US" noProof="0" smtClean="0"/>
              <a:t>2024/3/5</a:t>
            </a:fld>
            <a:endParaRPr lang="zh-TW" altLang="en-US" noProof="0"/>
          </a:p>
        </p:txBody>
      </p:sp>
      <p:sp>
        <p:nvSpPr>
          <p:cNvPr id="6" name="頁尾預留位置 5"/>
          <p:cNvSpPr>
            <a:spLocks noGrp="1"/>
          </p:cNvSpPr>
          <p:nvPr>
            <p:ph type="ftr" sz="quarter" idx="11"/>
          </p:nvPr>
        </p:nvSpPr>
        <p:spPr/>
        <p:txBody>
          <a:bodyPr rtlCol="0"/>
          <a:lstStyle/>
          <a:p>
            <a:pPr rtl="0"/>
            <a:endParaRPr lang="zh-TW" altLang="en-US" noProof="0"/>
          </a:p>
        </p:txBody>
      </p:sp>
      <p:sp>
        <p:nvSpPr>
          <p:cNvPr id="7" name="投影片編號預留位置 6"/>
          <p:cNvSpPr>
            <a:spLocks noGrp="1"/>
          </p:cNvSpPr>
          <p:nvPr>
            <p:ph type="sldNum" sz="quarter" idx="12"/>
          </p:nvPr>
        </p:nvSpPr>
        <p:spPr/>
        <p:txBody>
          <a:bodyPr rtlCol="0"/>
          <a:lstStyle/>
          <a:p>
            <a:pPr rtl="0"/>
            <a:fld id="{69E57DC2-970A-4B3E-BB1C-7A09969E49DF}" type="slidenum">
              <a:rPr lang="en-US" altLang="zh-TW" noProof="0" smtClean="0"/>
              <a:t>‹#›</a:t>
            </a:fld>
            <a:endParaRPr lang="zh-TW" altLang="en-US" noProof="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vl1pPr>
          </a:lstStyle>
          <a:p>
            <a:pPr rtl="0"/>
            <a:r>
              <a:rPr lang="zh-TW" altLang="en-US" noProof="0" smtClean="0"/>
              <a:t>按一下以編輯母片標題樣式</a:t>
            </a:r>
            <a:endParaRPr lang="zh-TW" altLang="en-US" noProof="0"/>
          </a:p>
        </p:txBody>
      </p:sp>
      <p:sp>
        <p:nvSpPr>
          <p:cNvPr id="3" name="文字預留位置 2"/>
          <p:cNvSpPr>
            <a:spLocks noGrp="1"/>
          </p:cNvSpPr>
          <p:nvPr>
            <p:ph type="body" idx="1" hasCustomPrompt="1"/>
          </p:nvPr>
        </p:nvSpPr>
        <p:spPr>
          <a:xfrm>
            <a:off x="973670" y="2218267"/>
            <a:ext cx="4709054"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編輯母片文字樣式</a:t>
            </a:r>
          </a:p>
        </p:txBody>
      </p:sp>
      <p:sp>
        <p:nvSpPr>
          <p:cNvPr id="4" name="內容預留位置 3"/>
          <p:cNvSpPr>
            <a:spLocks noGrp="1"/>
          </p:cNvSpPr>
          <p:nvPr>
            <p:ph sz="half" idx="2" hasCustomPrompt="1"/>
          </p:nvPr>
        </p:nvSpPr>
        <p:spPr>
          <a:xfrm>
            <a:off x="685801" y="2870201"/>
            <a:ext cx="4996923" cy="2920998"/>
          </a:xfrm>
        </p:spPr>
        <p:txBody>
          <a:bodyPr rtlCol="0" anchor="t">
            <a:normAutofit/>
          </a:bodyPr>
          <a:lstStyle/>
          <a:p>
            <a:pPr lvl="0" rtl="0"/>
            <a:r>
              <a:rPr lang="zh-TW" altLang="en-US" noProof="0" dirty="0"/>
              <a:t>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5" name="文字預留位置 4"/>
          <p:cNvSpPr>
            <a:spLocks noGrp="1"/>
          </p:cNvSpPr>
          <p:nvPr>
            <p:ph type="body" sz="quarter" idx="3" hasCustomPrompt="1"/>
          </p:nvPr>
        </p:nvSpPr>
        <p:spPr>
          <a:xfrm>
            <a:off x="6096003" y="2226734"/>
            <a:ext cx="4722813"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編輯母片文字樣式</a:t>
            </a:r>
          </a:p>
        </p:txBody>
      </p:sp>
      <p:sp>
        <p:nvSpPr>
          <p:cNvPr id="6" name="內容預留位置 5"/>
          <p:cNvSpPr>
            <a:spLocks noGrp="1"/>
          </p:cNvSpPr>
          <p:nvPr>
            <p:ph sz="quarter" idx="4" hasCustomPrompt="1"/>
          </p:nvPr>
        </p:nvSpPr>
        <p:spPr>
          <a:xfrm>
            <a:off x="5823483" y="2870201"/>
            <a:ext cx="4995334" cy="2920998"/>
          </a:xfrm>
        </p:spPr>
        <p:txBody>
          <a:bodyPr rtlCol="0" anchor="t">
            <a:normAutofit/>
          </a:body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日期預留位置 6"/>
          <p:cNvSpPr>
            <a:spLocks noGrp="1"/>
          </p:cNvSpPr>
          <p:nvPr>
            <p:ph type="dt" sz="half" idx="10"/>
          </p:nvPr>
        </p:nvSpPr>
        <p:spPr/>
        <p:txBody>
          <a:bodyPr rtlCol="0"/>
          <a:lstStyle/>
          <a:p>
            <a:pPr rtl="0"/>
            <a:fld id="{335954F9-4097-43C0-A101-DD66FCC0D6F8}" type="datetime1">
              <a:rPr lang="zh-TW" altLang="en-US" noProof="0" smtClean="0"/>
              <a:t>2024/3/5</a:t>
            </a:fld>
            <a:endParaRPr lang="zh-TW" altLang="en-US" noProof="0"/>
          </a:p>
        </p:txBody>
      </p:sp>
      <p:sp>
        <p:nvSpPr>
          <p:cNvPr id="8" name="頁尾預留位置 7"/>
          <p:cNvSpPr>
            <a:spLocks noGrp="1"/>
          </p:cNvSpPr>
          <p:nvPr>
            <p:ph type="ftr" sz="quarter" idx="11"/>
          </p:nvPr>
        </p:nvSpPr>
        <p:spPr/>
        <p:txBody>
          <a:bodyPr rtlCol="0"/>
          <a:lstStyle/>
          <a:p>
            <a:pPr rtl="0"/>
            <a:endParaRPr lang="zh-TW" altLang="en-US" noProof="0"/>
          </a:p>
        </p:txBody>
      </p:sp>
      <p:sp>
        <p:nvSpPr>
          <p:cNvPr id="9" name="投影片編號預留位置 8"/>
          <p:cNvSpPr>
            <a:spLocks noGrp="1"/>
          </p:cNvSpPr>
          <p:nvPr>
            <p:ph type="sldNum" sz="quarter" idx="12"/>
          </p:nvPr>
        </p:nvSpPr>
        <p:spPr/>
        <p:txBody>
          <a:bodyPr rtlCol="0"/>
          <a:lstStyle/>
          <a:p>
            <a:pPr rtl="0"/>
            <a:fld id="{69E57DC2-970A-4B3E-BB1C-7A09969E49DF}" type="slidenum">
              <a:rPr lang="en-US" altLang="zh-TW" noProof="0" smtClean="0"/>
              <a:t>‹#›</a:t>
            </a:fld>
            <a:endParaRPr lang="zh-TW" altLang="en-US" noProof="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圖片 5" descr="天體-R1---重疊內容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標題 1"/>
          <p:cNvSpPr>
            <a:spLocks noGrp="1"/>
          </p:cNvSpPr>
          <p:nvPr>
            <p:ph type="title"/>
          </p:nvPr>
        </p:nvSpPr>
        <p:spPr/>
        <p:txBody>
          <a:bodyPr rtlCol="0"/>
          <a:lstStyle/>
          <a:p>
            <a:pPr rtl="0"/>
            <a:r>
              <a:rPr lang="zh-TW" altLang="en-US" noProof="0" smtClean="0"/>
              <a:t>按一下以編輯母片標題樣式</a:t>
            </a:r>
            <a:endParaRPr lang="zh-TW" altLang="en-US" noProof="0"/>
          </a:p>
        </p:txBody>
      </p:sp>
      <p:sp>
        <p:nvSpPr>
          <p:cNvPr id="3" name="日期預留位置 2"/>
          <p:cNvSpPr>
            <a:spLocks noGrp="1"/>
          </p:cNvSpPr>
          <p:nvPr>
            <p:ph type="dt" sz="half" idx="10"/>
          </p:nvPr>
        </p:nvSpPr>
        <p:spPr/>
        <p:txBody>
          <a:bodyPr rtlCol="0"/>
          <a:lstStyle/>
          <a:p>
            <a:pPr rtl="0"/>
            <a:fld id="{0D773271-032B-4FEB-B96C-762B02DB02C6}" type="datetime1">
              <a:rPr lang="zh-TW" altLang="en-US" noProof="0" smtClean="0"/>
              <a:t>2024/3/5</a:t>
            </a:fld>
            <a:endParaRPr lang="zh-TW" altLang="en-US" noProof="0"/>
          </a:p>
        </p:txBody>
      </p:sp>
      <p:sp>
        <p:nvSpPr>
          <p:cNvPr id="4" name="頁尾預留位置 3"/>
          <p:cNvSpPr>
            <a:spLocks noGrp="1"/>
          </p:cNvSpPr>
          <p:nvPr>
            <p:ph type="ftr" sz="quarter" idx="11"/>
          </p:nvPr>
        </p:nvSpPr>
        <p:spPr/>
        <p:txBody>
          <a:bodyPr rtlCol="0"/>
          <a:lstStyle/>
          <a:p>
            <a:pPr rtl="0"/>
            <a:endParaRPr lang="zh-TW" altLang="en-US" noProof="0"/>
          </a:p>
        </p:txBody>
      </p:sp>
      <p:sp>
        <p:nvSpPr>
          <p:cNvPr id="5" name="投影片編號預留位置 4"/>
          <p:cNvSpPr>
            <a:spLocks noGrp="1"/>
          </p:cNvSpPr>
          <p:nvPr>
            <p:ph type="sldNum" sz="quarter" idx="12"/>
          </p:nvPr>
        </p:nvSpPr>
        <p:spPr/>
        <p:txBody>
          <a:bodyPr rtlCol="0"/>
          <a:lstStyle/>
          <a:p>
            <a:pPr rtl="0"/>
            <a:fld id="{69E57DC2-970A-4B3E-BB1C-7A09969E49DF}" type="slidenum">
              <a:rPr lang="en-US" altLang="zh-TW" noProof="0" smtClean="0"/>
              <a:t>‹#›</a:t>
            </a:fld>
            <a:endParaRPr lang="zh-TW" altLang="en-US" noProof="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圖片 4" descr="天體-R1---重疊內容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日期預留位置 1"/>
          <p:cNvSpPr>
            <a:spLocks noGrp="1"/>
          </p:cNvSpPr>
          <p:nvPr>
            <p:ph type="dt" sz="half" idx="10"/>
          </p:nvPr>
        </p:nvSpPr>
        <p:spPr/>
        <p:txBody>
          <a:bodyPr rtlCol="0"/>
          <a:lstStyle/>
          <a:p>
            <a:pPr rtl="0"/>
            <a:fld id="{CD9B7EB8-9B55-401F-8E36-E35D985DA228}" type="datetime1">
              <a:rPr lang="zh-TW" altLang="en-US" noProof="0" smtClean="0"/>
              <a:t>2024/3/5</a:t>
            </a:fld>
            <a:endParaRPr lang="zh-TW" altLang="en-US" noProof="0"/>
          </a:p>
        </p:txBody>
      </p:sp>
      <p:sp>
        <p:nvSpPr>
          <p:cNvPr id="3" name="頁尾預留位置 2"/>
          <p:cNvSpPr>
            <a:spLocks noGrp="1"/>
          </p:cNvSpPr>
          <p:nvPr>
            <p:ph type="ftr" sz="quarter" idx="11"/>
          </p:nvPr>
        </p:nvSpPr>
        <p:spPr/>
        <p:txBody>
          <a:bodyPr rtlCol="0"/>
          <a:lstStyle/>
          <a:p>
            <a:pPr rtl="0"/>
            <a:endParaRPr lang="zh-TW" altLang="en-US" noProof="0" dirty="0"/>
          </a:p>
        </p:txBody>
      </p:sp>
      <p:sp>
        <p:nvSpPr>
          <p:cNvPr id="4" name="投影片編號預留位置 3"/>
          <p:cNvSpPr>
            <a:spLocks noGrp="1"/>
          </p:cNvSpPr>
          <p:nvPr>
            <p:ph type="sldNum" sz="quarter" idx="12"/>
          </p:nvPr>
        </p:nvSpPr>
        <p:spPr/>
        <p:txBody>
          <a:bodyPr rtlCol="0"/>
          <a:lstStyle/>
          <a:p>
            <a:pPr rtl="0"/>
            <a:fld id="{69E57DC2-970A-4B3E-BB1C-7A09969E49DF}" type="slidenum">
              <a:rPr lang="en-US" altLang="zh-TW" noProof="0" smtClean="0"/>
              <a:t>‹#›</a:t>
            </a:fld>
            <a:endParaRPr lang="zh-TW" altLang="en-US" noProof="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8" name="圖片 7" descr="天體-R1---重疊內容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標題 1"/>
          <p:cNvSpPr>
            <a:spLocks noGrp="1"/>
          </p:cNvSpPr>
          <p:nvPr>
            <p:ph type="title"/>
          </p:nvPr>
        </p:nvSpPr>
        <p:spPr>
          <a:xfrm>
            <a:off x="685800" y="2074333"/>
            <a:ext cx="3680885" cy="1371600"/>
          </a:xfrm>
        </p:spPr>
        <p:txBody>
          <a:bodyPr rtlCol="0" anchor="b">
            <a:normAutofit/>
          </a:bodyPr>
          <a:lstStyle>
            <a:lvl1pPr algn="l">
              <a:defRPr sz="2400" b="0"/>
            </a:lvl1pPr>
          </a:lstStyle>
          <a:p>
            <a:pPr rtl="0"/>
            <a:r>
              <a:rPr lang="zh-TW" altLang="en-US" noProof="0" smtClean="0"/>
              <a:t>按一下以編輯母片標題樣式</a:t>
            </a:r>
            <a:endParaRPr lang="zh-TW" altLang="en-US" noProof="0"/>
          </a:p>
        </p:txBody>
      </p:sp>
      <p:sp>
        <p:nvSpPr>
          <p:cNvPr id="3" name="內容預留位置 2"/>
          <p:cNvSpPr>
            <a:spLocks noGrp="1"/>
          </p:cNvSpPr>
          <p:nvPr>
            <p:ph idx="1" hasCustomPrompt="1"/>
          </p:nvPr>
        </p:nvSpPr>
        <p:spPr>
          <a:xfrm>
            <a:off x="4648201" y="609601"/>
            <a:ext cx="6169026" cy="5181600"/>
          </a:xfrm>
        </p:spPr>
        <p:txBody>
          <a:bodyPr rtlCol="0" anchor="ctr">
            <a:normAutofit/>
          </a:body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文字預留位置 3"/>
          <p:cNvSpPr>
            <a:spLocks noGrp="1"/>
          </p:cNvSpPr>
          <p:nvPr>
            <p:ph type="body" sz="half" idx="2" hasCustomPrompt="1"/>
          </p:nvPr>
        </p:nvSpPr>
        <p:spPr>
          <a:xfrm>
            <a:off x="685800" y="3445933"/>
            <a:ext cx="3680885" cy="1828800"/>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noProof="0"/>
              <a:t>編輯母片文字樣式</a:t>
            </a:r>
          </a:p>
        </p:txBody>
      </p:sp>
      <p:sp>
        <p:nvSpPr>
          <p:cNvPr id="5" name="日期預留位置 4"/>
          <p:cNvSpPr>
            <a:spLocks noGrp="1"/>
          </p:cNvSpPr>
          <p:nvPr>
            <p:ph type="dt" sz="half" idx="10"/>
          </p:nvPr>
        </p:nvSpPr>
        <p:spPr/>
        <p:txBody>
          <a:bodyPr rtlCol="0"/>
          <a:lstStyle/>
          <a:p>
            <a:pPr rtl="0"/>
            <a:fld id="{CAF5CB96-3215-440B-BF2C-D3855E494BA1}" type="datetime1">
              <a:rPr lang="zh-TW" altLang="en-US" noProof="0" smtClean="0"/>
              <a:t>2024/3/5</a:t>
            </a:fld>
            <a:endParaRPr lang="zh-TW" altLang="en-US" noProof="0"/>
          </a:p>
        </p:txBody>
      </p:sp>
      <p:sp>
        <p:nvSpPr>
          <p:cNvPr id="6" name="頁尾預留位置 5"/>
          <p:cNvSpPr>
            <a:spLocks noGrp="1"/>
          </p:cNvSpPr>
          <p:nvPr>
            <p:ph type="ftr" sz="quarter" idx="11"/>
          </p:nvPr>
        </p:nvSpPr>
        <p:spPr/>
        <p:txBody>
          <a:bodyPr rtlCol="0"/>
          <a:lstStyle/>
          <a:p>
            <a:pPr rtl="0"/>
            <a:endParaRPr lang="zh-TW" altLang="en-US" noProof="0"/>
          </a:p>
        </p:txBody>
      </p:sp>
      <p:sp>
        <p:nvSpPr>
          <p:cNvPr id="7" name="投影片編號預留位置 6"/>
          <p:cNvSpPr>
            <a:spLocks noGrp="1"/>
          </p:cNvSpPr>
          <p:nvPr>
            <p:ph type="sldNum" sz="quarter" idx="12"/>
          </p:nvPr>
        </p:nvSpPr>
        <p:spPr/>
        <p:txBody>
          <a:bodyPr rtlCol="0"/>
          <a:lstStyle/>
          <a:p>
            <a:pPr rtl="0"/>
            <a:fld id="{69E57DC2-970A-4B3E-BB1C-7A09969E49DF}" type="slidenum">
              <a:rPr lang="en-US" altLang="zh-TW" noProof="0" smtClean="0"/>
              <a:pPr/>
              <a:t>‹#›</a:t>
            </a:fld>
            <a:endParaRPr lang="zh-TW" altLang="en-US" noProof="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8" name="圖片 7" descr="天體-R1---重疊內容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標題 1"/>
          <p:cNvSpPr>
            <a:spLocks noGrp="1"/>
          </p:cNvSpPr>
          <p:nvPr>
            <p:ph type="title"/>
          </p:nvPr>
        </p:nvSpPr>
        <p:spPr>
          <a:xfrm>
            <a:off x="685800" y="1600200"/>
            <a:ext cx="6164653" cy="1371600"/>
          </a:xfrm>
        </p:spPr>
        <p:txBody>
          <a:bodyPr rtlCol="0" anchor="b">
            <a:normAutofit/>
          </a:bodyPr>
          <a:lstStyle>
            <a:lvl1pPr algn="l">
              <a:defRPr sz="2800" b="0"/>
            </a:lvl1pPr>
          </a:lstStyle>
          <a:p>
            <a:pPr rtl="0"/>
            <a:r>
              <a:rPr lang="zh-TW" altLang="en-US" noProof="0" smtClean="0"/>
              <a:t>按一下以編輯母片標題樣式</a:t>
            </a:r>
            <a:endParaRPr lang="zh-TW" altLang="en-US" noProof="0"/>
          </a:p>
        </p:txBody>
      </p:sp>
      <p:sp>
        <p:nvSpPr>
          <p:cNvPr id="14" name="圖片預留位置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TW" altLang="en-US" noProof="0" smtClean="0"/>
              <a:t>按一下圖示以新增圖片</a:t>
            </a:r>
            <a:endParaRPr lang="zh-TW" altLang="en-US" noProof="0"/>
          </a:p>
        </p:txBody>
      </p:sp>
      <p:sp>
        <p:nvSpPr>
          <p:cNvPr id="4" name="文字預留位置 3"/>
          <p:cNvSpPr>
            <a:spLocks noGrp="1"/>
          </p:cNvSpPr>
          <p:nvPr>
            <p:ph type="body" sz="half" idx="2" hasCustomPrompt="1"/>
          </p:nvPr>
        </p:nvSpPr>
        <p:spPr>
          <a:xfrm>
            <a:off x="685800" y="2971800"/>
            <a:ext cx="6164653" cy="1828800"/>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noProof="0"/>
              <a:t>編輯母片文字樣式</a:t>
            </a:r>
          </a:p>
        </p:txBody>
      </p:sp>
      <p:sp>
        <p:nvSpPr>
          <p:cNvPr id="5" name="日期預留位置 4"/>
          <p:cNvSpPr>
            <a:spLocks noGrp="1"/>
          </p:cNvSpPr>
          <p:nvPr>
            <p:ph type="dt" sz="half" idx="10"/>
          </p:nvPr>
        </p:nvSpPr>
        <p:spPr/>
        <p:txBody>
          <a:bodyPr rtlCol="0"/>
          <a:lstStyle/>
          <a:p>
            <a:pPr rtl="0"/>
            <a:fld id="{C8DCA522-B505-4B1A-B105-A9E4A282121F}" type="datetime1">
              <a:rPr lang="zh-TW" altLang="en-US" noProof="0" smtClean="0"/>
              <a:t>2024/3/5</a:t>
            </a:fld>
            <a:endParaRPr lang="zh-TW" altLang="en-US" noProof="0"/>
          </a:p>
        </p:txBody>
      </p:sp>
      <p:sp>
        <p:nvSpPr>
          <p:cNvPr id="6" name="頁尾預留位置 5"/>
          <p:cNvSpPr>
            <a:spLocks noGrp="1"/>
          </p:cNvSpPr>
          <p:nvPr>
            <p:ph type="ftr" sz="quarter" idx="11"/>
          </p:nvPr>
        </p:nvSpPr>
        <p:spPr/>
        <p:txBody>
          <a:bodyPr rtlCol="0"/>
          <a:lstStyle/>
          <a:p>
            <a:pPr rtl="0"/>
            <a:endParaRPr lang="zh-TW" altLang="en-US" noProof="0"/>
          </a:p>
        </p:txBody>
      </p:sp>
      <p:sp>
        <p:nvSpPr>
          <p:cNvPr id="7" name="投影片編號預留位置 6"/>
          <p:cNvSpPr>
            <a:spLocks noGrp="1"/>
          </p:cNvSpPr>
          <p:nvPr>
            <p:ph type="sldNum" sz="quarter" idx="12"/>
          </p:nvPr>
        </p:nvSpPr>
        <p:spPr/>
        <p:txBody>
          <a:bodyPr rtlCol="0"/>
          <a:lstStyle/>
          <a:p>
            <a:pPr rtl="0"/>
            <a:fld id="{69E57DC2-970A-4B3E-BB1C-7A09969E49DF}" type="slidenum">
              <a:rPr lang="en-US" altLang="zh-TW" noProof="0" smtClean="0"/>
              <a:pPr/>
              <a:t>‹#›</a:t>
            </a:fld>
            <a:endParaRPr lang="zh-TW" altLang="en-US" noProof="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標題預留位置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pPr rtl="0"/>
            <a:r>
              <a:rPr lang="zh-TW" altLang="en-US" noProof="0"/>
              <a:t>按一下以編輯母片標題樣式</a:t>
            </a:r>
          </a:p>
        </p:txBody>
      </p:sp>
      <p:sp>
        <p:nvSpPr>
          <p:cNvPr id="3" name="文字預留位置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預留位置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icrosoft JhengHei UI" panose="020B0604030504040204" pitchFamily="34" charset="-120"/>
                <a:ea typeface="Microsoft JhengHei UI" panose="020B0604030504040204" pitchFamily="34" charset="-120"/>
              </a:defRPr>
            </a:lvl1pPr>
          </a:lstStyle>
          <a:p>
            <a:fld id="{6D1298CE-92A3-4C21-80EE-6E5E481941CA}" type="datetime1">
              <a:rPr lang="zh-TW" altLang="en-US" smtClean="0"/>
              <a:t>2024/3/5</a:t>
            </a:fld>
            <a:endParaRPr lang="zh-TW" altLang="en-US" dirty="0"/>
          </a:p>
        </p:txBody>
      </p:sp>
      <p:sp>
        <p:nvSpPr>
          <p:cNvPr id="5" name="頁尾預留位置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icrosoft JhengHei UI" panose="020B0604030504040204" pitchFamily="34" charset="-120"/>
                <a:ea typeface="Microsoft JhengHei UI" panose="020B0604030504040204" pitchFamily="34" charset="-120"/>
              </a:defRPr>
            </a:lvl1pPr>
          </a:lstStyle>
          <a:p>
            <a:endParaRPr lang="zh-TW" altLang="en-US"/>
          </a:p>
        </p:txBody>
      </p:sp>
      <p:sp>
        <p:nvSpPr>
          <p:cNvPr id="6" name="投影片編號預留位置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icrosoft JhengHei UI" panose="020B0604030504040204" pitchFamily="34" charset="-120"/>
                <a:ea typeface="Microsoft JhengHei UI" panose="020B0604030504040204" pitchFamily="34" charset="-120"/>
              </a:defRPr>
            </a:lvl1pPr>
          </a:lstStyle>
          <a:p>
            <a:fld id="{69E57DC2-970A-4B3E-BB1C-7A09969E49DF}" type="slidenum">
              <a:rPr lang="en-US" altLang="zh-TW" smtClean="0"/>
              <a:pPr/>
              <a:t>‹#›</a:t>
            </a:fld>
            <a:endParaRPr lang="zh-TW" altLang="en-US"/>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icrosoft JhengHei UI" panose="020B0604030504040204" pitchFamily="34" charset="-120"/>
          <a:ea typeface="Microsoft JhengHei UI" panose="020B0604030504040204" pitchFamily="34" charset="-12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icrosoft JhengHei UI" panose="020B0604030504040204" pitchFamily="34" charset="-120"/>
          <a:ea typeface="Microsoft JhengHei UI" panose="020B0604030504040204" pitchFamily="34" charset="-120"/>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icrosoft JhengHei UI" panose="020B0604030504040204" pitchFamily="34" charset="-120"/>
          <a:ea typeface="Microsoft JhengHei UI" panose="020B0604030504040204" pitchFamily="34" charset="-120"/>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icrosoft JhengHei UI" panose="020B0604030504040204" pitchFamily="34" charset="-120"/>
          <a:ea typeface="Microsoft JhengHei UI" panose="020B0604030504040204" pitchFamily="34" charset="-120"/>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icrosoft JhengHei UI" panose="020B0604030504040204" pitchFamily="34" charset="-120"/>
          <a:ea typeface="Microsoft JhengHei UI" panose="020B0604030504040204" pitchFamily="34" charset="-120"/>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icrosoft JhengHei UI" panose="020B0604030504040204" pitchFamily="34" charset="-120"/>
          <a:ea typeface="Microsoft JhengHei UI" panose="020B0604030504040204" pitchFamily="34" charset="-120"/>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hyperlink" Target="https://www.moa.gov.tw/ws.php?id=250689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夜空與遙遠地平線上的群山">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111"/>
            <a:ext cx="12191980" cy="6857990"/>
          </a:xfrm>
          <a:prstGeom prst="rect">
            <a:avLst/>
          </a:prstGeom>
        </p:spPr>
      </p:pic>
      <p:sp>
        <p:nvSpPr>
          <p:cNvPr id="2" name="標題 1">
            <a:extLst>
              <a:ext uri="{FF2B5EF4-FFF2-40B4-BE49-F238E27FC236}">
                <a16:creationId xmlns:a16="http://schemas.microsoft.com/office/drawing/2014/main" id="{340C7600-5BA8-4A54-887F-74AF87750A31}"/>
              </a:ext>
            </a:extLst>
          </p:cNvPr>
          <p:cNvSpPr>
            <a:spLocks noGrp="1"/>
          </p:cNvSpPr>
          <p:nvPr>
            <p:ph type="ctrTitle"/>
          </p:nvPr>
        </p:nvSpPr>
        <p:spPr>
          <a:xfrm>
            <a:off x="3309256" y="926392"/>
            <a:ext cx="8882744" cy="2733420"/>
          </a:xfrm>
        </p:spPr>
        <p:txBody>
          <a:bodyPr rtlCol="0">
            <a:normAutofit fontScale="90000"/>
          </a:bodyPr>
          <a:lstStyle/>
          <a:p>
            <a:pPr algn="ctr"/>
            <a:r>
              <a:rPr lang="en-US" altLang="zh-TW" sz="4900" b="1" dirty="0">
                <a:latin typeface="新細明體" panose="02020500000000000000" pitchFamily="18" charset="-120"/>
                <a:ea typeface="新細明體" panose="02020500000000000000" pitchFamily="18" charset="-120"/>
                <a:cs typeface="Arial" panose="020B0604020202020204" pitchFamily="34" charset="0"/>
              </a:rPr>
              <a:t>Analyzing the twenty-four solar terms using Globe observational data</a:t>
            </a:r>
            <a:r>
              <a:rPr lang="zh-TW" altLang="zh-TW" sz="4900" dirty="0">
                <a:latin typeface="新細明體" panose="02020500000000000000" pitchFamily="18" charset="-120"/>
                <a:ea typeface="新細明體" panose="02020500000000000000" pitchFamily="18" charset="-120"/>
                <a:cs typeface="Arial" panose="020B0604020202020204" pitchFamily="34" charset="0"/>
              </a:rPr>
              <a:t/>
            </a:r>
            <a:br>
              <a:rPr lang="zh-TW" altLang="zh-TW" sz="4900" dirty="0">
                <a:latin typeface="新細明體" panose="02020500000000000000" pitchFamily="18" charset="-120"/>
                <a:ea typeface="新細明體" panose="02020500000000000000" pitchFamily="18" charset="-120"/>
                <a:cs typeface="Arial" panose="020B0604020202020204" pitchFamily="34" charset="0"/>
              </a:rPr>
            </a:br>
            <a:r>
              <a:rPr lang="en-US" altLang="zh-TW" sz="4000" b="1" dirty="0">
                <a:latin typeface="微軟正黑體 Light" panose="020B0304030504040204" pitchFamily="34" charset="-120"/>
                <a:ea typeface="微軟正黑體 Light" panose="020B0304030504040204" pitchFamily="34" charset="-120"/>
              </a:rPr>
              <a:t> </a:t>
            </a:r>
            <a:endParaRPr lang="zh-TW" altLang="zh-TW" sz="4000" dirty="0">
              <a:latin typeface="微軟正黑體 Light" panose="020B0304030504040204" pitchFamily="34" charset="-120"/>
              <a:ea typeface="微軟正黑體 Light" panose="020B0304030504040204" pitchFamily="34" charset="-120"/>
            </a:endParaRPr>
          </a:p>
        </p:txBody>
      </p:sp>
      <p:sp>
        <p:nvSpPr>
          <p:cNvPr id="6" name="文字方塊 5"/>
          <p:cNvSpPr txBox="1"/>
          <p:nvPr/>
        </p:nvSpPr>
        <p:spPr>
          <a:xfrm>
            <a:off x="20" y="3165782"/>
            <a:ext cx="7990094" cy="3693319"/>
          </a:xfrm>
          <a:prstGeom prst="rect">
            <a:avLst/>
          </a:prstGeom>
          <a:noFill/>
        </p:spPr>
        <p:txBody>
          <a:bodyPr wrap="square" rtlCol="0">
            <a:spAutoFit/>
          </a:bodyPr>
          <a:lstStyle/>
          <a:p>
            <a:r>
              <a:rPr lang="en-US" altLang="zh-TW" sz="7200" b="1" dirty="0" smtClean="0">
                <a:solidFill>
                  <a:schemeClr val="accent1">
                    <a:lumMod val="60000"/>
                    <a:lumOff val="40000"/>
                  </a:schemeClr>
                </a:solidFill>
                <a:latin typeface="新細明體" panose="02020500000000000000" pitchFamily="18" charset="-120"/>
                <a:ea typeface="新細明體" panose="02020500000000000000" pitchFamily="18" charset="-120"/>
              </a:rPr>
              <a:t>Taiwan Partnership</a:t>
            </a:r>
          </a:p>
          <a:p>
            <a:r>
              <a:rPr lang="en-US" altLang="zh-TW" sz="2400" b="1" dirty="0" err="1" smtClean="0">
                <a:latin typeface="新細明體" panose="02020500000000000000" pitchFamily="18" charset="-120"/>
                <a:ea typeface="新細明體" panose="02020500000000000000" pitchFamily="18" charset="-120"/>
              </a:rPr>
              <a:t>Lotung</a:t>
            </a:r>
            <a:r>
              <a:rPr lang="en-US" altLang="zh-TW" sz="2400" b="1" dirty="0" smtClean="0">
                <a:latin typeface="新細明體" panose="02020500000000000000" pitchFamily="18" charset="-120"/>
                <a:ea typeface="新細明體" panose="02020500000000000000" pitchFamily="18" charset="-120"/>
              </a:rPr>
              <a:t> High School, </a:t>
            </a:r>
            <a:r>
              <a:rPr lang="en-US" altLang="zh-TW" sz="2400" b="1" dirty="0" err="1" smtClean="0">
                <a:latin typeface="新細明體" panose="02020500000000000000" pitchFamily="18" charset="-120"/>
                <a:ea typeface="新細明體" panose="02020500000000000000" pitchFamily="18" charset="-120"/>
              </a:rPr>
              <a:t>Yilan</a:t>
            </a:r>
            <a:r>
              <a:rPr lang="en-US" altLang="zh-TW" sz="2400" b="1" dirty="0" smtClean="0">
                <a:latin typeface="新細明體" panose="02020500000000000000" pitchFamily="18" charset="-120"/>
                <a:ea typeface="新細明體" panose="02020500000000000000" pitchFamily="18" charset="-120"/>
              </a:rPr>
              <a:t>, Taiwan, R.O.C</a:t>
            </a:r>
          </a:p>
          <a:p>
            <a:endParaRPr lang="en-US" altLang="zh-TW" sz="2400" b="1" dirty="0">
              <a:latin typeface="新細明體" panose="02020500000000000000" pitchFamily="18" charset="-120"/>
              <a:ea typeface="新細明體" panose="02020500000000000000" pitchFamily="18" charset="-120"/>
            </a:endParaRPr>
          </a:p>
          <a:p>
            <a:endParaRPr lang="en-US" altLang="zh-TW" sz="2400" b="1" dirty="0" smtClean="0">
              <a:latin typeface="新細明體" panose="02020500000000000000" pitchFamily="18" charset="-120"/>
              <a:ea typeface="新細明體" panose="02020500000000000000" pitchFamily="18" charset="-120"/>
            </a:endParaRPr>
          </a:p>
          <a:p>
            <a:r>
              <a:rPr lang="en-US" altLang="zh-TW" sz="3600" b="1" dirty="0" smtClean="0">
                <a:latin typeface="新細明體" panose="02020500000000000000" pitchFamily="18" charset="-120"/>
                <a:ea typeface="新細明體" panose="02020500000000000000" pitchFamily="18" charset="-120"/>
              </a:rPr>
              <a:t>Huang, J.-X., Chen, L.-E., and Wang, Y.-J.</a:t>
            </a:r>
            <a:endParaRPr lang="en-US" altLang="zh-TW" sz="3600" b="1" dirty="0">
              <a:latin typeface="新細明體" panose="02020500000000000000" pitchFamily="18" charset="-120"/>
              <a:ea typeface="新細明體" panose="02020500000000000000" pitchFamily="18" charset="-120"/>
            </a:endParaRPr>
          </a:p>
          <a:p>
            <a:endParaRPr lang="zh-TW" altLang="en-US" sz="5400" b="1" dirty="0">
              <a:solidFill>
                <a:srgbClr val="00B0F0"/>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3417721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88652B-B439-4AB5-8773-417F1E05177E}"/>
              </a:ext>
            </a:extLst>
          </p:cNvPr>
          <p:cNvSpPr>
            <a:spLocks noGrp="1"/>
          </p:cNvSpPr>
          <p:nvPr>
            <p:ph type="title"/>
          </p:nvPr>
        </p:nvSpPr>
        <p:spPr>
          <a:xfrm>
            <a:off x="685801" y="239485"/>
            <a:ext cx="8958942" cy="1456267"/>
          </a:xfrm>
        </p:spPr>
        <p:txBody>
          <a:bodyPr rtlCol="0">
            <a:noAutofit/>
          </a:bodyPr>
          <a:lstStyle/>
          <a:p>
            <a:r>
              <a:rPr lang="en-US" altLang="zh-TW" sz="4800" b="1" dirty="0">
                <a:latin typeface="新細明體" panose="02020500000000000000" pitchFamily="18" charset="-120"/>
                <a:ea typeface="新細明體" panose="02020500000000000000" pitchFamily="18" charset="-120"/>
              </a:rPr>
              <a:t>Research </a:t>
            </a:r>
            <a:r>
              <a:rPr lang="en-US" altLang="zh-TW" sz="4800" b="1" dirty="0" smtClean="0">
                <a:latin typeface="新細明體" panose="02020500000000000000" pitchFamily="18" charset="-120"/>
                <a:ea typeface="新細明體" panose="02020500000000000000" pitchFamily="18" charset="-120"/>
              </a:rPr>
              <a:t>results---summer</a:t>
            </a:r>
            <a:endParaRPr lang="zh-TW" altLang="zh-TW" sz="4800" dirty="0">
              <a:latin typeface="新細明體" panose="02020500000000000000" pitchFamily="18" charset="-120"/>
              <a:ea typeface="新細明體" panose="02020500000000000000" pitchFamily="18" charset="-120"/>
            </a:endParaRPr>
          </a:p>
        </p:txBody>
      </p:sp>
      <p:graphicFrame>
        <p:nvGraphicFramePr>
          <p:cNvPr id="5" name="圖表 4">
            <a:extLst>
              <a:ext uri="{FF2B5EF4-FFF2-40B4-BE49-F238E27FC236}">
                <a16:creationId xmlns:a16="http://schemas.microsoft.com/office/drawing/2014/main" id="{622A42DF-A553-2CAD-0B2D-A654BF74CE9D}"/>
              </a:ext>
            </a:extLst>
          </p:cNvPr>
          <p:cNvGraphicFramePr/>
          <p:nvPr>
            <p:extLst>
              <p:ext uri="{D42A27DB-BD31-4B8C-83A1-F6EECF244321}">
                <p14:modId xmlns:p14="http://schemas.microsoft.com/office/powerpoint/2010/main" val="1892160307"/>
              </p:ext>
            </p:extLst>
          </p:nvPr>
        </p:nvGraphicFramePr>
        <p:xfrm>
          <a:off x="240322" y="1547445"/>
          <a:ext cx="4990045" cy="32688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圖表 5">
            <a:extLst>
              <a:ext uri="{FF2B5EF4-FFF2-40B4-BE49-F238E27FC236}">
                <a16:creationId xmlns:a16="http://schemas.microsoft.com/office/drawing/2014/main" id="{326213EC-7AFA-BCBD-BC42-3FD04533F5C5}"/>
              </a:ext>
            </a:extLst>
          </p:cNvPr>
          <p:cNvGraphicFramePr/>
          <p:nvPr>
            <p:extLst>
              <p:ext uri="{D42A27DB-BD31-4B8C-83A1-F6EECF244321}">
                <p14:modId xmlns:p14="http://schemas.microsoft.com/office/powerpoint/2010/main" val="3865036159"/>
              </p:ext>
            </p:extLst>
          </p:nvPr>
        </p:nvGraphicFramePr>
        <p:xfrm>
          <a:off x="5230366" y="1494692"/>
          <a:ext cx="5102353" cy="3321648"/>
        </p:xfrm>
        <a:graphic>
          <a:graphicData uri="http://schemas.openxmlformats.org/drawingml/2006/chart">
            <c:chart xmlns:c="http://schemas.openxmlformats.org/drawingml/2006/chart" xmlns:r="http://schemas.openxmlformats.org/officeDocument/2006/relationships" r:id="rId4"/>
          </a:graphicData>
        </a:graphic>
      </p:graphicFrame>
      <p:sp>
        <p:nvSpPr>
          <p:cNvPr id="8" name="矩形 7"/>
          <p:cNvSpPr/>
          <p:nvPr/>
        </p:nvSpPr>
        <p:spPr>
          <a:xfrm>
            <a:off x="240323" y="4816341"/>
            <a:ext cx="11098236" cy="1564531"/>
          </a:xfrm>
          <a:prstGeom prst="rect">
            <a:avLst/>
          </a:prstGeom>
        </p:spPr>
        <p:txBody>
          <a:bodyPr wrap="square">
            <a:spAutoFit/>
          </a:bodyPr>
          <a:lstStyle/>
          <a:p>
            <a:pPr lvl="0">
              <a:spcBef>
                <a:spcPts val="1400"/>
              </a:spcBef>
              <a:spcAft>
                <a:spcPts val="0"/>
              </a:spcAft>
              <a:buSzPts val="1400"/>
            </a:pPr>
            <a:r>
              <a:rPr lang="en-US" altLang="zh-TW" sz="2800" kern="100" dirty="0" err="1" smtClean="0">
                <a:latin typeface="Arial" panose="020B0604020202020204" pitchFamily="34" charset="0"/>
                <a:cs typeface="Times New Roman" panose="02020603050405020304" pitchFamily="18" charset="0"/>
              </a:rPr>
              <a:t>Dashu</a:t>
            </a:r>
            <a:r>
              <a:rPr lang="zh-TW" altLang="en-US" sz="2800" kern="100" dirty="0" smtClean="0">
                <a:latin typeface="Arial" panose="020B0604020202020204" pitchFamily="34" charset="0"/>
                <a:cs typeface="Times New Roman" panose="02020603050405020304" pitchFamily="18" charset="0"/>
              </a:rPr>
              <a:t>：</a:t>
            </a:r>
            <a:r>
              <a:rPr lang="en-US" altLang="zh-TW" sz="2800" kern="100" dirty="0" smtClean="0">
                <a:latin typeface="Arial" panose="020B0604020202020204" pitchFamily="34" charset="0"/>
                <a:cs typeface="Times New Roman" panose="02020603050405020304" pitchFamily="18" charset="0"/>
              </a:rPr>
              <a:t>It's </a:t>
            </a:r>
            <a:r>
              <a:rPr lang="en-US" altLang="zh-TW" sz="2800" kern="100" dirty="0">
                <a:latin typeface="Arial" panose="020B0604020202020204" pitchFamily="34" charset="0"/>
                <a:cs typeface="Times New Roman" panose="02020603050405020304" pitchFamily="18" charset="0"/>
              </a:rPr>
              <a:t>the hottest and most intense solar term of the year, characterized by scorching </a:t>
            </a:r>
            <a:r>
              <a:rPr lang="en-US" altLang="zh-TW" sz="2800" kern="100" dirty="0" smtClean="0">
                <a:latin typeface="Arial" panose="020B0604020202020204" pitchFamily="34" charset="0"/>
                <a:cs typeface="Times New Roman" panose="02020603050405020304" pitchFamily="18" charset="0"/>
              </a:rPr>
              <a:t>heat, </a:t>
            </a:r>
            <a:r>
              <a:rPr lang="en-US" altLang="zh-TW" sz="2800" kern="100" dirty="0">
                <a:latin typeface="Arial" panose="020B0604020202020204" pitchFamily="34" charset="0"/>
                <a:cs typeface="Times New Roman" panose="02020603050405020304" pitchFamily="18" charset="0"/>
              </a:rPr>
              <a:t>and frequent typhoons</a:t>
            </a:r>
            <a:r>
              <a:rPr lang="en-US" altLang="zh-TW" kern="100" dirty="0" smtClean="0">
                <a:solidFill>
                  <a:srgbClr val="0D0D0D"/>
                </a:solidFill>
                <a:latin typeface="Arial" panose="020B0604020202020204" pitchFamily="34" charset="0"/>
                <a:cs typeface="Times New Roman" panose="02020603050405020304" pitchFamily="18" charset="0"/>
              </a:rPr>
              <a:t>.</a:t>
            </a:r>
          </a:p>
          <a:p>
            <a:pPr lvl="0">
              <a:spcBef>
                <a:spcPts val="1400"/>
              </a:spcBef>
              <a:spcAft>
                <a:spcPts val="0"/>
              </a:spcAft>
              <a:buSzPts val="1400"/>
            </a:pPr>
            <a:r>
              <a:rPr lang="en-US" altLang="zh-TW" sz="2800" b="1" dirty="0">
                <a:solidFill>
                  <a:srgbClr val="00B050"/>
                </a:solidFill>
                <a:latin typeface="Arial" panose="020B0604020202020204" pitchFamily="34" charset="0"/>
                <a:cs typeface="Arial" panose="020B0604020202020204" pitchFamily="34" charset="0"/>
              </a:rPr>
              <a:t>Matches</a:t>
            </a:r>
            <a:endParaRPr lang="zh-TW" altLang="zh-TW" sz="2800" b="1" kern="1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7769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88652B-B439-4AB5-8773-417F1E05177E}"/>
              </a:ext>
            </a:extLst>
          </p:cNvPr>
          <p:cNvSpPr>
            <a:spLocks noGrp="1"/>
          </p:cNvSpPr>
          <p:nvPr>
            <p:ph type="title"/>
          </p:nvPr>
        </p:nvSpPr>
        <p:spPr>
          <a:xfrm>
            <a:off x="685801" y="239485"/>
            <a:ext cx="9067799" cy="1456267"/>
          </a:xfrm>
        </p:spPr>
        <p:txBody>
          <a:bodyPr rtlCol="0">
            <a:noAutofit/>
          </a:bodyPr>
          <a:lstStyle/>
          <a:p>
            <a:r>
              <a:rPr lang="en-US" altLang="zh-TW" sz="4800" b="1" dirty="0">
                <a:latin typeface="新細明體" panose="02020500000000000000" pitchFamily="18" charset="-120"/>
                <a:ea typeface="新細明體" panose="02020500000000000000" pitchFamily="18" charset="-120"/>
              </a:rPr>
              <a:t>Research </a:t>
            </a:r>
            <a:r>
              <a:rPr lang="en-US" altLang="zh-TW" sz="4800" b="1" dirty="0" smtClean="0">
                <a:latin typeface="新細明體" panose="02020500000000000000" pitchFamily="18" charset="-120"/>
                <a:ea typeface="新細明體" panose="02020500000000000000" pitchFamily="18" charset="-120"/>
              </a:rPr>
              <a:t>results---Autumn</a:t>
            </a:r>
            <a:endParaRPr lang="zh-TW" altLang="zh-TW" sz="4800" dirty="0">
              <a:latin typeface="新細明體" panose="02020500000000000000" pitchFamily="18" charset="-120"/>
              <a:ea typeface="新細明體" panose="02020500000000000000" pitchFamily="18" charset="-120"/>
            </a:endParaRPr>
          </a:p>
        </p:txBody>
      </p:sp>
      <p:graphicFrame>
        <p:nvGraphicFramePr>
          <p:cNvPr id="3" name="圖表 2"/>
          <p:cNvGraphicFramePr/>
          <p:nvPr>
            <p:extLst>
              <p:ext uri="{D42A27DB-BD31-4B8C-83A1-F6EECF244321}">
                <p14:modId xmlns:p14="http://schemas.microsoft.com/office/powerpoint/2010/main" val="3723120234"/>
              </p:ext>
            </p:extLst>
          </p:nvPr>
        </p:nvGraphicFramePr>
        <p:xfrm>
          <a:off x="156029" y="1543049"/>
          <a:ext cx="5245704" cy="37608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圖表 3"/>
          <p:cNvGraphicFramePr/>
          <p:nvPr>
            <p:extLst>
              <p:ext uri="{D42A27DB-BD31-4B8C-83A1-F6EECF244321}">
                <p14:modId xmlns:p14="http://schemas.microsoft.com/office/powerpoint/2010/main" val="713058328"/>
              </p:ext>
            </p:extLst>
          </p:nvPr>
        </p:nvGraphicFramePr>
        <p:xfrm>
          <a:off x="5191125" y="1619401"/>
          <a:ext cx="4924425" cy="3466798"/>
        </p:xfrm>
        <a:graphic>
          <a:graphicData uri="http://schemas.openxmlformats.org/drawingml/2006/chart">
            <c:chart xmlns:c="http://schemas.openxmlformats.org/drawingml/2006/chart" xmlns:r="http://schemas.openxmlformats.org/officeDocument/2006/relationships" r:id="rId4"/>
          </a:graphicData>
        </a:graphic>
      </p:graphicFrame>
      <p:sp>
        <p:nvSpPr>
          <p:cNvPr id="5" name="矩形 4"/>
          <p:cNvSpPr/>
          <p:nvPr/>
        </p:nvSpPr>
        <p:spPr>
          <a:xfrm>
            <a:off x="156028" y="5303865"/>
            <a:ext cx="10169071" cy="1815882"/>
          </a:xfrm>
          <a:prstGeom prst="rect">
            <a:avLst/>
          </a:prstGeom>
        </p:spPr>
        <p:txBody>
          <a:bodyPr wrap="square">
            <a:spAutoFit/>
          </a:bodyPr>
          <a:lstStyle/>
          <a:p>
            <a:r>
              <a:rPr lang="en-US" altLang="zh-TW" sz="2800" dirty="0">
                <a:latin typeface="Arial" panose="020B0604020202020204" pitchFamily="34" charset="0"/>
              </a:rPr>
              <a:t>The weather is hot during </a:t>
            </a:r>
            <a:r>
              <a:rPr lang="en-US" altLang="zh-TW" sz="2800" dirty="0" err="1">
                <a:latin typeface="Arial" panose="020B0604020202020204" pitchFamily="34" charset="0"/>
              </a:rPr>
              <a:t>Chushu</a:t>
            </a:r>
            <a:r>
              <a:rPr lang="en-US" altLang="zh-TW" sz="2800" dirty="0">
                <a:latin typeface="Arial" panose="020B0604020202020204" pitchFamily="34" charset="0"/>
              </a:rPr>
              <a:t>, unlike the autumn season, and people call this hot weather "autumn </a:t>
            </a:r>
            <a:r>
              <a:rPr lang="en-US" altLang="zh-TW" sz="2800" dirty="0" smtClean="0">
                <a:latin typeface="Arial" panose="020B0604020202020204" pitchFamily="34" charset="0"/>
              </a:rPr>
              <a:t>tiger“</a:t>
            </a:r>
          </a:p>
          <a:p>
            <a:r>
              <a:rPr lang="en-US" altLang="zh-TW" sz="2800" b="1" dirty="0">
                <a:solidFill>
                  <a:srgbClr val="00B050"/>
                </a:solidFill>
                <a:latin typeface="Arial" panose="020B0604020202020204" pitchFamily="34" charset="0"/>
                <a:cs typeface="Arial" panose="020B0604020202020204" pitchFamily="34" charset="0"/>
              </a:rPr>
              <a:t>Matches</a:t>
            </a:r>
            <a:endParaRPr lang="en-US" altLang="zh-TW" sz="2800" b="1" dirty="0" smtClean="0">
              <a:solidFill>
                <a:srgbClr val="00B050"/>
              </a:solidFill>
              <a:latin typeface="Arial" panose="020B0604020202020204" pitchFamily="34" charset="0"/>
              <a:cs typeface="Arial" panose="020B0604020202020204" pitchFamily="34" charset="0"/>
            </a:endParaRPr>
          </a:p>
          <a:p>
            <a:endParaRPr lang="zh-TW" altLang="en-US" sz="2800" dirty="0"/>
          </a:p>
        </p:txBody>
      </p:sp>
    </p:spTree>
    <p:extLst>
      <p:ext uri="{BB962C8B-B14F-4D97-AF65-F5344CB8AC3E}">
        <p14:creationId xmlns:p14="http://schemas.microsoft.com/office/powerpoint/2010/main" val="236629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88652B-B439-4AB5-8773-417F1E05177E}"/>
              </a:ext>
            </a:extLst>
          </p:cNvPr>
          <p:cNvSpPr>
            <a:spLocks noGrp="1"/>
          </p:cNvSpPr>
          <p:nvPr>
            <p:ph type="title"/>
          </p:nvPr>
        </p:nvSpPr>
        <p:spPr>
          <a:xfrm>
            <a:off x="685801" y="239485"/>
            <a:ext cx="9067799" cy="1456267"/>
          </a:xfrm>
        </p:spPr>
        <p:txBody>
          <a:bodyPr rtlCol="0">
            <a:noAutofit/>
          </a:bodyPr>
          <a:lstStyle/>
          <a:p>
            <a:r>
              <a:rPr lang="en-US" altLang="zh-TW" sz="4800" b="1" dirty="0">
                <a:latin typeface="新細明體" panose="02020500000000000000" pitchFamily="18" charset="-120"/>
                <a:ea typeface="新細明體" panose="02020500000000000000" pitchFamily="18" charset="-120"/>
              </a:rPr>
              <a:t>Research </a:t>
            </a:r>
            <a:r>
              <a:rPr lang="en-US" altLang="zh-TW" sz="4800" b="1" dirty="0" smtClean="0">
                <a:latin typeface="新細明體" panose="02020500000000000000" pitchFamily="18" charset="-120"/>
                <a:ea typeface="新細明體" panose="02020500000000000000" pitchFamily="18" charset="-120"/>
              </a:rPr>
              <a:t>results---Autumn</a:t>
            </a:r>
            <a:endParaRPr lang="zh-TW" altLang="zh-TW" sz="4800" dirty="0">
              <a:latin typeface="新細明體" panose="02020500000000000000" pitchFamily="18" charset="-120"/>
              <a:ea typeface="新細明體" panose="02020500000000000000" pitchFamily="18" charset="-120"/>
            </a:endParaRPr>
          </a:p>
        </p:txBody>
      </p:sp>
      <p:sp>
        <p:nvSpPr>
          <p:cNvPr id="5" name="矩形 4"/>
          <p:cNvSpPr/>
          <p:nvPr/>
        </p:nvSpPr>
        <p:spPr>
          <a:xfrm>
            <a:off x="156028" y="5303865"/>
            <a:ext cx="12374639" cy="1384995"/>
          </a:xfrm>
          <a:prstGeom prst="rect">
            <a:avLst/>
          </a:prstGeom>
        </p:spPr>
        <p:txBody>
          <a:bodyPr wrap="square">
            <a:spAutoFit/>
          </a:bodyPr>
          <a:lstStyle/>
          <a:p>
            <a:r>
              <a:rPr lang="en-US" altLang="zh-TW" sz="2800" dirty="0" smtClean="0">
                <a:latin typeface="Arial" panose="020B0604020202020204" pitchFamily="34" charset="0"/>
                <a:cs typeface="Arial" panose="020B0604020202020204" pitchFamily="34" charset="0"/>
              </a:rPr>
              <a:t>As </a:t>
            </a:r>
            <a:r>
              <a:rPr lang="en-US" altLang="zh-TW" sz="2800" dirty="0">
                <a:latin typeface="Arial" panose="020B0604020202020204" pitchFamily="34" charset="0"/>
                <a:cs typeface="Arial" panose="020B0604020202020204" pitchFamily="34" charset="0"/>
              </a:rPr>
              <a:t>the time of </a:t>
            </a:r>
            <a:r>
              <a:rPr lang="en-US" altLang="zh-TW" sz="2800" dirty="0" err="1">
                <a:latin typeface="Arial" panose="020B0604020202020204" pitchFamily="34" charset="0"/>
                <a:cs typeface="Arial" panose="020B0604020202020204" pitchFamily="34" charset="0"/>
              </a:rPr>
              <a:t>Hanlu</a:t>
            </a:r>
            <a:r>
              <a:rPr lang="en-US" altLang="zh-TW" sz="2800" dirty="0">
                <a:latin typeface="Arial" panose="020B0604020202020204" pitchFamily="34" charset="0"/>
                <a:cs typeface="Arial" panose="020B0604020202020204" pitchFamily="34" charset="0"/>
              </a:rPr>
              <a:t> approaches, the autumnal atmosphere gradually thickens, and the air becomes cool and crisp with less </a:t>
            </a:r>
            <a:r>
              <a:rPr lang="en-US" altLang="zh-TW" sz="2800" dirty="0" smtClean="0">
                <a:latin typeface="Arial" panose="020B0604020202020204" pitchFamily="34" charset="0"/>
                <a:cs typeface="Arial" panose="020B0604020202020204" pitchFamily="34" charset="0"/>
              </a:rPr>
              <a:t>rain</a:t>
            </a:r>
          </a:p>
          <a:p>
            <a:r>
              <a:rPr lang="en-US" altLang="zh-TW" sz="2800" b="1" dirty="0">
                <a:solidFill>
                  <a:srgbClr val="FFFF00"/>
                </a:solidFill>
              </a:rPr>
              <a:t>Not quite matches</a:t>
            </a:r>
            <a:endParaRPr lang="zh-TW" altLang="en-US" sz="2800" b="1" dirty="0">
              <a:solidFill>
                <a:srgbClr val="FFFF00"/>
              </a:solidFill>
            </a:endParaRPr>
          </a:p>
        </p:txBody>
      </p:sp>
      <p:graphicFrame>
        <p:nvGraphicFramePr>
          <p:cNvPr id="6" name="圖表 5"/>
          <p:cNvGraphicFramePr/>
          <p:nvPr>
            <p:extLst>
              <p:ext uri="{D42A27DB-BD31-4B8C-83A1-F6EECF244321}">
                <p14:modId xmlns:p14="http://schemas.microsoft.com/office/powerpoint/2010/main" val="1600422045"/>
              </p:ext>
            </p:extLst>
          </p:nvPr>
        </p:nvGraphicFramePr>
        <p:xfrm>
          <a:off x="156028" y="1533525"/>
          <a:ext cx="4835072" cy="3552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圖表 6"/>
          <p:cNvGraphicFramePr/>
          <p:nvPr>
            <p:extLst>
              <p:ext uri="{D42A27DB-BD31-4B8C-83A1-F6EECF244321}">
                <p14:modId xmlns:p14="http://schemas.microsoft.com/office/powerpoint/2010/main" val="835407641"/>
              </p:ext>
            </p:extLst>
          </p:nvPr>
        </p:nvGraphicFramePr>
        <p:xfrm>
          <a:off x="4991101" y="1533524"/>
          <a:ext cx="5292272" cy="42068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3561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88652B-B439-4AB5-8773-417F1E05177E}"/>
              </a:ext>
            </a:extLst>
          </p:cNvPr>
          <p:cNvSpPr>
            <a:spLocks noGrp="1"/>
          </p:cNvSpPr>
          <p:nvPr>
            <p:ph type="title"/>
          </p:nvPr>
        </p:nvSpPr>
        <p:spPr>
          <a:xfrm>
            <a:off x="685801" y="239485"/>
            <a:ext cx="9067799" cy="1456267"/>
          </a:xfrm>
        </p:spPr>
        <p:txBody>
          <a:bodyPr rtlCol="0">
            <a:noAutofit/>
          </a:bodyPr>
          <a:lstStyle/>
          <a:p>
            <a:r>
              <a:rPr lang="en-US" altLang="zh-TW" sz="4800" b="1" dirty="0">
                <a:latin typeface="新細明體" panose="02020500000000000000" pitchFamily="18" charset="-120"/>
                <a:ea typeface="新細明體" panose="02020500000000000000" pitchFamily="18" charset="-120"/>
              </a:rPr>
              <a:t>Research </a:t>
            </a:r>
            <a:r>
              <a:rPr lang="en-US" altLang="zh-TW" sz="4800" b="1" dirty="0" smtClean="0">
                <a:latin typeface="新細明體" panose="02020500000000000000" pitchFamily="18" charset="-120"/>
                <a:ea typeface="新細明體" panose="02020500000000000000" pitchFamily="18" charset="-120"/>
              </a:rPr>
              <a:t>results---Winter</a:t>
            </a:r>
            <a:endParaRPr lang="zh-TW" altLang="zh-TW" sz="4800" dirty="0">
              <a:latin typeface="新細明體" panose="02020500000000000000" pitchFamily="18" charset="-120"/>
              <a:ea typeface="新細明體" panose="02020500000000000000" pitchFamily="18" charset="-120"/>
            </a:endParaRPr>
          </a:p>
        </p:txBody>
      </p:sp>
      <p:graphicFrame>
        <p:nvGraphicFramePr>
          <p:cNvPr id="4" name="圖表 3">
            <a:extLst>
              <a:ext uri="{FF2B5EF4-FFF2-40B4-BE49-F238E27FC236}">
                <a16:creationId xmlns:a16="http://schemas.microsoft.com/office/drawing/2014/main" id="{AC465E7A-7BA1-AF49-9CB3-6DF12CF19794}"/>
              </a:ext>
            </a:extLst>
          </p:cNvPr>
          <p:cNvGraphicFramePr/>
          <p:nvPr>
            <p:extLst>
              <p:ext uri="{D42A27DB-BD31-4B8C-83A1-F6EECF244321}">
                <p14:modId xmlns:p14="http://schemas.microsoft.com/office/powerpoint/2010/main" val="982588572"/>
              </p:ext>
            </p:extLst>
          </p:nvPr>
        </p:nvGraphicFramePr>
        <p:xfrm>
          <a:off x="-1" y="1695752"/>
          <a:ext cx="5553287" cy="36333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圖表 4">
            <a:extLst>
              <a:ext uri="{FF2B5EF4-FFF2-40B4-BE49-F238E27FC236}">
                <a16:creationId xmlns:a16="http://schemas.microsoft.com/office/drawing/2014/main" id="{53DB99B5-7B5B-444D-9456-C947A1DAA248}"/>
              </a:ext>
            </a:extLst>
          </p:cNvPr>
          <p:cNvGraphicFramePr/>
          <p:nvPr>
            <p:extLst>
              <p:ext uri="{D42A27DB-BD31-4B8C-83A1-F6EECF244321}">
                <p14:modId xmlns:p14="http://schemas.microsoft.com/office/powerpoint/2010/main" val="4249858589"/>
              </p:ext>
            </p:extLst>
          </p:nvPr>
        </p:nvGraphicFramePr>
        <p:xfrm>
          <a:off x="5553287" y="1695752"/>
          <a:ext cx="5380991" cy="3633334"/>
        </p:xfrm>
        <a:graphic>
          <a:graphicData uri="http://schemas.openxmlformats.org/drawingml/2006/chart">
            <c:chart xmlns:c="http://schemas.openxmlformats.org/drawingml/2006/chart" xmlns:r="http://schemas.openxmlformats.org/officeDocument/2006/relationships" r:id="rId4"/>
          </a:graphicData>
        </a:graphic>
      </p:graphicFrame>
      <p:sp>
        <p:nvSpPr>
          <p:cNvPr id="6" name="矩形 5"/>
          <p:cNvSpPr/>
          <p:nvPr/>
        </p:nvSpPr>
        <p:spPr>
          <a:xfrm>
            <a:off x="270934" y="5329086"/>
            <a:ext cx="11006666" cy="1384995"/>
          </a:xfrm>
          <a:prstGeom prst="rect">
            <a:avLst/>
          </a:prstGeom>
        </p:spPr>
        <p:txBody>
          <a:bodyPr wrap="square">
            <a:spAutoFit/>
          </a:bodyPr>
          <a:lstStyle/>
          <a:p>
            <a:r>
              <a:rPr lang="en-US" altLang="zh-TW" sz="2800" dirty="0">
                <a:latin typeface="Arial" panose="020B0604020202020204" pitchFamily="34" charset="0"/>
              </a:rPr>
              <a:t>During the period of Major Snow, influenced by cold air masses, snowfall may </a:t>
            </a:r>
            <a:r>
              <a:rPr lang="en-US" altLang="zh-TW" sz="2800" dirty="0" smtClean="0">
                <a:latin typeface="Arial" panose="020B0604020202020204" pitchFamily="34" charset="0"/>
              </a:rPr>
              <a:t>occur</a:t>
            </a:r>
          </a:p>
          <a:p>
            <a:r>
              <a:rPr lang="en-US" altLang="zh-TW" sz="2800" b="1" dirty="0">
                <a:solidFill>
                  <a:srgbClr val="FF0000"/>
                </a:solidFill>
                <a:latin typeface="Arial" panose="020B0604020202020204" pitchFamily="34" charset="0"/>
                <a:cs typeface="Arial" panose="020B0604020202020204" pitchFamily="34" charset="0"/>
              </a:rPr>
              <a:t>Does not match</a:t>
            </a:r>
            <a:endParaRPr lang="zh-TW" alt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32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88652B-B439-4AB5-8773-417F1E05177E}"/>
              </a:ext>
            </a:extLst>
          </p:cNvPr>
          <p:cNvSpPr>
            <a:spLocks noGrp="1"/>
          </p:cNvSpPr>
          <p:nvPr>
            <p:ph type="title"/>
          </p:nvPr>
        </p:nvSpPr>
        <p:spPr>
          <a:xfrm>
            <a:off x="685801" y="239485"/>
            <a:ext cx="9067799" cy="1456267"/>
          </a:xfrm>
        </p:spPr>
        <p:txBody>
          <a:bodyPr rtlCol="0">
            <a:noAutofit/>
          </a:bodyPr>
          <a:lstStyle/>
          <a:p>
            <a:r>
              <a:rPr lang="en-US" altLang="zh-TW" sz="4800" b="1" dirty="0">
                <a:latin typeface="新細明體" panose="02020500000000000000" pitchFamily="18" charset="-120"/>
                <a:ea typeface="新細明體" panose="02020500000000000000" pitchFamily="18" charset="-120"/>
              </a:rPr>
              <a:t>Research </a:t>
            </a:r>
            <a:r>
              <a:rPr lang="en-US" altLang="zh-TW" sz="4800" b="1" dirty="0" smtClean="0">
                <a:latin typeface="新細明體" panose="02020500000000000000" pitchFamily="18" charset="-120"/>
                <a:ea typeface="新細明體" panose="02020500000000000000" pitchFamily="18" charset="-120"/>
              </a:rPr>
              <a:t>results---Winter</a:t>
            </a:r>
            <a:endParaRPr lang="zh-TW" altLang="zh-TW" sz="4800" dirty="0">
              <a:latin typeface="新細明體" panose="02020500000000000000" pitchFamily="18" charset="-120"/>
              <a:ea typeface="新細明體" panose="02020500000000000000" pitchFamily="18" charset="-120"/>
            </a:endParaRPr>
          </a:p>
        </p:txBody>
      </p:sp>
      <p:sp>
        <p:nvSpPr>
          <p:cNvPr id="6" name="矩形 5"/>
          <p:cNvSpPr/>
          <p:nvPr/>
        </p:nvSpPr>
        <p:spPr>
          <a:xfrm>
            <a:off x="270934" y="5329086"/>
            <a:ext cx="9482666" cy="1384995"/>
          </a:xfrm>
          <a:prstGeom prst="rect">
            <a:avLst/>
          </a:prstGeom>
        </p:spPr>
        <p:txBody>
          <a:bodyPr wrap="square">
            <a:spAutoFit/>
          </a:bodyPr>
          <a:lstStyle/>
          <a:p>
            <a:r>
              <a:rPr lang="en-US" altLang="zh-TW" sz="2800" dirty="0">
                <a:latin typeface="Arial" panose="020B0604020202020204" pitchFamily="34" charset="0"/>
                <a:cs typeface="Arial" panose="020B0604020202020204" pitchFamily="34" charset="0"/>
              </a:rPr>
              <a:t>During </a:t>
            </a:r>
            <a:r>
              <a:rPr lang="en-US" altLang="zh-TW" sz="2800" dirty="0" err="1">
                <a:latin typeface="Arial" panose="020B0604020202020204" pitchFamily="34" charset="0"/>
                <a:cs typeface="Arial" panose="020B0604020202020204" pitchFamily="34" charset="0"/>
              </a:rPr>
              <a:t>Dahan</a:t>
            </a:r>
            <a:r>
              <a:rPr lang="en-US" altLang="zh-TW" sz="2800" dirty="0">
                <a:latin typeface="Arial" panose="020B0604020202020204" pitchFamily="34" charset="0"/>
                <a:cs typeface="Arial" panose="020B0604020202020204" pitchFamily="34" charset="0"/>
              </a:rPr>
              <a:t>, influenced by cold air masses from Siberia, it is often the coldest period of the </a:t>
            </a:r>
            <a:r>
              <a:rPr lang="en-US" altLang="zh-TW" sz="2800" dirty="0" smtClean="0">
                <a:latin typeface="Arial" panose="020B0604020202020204" pitchFamily="34" charset="0"/>
                <a:cs typeface="Arial" panose="020B0604020202020204" pitchFamily="34" charset="0"/>
              </a:rPr>
              <a:t>year</a:t>
            </a:r>
          </a:p>
          <a:p>
            <a:r>
              <a:rPr lang="en-US" altLang="zh-TW" sz="2800" b="1" dirty="0" smtClean="0">
                <a:solidFill>
                  <a:srgbClr val="00B050"/>
                </a:solidFill>
                <a:latin typeface="Arial" panose="020B0604020202020204" pitchFamily="34" charset="0"/>
                <a:cs typeface="Arial" panose="020B0604020202020204" pitchFamily="34" charset="0"/>
              </a:rPr>
              <a:t>Matches</a:t>
            </a:r>
            <a:endParaRPr lang="zh-TW" altLang="en-US" sz="2800" b="1" dirty="0">
              <a:solidFill>
                <a:srgbClr val="00B050"/>
              </a:solidFill>
              <a:latin typeface="Arial" panose="020B0604020202020204" pitchFamily="34" charset="0"/>
              <a:cs typeface="Arial" panose="020B0604020202020204" pitchFamily="34" charset="0"/>
            </a:endParaRPr>
          </a:p>
        </p:txBody>
      </p:sp>
      <p:graphicFrame>
        <p:nvGraphicFramePr>
          <p:cNvPr id="9" name="圖表 8">
            <a:extLst>
              <a:ext uri="{FF2B5EF4-FFF2-40B4-BE49-F238E27FC236}">
                <a16:creationId xmlns:a16="http://schemas.microsoft.com/office/drawing/2014/main" id="{D038F632-1A55-4C81-9DC7-9A736D031128}"/>
              </a:ext>
            </a:extLst>
          </p:cNvPr>
          <p:cNvGraphicFramePr/>
          <p:nvPr>
            <p:extLst>
              <p:ext uri="{D42A27DB-BD31-4B8C-83A1-F6EECF244321}">
                <p14:modId xmlns:p14="http://schemas.microsoft.com/office/powerpoint/2010/main" val="461366691"/>
              </p:ext>
            </p:extLst>
          </p:nvPr>
        </p:nvGraphicFramePr>
        <p:xfrm>
          <a:off x="451697" y="1695752"/>
          <a:ext cx="5393986" cy="36333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圖表 9">
            <a:extLst>
              <a:ext uri="{FF2B5EF4-FFF2-40B4-BE49-F238E27FC236}">
                <a16:creationId xmlns:a16="http://schemas.microsoft.com/office/drawing/2014/main" id="{F3185F36-D3E9-4EC2-A57A-0C5353209A40}"/>
              </a:ext>
            </a:extLst>
          </p:cNvPr>
          <p:cNvGraphicFramePr/>
          <p:nvPr>
            <p:extLst>
              <p:ext uri="{D42A27DB-BD31-4B8C-83A1-F6EECF244321}">
                <p14:modId xmlns:p14="http://schemas.microsoft.com/office/powerpoint/2010/main" val="4065625762"/>
              </p:ext>
            </p:extLst>
          </p:nvPr>
        </p:nvGraphicFramePr>
        <p:xfrm>
          <a:off x="5845682" y="1589072"/>
          <a:ext cx="5291709" cy="37400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6611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88652B-B439-4AB5-8773-417F1E05177E}"/>
              </a:ext>
            </a:extLst>
          </p:cNvPr>
          <p:cNvSpPr>
            <a:spLocks noGrp="1"/>
          </p:cNvSpPr>
          <p:nvPr>
            <p:ph type="title"/>
          </p:nvPr>
        </p:nvSpPr>
        <p:spPr>
          <a:xfrm>
            <a:off x="685801" y="10885"/>
            <a:ext cx="8554473" cy="1456267"/>
          </a:xfrm>
        </p:spPr>
        <p:txBody>
          <a:bodyPr rtlCol="0">
            <a:normAutofit/>
          </a:bodyPr>
          <a:lstStyle/>
          <a:p>
            <a:r>
              <a:rPr lang="zh-TW" altLang="en-US" sz="4800" dirty="0">
                <a:latin typeface="新細明體" panose="02020500000000000000" pitchFamily="18" charset="-120"/>
                <a:ea typeface="新細明體" panose="02020500000000000000" pitchFamily="18" charset="-120"/>
              </a:rPr>
              <a:t> </a:t>
            </a:r>
            <a:r>
              <a:rPr lang="en-US" altLang="zh-TW" sz="4800" b="1" dirty="0">
                <a:latin typeface="新細明體" panose="02020500000000000000" pitchFamily="18" charset="-120"/>
                <a:ea typeface="新細明體" panose="02020500000000000000" pitchFamily="18" charset="-120"/>
              </a:rPr>
              <a:t>Conclusion</a:t>
            </a:r>
            <a:endParaRPr lang="zh-TW" altLang="en-US" sz="4800" b="1" dirty="0">
              <a:latin typeface="新細明體" panose="02020500000000000000" pitchFamily="18" charset="-120"/>
              <a:ea typeface="新細明體" panose="02020500000000000000" pitchFamily="18" charset="-120"/>
            </a:endParaRPr>
          </a:p>
        </p:txBody>
      </p:sp>
      <p:sp>
        <p:nvSpPr>
          <p:cNvPr id="3" name="矩形 2"/>
          <p:cNvSpPr/>
          <p:nvPr/>
        </p:nvSpPr>
        <p:spPr>
          <a:xfrm>
            <a:off x="892628" y="1291306"/>
            <a:ext cx="9339943" cy="5940088"/>
          </a:xfrm>
          <a:prstGeom prst="rect">
            <a:avLst/>
          </a:prstGeom>
        </p:spPr>
        <p:txBody>
          <a:bodyPr wrap="square">
            <a:spAutoFit/>
          </a:bodyPr>
          <a:lstStyle/>
          <a:p>
            <a:pPr lvl="0"/>
            <a:r>
              <a:rPr lang="en-US" altLang="zh-TW" sz="2800" dirty="0" smtClean="0"/>
              <a:t>1.The </a:t>
            </a:r>
            <a:r>
              <a:rPr lang="en-US" altLang="zh-TW" sz="2800" dirty="0"/>
              <a:t>seasonal changes in </a:t>
            </a:r>
            <a:r>
              <a:rPr lang="en-US" altLang="zh-TW" sz="2800" dirty="0" err="1"/>
              <a:t>Yushui</a:t>
            </a:r>
            <a:r>
              <a:rPr lang="en-US" altLang="zh-TW" sz="2800" dirty="0"/>
              <a:t> and Qingming do not align with observations over the past two years. Since Taiwan's main precipitation occurs during typhoons in July and August, the description of precipitation in the seasonal changes doesn't necessarily imply a bountiful harvest.</a:t>
            </a:r>
            <a:endParaRPr lang="zh-TW" altLang="zh-TW" sz="2800" dirty="0"/>
          </a:p>
          <a:p>
            <a:r>
              <a:rPr lang="en-US" altLang="zh-TW" sz="2800" dirty="0"/>
              <a:t> </a:t>
            </a:r>
            <a:endParaRPr lang="zh-TW" altLang="zh-TW" sz="2800" dirty="0"/>
          </a:p>
          <a:p>
            <a:pPr lvl="0"/>
            <a:r>
              <a:rPr lang="en-US" altLang="zh-TW" sz="2800" dirty="0" smtClean="0"/>
              <a:t>2.The </a:t>
            </a:r>
            <a:r>
              <a:rPr lang="en-US" altLang="zh-TW" sz="2800" dirty="0"/>
              <a:t>seasonal changes in </a:t>
            </a:r>
            <a:r>
              <a:rPr lang="en-US" altLang="zh-TW" sz="2800" dirty="0" err="1"/>
              <a:t>Xiazhi</a:t>
            </a:r>
            <a:r>
              <a:rPr lang="en-US" altLang="zh-TW" sz="2800" dirty="0"/>
              <a:t> and </a:t>
            </a:r>
            <a:r>
              <a:rPr lang="en-US" altLang="zh-TW" sz="2800" dirty="0" err="1"/>
              <a:t>Dashu</a:t>
            </a:r>
            <a:r>
              <a:rPr lang="en-US" altLang="zh-TW" sz="2800" dirty="0"/>
              <a:t> align with observations over the past two years. Southeastern China and Taiwan both belong to the Northern Hemisphere. Although China exhibits characteristics of a continental climate due to its geography, the latitudes are similar, and the summer climates are generally alike.</a:t>
            </a:r>
            <a:endParaRPr lang="zh-TW" altLang="zh-TW" sz="2800" dirty="0"/>
          </a:p>
          <a:p>
            <a:r>
              <a:rPr lang="en-US" altLang="zh-TW" sz="2800" dirty="0"/>
              <a:t> </a:t>
            </a:r>
            <a:endParaRPr lang="zh-TW" altLang="zh-TW" sz="2800" dirty="0"/>
          </a:p>
          <a:p>
            <a:pPr>
              <a:spcAft>
                <a:spcPts val="0"/>
              </a:spcAft>
            </a:pPr>
            <a:endParaRPr lang="zh-TW" altLang="zh-TW" sz="16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44664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88652B-B439-4AB5-8773-417F1E05177E}"/>
              </a:ext>
            </a:extLst>
          </p:cNvPr>
          <p:cNvSpPr>
            <a:spLocks noGrp="1"/>
          </p:cNvSpPr>
          <p:nvPr>
            <p:ph type="title"/>
          </p:nvPr>
        </p:nvSpPr>
        <p:spPr>
          <a:xfrm>
            <a:off x="685801" y="10885"/>
            <a:ext cx="8554473" cy="1456267"/>
          </a:xfrm>
        </p:spPr>
        <p:txBody>
          <a:bodyPr rtlCol="0">
            <a:normAutofit/>
          </a:bodyPr>
          <a:lstStyle/>
          <a:p>
            <a:r>
              <a:rPr lang="zh-TW" altLang="en-US" sz="4800" dirty="0" smtClean="0">
                <a:latin typeface="新細明體" panose="02020500000000000000" pitchFamily="18" charset="-120"/>
                <a:ea typeface="新細明體" panose="02020500000000000000" pitchFamily="18" charset="-120"/>
              </a:rPr>
              <a:t> </a:t>
            </a:r>
            <a:r>
              <a:rPr lang="en-US" altLang="zh-TW" sz="4800" b="1" dirty="0" smtClean="0">
                <a:latin typeface="新細明體" panose="02020500000000000000" pitchFamily="18" charset="-120"/>
                <a:ea typeface="新細明體" panose="02020500000000000000" pitchFamily="18" charset="-120"/>
              </a:rPr>
              <a:t>Conclusion</a:t>
            </a:r>
            <a:endParaRPr lang="zh-TW" altLang="en-US" sz="4800" b="1" dirty="0">
              <a:latin typeface="新細明體" panose="02020500000000000000" pitchFamily="18" charset="-120"/>
              <a:ea typeface="新細明體" panose="02020500000000000000" pitchFamily="18" charset="-120"/>
            </a:endParaRPr>
          </a:p>
        </p:txBody>
      </p:sp>
      <p:sp>
        <p:nvSpPr>
          <p:cNvPr id="3" name="矩形 2"/>
          <p:cNvSpPr/>
          <p:nvPr/>
        </p:nvSpPr>
        <p:spPr>
          <a:xfrm>
            <a:off x="892628" y="1291306"/>
            <a:ext cx="9339943" cy="4216539"/>
          </a:xfrm>
          <a:prstGeom prst="rect">
            <a:avLst/>
          </a:prstGeom>
        </p:spPr>
        <p:txBody>
          <a:bodyPr wrap="square">
            <a:spAutoFit/>
          </a:bodyPr>
          <a:lstStyle/>
          <a:p>
            <a:pPr lvl="0"/>
            <a:r>
              <a:rPr lang="en-US" altLang="zh-TW" sz="2800" dirty="0" smtClean="0"/>
              <a:t>3.The seasonal changes in </a:t>
            </a:r>
            <a:r>
              <a:rPr lang="en-US" altLang="zh-TW" sz="2800" dirty="0" err="1" smtClean="0"/>
              <a:t>Chushu</a:t>
            </a:r>
            <a:r>
              <a:rPr lang="en-US" altLang="zh-TW" sz="2800" dirty="0" smtClean="0"/>
              <a:t> and </a:t>
            </a:r>
            <a:r>
              <a:rPr lang="en-US" altLang="zh-TW" sz="2800" dirty="0" err="1" smtClean="0"/>
              <a:t>Hanlu</a:t>
            </a:r>
            <a:r>
              <a:rPr lang="en-US" altLang="zh-TW" sz="2800" dirty="0" smtClean="0"/>
              <a:t> roughly correspond to observations over the past two years. One explanation for the formation of the "autumn tiger" phenomenon is the weakening of the northeasterly monsoon, which affects both China and Taiwan. This is naturally related. Furthermore, due to Taiwan's surrounded-by-sea geography, the northeasterly monsoon brings maritime moisture, which contrasts with the dryness of the Chinese mainland.</a:t>
            </a:r>
            <a:endParaRPr lang="zh-TW" altLang="zh-TW" sz="2800" dirty="0" smtClean="0"/>
          </a:p>
          <a:p>
            <a:r>
              <a:rPr lang="en-US" altLang="zh-TW" sz="2800" dirty="0" smtClean="0"/>
              <a:t> </a:t>
            </a:r>
            <a:endParaRPr lang="zh-TW" altLang="zh-TW" sz="2800" dirty="0" smtClean="0"/>
          </a:p>
          <a:p>
            <a:pPr>
              <a:spcAft>
                <a:spcPts val="0"/>
              </a:spcAft>
            </a:pPr>
            <a:endParaRPr lang="zh-TW" altLang="zh-TW" sz="16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18622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88652B-B439-4AB5-8773-417F1E05177E}"/>
              </a:ext>
            </a:extLst>
          </p:cNvPr>
          <p:cNvSpPr>
            <a:spLocks noGrp="1"/>
          </p:cNvSpPr>
          <p:nvPr>
            <p:ph type="title"/>
          </p:nvPr>
        </p:nvSpPr>
        <p:spPr>
          <a:xfrm>
            <a:off x="685801" y="10885"/>
            <a:ext cx="8554473" cy="1456267"/>
          </a:xfrm>
        </p:spPr>
        <p:txBody>
          <a:bodyPr rtlCol="0">
            <a:normAutofit/>
          </a:bodyPr>
          <a:lstStyle/>
          <a:p>
            <a:r>
              <a:rPr lang="zh-TW" altLang="en-US" sz="4800" dirty="0" smtClean="0">
                <a:latin typeface="新細明體" panose="02020500000000000000" pitchFamily="18" charset="-120"/>
                <a:ea typeface="新細明體" panose="02020500000000000000" pitchFamily="18" charset="-120"/>
              </a:rPr>
              <a:t> </a:t>
            </a:r>
            <a:r>
              <a:rPr lang="en-US" altLang="zh-TW" sz="4800" b="1" dirty="0" smtClean="0">
                <a:latin typeface="新細明體" panose="02020500000000000000" pitchFamily="18" charset="-120"/>
                <a:ea typeface="新細明體" panose="02020500000000000000" pitchFamily="18" charset="-120"/>
              </a:rPr>
              <a:t>Conclusion</a:t>
            </a:r>
            <a:endParaRPr lang="zh-TW" altLang="en-US" sz="4800" b="1" dirty="0">
              <a:latin typeface="新細明體" panose="02020500000000000000" pitchFamily="18" charset="-120"/>
              <a:ea typeface="新細明體" panose="02020500000000000000" pitchFamily="18" charset="-120"/>
            </a:endParaRPr>
          </a:p>
        </p:txBody>
      </p:sp>
      <p:sp>
        <p:nvSpPr>
          <p:cNvPr id="3" name="矩形 2"/>
          <p:cNvSpPr/>
          <p:nvPr/>
        </p:nvSpPr>
        <p:spPr>
          <a:xfrm>
            <a:off x="892628" y="1291306"/>
            <a:ext cx="9339943" cy="3785652"/>
          </a:xfrm>
          <a:prstGeom prst="rect">
            <a:avLst/>
          </a:prstGeom>
        </p:spPr>
        <p:txBody>
          <a:bodyPr wrap="square">
            <a:spAutoFit/>
          </a:bodyPr>
          <a:lstStyle/>
          <a:p>
            <a:pPr lvl="0"/>
            <a:r>
              <a:rPr lang="en-US" altLang="zh-TW" sz="2800" dirty="0" smtClean="0"/>
              <a:t>4.The </a:t>
            </a:r>
            <a:r>
              <a:rPr lang="en-US" altLang="zh-TW" sz="2800" dirty="0"/>
              <a:t>seasonal changes in </a:t>
            </a:r>
            <a:r>
              <a:rPr lang="en-US" altLang="zh-TW" sz="2800" dirty="0" err="1"/>
              <a:t>Daxue</a:t>
            </a:r>
            <a:r>
              <a:rPr lang="en-US" altLang="zh-TW" sz="2800" dirty="0"/>
              <a:t> and </a:t>
            </a:r>
            <a:r>
              <a:rPr lang="en-US" altLang="zh-TW" sz="2800" dirty="0" err="1"/>
              <a:t>Dahan</a:t>
            </a:r>
            <a:r>
              <a:rPr lang="en-US" altLang="zh-TW" sz="2800" dirty="0"/>
              <a:t> may or may not correspond to observations over the past two years. Due to China's continental climate, temperatures can drop below freezing in winter, while Taiwan is surrounded by oceans with ocean currents passing through, resulting in smaller annual temperature differences, making snow rare. However, the times of lowest temperatures are generally similar.</a:t>
            </a:r>
            <a:endParaRPr lang="zh-TW" altLang="zh-TW" sz="2800" dirty="0"/>
          </a:p>
          <a:p>
            <a:r>
              <a:rPr lang="en-US" altLang="zh-TW" sz="2800" dirty="0"/>
              <a:t> </a:t>
            </a:r>
            <a:endParaRPr lang="zh-TW" altLang="zh-TW" sz="2800" dirty="0"/>
          </a:p>
          <a:p>
            <a:pPr>
              <a:spcAft>
                <a:spcPts val="0"/>
              </a:spcAft>
            </a:pPr>
            <a:endParaRPr lang="zh-TW" altLang="zh-TW" sz="16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35345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88652B-B439-4AB5-8773-417F1E05177E}"/>
              </a:ext>
            </a:extLst>
          </p:cNvPr>
          <p:cNvSpPr>
            <a:spLocks noGrp="1"/>
          </p:cNvSpPr>
          <p:nvPr>
            <p:ph type="title"/>
          </p:nvPr>
        </p:nvSpPr>
        <p:spPr>
          <a:xfrm>
            <a:off x="685801" y="10885"/>
            <a:ext cx="8554473" cy="1456267"/>
          </a:xfrm>
        </p:spPr>
        <p:txBody>
          <a:bodyPr rtlCol="0">
            <a:normAutofit/>
          </a:bodyPr>
          <a:lstStyle/>
          <a:p>
            <a:r>
              <a:rPr lang="en-US" altLang="zh-TW" sz="4800" b="1" dirty="0" smtClean="0">
                <a:latin typeface="新細明體" panose="02020500000000000000" pitchFamily="18" charset="-120"/>
                <a:ea typeface="新細明體" panose="02020500000000000000" pitchFamily="18" charset="-120"/>
              </a:rPr>
              <a:t>Quote</a:t>
            </a:r>
            <a:endParaRPr lang="zh-TW" altLang="en-US" sz="4800" b="1" dirty="0">
              <a:latin typeface="新細明體" panose="02020500000000000000" pitchFamily="18" charset="-120"/>
              <a:ea typeface="新細明體" panose="02020500000000000000" pitchFamily="18" charset="-120"/>
            </a:endParaRPr>
          </a:p>
        </p:txBody>
      </p:sp>
      <p:sp>
        <p:nvSpPr>
          <p:cNvPr id="3" name="矩形 2"/>
          <p:cNvSpPr/>
          <p:nvPr/>
        </p:nvSpPr>
        <p:spPr>
          <a:xfrm>
            <a:off x="892628" y="1291306"/>
            <a:ext cx="9339943" cy="1200329"/>
          </a:xfrm>
          <a:prstGeom prst="rect">
            <a:avLst/>
          </a:prstGeom>
        </p:spPr>
        <p:txBody>
          <a:bodyPr wrap="square">
            <a:spAutoFit/>
          </a:bodyPr>
          <a:lstStyle/>
          <a:p>
            <a:r>
              <a:rPr lang="en-US" altLang="zh-TW" sz="2800" dirty="0"/>
              <a:t>1. </a:t>
            </a:r>
            <a:r>
              <a:rPr lang="en-US" altLang="zh-TW" sz="2800" u="sng" dirty="0">
                <a:hlinkClick r:id="rId4"/>
              </a:rPr>
              <a:t>https://www.moa.gov.tw/ws.php?id=2506893</a:t>
            </a:r>
            <a:r>
              <a:rPr lang="en-US" altLang="zh-TW" sz="2800" dirty="0"/>
              <a:t> -</a:t>
            </a:r>
            <a:r>
              <a:rPr lang="zh-TW" altLang="zh-TW" sz="2800" dirty="0"/>
              <a:t>二十四節氣</a:t>
            </a:r>
          </a:p>
          <a:p>
            <a:r>
              <a:rPr lang="en-US" altLang="zh-TW" sz="2800" dirty="0"/>
              <a:t> </a:t>
            </a:r>
            <a:endParaRPr lang="zh-TW" altLang="zh-TW" sz="2800" dirty="0"/>
          </a:p>
          <a:p>
            <a:pPr>
              <a:spcAft>
                <a:spcPts val="0"/>
              </a:spcAft>
            </a:pPr>
            <a:endParaRPr lang="zh-TW" altLang="zh-TW" sz="16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2273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99F444-FCBD-B140-9C05-E443FA0805C4}"/>
              </a:ext>
            </a:extLst>
          </p:cNvPr>
          <p:cNvSpPr>
            <a:spLocks noGrp="1"/>
          </p:cNvSpPr>
          <p:nvPr>
            <p:ph type="title"/>
          </p:nvPr>
        </p:nvSpPr>
        <p:spPr>
          <a:xfrm>
            <a:off x="685801" y="413658"/>
            <a:ext cx="6143423" cy="1456267"/>
          </a:xfrm>
        </p:spPr>
        <p:txBody>
          <a:bodyPr rtlCol="0">
            <a:normAutofit/>
          </a:bodyPr>
          <a:lstStyle/>
          <a:p>
            <a:r>
              <a:rPr lang="zh-TW" altLang="en-US" dirty="0" smtClean="0">
                <a:latin typeface="新細明體" panose="02020500000000000000" pitchFamily="18" charset="-120"/>
                <a:ea typeface="新細明體" panose="02020500000000000000" pitchFamily="18" charset="-120"/>
              </a:rPr>
              <a:t> </a:t>
            </a:r>
            <a:r>
              <a:rPr lang="en-US" altLang="zh-TW" sz="4800" b="1" dirty="0">
                <a:latin typeface="新細明體" panose="02020500000000000000" pitchFamily="18" charset="-120"/>
                <a:ea typeface="新細明體" panose="02020500000000000000" pitchFamily="18" charset="-120"/>
              </a:rPr>
              <a:t>Motivation</a:t>
            </a:r>
            <a:r>
              <a:rPr lang="zh-TW" altLang="zh-TW" sz="4800" dirty="0"/>
              <a:t/>
            </a:r>
            <a:br>
              <a:rPr lang="zh-TW" altLang="zh-TW" sz="4800" dirty="0"/>
            </a:br>
            <a:endParaRPr lang="zh-TW" altLang="ru-RU" sz="4000" dirty="0"/>
          </a:p>
        </p:txBody>
      </p:sp>
      <p:sp>
        <p:nvSpPr>
          <p:cNvPr id="6" name="文字方塊 5"/>
          <p:cNvSpPr txBox="1"/>
          <p:nvPr/>
        </p:nvSpPr>
        <p:spPr>
          <a:xfrm>
            <a:off x="914400" y="1393371"/>
            <a:ext cx="10254343" cy="4247317"/>
          </a:xfrm>
          <a:prstGeom prst="rect">
            <a:avLst/>
          </a:prstGeom>
          <a:noFill/>
        </p:spPr>
        <p:txBody>
          <a:bodyPr wrap="square" rtlCol="0">
            <a:spAutoFit/>
          </a:bodyPr>
          <a:lstStyle/>
          <a:p>
            <a:r>
              <a:rPr lang="en-US" altLang="zh-TW" sz="2800" dirty="0"/>
              <a:t>Solar terms serve various purposes in daily </a:t>
            </a:r>
            <a:r>
              <a:rPr lang="en-US" altLang="zh-TW" sz="2800" dirty="0" smtClean="0"/>
              <a:t>life. </a:t>
            </a:r>
            <a:r>
              <a:rPr lang="en-US" altLang="zh-TW" sz="2800" dirty="0"/>
              <a:t>In meteorology, the changes in solar terms are often associated with weather patterns, providing some assistance in predicting weather changes</a:t>
            </a:r>
            <a:r>
              <a:rPr lang="en-US" altLang="zh-TW" sz="2800" dirty="0" smtClean="0"/>
              <a:t>.</a:t>
            </a:r>
          </a:p>
          <a:p>
            <a:endParaRPr lang="zh-TW" altLang="zh-TW" sz="2800" dirty="0"/>
          </a:p>
          <a:p>
            <a:r>
              <a:rPr lang="en-US" altLang="zh-TW" sz="2800" dirty="0"/>
              <a:t>However, we have noticed that from 2022 to 2023, many solar term characteristics seem to not align with the actual weather conditions on the day and in the following days. </a:t>
            </a:r>
            <a:r>
              <a:rPr lang="en-US" altLang="zh-TW" sz="2800" dirty="0" smtClean="0"/>
              <a:t>Therefore</a:t>
            </a:r>
            <a:r>
              <a:rPr lang="en-US" altLang="zh-TW" sz="2800" dirty="0"/>
              <a:t>, we want to delve into the correlation between solar term types and actual climate, as well as explore the underlying reasons for further research.</a:t>
            </a:r>
            <a:endParaRPr lang="zh-TW" altLang="zh-TW" sz="2800" dirty="0"/>
          </a:p>
          <a:p>
            <a:endParaRPr lang="zh-TW" altLang="en-US" dirty="0"/>
          </a:p>
        </p:txBody>
      </p:sp>
    </p:spTree>
    <p:extLst>
      <p:ext uri="{BB962C8B-B14F-4D97-AF65-F5344CB8AC3E}">
        <p14:creationId xmlns:p14="http://schemas.microsoft.com/office/powerpoint/2010/main" val="2913824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88652B-B439-4AB5-8773-417F1E05177E}"/>
              </a:ext>
            </a:extLst>
          </p:cNvPr>
          <p:cNvSpPr>
            <a:spLocks noGrp="1"/>
          </p:cNvSpPr>
          <p:nvPr>
            <p:ph type="title"/>
          </p:nvPr>
        </p:nvSpPr>
        <p:spPr>
          <a:xfrm>
            <a:off x="685801" y="239485"/>
            <a:ext cx="8554473" cy="1456267"/>
          </a:xfrm>
        </p:spPr>
        <p:txBody>
          <a:bodyPr rtlCol="0">
            <a:normAutofit/>
          </a:bodyPr>
          <a:lstStyle/>
          <a:p>
            <a:r>
              <a:rPr lang="zh-TW" altLang="en-US" sz="4800" dirty="0">
                <a:latin typeface="新細明體" panose="02020500000000000000" pitchFamily="18" charset="-120"/>
                <a:ea typeface="新細明體" panose="02020500000000000000" pitchFamily="18" charset="-120"/>
              </a:rPr>
              <a:t> </a:t>
            </a:r>
            <a:r>
              <a:rPr lang="en-US" altLang="zh-TW" sz="4800" b="1" dirty="0" smtClean="0">
                <a:latin typeface="新細明體" panose="02020500000000000000" pitchFamily="18" charset="-120"/>
                <a:ea typeface="新細明體" panose="02020500000000000000" pitchFamily="18" charset="-120"/>
              </a:rPr>
              <a:t>Purpose</a:t>
            </a:r>
            <a:endParaRPr lang="zh-TW" altLang="en-US" sz="4800" dirty="0"/>
          </a:p>
        </p:txBody>
      </p:sp>
      <p:sp>
        <p:nvSpPr>
          <p:cNvPr id="4" name="文字方塊 3"/>
          <p:cNvSpPr txBox="1"/>
          <p:nvPr/>
        </p:nvSpPr>
        <p:spPr>
          <a:xfrm>
            <a:off x="685801" y="1673980"/>
            <a:ext cx="8860972" cy="3385542"/>
          </a:xfrm>
          <a:prstGeom prst="rect">
            <a:avLst/>
          </a:prstGeom>
          <a:noFill/>
        </p:spPr>
        <p:txBody>
          <a:bodyPr wrap="square" rtlCol="0">
            <a:spAutoFit/>
          </a:bodyPr>
          <a:lstStyle/>
          <a:p>
            <a:pPr marL="514350" indent="-514350">
              <a:buAutoNum type="arabicPeriod"/>
            </a:pPr>
            <a:r>
              <a:rPr lang="en-US" altLang="zh-TW" sz="2800" dirty="0" smtClean="0"/>
              <a:t>Understand </a:t>
            </a:r>
            <a:r>
              <a:rPr lang="en-US" altLang="zh-TW" sz="2800" dirty="0"/>
              <a:t>the characteristics of the four seasons' solar terms and explore their correlation with the observed data in 2022 and 2023</a:t>
            </a:r>
            <a:r>
              <a:rPr lang="en-US" altLang="zh-TW" sz="2800" dirty="0" smtClean="0"/>
              <a:t>.</a:t>
            </a:r>
          </a:p>
          <a:p>
            <a:endParaRPr lang="zh-TW" altLang="zh-TW" sz="2800" dirty="0"/>
          </a:p>
          <a:p>
            <a:r>
              <a:rPr lang="en-US" altLang="zh-TW" sz="2800" dirty="0"/>
              <a:t>2. </a:t>
            </a:r>
            <a:r>
              <a:rPr lang="en-US" altLang="zh-TW" sz="2800" dirty="0" smtClean="0"/>
              <a:t>  Investigate </a:t>
            </a:r>
            <a:r>
              <a:rPr lang="en-US" altLang="zh-TW" sz="2800" dirty="0"/>
              <a:t>the factors influencing the temperature and </a:t>
            </a:r>
            <a:r>
              <a:rPr lang="en-US" altLang="zh-TW" sz="2800" dirty="0" smtClean="0"/>
              <a:t>  </a:t>
            </a:r>
          </a:p>
          <a:p>
            <a:r>
              <a:rPr lang="en-US" altLang="zh-TW" sz="2800" dirty="0"/>
              <a:t> </a:t>
            </a:r>
            <a:r>
              <a:rPr lang="en-US" altLang="zh-TW" sz="2800" dirty="0" smtClean="0"/>
              <a:t>     precipitation </a:t>
            </a:r>
            <a:r>
              <a:rPr lang="en-US" altLang="zh-TW" sz="2800" dirty="0"/>
              <a:t>changes in 2022 and 2023.</a:t>
            </a:r>
            <a:endParaRPr lang="zh-TW" altLang="zh-TW" sz="2800" dirty="0"/>
          </a:p>
          <a:p>
            <a:r>
              <a:rPr lang="en-US" altLang="zh-TW" sz="2800" dirty="0"/>
              <a:t> </a:t>
            </a:r>
            <a:endParaRPr lang="zh-TW" altLang="zh-TW" sz="2800" dirty="0"/>
          </a:p>
          <a:p>
            <a:endParaRPr lang="zh-TW" altLang="en-US" dirty="0"/>
          </a:p>
        </p:txBody>
      </p:sp>
      <p:pic>
        <p:nvPicPr>
          <p:cNvPr id="3" name="圖片 2"/>
          <p:cNvPicPr>
            <a:picLocks noChangeAspect="1"/>
          </p:cNvPicPr>
          <p:nvPr/>
        </p:nvPicPr>
        <p:blipFill>
          <a:blip r:embed="rId3"/>
          <a:stretch>
            <a:fillRect/>
          </a:stretch>
        </p:blipFill>
        <p:spPr>
          <a:xfrm>
            <a:off x="7097487" y="3913120"/>
            <a:ext cx="4898571" cy="2751364"/>
          </a:xfrm>
          <a:prstGeom prst="rect">
            <a:avLst/>
          </a:prstGeom>
        </p:spPr>
      </p:pic>
    </p:spTree>
    <p:extLst>
      <p:ext uri="{BB962C8B-B14F-4D97-AF65-F5344CB8AC3E}">
        <p14:creationId xmlns:p14="http://schemas.microsoft.com/office/powerpoint/2010/main" val="277851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88652B-B439-4AB5-8773-417F1E05177E}"/>
              </a:ext>
            </a:extLst>
          </p:cNvPr>
          <p:cNvSpPr>
            <a:spLocks noGrp="1"/>
          </p:cNvSpPr>
          <p:nvPr>
            <p:ph type="title"/>
          </p:nvPr>
        </p:nvSpPr>
        <p:spPr>
          <a:xfrm>
            <a:off x="685801" y="239485"/>
            <a:ext cx="8554473" cy="1456267"/>
          </a:xfrm>
        </p:spPr>
        <p:txBody>
          <a:bodyPr rtlCol="0">
            <a:normAutofit/>
          </a:bodyPr>
          <a:lstStyle/>
          <a:p>
            <a:r>
              <a:rPr lang="zh-TW" altLang="en-US" sz="4800" dirty="0">
                <a:latin typeface="新細明體" panose="02020500000000000000" pitchFamily="18" charset="-120"/>
                <a:ea typeface="新細明體" panose="02020500000000000000" pitchFamily="18" charset="-120"/>
              </a:rPr>
              <a:t> </a:t>
            </a:r>
            <a:r>
              <a:rPr lang="en-US" altLang="zh-TW" sz="4800" b="1" dirty="0">
                <a:latin typeface="新細明體" panose="02020500000000000000" pitchFamily="18" charset="-120"/>
                <a:ea typeface="新細明體" panose="02020500000000000000" pitchFamily="18" charset="-120"/>
              </a:rPr>
              <a:t>Research materials</a:t>
            </a:r>
            <a:endParaRPr lang="zh-TW" altLang="en-US" sz="4800" b="1" dirty="0">
              <a:latin typeface="新細明體" panose="02020500000000000000" pitchFamily="18" charset="-120"/>
              <a:ea typeface="新細明體" panose="02020500000000000000" pitchFamily="18" charset="-120"/>
            </a:endParaRPr>
          </a:p>
        </p:txBody>
      </p:sp>
      <p:sp>
        <p:nvSpPr>
          <p:cNvPr id="4" name="文字方塊 3"/>
          <p:cNvSpPr txBox="1"/>
          <p:nvPr/>
        </p:nvSpPr>
        <p:spPr>
          <a:xfrm>
            <a:off x="685801" y="1673980"/>
            <a:ext cx="8860972" cy="1661993"/>
          </a:xfrm>
          <a:prstGeom prst="rect">
            <a:avLst/>
          </a:prstGeom>
          <a:noFill/>
        </p:spPr>
        <p:txBody>
          <a:bodyPr wrap="square" rtlCol="0">
            <a:spAutoFit/>
          </a:bodyPr>
          <a:lstStyle/>
          <a:p>
            <a:r>
              <a:rPr lang="en-US" altLang="zh-TW" sz="2800" dirty="0" err="1"/>
              <a:t>Luodong</a:t>
            </a:r>
            <a:r>
              <a:rPr lang="en-US" altLang="zh-TW" sz="2800" dirty="0"/>
              <a:t> High School Atmospheric Observation Station</a:t>
            </a:r>
            <a:endParaRPr lang="zh-TW" altLang="zh-TW" sz="2800" dirty="0"/>
          </a:p>
          <a:p>
            <a:endParaRPr lang="zh-TW" altLang="zh-TW" sz="2800" dirty="0"/>
          </a:p>
          <a:p>
            <a:r>
              <a:rPr lang="en-US" altLang="zh-TW" sz="2800" dirty="0"/>
              <a:t> </a:t>
            </a:r>
            <a:endParaRPr lang="zh-TW" altLang="zh-TW" sz="2800" dirty="0"/>
          </a:p>
          <a:p>
            <a:endParaRPr lang="zh-TW" altLang="en-US" dirty="0"/>
          </a:p>
        </p:txBody>
      </p:sp>
      <p:pic>
        <p:nvPicPr>
          <p:cNvPr id="5" name="圖片 4"/>
          <p:cNvPicPr>
            <a:picLocks noChangeAspect="1"/>
          </p:cNvPicPr>
          <p:nvPr/>
        </p:nvPicPr>
        <p:blipFill>
          <a:blip r:embed="rId3"/>
          <a:stretch>
            <a:fillRect/>
          </a:stretch>
        </p:blipFill>
        <p:spPr>
          <a:xfrm>
            <a:off x="862693" y="2504976"/>
            <a:ext cx="4762500" cy="3800475"/>
          </a:xfrm>
          <a:prstGeom prst="rect">
            <a:avLst/>
          </a:prstGeom>
        </p:spPr>
      </p:pic>
    </p:spTree>
    <p:extLst>
      <p:ext uri="{BB962C8B-B14F-4D97-AF65-F5344CB8AC3E}">
        <p14:creationId xmlns:p14="http://schemas.microsoft.com/office/powerpoint/2010/main" val="1429390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88652B-B439-4AB5-8773-417F1E05177E}"/>
              </a:ext>
            </a:extLst>
          </p:cNvPr>
          <p:cNvSpPr>
            <a:spLocks noGrp="1"/>
          </p:cNvSpPr>
          <p:nvPr>
            <p:ph type="title"/>
          </p:nvPr>
        </p:nvSpPr>
        <p:spPr>
          <a:xfrm>
            <a:off x="685801" y="239485"/>
            <a:ext cx="8554473" cy="1456267"/>
          </a:xfrm>
        </p:spPr>
        <p:txBody>
          <a:bodyPr rtlCol="0">
            <a:normAutofit/>
          </a:bodyPr>
          <a:lstStyle/>
          <a:p>
            <a:r>
              <a:rPr lang="zh-TW" altLang="en-US" sz="4800" dirty="0">
                <a:latin typeface="新細明體" panose="02020500000000000000" pitchFamily="18" charset="-120"/>
                <a:ea typeface="新細明體" panose="02020500000000000000" pitchFamily="18" charset="-120"/>
              </a:rPr>
              <a:t> </a:t>
            </a:r>
            <a:r>
              <a:rPr lang="en-US" altLang="zh-TW" sz="4800" b="1" dirty="0">
                <a:latin typeface="新細明體" panose="02020500000000000000" pitchFamily="18" charset="-120"/>
                <a:ea typeface="新細明體" panose="02020500000000000000" pitchFamily="18" charset="-120"/>
              </a:rPr>
              <a:t>Research </a:t>
            </a:r>
            <a:r>
              <a:rPr lang="en-US" altLang="zh-TW" sz="4800" b="1" dirty="0" smtClean="0">
                <a:latin typeface="新細明體" panose="02020500000000000000" pitchFamily="18" charset="-120"/>
                <a:ea typeface="新細明體" panose="02020500000000000000" pitchFamily="18" charset="-120"/>
              </a:rPr>
              <a:t>methods</a:t>
            </a:r>
            <a:endParaRPr lang="zh-TW" altLang="en-US" sz="4800" b="1" dirty="0">
              <a:latin typeface="新細明體" panose="02020500000000000000" pitchFamily="18" charset="-120"/>
              <a:ea typeface="新細明體" panose="02020500000000000000" pitchFamily="18" charset="-120"/>
            </a:endParaRPr>
          </a:p>
        </p:txBody>
      </p:sp>
      <p:sp>
        <p:nvSpPr>
          <p:cNvPr id="3" name="矩形 2"/>
          <p:cNvSpPr/>
          <p:nvPr/>
        </p:nvSpPr>
        <p:spPr>
          <a:xfrm>
            <a:off x="892628" y="1695752"/>
            <a:ext cx="9339943" cy="3354765"/>
          </a:xfrm>
          <a:prstGeom prst="rect">
            <a:avLst/>
          </a:prstGeom>
        </p:spPr>
        <p:txBody>
          <a:bodyPr wrap="square">
            <a:spAutoFit/>
          </a:bodyPr>
          <a:lstStyle/>
          <a:p>
            <a:r>
              <a:rPr lang="en-US" altLang="zh-TW" sz="2800" dirty="0"/>
              <a:t>This </a:t>
            </a:r>
            <a:r>
              <a:rPr lang="en-US" altLang="zh-TW" sz="2800" dirty="0"/>
              <a:t>study utilizes the climate data of daily weather between 2022 and 2023 collected by the atmospheric observatory equipment owned by our </a:t>
            </a:r>
            <a:r>
              <a:rPr lang="en-US" altLang="zh-TW" sz="2800" dirty="0" smtClean="0"/>
              <a:t>school. </a:t>
            </a:r>
          </a:p>
          <a:p>
            <a:endParaRPr lang="en-US" altLang="zh-TW" sz="2800" dirty="0" smtClean="0"/>
          </a:p>
          <a:p>
            <a:r>
              <a:rPr lang="en-US" altLang="zh-TW" sz="2800" dirty="0" smtClean="0"/>
              <a:t>It </a:t>
            </a:r>
            <a:r>
              <a:rPr lang="en-US" altLang="zh-TW" sz="2800" dirty="0"/>
              <a:t>compares the data with eight distinct climate characteristics from the </a:t>
            </a:r>
            <a:r>
              <a:rPr lang="en-US" altLang="zh-TW" sz="2800" dirty="0" smtClean="0"/>
              <a:t>24 </a:t>
            </a:r>
            <a:r>
              <a:rPr lang="en-US" altLang="zh-TW" sz="2800" dirty="0"/>
              <a:t>solar </a:t>
            </a:r>
            <a:r>
              <a:rPr lang="en-US" altLang="zh-TW" sz="2800" dirty="0" smtClean="0"/>
              <a:t>terms, </a:t>
            </a:r>
            <a:r>
              <a:rPr lang="en-US" altLang="zh-TW" sz="2800" dirty="0"/>
              <a:t>using Excel-generated temperature and precipitation line charts for comparison.</a:t>
            </a:r>
            <a:endParaRPr lang="zh-TW" altLang="zh-TW" sz="2800" dirty="0"/>
          </a:p>
          <a:p>
            <a:pPr>
              <a:spcAft>
                <a:spcPts val="0"/>
              </a:spcAft>
            </a:pPr>
            <a:endParaRPr lang="zh-TW" altLang="zh-TW" sz="1600" kern="100" dirty="0">
              <a:latin typeface="Calibri" panose="020F0502020204030204" pitchFamily="34" charset="0"/>
              <a:cs typeface="Times New Roman" panose="02020603050405020304" pitchFamily="18" charset="0"/>
            </a:endParaRPr>
          </a:p>
        </p:txBody>
      </p:sp>
      <p:pic>
        <p:nvPicPr>
          <p:cNvPr id="7" name="圖片 6"/>
          <p:cNvPicPr>
            <a:picLocks noChangeAspect="1"/>
          </p:cNvPicPr>
          <p:nvPr/>
        </p:nvPicPr>
        <p:blipFill>
          <a:blip r:embed="rId4"/>
          <a:stretch>
            <a:fillRect/>
          </a:stretch>
        </p:blipFill>
        <p:spPr>
          <a:xfrm>
            <a:off x="9229386" y="4070694"/>
            <a:ext cx="2712603" cy="2522721"/>
          </a:xfrm>
          <a:prstGeom prst="rect">
            <a:avLst/>
          </a:prstGeom>
        </p:spPr>
      </p:pic>
    </p:spTree>
    <p:extLst>
      <p:ext uri="{BB962C8B-B14F-4D97-AF65-F5344CB8AC3E}">
        <p14:creationId xmlns:p14="http://schemas.microsoft.com/office/powerpoint/2010/main" val="10428422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88652B-B439-4AB5-8773-417F1E05177E}"/>
              </a:ext>
            </a:extLst>
          </p:cNvPr>
          <p:cNvSpPr>
            <a:spLocks noGrp="1"/>
          </p:cNvSpPr>
          <p:nvPr>
            <p:ph type="title"/>
          </p:nvPr>
        </p:nvSpPr>
        <p:spPr>
          <a:xfrm>
            <a:off x="685801" y="239485"/>
            <a:ext cx="8545285" cy="1456267"/>
          </a:xfrm>
        </p:spPr>
        <p:txBody>
          <a:bodyPr rtlCol="0">
            <a:noAutofit/>
          </a:bodyPr>
          <a:lstStyle/>
          <a:p>
            <a:r>
              <a:rPr lang="en-US" altLang="zh-TW" sz="4800" b="1" dirty="0" smtClean="0">
                <a:latin typeface="新細明體" panose="02020500000000000000" pitchFamily="18" charset="-120"/>
                <a:ea typeface="新細明體" panose="02020500000000000000" pitchFamily="18" charset="-120"/>
              </a:rPr>
              <a:t>Research </a:t>
            </a:r>
            <a:r>
              <a:rPr lang="en-US" altLang="zh-TW" sz="4800" b="1" dirty="0">
                <a:latin typeface="新細明體" panose="02020500000000000000" pitchFamily="18" charset="-120"/>
                <a:ea typeface="新細明體" panose="02020500000000000000" pitchFamily="18" charset="-120"/>
              </a:rPr>
              <a:t>architecture and background</a:t>
            </a:r>
            <a:endParaRPr lang="zh-TW" altLang="en-US" sz="6600" dirty="0">
              <a:latin typeface="新細明體" panose="02020500000000000000" pitchFamily="18" charset="-120"/>
              <a:ea typeface="新細明體" panose="02020500000000000000" pitchFamily="18" charset="-120"/>
            </a:endParaRPr>
          </a:p>
        </p:txBody>
      </p:sp>
      <p:sp>
        <p:nvSpPr>
          <p:cNvPr id="4" name="文字方塊 3"/>
          <p:cNvSpPr txBox="1"/>
          <p:nvPr/>
        </p:nvSpPr>
        <p:spPr>
          <a:xfrm>
            <a:off x="685801" y="1695752"/>
            <a:ext cx="8860972" cy="5262979"/>
          </a:xfrm>
          <a:prstGeom prst="rect">
            <a:avLst/>
          </a:prstGeom>
          <a:noFill/>
        </p:spPr>
        <p:txBody>
          <a:bodyPr wrap="square" rtlCol="0">
            <a:spAutoFit/>
          </a:bodyPr>
          <a:lstStyle/>
          <a:p>
            <a:r>
              <a:rPr lang="en-US" altLang="zh-TW" sz="2800" dirty="0"/>
              <a:t>This experiment primarily involves the use of data collected by our school's atmospheric observation team through Globe atmospheric observations and records from automatic weather stations for the years 2022 and 2023</a:t>
            </a:r>
            <a:r>
              <a:rPr lang="en-US" altLang="zh-TW" sz="2800" dirty="0" smtClean="0"/>
              <a:t>.</a:t>
            </a:r>
          </a:p>
          <a:p>
            <a:endParaRPr lang="en-US" altLang="zh-TW" sz="2800" dirty="0"/>
          </a:p>
          <a:p>
            <a:r>
              <a:rPr lang="en-US" altLang="zh-TW" sz="2800" dirty="0" smtClean="0"/>
              <a:t>The </a:t>
            </a:r>
            <a:r>
              <a:rPr lang="en-US" altLang="zh-TW" sz="2800" dirty="0"/>
              <a:t>data is organized and plotted using Excel, creating charts for precipitation and daily average temperature for each of the 24 solar terms, with a 15-day period before and after each term. By comparing the different line graphs, we attempt to identify patterns of change and explore which weather factors may be influencing them.</a:t>
            </a:r>
            <a:endParaRPr lang="zh-TW" altLang="zh-TW" sz="2800" dirty="0"/>
          </a:p>
          <a:p>
            <a:endParaRPr lang="zh-TW" altLang="en-US" sz="2800" dirty="0"/>
          </a:p>
        </p:txBody>
      </p:sp>
    </p:spTree>
    <p:extLst>
      <p:ext uri="{BB962C8B-B14F-4D97-AF65-F5344CB8AC3E}">
        <p14:creationId xmlns:p14="http://schemas.microsoft.com/office/powerpoint/2010/main" val="2971057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88652B-B439-4AB5-8773-417F1E05177E}"/>
              </a:ext>
            </a:extLst>
          </p:cNvPr>
          <p:cNvSpPr>
            <a:spLocks noGrp="1"/>
          </p:cNvSpPr>
          <p:nvPr>
            <p:ph type="title"/>
          </p:nvPr>
        </p:nvSpPr>
        <p:spPr>
          <a:xfrm>
            <a:off x="685801" y="239485"/>
            <a:ext cx="8545285" cy="1456267"/>
          </a:xfrm>
        </p:spPr>
        <p:txBody>
          <a:bodyPr rtlCol="0">
            <a:noAutofit/>
          </a:bodyPr>
          <a:lstStyle/>
          <a:p>
            <a:r>
              <a:rPr lang="en-US" altLang="zh-TW" sz="4800" b="1" dirty="0">
                <a:latin typeface="新細明體" panose="02020500000000000000" pitchFamily="18" charset="-120"/>
                <a:ea typeface="新細明體" panose="02020500000000000000" pitchFamily="18" charset="-120"/>
              </a:rPr>
              <a:t>Research </a:t>
            </a:r>
            <a:r>
              <a:rPr lang="en-US" altLang="zh-TW" sz="4800" b="1" dirty="0" smtClean="0">
                <a:latin typeface="新細明體" panose="02020500000000000000" pitchFamily="18" charset="-120"/>
                <a:ea typeface="新細明體" panose="02020500000000000000" pitchFamily="18" charset="-120"/>
              </a:rPr>
              <a:t>results---spring</a:t>
            </a:r>
            <a:endParaRPr lang="zh-TW" altLang="zh-TW" sz="4800" dirty="0">
              <a:latin typeface="新細明體" panose="02020500000000000000" pitchFamily="18" charset="-120"/>
              <a:ea typeface="新細明體" panose="02020500000000000000" pitchFamily="18" charset="-120"/>
            </a:endParaRPr>
          </a:p>
        </p:txBody>
      </p:sp>
      <p:graphicFrame>
        <p:nvGraphicFramePr>
          <p:cNvPr id="5" name="圖表 4"/>
          <p:cNvGraphicFramePr/>
          <p:nvPr>
            <p:extLst>
              <p:ext uri="{D42A27DB-BD31-4B8C-83A1-F6EECF244321}">
                <p14:modId xmlns:p14="http://schemas.microsoft.com/office/powerpoint/2010/main" val="984573549"/>
              </p:ext>
            </p:extLst>
          </p:nvPr>
        </p:nvGraphicFramePr>
        <p:xfrm>
          <a:off x="-217713" y="1434495"/>
          <a:ext cx="6379028" cy="40736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圖表 5"/>
          <p:cNvGraphicFramePr/>
          <p:nvPr>
            <p:extLst>
              <p:ext uri="{D42A27DB-BD31-4B8C-83A1-F6EECF244321}">
                <p14:modId xmlns:p14="http://schemas.microsoft.com/office/powerpoint/2010/main" val="1803174704"/>
              </p:ext>
            </p:extLst>
          </p:nvPr>
        </p:nvGraphicFramePr>
        <p:xfrm>
          <a:off x="5334000" y="1497393"/>
          <a:ext cx="6686550" cy="4789108"/>
        </p:xfrm>
        <a:graphic>
          <a:graphicData uri="http://schemas.openxmlformats.org/drawingml/2006/chart">
            <c:chart xmlns:c="http://schemas.openxmlformats.org/drawingml/2006/chart" xmlns:r="http://schemas.openxmlformats.org/officeDocument/2006/relationships" r:id="rId4"/>
          </a:graphicData>
        </a:graphic>
      </p:graphicFrame>
      <p:sp>
        <p:nvSpPr>
          <p:cNvPr id="3" name="矩形 2"/>
          <p:cNvSpPr/>
          <p:nvPr/>
        </p:nvSpPr>
        <p:spPr>
          <a:xfrm>
            <a:off x="356863" y="5567338"/>
            <a:ext cx="9203160" cy="1384995"/>
          </a:xfrm>
          <a:prstGeom prst="rect">
            <a:avLst/>
          </a:prstGeom>
        </p:spPr>
        <p:txBody>
          <a:bodyPr wrap="none">
            <a:spAutoFit/>
          </a:bodyPr>
          <a:lstStyle/>
          <a:p>
            <a:r>
              <a:rPr lang="en-US" altLang="zh-TW" sz="2800" kern="0" dirty="0">
                <a:latin typeface="Arial" panose="020B0604020202020204" pitchFamily="34" charset="0"/>
              </a:rPr>
              <a:t>Rains on the day of </a:t>
            </a:r>
            <a:r>
              <a:rPr lang="en-US" altLang="zh-TW" sz="2800" kern="0" dirty="0" err="1">
                <a:latin typeface="Arial" panose="020B0604020202020204" pitchFamily="34" charset="0"/>
              </a:rPr>
              <a:t>Yushui</a:t>
            </a:r>
            <a:r>
              <a:rPr lang="en-US" altLang="zh-TW" sz="2800" kern="0" dirty="0">
                <a:latin typeface="Arial" panose="020B0604020202020204" pitchFamily="34" charset="0"/>
              </a:rPr>
              <a:t>, heralding a bountiful </a:t>
            </a:r>
            <a:r>
              <a:rPr lang="en-US" altLang="zh-TW" sz="2800" kern="0" dirty="0" smtClean="0">
                <a:latin typeface="Arial" panose="020B0604020202020204" pitchFamily="34" charset="0"/>
              </a:rPr>
              <a:t>harvest</a:t>
            </a:r>
          </a:p>
          <a:p>
            <a:r>
              <a:rPr lang="en-US" altLang="zh-TW" sz="2800" b="1" dirty="0">
                <a:solidFill>
                  <a:srgbClr val="FF0000"/>
                </a:solidFill>
                <a:latin typeface="Arial" panose="020B0604020202020204" pitchFamily="34" charset="0"/>
                <a:cs typeface="Arial" panose="020B0604020202020204" pitchFamily="34" charset="0"/>
              </a:rPr>
              <a:t>Does not match</a:t>
            </a:r>
            <a:endParaRPr lang="en-US" altLang="zh-TW" sz="2800" b="1" kern="0" dirty="0" smtClean="0">
              <a:solidFill>
                <a:srgbClr val="FF0000"/>
              </a:solidFill>
              <a:latin typeface="Arial" panose="020B0604020202020204" pitchFamily="34" charset="0"/>
              <a:cs typeface="Arial" panose="020B0604020202020204" pitchFamily="34" charset="0"/>
            </a:endParaRPr>
          </a:p>
          <a:p>
            <a:endParaRPr lang="zh-TW" altLang="en-US" sz="2800" dirty="0"/>
          </a:p>
        </p:txBody>
      </p:sp>
    </p:spTree>
    <p:extLst>
      <p:ext uri="{BB962C8B-B14F-4D97-AF65-F5344CB8AC3E}">
        <p14:creationId xmlns:p14="http://schemas.microsoft.com/office/powerpoint/2010/main" val="1291819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88652B-B439-4AB5-8773-417F1E05177E}"/>
              </a:ext>
            </a:extLst>
          </p:cNvPr>
          <p:cNvSpPr>
            <a:spLocks noGrp="1"/>
          </p:cNvSpPr>
          <p:nvPr>
            <p:ph type="title"/>
          </p:nvPr>
        </p:nvSpPr>
        <p:spPr>
          <a:xfrm>
            <a:off x="685801" y="239485"/>
            <a:ext cx="8545285" cy="1456267"/>
          </a:xfrm>
        </p:spPr>
        <p:txBody>
          <a:bodyPr rtlCol="0">
            <a:noAutofit/>
          </a:bodyPr>
          <a:lstStyle/>
          <a:p>
            <a:r>
              <a:rPr lang="en-US" altLang="zh-TW" sz="4800" b="1" dirty="0">
                <a:latin typeface="新細明體" panose="02020500000000000000" pitchFamily="18" charset="-120"/>
                <a:ea typeface="新細明體" panose="02020500000000000000" pitchFamily="18" charset="-120"/>
              </a:rPr>
              <a:t>Research </a:t>
            </a:r>
            <a:r>
              <a:rPr lang="en-US" altLang="zh-TW" sz="4800" b="1" dirty="0" smtClean="0">
                <a:latin typeface="新細明體" panose="02020500000000000000" pitchFamily="18" charset="-120"/>
                <a:ea typeface="新細明體" panose="02020500000000000000" pitchFamily="18" charset="-120"/>
              </a:rPr>
              <a:t>results---spring</a:t>
            </a:r>
            <a:endParaRPr lang="zh-TW" altLang="zh-TW" sz="4800" dirty="0">
              <a:latin typeface="新細明體" panose="02020500000000000000" pitchFamily="18" charset="-120"/>
              <a:ea typeface="新細明體" panose="02020500000000000000" pitchFamily="18" charset="-120"/>
            </a:endParaRPr>
          </a:p>
        </p:txBody>
      </p:sp>
      <p:sp>
        <p:nvSpPr>
          <p:cNvPr id="3" name="矩形 2"/>
          <p:cNvSpPr/>
          <p:nvPr/>
        </p:nvSpPr>
        <p:spPr>
          <a:xfrm>
            <a:off x="356863" y="5162918"/>
            <a:ext cx="10995189" cy="1815882"/>
          </a:xfrm>
          <a:prstGeom prst="rect">
            <a:avLst/>
          </a:prstGeom>
        </p:spPr>
        <p:txBody>
          <a:bodyPr wrap="none">
            <a:spAutoFit/>
          </a:bodyPr>
          <a:lstStyle/>
          <a:p>
            <a:r>
              <a:rPr lang="en-US" altLang="zh-TW" dirty="0"/>
              <a:t> </a:t>
            </a:r>
            <a:r>
              <a:rPr lang="en-US" altLang="zh-TW" sz="2800" dirty="0"/>
              <a:t>If it's sunny on Qingming day, there will be more rain in the days to come, </a:t>
            </a:r>
            <a:endParaRPr lang="en-US" altLang="zh-TW" sz="2800" dirty="0" smtClean="0"/>
          </a:p>
          <a:p>
            <a:r>
              <a:rPr lang="en-US" altLang="zh-TW" sz="2800" dirty="0"/>
              <a:t> </a:t>
            </a:r>
            <a:r>
              <a:rPr lang="en-US" altLang="zh-TW" sz="2800" dirty="0" smtClean="0"/>
              <a:t>and </a:t>
            </a:r>
            <a:r>
              <a:rPr lang="en-US" altLang="zh-TW" sz="2800" dirty="0"/>
              <a:t>rain on that day will lead to drought </a:t>
            </a:r>
            <a:r>
              <a:rPr lang="en-US" altLang="zh-TW" sz="2800" dirty="0" smtClean="0"/>
              <a:t>disasters</a:t>
            </a:r>
          </a:p>
          <a:p>
            <a:r>
              <a:rPr lang="en-US" altLang="zh-TW" sz="2800" b="1" dirty="0" smtClean="0">
                <a:solidFill>
                  <a:srgbClr val="FF0000"/>
                </a:solidFill>
                <a:latin typeface="Arial" panose="020B0604020202020204" pitchFamily="34" charset="0"/>
                <a:cs typeface="Arial" panose="020B0604020202020204" pitchFamily="34" charset="0"/>
              </a:rPr>
              <a:t>Does </a:t>
            </a:r>
            <a:r>
              <a:rPr lang="en-US" altLang="zh-TW" sz="2800" b="1" dirty="0">
                <a:solidFill>
                  <a:srgbClr val="FF0000"/>
                </a:solidFill>
                <a:latin typeface="Arial" panose="020B0604020202020204" pitchFamily="34" charset="0"/>
                <a:cs typeface="Arial" panose="020B0604020202020204" pitchFamily="34" charset="0"/>
              </a:rPr>
              <a:t>not match</a:t>
            </a:r>
            <a:endParaRPr lang="en-US" altLang="zh-TW" sz="2800" b="1" kern="0" dirty="0" smtClean="0">
              <a:solidFill>
                <a:srgbClr val="FF0000"/>
              </a:solidFill>
              <a:latin typeface="Arial" panose="020B0604020202020204" pitchFamily="34" charset="0"/>
              <a:cs typeface="Arial" panose="020B0604020202020204" pitchFamily="34" charset="0"/>
            </a:endParaRPr>
          </a:p>
          <a:p>
            <a:endParaRPr lang="zh-TW" altLang="en-US" sz="2800" dirty="0"/>
          </a:p>
        </p:txBody>
      </p:sp>
      <p:graphicFrame>
        <p:nvGraphicFramePr>
          <p:cNvPr id="7" name="圖表 6"/>
          <p:cNvGraphicFramePr/>
          <p:nvPr>
            <p:extLst>
              <p:ext uri="{D42A27DB-BD31-4B8C-83A1-F6EECF244321}">
                <p14:modId xmlns:p14="http://schemas.microsoft.com/office/powerpoint/2010/main" val="63996787"/>
              </p:ext>
            </p:extLst>
          </p:nvPr>
        </p:nvGraphicFramePr>
        <p:xfrm>
          <a:off x="356862" y="1631596"/>
          <a:ext cx="5377187" cy="39357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圖表 7"/>
          <p:cNvGraphicFramePr/>
          <p:nvPr>
            <p:extLst>
              <p:ext uri="{D42A27DB-BD31-4B8C-83A1-F6EECF244321}">
                <p14:modId xmlns:p14="http://schemas.microsoft.com/office/powerpoint/2010/main" val="2062049856"/>
              </p:ext>
            </p:extLst>
          </p:nvPr>
        </p:nvGraphicFramePr>
        <p:xfrm>
          <a:off x="5486401" y="1650948"/>
          <a:ext cx="5143499" cy="3333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9180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88652B-B439-4AB5-8773-417F1E05177E}"/>
              </a:ext>
            </a:extLst>
          </p:cNvPr>
          <p:cNvSpPr>
            <a:spLocks noGrp="1"/>
          </p:cNvSpPr>
          <p:nvPr>
            <p:ph type="title"/>
          </p:nvPr>
        </p:nvSpPr>
        <p:spPr>
          <a:xfrm>
            <a:off x="685801" y="239485"/>
            <a:ext cx="8958942" cy="1456267"/>
          </a:xfrm>
        </p:spPr>
        <p:txBody>
          <a:bodyPr rtlCol="0">
            <a:noAutofit/>
          </a:bodyPr>
          <a:lstStyle/>
          <a:p>
            <a:r>
              <a:rPr lang="en-US" altLang="zh-TW" sz="4800" b="1" dirty="0">
                <a:latin typeface="新細明體" panose="02020500000000000000" pitchFamily="18" charset="-120"/>
                <a:ea typeface="新細明體" panose="02020500000000000000" pitchFamily="18" charset="-120"/>
              </a:rPr>
              <a:t>Research </a:t>
            </a:r>
            <a:r>
              <a:rPr lang="en-US" altLang="zh-TW" sz="4800" b="1" dirty="0" smtClean="0">
                <a:latin typeface="新細明體" panose="02020500000000000000" pitchFamily="18" charset="-120"/>
                <a:ea typeface="新細明體" panose="02020500000000000000" pitchFamily="18" charset="-120"/>
              </a:rPr>
              <a:t>results---summer</a:t>
            </a:r>
            <a:endParaRPr lang="zh-TW" altLang="zh-TW" sz="4800" dirty="0">
              <a:latin typeface="新細明體" panose="02020500000000000000" pitchFamily="18" charset="-120"/>
              <a:ea typeface="新細明體" panose="02020500000000000000" pitchFamily="18" charset="-120"/>
            </a:endParaRPr>
          </a:p>
        </p:txBody>
      </p:sp>
      <p:graphicFrame>
        <p:nvGraphicFramePr>
          <p:cNvPr id="4" name="圖表 3">
            <a:extLst>
              <a:ext uri="{FF2B5EF4-FFF2-40B4-BE49-F238E27FC236}">
                <a16:creationId xmlns:a16="http://schemas.microsoft.com/office/drawing/2014/main" id="{A607229A-1F13-9967-4F23-5A7534D1CB73}"/>
              </a:ext>
            </a:extLst>
          </p:cNvPr>
          <p:cNvGraphicFramePr/>
          <p:nvPr>
            <p:extLst>
              <p:ext uri="{D42A27DB-BD31-4B8C-83A1-F6EECF244321}">
                <p14:modId xmlns:p14="http://schemas.microsoft.com/office/powerpoint/2010/main" val="352427604"/>
              </p:ext>
            </p:extLst>
          </p:nvPr>
        </p:nvGraphicFramePr>
        <p:xfrm>
          <a:off x="253856" y="1695752"/>
          <a:ext cx="5380104" cy="3612274"/>
        </p:xfrm>
        <a:graphic>
          <a:graphicData uri="http://schemas.openxmlformats.org/drawingml/2006/chart">
            <c:chart xmlns:c="http://schemas.openxmlformats.org/drawingml/2006/chart" xmlns:r="http://schemas.openxmlformats.org/officeDocument/2006/relationships" r:id="rId3"/>
          </a:graphicData>
        </a:graphic>
      </p:graphicFrame>
      <p:sp>
        <p:nvSpPr>
          <p:cNvPr id="8" name="矩形 7"/>
          <p:cNvSpPr/>
          <p:nvPr/>
        </p:nvSpPr>
        <p:spPr>
          <a:xfrm>
            <a:off x="548640" y="5308026"/>
            <a:ext cx="9582911" cy="1815882"/>
          </a:xfrm>
          <a:prstGeom prst="rect">
            <a:avLst/>
          </a:prstGeom>
        </p:spPr>
        <p:txBody>
          <a:bodyPr wrap="square">
            <a:spAutoFit/>
          </a:bodyPr>
          <a:lstStyle/>
          <a:p>
            <a:r>
              <a:rPr lang="en-US" altLang="zh-TW" sz="2800" dirty="0" err="1" smtClean="0">
                <a:latin typeface="Arial" panose="020B0604020202020204" pitchFamily="34" charset="0"/>
                <a:cs typeface="Arial" panose="020B0604020202020204" pitchFamily="34" charset="0"/>
              </a:rPr>
              <a:t>Xiazhi：High</a:t>
            </a:r>
            <a:r>
              <a:rPr lang="en-US" altLang="zh-TW" sz="2800" dirty="0" smtClean="0">
                <a:latin typeface="Arial" panose="020B0604020202020204" pitchFamily="34" charset="0"/>
                <a:cs typeface="Arial" panose="020B0604020202020204" pitchFamily="34" charset="0"/>
              </a:rPr>
              <a:t> </a:t>
            </a:r>
            <a:r>
              <a:rPr lang="en-US" altLang="zh-TW" sz="2800" dirty="0">
                <a:latin typeface="Arial" panose="020B0604020202020204" pitchFamily="34" charset="0"/>
                <a:cs typeface="Arial" panose="020B0604020202020204" pitchFamily="34" charset="0"/>
              </a:rPr>
              <a:t>temperatures, high humidity, and occasional thunderstorms are common during this </a:t>
            </a:r>
            <a:r>
              <a:rPr lang="en-US" altLang="zh-TW" sz="2800" dirty="0" smtClean="0">
                <a:latin typeface="Arial" panose="020B0604020202020204" pitchFamily="34" charset="0"/>
                <a:cs typeface="Arial" panose="020B0604020202020204" pitchFamily="34" charset="0"/>
              </a:rPr>
              <a:t>period</a:t>
            </a:r>
          </a:p>
          <a:p>
            <a:r>
              <a:rPr lang="en-US" altLang="zh-TW" sz="2800" b="1" dirty="0" smtClean="0">
                <a:solidFill>
                  <a:srgbClr val="00B050"/>
                </a:solidFill>
                <a:latin typeface="Arial" panose="020B0604020202020204" pitchFamily="34" charset="0"/>
                <a:cs typeface="Arial" panose="020B0604020202020204" pitchFamily="34" charset="0"/>
              </a:rPr>
              <a:t>Matches</a:t>
            </a:r>
            <a:endParaRPr lang="en-US" altLang="zh-TW" sz="2800" dirty="0" smtClean="0">
              <a:latin typeface="Arial" panose="020B0604020202020204" pitchFamily="34" charset="0"/>
              <a:cs typeface="Arial" panose="020B0604020202020204" pitchFamily="34" charset="0"/>
            </a:endParaRPr>
          </a:p>
          <a:p>
            <a:endParaRPr lang="zh-TW" altLang="en-US" sz="2800" dirty="0"/>
          </a:p>
        </p:txBody>
      </p:sp>
      <p:graphicFrame>
        <p:nvGraphicFramePr>
          <p:cNvPr id="9" name="圖表 8">
            <a:extLst>
              <a:ext uri="{FF2B5EF4-FFF2-40B4-BE49-F238E27FC236}">
                <a16:creationId xmlns:a16="http://schemas.microsoft.com/office/drawing/2014/main" id="{48643A5B-23EA-F5C2-CBB4-C74F4B5FDEDA}"/>
              </a:ext>
            </a:extLst>
          </p:cNvPr>
          <p:cNvGraphicFramePr/>
          <p:nvPr>
            <p:extLst>
              <p:ext uri="{D42A27DB-BD31-4B8C-83A1-F6EECF244321}">
                <p14:modId xmlns:p14="http://schemas.microsoft.com/office/powerpoint/2010/main" val="3784023133"/>
              </p:ext>
            </p:extLst>
          </p:nvPr>
        </p:nvGraphicFramePr>
        <p:xfrm>
          <a:off x="5633960" y="1695752"/>
          <a:ext cx="5499146" cy="36122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1610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體">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themeOverride>
</file>

<file path=ppt/theme/themeOverride2.xml><?xml version="1.0" encoding="utf-8"?>
<a:themeOverride xmlns:a="http://schemas.openxmlformats.org/drawingml/2006/main">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themeOverride>
</file>

<file path=ppt/theme/themeOverride3.xml><?xml version="1.0" encoding="utf-8"?>
<a:themeOverride xmlns:a="http://schemas.openxmlformats.org/drawingml/2006/main">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themeOverride>
</file>

<file path=ppt/theme/themeOverride4.xml><?xml version="1.0" encoding="utf-8"?>
<a:themeOverride xmlns:a="http://schemas.openxmlformats.org/drawingml/2006/main">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themeOverride>
</file>

<file path=ppt/theme/themeOverride5.xml><?xml version="1.0" encoding="utf-8"?>
<a:themeOverride xmlns:a="http://schemas.openxmlformats.org/drawingml/2006/main">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10845B-7F19-4A9A-BEE4-BEF0501E1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5274BF-C111-4B7A-8D90-F7666D37C131}">
  <ds:schemaRef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E0F1DF1E-36E3-406C-8CF7-DB13BB6470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1102</Words>
  <Application>Microsoft Office PowerPoint</Application>
  <PresentationFormat>寬螢幕</PresentationFormat>
  <Paragraphs>149</Paragraphs>
  <Slides>18</Slides>
  <Notes>18</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18</vt:i4>
      </vt:variant>
    </vt:vector>
  </HeadingPairs>
  <TitlesOfParts>
    <vt:vector size="25" baseType="lpstr">
      <vt:lpstr>Microsoft JhengHei UI</vt:lpstr>
      <vt:lpstr>微軟正黑體 Light</vt:lpstr>
      <vt:lpstr>新細明體</vt:lpstr>
      <vt:lpstr>Arial</vt:lpstr>
      <vt:lpstr>Calibri</vt:lpstr>
      <vt:lpstr>Times New Roman</vt:lpstr>
      <vt:lpstr>天體</vt:lpstr>
      <vt:lpstr>Analyzing the twenty-four solar terms using Globe observational data  </vt:lpstr>
      <vt:lpstr> Motivation </vt:lpstr>
      <vt:lpstr> Purpose</vt:lpstr>
      <vt:lpstr> Research materials</vt:lpstr>
      <vt:lpstr> Research methods</vt:lpstr>
      <vt:lpstr>Research architecture and background</vt:lpstr>
      <vt:lpstr>Research results---spring</vt:lpstr>
      <vt:lpstr>Research results---spring</vt:lpstr>
      <vt:lpstr>Research results---summer</vt:lpstr>
      <vt:lpstr>Research results---summer</vt:lpstr>
      <vt:lpstr>Research results---Autumn</vt:lpstr>
      <vt:lpstr>Research results---Autumn</vt:lpstr>
      <vt:lpstr>Research results---Winter</vt:lpstr>
      <vt:lpstr>Research results---Winter</vt:lpstr>
      <vt:lpstr> Conclusion</vt:lpstr>
      <vt:lpstr> Conclusion</vt:lpstr>
      <vt:lpstr> Conclusion</vt:lpstr>
      <vt:lpstr>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2024-03-05T11:27:42Z</dcterms:created>
  <dcterms:modified xsi:type="dcterms:W3CDTF">2024-03-05T14:50:21Z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