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32399288" cy="43200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D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 d="100"/>
          <a:sy n="10" d="100"/>
        </p:scale>
        <p:origin x="2382" y="27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59"/>
            </a:lvl1pPr>
          </a:lstStyle>
          <a:p>
            <a:r>
              <a:rPr lang="pt-BR"/>
              <a:t>Clique para editar o título Mestre</a:t>
            </a:r>
            <a:endParaRPr lang="en-US" dirty="0"/>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99834300-0C57-4054-9A34-AC2BEE64FF5F}" type="datetimeFigureOut">
              <a:rPr lang="pt-BR" smtClean="0"/>
              <a:t>05/03/2024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9AF8CBC-D247-4C81-A8E7-E99BA5A7BF8E}" type="slidenum">
              <a:rPr lang="pt-BR" smtClean="0"/>
              <a:t>‹nº›</a:t>
            </a:fld>
            <a:endParaRPr lang="pt-BR"/>
          </a:p>
        </p:txBody>
      </p:sp>
    </p:spTree>
    <p:extLst>
      <p:ext uri="{BB962C8B-B14F-4D97-AF65-F5344CB8AC3E}">
        <p14:creationId xmlns:p14="http://schemas.microsoft.com/office/powerpoint/2010/main" val="3961009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9834300-0C57-4054-9A34-AC2BEE64FF5F}" type="datetimeFigureOut">
              <a:rPr lang="pt-BR" smtClean="0"/>
              <a:t>05/03/2024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9AF8CBC-D247-4C81-A8E7-E99BA5A7BF8E}" type="slidenum">
              <a:rPr lang="pt-BR" smtClean="0"/>
              <a:t>‹nº›</a:t>
            </a:fld>
            <a:endParaRPr lang="pt-BR"/>
          </a:p>
        </p:txBody>
      </p:sp>
    </p:spTree>
    <p:extLst>
      <p:ext uri="{BB962C8B-B14F-4D97-AF65-F5344CB8AC3E}">
        <p14:creationId xmlns:p14="http://schemas.microsoft.com/office/powerpoint/2010/main" val="2952450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9834300-0C57-4054-9A34-AC2BEE64FF5F}" type="datetimeFigureOut">
              <a:rPr lang="pt-BR" smtClean="0"/>
              <a:t>05/03/2024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9AF8CBC-D247-4C81-A8E7-E99BA5A7BF8E}" type="slidenum">
              <a:rPr lang="pt-BR" smtClean="0"/>
              <a:t>‹nº›</a:t>
            </a:fld>
            <a:endParaRPr lang="pt-BR"/>
          </a:p>
        </p:txBody>
      </p:sp>
    </p:spTree>
    <p:extLst>
      <p:ext uri="{BB962C8B-B14F-4D97-AF65-F5344CB8AC3E}">
        <p14:creationId xmlns:p14="http://schemas.microsoft.com/office/powerpoint/2010/main" val="144092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9834300-0C57-4054-9A34-AC2BEE64FF5F}" type="datetimeFigureOut">
              <a:rPr lang="pt-BR" smtClean="0"/>
              <a:t>05/03/2024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9AF8CBC-D247-4C81-A8E7-E99BA5A7BF8E}" type="slidenum">
              <a:rPr lang="pt-BR" smtClean="0"/>
              <a:t>‹nº›</a:t>
            </a:fld>
            <a:endParaRPr lang="pt-BR"/>
          </a:p>
        </p:txBody>
      </p:sp>
    </p:spTree>
    <p:extLst>
      <p:ext uri="{BB962C8B-B14F-4D97-AF65-F5344CB8AC3E}">
        <p14:creationId xmlns:p14="http://schemas.microsoft.com/office/powerpoint/2010/main" val="2406212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pt-BR"/>
              <a:t>Clique para editar o título Mestre</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99834300-0C57-4054-9A34-AC2BEE64FF5F}" type="datetimeFigureOut">
              <a:rPr lang="pt-BR" smtClean="0"/>
              <a:t>05/03/2024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9AF8CBC-D247-4C81-A8E7-E99BA5A7BF8E}" type="slidenum">
              <a:rPr lang="pt-BR" smtClean="0"/>
              <a:t>‹nº›</a:t>
            </a:fld>
            <a:endParaRPr lang="pt-BR"/>
          </a:p>
        </p:txBody>
      </p:sp>
    </p:spTree>
    <p:extLst>
      <p:ext uri="{BB962C8B-B14F-4D97-AF65-F5344CB8AC3E}">
        <p14:creationId xmlns:p14="http://schemas.microsoft.com/office/powerpoint/2010/main" val="1525685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227451" y="11500170"/>
            <a:ext cx="13769697" cy="2741040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16402140" y="11500170"/>
            <a:ext cx="13769697" cy="2741040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99834300-0C57-4054-9A34-AC2BEE64FF5F}" type="datetimeFigureOut">
              <a:rPr lang="pt-BR" smtClean="0"/>
              <a:t>05/03/2024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9AF8CBC-D247-4C81-A8E7-E99BA5A7BF8E}" type="slidenum">
              <a:rPr lang="pt-BR" smtClean="0"/>
              <a:t>‹nº›</a:t>
            </a:fld>
            <a:endParaRPr lang="pt-BR"/>
          </a:p>
        </p:txBody>
      </p:sp>
    </p:spTree>
    <p:extLst>
      <p:ext uri="{BB962C8B-B14F-4D97-AF65-F5344CB8AC3E}">
        <p14:creationId xmlns:p14="http://schemas.microsoft.com/office/powerpoint/2010/main" val="2090622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pt-BR"/>
              <a:t>Clique para editar os estilos de texto Mestres</a:t>
            </a:r>
          </a:p>
        </p:txBody>
      </p:sp>
      <p:sp>
        <p:nvSpPr>
          <p:cNvPr id="4" name="Content Placeholder 3"/>
          <p:cNvSpPr>
            <a:spLocks noGrp="1"/>
          </p:cNvSpPr>
          <p:nvPr>
            <p:ph sz="half" idx="2"/>
          </p:nvPr>
        </p:nvSpPr>
        <p:spPr>
          <a:xfrm>
            <a:off x="2231675" y="15780233"/>
            <a:ext cx="13706415" cy="2321034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pt-BR"/>
              <a:t>Clique para editar os estilos de texto Mestres</a:t>
            </a:r>
          </a:p>
        </p:txBody>
      </p:sp>
      <p:sp>
        <p:nvSpPr>
          <p:cNvPr id="6" name="Content Placeholder 5"/>
          <p:cNvSpPr>
            <a:spLocks noGrp="1"/>
          </p:cNvSpPr>
          <p:nvPr>
            <p:ph sz="quarter" idx="4"/>
          </p:nvPr>
        </p:nvSpPr>
        <p:spPr>
          <a:xfrm>
            <a:off x="16402142" y="15780233"/>
            <a:ext cx="13773917" cy="2321034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99834300-0C57-4054-9A34-AC2BEE64FF5F}" type="datetimeFigureOut">
              <a:rPr lang="pt-BR" smtClean="0"/>
              <a:t>05/03/2024</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69AF8CBC-D247-4C81-A8E7-E99BA5A7BF8E}" type="slidenum">
              <a:rPr lang="pt-BR" smtClean="0"/>
              <a:t>‹nº›</a:t>
            </a:fld>
            <a:endParaRPr lang="pt-BR"/>
          </a:p>
        </p:txBody>
      </p:sp>
    </p:spTree>
    <p:extLst>
      <p:ext uri="{BB962C8B-B14F-4D97-AF65-F5344CB8AC3E}">
        <p14:creationId xmlns:p14="http://schemas.microsoft.com/office/powerpoint/2010/main" val="3821720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99834300-0C57-4054-9A34-AC2BEE64FF5F}" type="datetimeFigureOut">
              <a:rPr lang="pt-BR" smtClean="0"/>
              <a:t>05/03/2024</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69AF8CBC-D247-4C81-A8E7-E99BA5A7BF8E}" type="slidenum">
              <a:rPr lang="pt-BR" smtClean="0"/>
              <a:t>‹nº›</a:t>
            </a:fld>
            <a:endParaRPr lang="pt-BR"/>
          </a:p>
        </p:txBody>
      </p:sp>
    </p:spTree>
    <p:extLst>
      <p:ext uri="{BB962C8B-B14F-4D97-AF65-F5344CB8AC3E}">
        <p14:creationId xmlns:p14="http://schemas.microsoft.com/office/powerpoint/2010/main" val="1944950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834300-0C57-4054-9A34-AC2BEE64FF5F}" type="datetimeFigureOut">
              <a:rPr lang="pt-BR" smtClean="0"/>
              <a:t>05/03/2024</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69AF8CBC-D247-4C81-A8E7-E99BA5A7BF8E}" type="slidenum">
              <a:rPr lang="pt-BR" smtClean="0"/>
              <a:t>‹nº›</a:t>
            </a:fld>
            <a:endParaRPr lang="pt-BR"/>
          </a:p>
        </p:txBody>
      </p:sp>
    </p:spTree>
    <p:extLst>
      <p:ext uri="{BB962C8B-B14F-4D97-AF65-F5344CB8AC3E}">
        <p14:creationId xmlns:p14="http://schemas.microsoft.com/office/powerpoint/2010/main" val="141988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pt-BR"/>
              <a:t>Clique para editar o título Mestre</a:t>
            </a:r>
            <a:endParaRPr lang="en-US" dirty="0"/>
          </a:p>
        </p:txBody>
      </p:sp>
      <p:sp>
        <p:nvSpPr>
          <p:cNvPr id="3" name="Content Placeholder 2"/>
          <p:cNvSpPr>
            <a:spLocks noGrp="1"/>
          </p:cNvSpPr>
          <p:nvPr>
            <p:ph idx="1"/>
          </p:nvPr>
        </p:nvSpPr>
        <p:spPr>
          <a:xfrm>
            <a:off x="13773917" y="6220102"/>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99834300-0C57-4054-9A34-AC2BEE64FF5F}" type="datetimeFigureOut">
              <a:rPr lang="pt-BR" smtClean="0"/>
              <a:t>05/03/2024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9AF8CBC-D247-4C81-A8E7-E99BA5A7BF8E}" type="slidenum">
              <a:rPr lang="pt-BR" smtClean="0"/>
              <a:t>‹nº›</a:t>
            </a:fld>
            <a:endParaRPr lang="pt-BR"/>
          </a:p>
        </p:txBody>
      </p:sp>
    </p:spTree>
    <p:extLst>
      <p:ext uri="{BB962C8B-B14F-4D97-AF65-F5344CB8AC3E}">
        <p14:creationId xmlns:p14="http://schemas.microsoft.com/office/powerpoint/2010/main" val="83246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pt-BR"/>
              <a:t>Clique no ícone para adicionar uma imagem</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99834300-0C57-4054-9A34-AC2BEE64FF5F}" type="datetimeFigureOut">
              <a:rPr lang="pt-BR" smtClean="0"/>
              <a:t>05/03/2024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9AF8CBC-D247-4C81-A8E7-E99BA5A7BF8E}" type="slidenum">
              <a:rPr lang="pt-BR" smtClean="0"/>
              <a:t>‹nº›</a:t>
            </a:fld>
            <a:endParaRPr lang="pt-BR"/>
          </a:p>
        </p:txBody>
      </p:sp>
    </p:spTree>
    <p:extLst>
      <p:ext uri="{BB962C8B-B14F-4D97-AF65-F5344CB8AC3E}">
        <p14:creationId xmlns:p14="http://schemas.microsoft.com/office/powerpoint/2010/main" val="724751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00044"/>
            <a:ext cx="27944386" cy="8350126"/>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2227451" y="11500170"/>
            <a:ext cx="27944386" cy="2741040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2227451" y="40040601"/>
            <a:ext cx="7289840" cy="2300034"/>
          </a:xfrm>
          <a:prstGeom prst="rect">
            <a:avLst/>
          </a:prstGeom>
        </p:spPr>
        <p:txBody>
          <a:bodyPr vert="horz" lIns="91440" tIns="45720" rIns="91440" bIns="45720" rtlCol="0" anchor="ctr"/>
          <a:lstStyle>
            <a:lvl1pPr algn="l">
              <a:defRPr sz="4252">
                <a:solidFill>
                  <a:schemeClr val="tx1">
                    <a:tint val="75000"/>
                  </a:schemeClr>
                </a:solidFill>
              </a:defRPr>
            </a:lvl1pPr>
          </a:lstStyle>
          <a:p>
            <a:fld id="{99834300-0C57-4054-9A34-AC2BEE64FF5F}" type="datetimeFigureOut">
              <a:rPr lang="pt-BR" smtClean="0"/>
              <a:t>05/03/2024</a:t>
            </a:fld>
            <a:endParaRPr lang="pt-BR"/>
          </a:p>
        </p:txBody>
      </p:sp>
      <p:sp>
        <p:nvSpPr>
          <p:cNvPr id="5" name="Footer Placeholder 4"/>
          <p:cNvSpPr>
            <a:spLocks noGrp="1"/>
          </p:cNvSpPr>
          <p:nvPr>
            <p:ph type="ftr" sz="quarter" idx="3"/>
          </p:nvPr>
        </p:nvSpPr>
        <p:spPr>
          <a:xfrm>
            <a:off x="10732264" y="40040601"/>
            <a:ext cx="10934760" cy="2300034"/>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22881997" y="40040601"/>
            <a:ext cx="7289840" cy="2300034"/>
          </a:xfrm>
          <a:prstGeom prst="rect">
            <a:avLst/>
          </a:prstGeom>
        </p:spPr>
        <p:txBody>
          <a:bodyPr vert="horz" lIns="91440" tIns="45720" rIns="91440" bIns="45720" rtlCol="0" anchor="ctr"/>
          <a:lstStyle>
            <a:lvl1pPr algn="r">
              <a:defRPr sz="4252">
                <a:solidFill>
                  <a:schemeClr val="tx1">
                    <a:tint val="75000"/>
                  </a:schemeClr>
                </a:solidFill>
              </a:defRPr>
            </a:lvl1pPr>
          </a:lstStyle>
          <a:p>
            <a:fld id="{69AF8CBC-D247-4C81-A8E7-E99BA5A7BF8E}" type="slidenum">
              <a:rPr lang="pt-BR" smtClean="0"/>
              <a:t>‹nº›</a:t>
            </a:fld>
            <a:endParaRPr lang="pt-BR"/>
          </a:p>
        </p:txBody>
      </p:sp>
    </p:spTree>
    <p:extLst>
      <p:ext uri="{BB962C8B-B14F-4D97-AF65-F5344CB8AC3E}">
        <p14:creationId xmlns:p14="http://schemas.microsoft.com/office/powerpoint/2010/main" val="809780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globe.gov/get-trained/protocol-etraining/etraining-modules/16867649/12273"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FA763B5A-4F83-12FA-A700-D47D3FC5071A}"/>
              </a:ext>
            </a:extLst>
          </p:cNvPr>
          <p:cNvSpPr txBox="1"/>
          <p:nvPr/>
        </p:nvSpPr>
        <p:spPr>
          <a:xfrm>
            <a:off x="1532080" y="4199146"/>
            <a:ext cx="29413200" cy="5109091"/>
          </a:xfrm>
          <a:prstGeom prst="rect">
            <a:avLst/>
          </a:prstGeom>
          <a:noFill/>
        </p:spPr>
        <p:txBody>
          <a:bodyPr wrap="square">
            <a:spAutoFit/>
          </a:bodyPr>
          <a:lstStyle/>
          <a:p>
            <a:pPr algn="ctr">
              <a:spcAft>
                <a:spcPts val="800"/>
              </a:spcAft>
            </a:pPr>
            <a:r>
              <a:rPr lang="pt-BR" sz="4400" dirty="0" smtClean="0">
                <a:solidFill>
                  <a:srgbClr val="000000"/>
                </a:solidFill>
                <a:latin typeface="Arial" panose="020B0604020202020204" pitchFamily="34" charset="0"/>
              </a:rPr>
              <a:t>Ana Gabriela Barros </a:t>
            </a:r>
            <a:r>
              <a:rPr lang="pt-BR" sz="4400" dirty="0">
                <a:solidFill>
                  <a:srgbClr val="000000"/>
                </a:solidFill>
                <a:latin typeface="Arial" panose="020B0604020202020204" pitchFamily="34" charset="0"/>
              </a:rPr>
              <a:t>Leal </a:t>
            </a:r>
            <a:r>
              <a:rPr lang="pt-BR" sz="4400" dirty="0" smtClean="0">
                <a:solidFill>
                  <a:srgbClr val="000000"/>
                </a:solidFill>
                <a:latin typeface="Arial" panose="020B0604020202020204" pitchFamily="34" charset="0"/>
              </a:rPr>
              <a:t>Franco¹*; Bruno Pietro </a:t>
            </a:r>
            <a:r>
              <a:rPr lang="pt-BR" sz="4400" dirty="0">
                <a:solidFill>
                  <a:srgbClr val="000000"/>
                </a:solidFill>
                <a:latin typeface="Arial" panose="020B0604020202020204" pitchFamily="34" charset="0"/>
              </a:rPr>
              <a:t>Matos </a:t>
            </a:r>
            <a:r>
              <a:rPr lang="pt-BR" sz="4400" dirty="0" smtClean="0">
                <a:solidFill>
                  <a:srgbClr val="000000"/>
                </a:solidFill>
                <a:latin typeface="Arial" panose="020B0604020202020204" pitchFamily="34" charset="0"/>
              </a:rPr>
              <a:t>Fonceca¹*; Dafny </a:t>
            </a:r>
            <a:r>
              <a:rPr lang="pt-BR" sz="4400" dirty="0">
                <a:solidFill>
                  <a:srgbClr val="000000"/>
                </a:solidFill>
                <a:latin typeface="Arial" panose="020B0604020202020204" pitchFamily="34" charset="0"/>
              </a:rPr>
              <a:t>Pereira </a:t>
            </a:r>
            <a:r>
              <a:rPr lang="pt-BR" sz="4400" dirty="0" smtClean="0">
                <a:solidFill>
                  <a:srgbClr val="000000"/>
                </a:solidFill>
                <a:latin typeface="Arial" panose="020B0604020202020204" pitchFamily="34" charset="0"/>
              </a:rPr>
              <a:t>Barbosa¹*; Deborah Tailane Mendes </a:t>
            </a:r>
            <a:r>
              <a:rPr lang="pt-BR" sz="4400" dirty="0">
                <a:solidFill>
                  <a:srgbClr val="000000"/>
                </a:solidFill>
                <a:latin typeface="Arial" panose="020B0604020202020204" pitchFamily="34" charset="0"/>
              </a:rPr>
              <a:t>da </a:t>
            </a:r>
            <a:r>
              <a:rPr lang="pt-BR" sz="4400" dirty="0" smtClean="0">
                <a:solidFill>
                  <a:srgbClr val="000000"/>
                </a:solidFill>
                <a:latin typeface="Arial" panose="020B0604020202020204" pitchFamily="34" charset="0"/>
              </a:rPr>
              <a:t>Cruz¹*; Eduarda Alves </a:t>
            </a:r>
            <a:r>
              <a:rPr lang="pt-BR" sz="4400" dirty="0">
                <a:solidFill>
                  <a:srgbClr val="000000"/>
                </a:solidFill>
                <a:latin typeface="Arial" panose="020B0604020202020204" pitchFamily="34" charset="0"/>
              </a:rPr>
              <a:t>Dall </a:t>
            </a:r>
            <a:r>
              <a:rPr lang="pt-BR" sz="4400" dirty="0" smtClean="0">
                <a:solidFill>
                  <a:srgbClr val="000000"/>
                </a:solidFill>
                <a:latin typeface="Arial" panose="020B0604020202020204" pitchFamily="34" charset="0"/>
              </a:rPr>
              <a:t>Oglio¹*; Ilana de </a:t>
            </a:r>
            <a:r>
              <a:rPr lang="pt-BR" sz="4400" dirty="0">
                <a:solidFill>
                  <a:srgbClr val="000000"/>
                </a:solidFill>
                <a:latin typeface="Arial" panose="020B0604020202020204" pitchFamily="34" charset="0"/>
              </a:rPr>
              <a:t>Sousa </a:t>
            </a:r>
            <a:r>
              <a:rPr lang="pt-BR" sz="4400" dirty="0" smtClean="0">
                <a:solidFill>
                  <a:srgbClr val="000000"/>
                </a:solidFill>
                <a:latin typeface="Arial" panose="020B0604020202020204" pitchFamily="34" charset="0"/>
              </a:rPr>
              <a:t>Aquino¹*; Joabe </a:t>
            </a:r>
            <a:r>
              <a:rPr lang="pt-BR" sz="4400" dirty="0">
                <a:solidFill>
                  <a:srgbClr val="000000"/>
                </a:solidFill>
                <a:latin typeface="Arial" panose="020B0604020202020204" pitchFamily="34" charset="0"/>
              </a:rPr>
              <a:t>Macedo </a:t>
            </a:r>
            <a:r>
              <a:rPr lang="pt-BR" sz="4400" dirty="0" smtClean="0">
                <a:solidFill>
                  <a:srgbClr val="000000"/>
                </a:solidFill>
                <a:latin typeface="Arial" panose="020B0604020202020204" pitchFamily="34" charset="0"/>
              </a:rPr>
              <a:t>Bandeira¹*; João Gabriel de </a:t>
            </a:r>
            <a:r>
              <a:rPr lang="pt-BR" sz="4400" dirty="0">
                <a:solidFill>
                  <a:srgbClr val="000000"/>
                </a:solidFill>
                <a:latin typeface="Arial" panose="020B0604020202020204" pitchFamily="34" charset="0"/>
              </a:rPr>
              <a:t>Vasconcelos </a:t>
            </a:r>
            <a:r>
              <a:rPr lang="pt-BR" sz="4400" dirty="0" smtClean="0">
                <a:solidFill>
                  <a:srgbClr val="000000"/>
                </a:solidFill>
                <a:latin typeface="Arial" panose="020B0604020202020204" pitchFamily="34" charset="0"/>
              </a:rPr>
              <a:t>Sousa¹*; Kennedy Rafael </a:t>
            </a:r>
            <a:r>
              <a:rPr lang="pt-BR" sz="4400" dirty="0">
                <a:solidFill>
                  <a:srgbClr val="000000"/>
                </a:solidFill>
                <a:latin typeface="Arial" panose="020B0604020202020204" pitchFamily="34" charset="0"/>
              </a:rPr>
              <a:t>Pereira </a:t>
            </a:r>
            <a:r>
              <a:rPr lang="pt-BR" sz="4400" dirty="0" smtClean="0">
                <a:solidFill>
                  <a:srgbClr val="000000"/>
                </a:solidFill>
                <a:latin typeface="Arial" panose="020B0604020202020204" pitchFamily="34" charset="0"/>
              </a:rPr>
              <a:t>Lopes¹*; Ketllen Luenna </a:t>
            </a:r>
            <a:r>
              <a:rPr lang="pt-BR" sz="4400" dirty="0">
                <a:solidFill>
                  <a:srgbClr val="000000"/>
                </a:solidFill>
                <a:latin typeface="Arial" panose="020B0604020202020204" pitchFamily="34" charset="0"/>
              </a:rPr>
              <a:t>Estevão Gonçalves¹,* </a:t>
            </a:r>
            <a:r>
              <a:rPr lang="pt-BR" sz="4400" dirty="0" smtClean="0">
                <a:solidFill>
                  <a:srgbClr val="000000"/>
                </a:solidFill>
                <a:latin typeface="Arial" panose="020B0604020202020204" pitchFamily="34" charset="0"/>
              </a:rPr>
              <a:t>Keven Moura </a:t>
            </a:r>
            <a:r>
              <a:rPr lang="pt-BR" sz="4400" dirty="0">
                <a:solidFill>
                  <a:srgbClr val="000000"/>
                </a:solidFill>
                <a:latin typeface="Arial" panose="020B0604020202020204" pitchFamily="34" charset="0"/>
              </a:rPr>
              <a:t>da </a:t>
            </a:r>
            <a:r>
              <a:rPr lang="pt-BR" sz="4400" dirty="0" smtClean="0">
                <a:solidFill>
                  <a:srgbClr val="000000"/>
                </a:solidFill>
                <a:latin typeface="Arial" panose="020B0604020202020204" pitchFamily="34" charset="0"/>
              </a:rPr>
              <a:t>Silva¹*; Luis Felipe Carvalho </a:t>
            </a:r>
            <a:r>
              <a:rPr lang="pt-BR" sz="4400" dirty="0">
                <a:solidFill>
                  <a:srgbClr val="000000"/>
                </a:solidFill>
                <a:latin typeface="Arial" panose="020B0604020202020204" pitchFamily="34" charset="0"/>
              </a:rPr>
              <a:t>da </a:t>
            </a:r>
            <a:r>
              <a:rPr lang="pt-BR" sz="4400" dirty="0" smtClean="0">
                <a:solidFill>
                  <a:srgbClr val="000000"/>
                </a:solidFill>
                <a:latin typeface="Arial" panose="020B0604020202020204" pitchFamily="34" charset="0"/>
              </a:rPr>
              <a:t>Silva¹*; Luis Henrique Pereira </a:t>
            </a:r>
            <a:r>
              <a:rPr lang="pt-BR" sz="4400" dirty="0">
                <a:solidFill>
                  <a:srgbClr val="000000"/>
                </a:solidFill>
                <a:latin typeface="Arial" panose="020B0604020202020204" pitchFamily="34" charset="0"/>
              </a:rPr>
              <a:t>dos </a:t>
            </a:r>
            <a:r>
              <a:rPr lang="pt-BR" sz="4400" dirty="0" smtClean="0">
                <a:solidFill>
                  <a:srgbClr val="000000"/>
                </a:solidFill>
                <a:latin typeface="Arial" panose="020B0604020202020204" pitchFamily="34" charset="0"/>
              </a:rPr>
              <a:t>Santos¹*; Lucas Gabriel de França </a:t>
            </a:r>
            <a:r>
              <a:rPr lang="pt-BR" sz="4400" dirty="0">
                <a:solidFill>
                  <a:srgbClr val="000000"/>
                </a:solidFill>
                <a:latin typeface="Arial" panose="020B0604020202020204" pitchFamily="34" charset="0"/>
              </a:rPr>
              <a:t>da </a:t>
            </a:r>
            <a:r>
              <a:rPr lang="pt-BR" sz="4400" dirty="0" smtClean="0">
                <a:solidFill>
                  <a:srgbClr val="000000"/>
                </a:solidFill>
                <a:latin typeface="Arial" panose="020B0604020202020204" pitchFamily="34" charset="0"/>
              </a:rPr>
              <a:t>Silva¹*; Maria Clara Moura </a:t>
            </a:r>
            <a:r>
              <a:rPr lang="pt-BR" sz="4400" dirty="0">
                <a:solidFill>
                  <a:srgbClr val="000000"/>
                </a:solidFill>
                <a:latin typeface="Arial" panose="020B0604020202020204" pitchFamily="34" charset="0"/>
              </a:rPr>
              <a:t>dos </a:t>
            </a:r>
            <a:r>
              <a:rPr lang="pt-BR" sz="4400" dirty="0" smtClean="0">
                <a:solidFill>
                  <a:srgbClr val="000000"/>
                </a:solidFill>
                <a:latin typeface="Arial" panose="020B0604020202020204" pitchFamily="34" charset="0"/>
              </a:rPr>
              <a:t>Reis¹*; Maria Clara </a:t>
            </a:r>
            <a:r>
              <a:rPr lang="pt-BR" sz="4400" dirty="0">
                <a:solidFill>
                  <a:srgbClr val="000000"/>
                </a:solidFill>
                <a:latin typeface="Arial" panose="020B0604020202020204" pitchFamily="34" charset="0"/>
              </a:rPr>
              <a:t>Silva </a:t>
            </a:r>
            <a:r>
              <a:rPr lang="pt-BR" sz="4400" dirty="0" smtClean="0">
                <a:solidFill>
                  <a:srgbClr val="000000"/>
                </a:solidFill>
                <a:latin typeface="Arial" panose="020B0604020202020204" pitchFamily="34" charset="0"/>
              </a:rPr>
              <a:t>Sousa¹*; Maria Fernanda Ribeiro </a:t>
            </a:r>
            <a:r>
              <a:rPr lang="pt-BR" sz="4400" dirty="0">
                <a:solidFill>
                  <a:srgbClr val="000000"/>
                </a:solidFill>
                <a:latin typeface="Arial" panose="020B0604020202020204" pitchFamily="34" charset="0"/>
              </a:rPr>
              <a:t>da </a:t>
            </a:r>
            <a:r>
              <a:rPr lang="pt-BR" sz="4400" dirty="0" smtClean="0">
                <a:solidFill>
                  <a:srgbClr val="000000"/>
                </a:solidFill>
                <a:latin typeface="Arial" panose="020B0604020202020204" pitchFamily="34" charset="0"/>
              </a:rPr>
              <a:t>Silva¹*; Nailton Matos </a:t>
            </a:r>
            <a:r>
              <a:rPr lang="pt-BR" sz="4400" dirty="0">
                <a:solidFill>
                  <a:srgbClr val="000000"/>
                </a:solidFill>
                <a:latin typeface="Arial" panose="020B0604020202020204" pitchFamily="34" charset="0"/>
              </a:rPr>
              <a:t>da </a:t>
            </a:r>
            <a:r>
              <a:rPr lang="pt-BR" sz="4400" dirty="0" smtClean="0">
                <a:solidFill>
                  <a:srgbClr val="000000"/>
                </a:solidFill>
                <a:latin typeface="Arial" panose="020B0604020202020204" pitchFamily="34" charset="0"/>
              </a:rPr>
              <a:t>Silva¹*; Nicole </a:t>
            </a:r>
            <a:r>
              <a:rPr lang="pt-BR" sz="4400" dirty="0">
                <a:solidFill>
                  <a:srgbClr val="000000"/>
                </a:solidFill>
                <a:latin typeface="Arial" panose="020B0604020202020204" pitchFamily="34" charset="0"/>
              </a:rPr>
              <a:t>Bezerra </a:t>
            </a:r>
            <a:r>
              <a:rPr lang="pt-BR" sz="4400" dirty="0" smtClean="0">
                <a:solidFill>
                  <a:srgbClr val="000000"/>
                </a:solidFill>
                <a:latin typeface="Arial" panose="020B0604020202020204" pitchFamily="34" charset="0"/>
              </a:rPr>
              <a:t>Moura¹*; Pedro Henrique </a:t>
            </a:r>
            <a:r>
              <a:rPr lang="pt-BR" sz="4400" dirty="0">
                <a:solidFill>
                  <a:srgbClr val="000000"/>
                </a:solidFill>
                <a:latin typeface="Arial" panose="020B0604020202020204" pitchFamily="34" charset="0"/>
              </a:rPr>
              <a:t>Sousa </a:t>
            </a:r>
            <a:r>
              <a:rPr lang="pt-BR" sz="4400" dirty="0" smtClean="0">
                <a:solidFill>
                  <a:srgbClr val="000000"/>
                </a:solidFill>
                <a:latin typeface="Arial" panose="020B0604020202020204" pitchFamily="34" charset="0"/>
              </a:rPr>
              <a:t>Ribeiro¹*; Yasmim Ketlen dos </a:t>
            </a:r>
            <a:r>
              <a:rPr lang="pt-BR" sz="4400" dirty="0">
                <a:solidFill>
                  <a:srgbClr val="000000"/>
                </a:solidFill>
                <a:latin typeface="Arial" panose="020B0604020202020204" pitchFamily="34" charset="0"/>
              </a:rPr>
              <a:t>Santos Ramos¹</a:t>
            </a:r>
            <a:r>
              <a:rPr lang="pt-BR" sz="4400" dirty="0" smtClean="0">
                <a:solidFill>
                  <a:srgbClr val="000000"/>
                </a:solidFill>
                <a:latin typeface="Arial" panose="020B0604020202020204" pitchFamily="34" charset="0"/>
              </a:rPr>
              <a:t>*; David </a:t>
            </a:r>
            <a:r>
              <a:rPr lang="pt-BR" sz="4400" dirty="0">
                <a:solidFill>
                  <a:srgbClr val="000000"/>
                </a:solidFill>
                <a:latin typeface="Arial" panose="020B0604020202020204" pitchFamily="34" charset="0"/>
              </a:rPr>
              <a:t>Almeida </a:t>
            </a:r>
            <a:r>
              <a:rPr lang="pt-BR" sz="4400" dirty="0" smtClean="0">
                <a:solidFill>
                  <a:srgbClr val="000000"/>
                </a:solidFill>
                <a:latin typeface="Arial" panose="020B0604020202020204" pitchFamily="34" charset="0"/>
              </a:rPr>
              <a:t>Sousa²; Nicolly de Fátima </a:t>
            </a:r>
            <a:r>
              <a:rPr lang="pt-BR" sz="4400" dirty="0">
                <a:solidFill>
                  <a:srgbClr val="000000"/>
                </a:solidFill>
                <a:latin typeface="Arial" panose="020B0604020202020204" pitchFamily="34" charset="0"/>
              </a:rPr>
              <a:t>Rodrigues </a:t>
            </a:r>
            <a:r>
              <a:rPr lang="pt-BR" sz="4400" dirty="0" smtClean="0">
                <a:solidFill>
                  <a:srgbClr val="000000"/>
                </a:solidFill>
                <a:latin typeface="Arial" panose="020B0604020202020204" pitchFamily="34" charset="0"/>
              </a:rPr>
              <a:t>Silva²; Efraim </a:t>
            </a:r>
            <a:r>
              <a:rPr lang="pt-BR" sz="4400" dirty="0">
                <a:solidFill>
                  <a:srgbClr val="000000"/>
                </a:solidFill>
                <a:latin typeface="Arial" panose="020B0604020202020204" pitchFamily="34" charset="0"/>
              </a:rPr>
              <a:t>Costa </a:t>
            </a:r>
            <a:r>
              <a:rPr lang="pt-BR" sz="4400" dirty="0" smtClean="0">
                <a:solidFill>
                  <a:srgbClr val="000000"/>
                </a:solidFill>
                <a:latin typeface="Arial" panose="020B0604020202020204" pitchFamily="34" charset="0"/>
              </a:rPr>
              <a:t>Pereira¹ ²; Jefferson Fontinele </a:t>
            </a:r>
            <a:r>
              <a:rPr lang="pt-BR" sz="4400" dirty="0">
                <a:solidFill>
                  <a:srgbClr val="000000"/>
                </a:solidFill>
                <a:latin typeface="Arial" panose="020B0604020202020204" pitchFamily="34" charset="0"/>
              </a:rPr>
              <a:t>da Silva² </a:t>
            </a:r>
            <a:r>
              <a:rPr lang="pt-BR" dirty="0" smtClean="0"/>
              <a:t/>
            </a:r>
            <a:br>
              <a:rPr lang="pt-BR" dirty="0" smtClean="0"/>
            </a:br>
            <a:endParaRPr lang="pt-BR" dirty="0"/>
          </a:p>
        </p:txBody>
      </p:sp>
      <p:sp>
        <p:nvSpPr>
          <p:cNvPr id="6" name="Retângulo 5">
            <a:extLst>
              <a:ext uri="{FF2B5EF4-FFF2-40B4-BE49-F238E27FC236}">
                <a16:creationId xmlns:a16="http://schemas.microsoft.com/office/drawing/2014/main" id="{6DA4870C-B258-F7FB-3898-394933B59CD2}"/>
              </a:ext>
            </a:extLst>
          </p:cNvPr>
          <p:cNvSpPr/>
          <p:nvPr/>
        </p:nvSpPr>
        <p:spPr>
          <a:xfrm>
            <a:off x="464383" y="11611136"/>
            <a:ext cx="2435282" cy="707886"/>
          </a:xfrm>
          <a:prstGeom prst="rect">
            <a:avLst/>
          </a:prstGeom>
        </p:spPr>
        <p:txBody>
          <a:bodyPr wrap="none">
            <a:spAutoFit/>
          </a:bodyPr>
          <a:lstStyle/>
          <a:p>
            <a:r>
              <a:rPr lang="pt-BR" sz="4000" b="1" dirty="0">
                <a:latin typeface="Arial" pitchFamily="34" charset="0"/>
                <a:cs typeface="Arial" pitchFamily="34" charset="0"/>
              </a:rPr>
              <a:t>RESUMO</a:t>
            </a:r>
            <a:endParaRPr lang="pt-BR" sz="4000" b="1" dirty="0"/>
          </a:p>
        </p:txBody>
      </p:sp>
      <p:sp>
        <p:nvSpPr>
          <p:cNvPr id="7" name="Retângulo 6">
            <a:extLst>
              <a:ext uri="{FF2B5EF4-FFF2-40B4-BE49-F238E27FC236}">
                <a16:creationId xmlns:a16="http://schemas.microsoft.com/office/drawing/2014/main" id="{EB7A1755-0F8A-9DE8-7D60-C9379AE19D80}"/>
              </a:ext>
            </a:extLst>
          </p:cNvPr>
          <p:cNvSpPr/>
          <p:nvPr/>
        </p:nvSpPr>
        <p:spPr>
          <a:xfrm>
            <a:off x="7073900" y="9051131"/>
            <a:ext cx="18329560" cy="2862322"/>
          </a:xfrm>
          <a:prstGeom prst="rect">
            <a:avLst/>
          </a:prstGeom>
        </p:spPr>
        <p:txBody>
          <a:bodyPr wrap="square">
            <a:spAutoFit/>
          </a:bodyPr>
          <a:lstStyle/>
          <a:p>
            <a:pPr algn="ctr"/>
            <a:r>
              <a:rPr lang="pt-BR" sz="3600" dirty="0" smtClean="0">
                <a:latin typeface="Arial" pitchFamily="34" charset="0"/>
                <a:cs typeface="Arial" pitchFamily="34" charset="0"/>
              </a:rPr>
              <a:t>¹ Escola </a:t>
            </a:r>
            <a:r>
              <a:rPr lang="pt-BR" sz="3600" dirty="0">
                <a:latin typeface="Arial" pitchFamily="34" charset="0"/>
                <a:cs typeface="Arial" pitchFamily="34" charset="0"/>
              </a:rPr>
              <a:t>Municipal Padre  ngelo de Lassalandra, </a:t>
            </a:r>
            <a:r>
              <a:rPr lang="pt-BR" sz="3600" dirty="0" smtClean="0">
                <a:latin typeface="Arial" pitchFamily="34" charset="0"/>
                <a:cs typeface="Arial" pitchFamily="34" charset="0"/>
              </a:rPr>
              <a:t>² Universidade </a:t>
            </a:r>
            <a:r>
              <a:rPr lang="pt-BR" sz="3600" dirty="0">
                <a:latin typeface="Arial" pitchFamily="34" charset="0"/>
                <a:cs typeface="Arial" pitchFamily="34" charset="0"/>
              </a:rPr>
              <a:t>Federal do Maranhão</a:t>
            </a:r>
          </a:p>
          <a:p>
            <a:pPr algn="ctr"/>
            <a:r>
              <a:rPr lang="pt-BR" sz="3600" dirty="0">
                <a:latin typeface="Arial" pitchFamily="34" charset="0"/>
                <a:cs typeface="Arial" pitchFamily="34" charset="0"/>
              </a:rPr>
              <a:t>* Autores tiverem contribuição igual</a:t>
            </a:r>
          </a:p>
          <a:p>
            <a:pPr algn="ctr"/>
            <a:r>
              <a:rPr lang="pt-BR" sz="3600" dirty="0">
                <a:latin typeface="Arial" pitchFamily="34" charset="0"/>
                <a:cs typeface="Arial" pitchFamily="34" charset="0"/>
              </a:rPr>
              <a:t>Balsas/Maranhão/Brasil </a:t>
            </a:r>
          </a:p>
          <a:p>
            <a:pPr algn="ctr"/>
            <a:r>
              <a:rPr lang="pt-BR" sz="3600" dirty="0">
                <a:latin typeface="Arial" pitchFamily="34" charset="0"/>
                <a:cs typeface="Arial" pitchFamily="34" charset="0"/>
              </a:rPr>
              <a:t>Março de 2024</a:t>
            </a:r>
          </a:p>
          <a:p>
            <a:pPr algn="ctr"/>
            <a:endParaRPr lang="pt-BR" sz="3600" dirty="0">
              <a:latin typeface="Arial" pitchFamily="34" charset="0"/>
              <a:cs typeface="Arial" pitchFamily="34" charset="0"/>
            </a:endParaRPr>
          </a:p>
        </p:txBody>
      </p:sp>
      <p:sp>
        <p:nvSpPr>
          <p:cNvPr id="9" name="CaixaDeTexto 8">
            <a:extLst>
              <a:ext uri="{FF2B5EF4-FFF2-40B4-BE49-F238E27FC236}">
                <a16:creationId xmlns:a16="http://schemas.microsoft.com/office/drawing/2014/main" id="{32AF8E91-AE88-A6B5-54CF-D46F8BADC513}"/>
              </a:ext>
            </a:extLst>
          </p:cNvPr>
          <p:cNvSpPr txBox="1"/>
          <p:nvPr/>
        </p:nvSpPr>
        <p:spPr>
          <a:xfrm>
            <a:off x="442452" y="12346044"/>
            <a:ext cx="16848598" cy="4801314"/>
          </a:xfrm>
          <a:prstGeom prst="rect">
            <a:avLst/>
          </a:prstGeom>
          <a:noFill/>
        </p:spPr>
        <p:txBody>
          <a:bodyPr wrap="square">
            <a:spAutoFit/>
          </a:bodyPr>
          <a:lstStyle/>
          <a:p>
            <a:pPr algn="just"/>
            <a:r>
              <a:rPr lang="pt-BR" sz="3400" dirty="0">
                <a:latin typeface="Arial" panose="020B0604020202020204" pitchFamily="34" charset="0"/>
                <a:cs typeface="Arial" panose="020B0604020202020204" pitchFamily="34" charset="0"/>
              </a:rPr>
              <a:t>O mosquito Aedes aegypti, transmissor de doenças como dengue, zika e chikungunya, prospera em áreas urbanas densamente povoadas, encontrando alimento e ambientes propícios para sua reprodução. Seus criadouros podem variar de recipientes como caixas d'água a pequenas poças de água no lixo. Identificar condições ambientais favoráveis para a proliferação das larvas, incluindo temperatura e qualidade da água, é essencial para o controle do mosquito. O relatório destaca que o A. aegypti se desenvolve bem em locais com alta matéria orgânica e temperatura ambiente elevada, enfatizando a importância de estratégias de controle eficazes, especialmente em ambientes urbanos, devido à resiliência das larvas a condições ambientais diversas.</a:t>
            </a:r>
            <a:endParaRPr lang="pt-BR" sz="3400" dirty="0">
              <a:latin typeface="Arial" panose="020B0604020202020204" pitchFamily="34" charset="0"/>
              <a:cs typeface="Arial" panose="020B0604020202020204" pitchFamily="34" charset="0"/>
            </a:endParaRPr>
          </a:p>
        </p:txBody>
      </p:sp>
      <p:sp>
        <p:nvSpPr>
          <p:cNvPr id="10" name="Retângulo 9">
            <a:extLst>
              <a:ext uri="{FF2B5EF4-FFF2-40B4-BE49-F238E27FC236}">
                <a16:creationId xmlns:a16="http://schemas.microsoft.com/office/drawing/2014/main" id="{EA17905E-E0FA-C8CF-DCE3-BD4B3A9E7B1E}"/>
              </a:ext>
            </a:extLst>
          </p:cNvPr>
          <p:cNvSpPr/>
          <p:nvPr/>
        </p:nvSpPr>
        <p:spPr>
          <a:xfrm>
            <a:off x="464383" y="17212923"/>
            <a:ext cx="3631122" cy="707886"/>
          </a:xfrm>
          <a:prstGeom prst="rect">
            <a:avLst/>
          </a:prstGeom>
        </p:spPr>
        <p:txBody>
          <a:bodyPr wrap="none">
            <a:spAutoFit/>
          </a:bodyPr>
          <a:lstStyle/>
          <a:p>
            <a:r>
              <a:rPr lang="pt-BR" sz="4000" b="1" dirty="0">
                <a:latin typeface="Arial" pitchFamily="34" charset="0"/>
                <a:cs typeface="Arial" pitchFamily="34" charset="0"/>
              </a:rPr>
              <a:t>INTRODUÇÃO</a:t>
            </a:r>
          </a:p>
        </p:txBody>
      </p:sp>
      <p:sp>
        <p:nvSpPr>
          <p:cNvPr id="21" name="CaixaDeTexto 20">
            <a:extLst>
              <a:ext uri="{FF2B5EF4-FFF2-40B4-BE49-F238E27FC236}">
                <a16:creationId xmlns:a16="http://schemas.microsoft.com/office/drawing/2014/main" id="{D8EACC3F-08A5-13CC-EA5E-A7E75BFC8586}"/>
              </a:ext>
            </a:extLst>
          </p:cNvPr>
          <p:cNvSpPr txBox="1"/>
          <p:nvPr/>
        </p:nvSpPr>
        <p:spPr>
          <a:xfrm>
            <a:off x="442452" y="18021743"/>
            <a:ext cx="17058148" cy="5324535"/>
          </a:xfrm>
          <a:prstGeom prst="rect">
            <a:avLst/>
          </a:prstGeom>
          <a:noFill/>
        </p:spPr>
        <p:txBody>
          <a:bodyPr wrap="square">
            <a:spAutoFit/>
          </a:bodyPr>
          <a:lstStyle/>
          <a:p>
            <a:pPr algn="just"/>
            <a:r>
              <a:rPr lang="pt-BR" sz="3400" dirty="0">
                <a:latin typeface="Arial" panose="020B0604020202020204" pitchFamily="34" charset="0"/>
                <a:cs typeface="Arial" panose="020B0604020202020204" pitchFamily="34" charset="0"/>
              </a:rPr>
              <a:t> </a:t>
            </a:r>
            <a:r>
              <a:rPr lang="pt-BR" sz="3400" dirty="0" smtClean="0">
                <a:latin typeface="Arial" panose="020B0604020202020204" pitchFamily="34" charset="0"/>
                <a:cs typeface="Arial" panose="020B0604020202020204" pitchFamily="34" charset="0"/>
              </a:rPr>
              <a:t>É </a:t>
            </a:r>
            <a:r>
              <a:rPr lang="pt-BR" sz="3400" dirty="0">
                <a:latin typeface="Arial" panose="020B0604020202020204" pitchFamily="34" charset="0"/>
                <a:cs typeface="Arial" panose="020B0604020202020204" pitchFamily="34" charset="0"/>
              </a:rPr>
              <a:t>importante implementar medidas eficazes de controle populacional dos mosquitos para prevenir a propagação dessas doenças. Isso requer uma compreensão das condições que favorecem o crescimento da população do Aedes aegypti e a identificação dos focos de mosquito, especialmente em sua fase larval. Nesta fase, o controle pode ser mais facilmente realizado e a um custo menor (ZARA  et al., 2016). Nesse relatório, descreve-se o uso de ferramentas computacionais, no caso o aplicativo para celular Globe Observe, com o propósito de facilitar a identificação de focos e seu subsequente registro geolocalizado.  Os dados foram coletados na cidade de Balsas, localizada no estado do Maranhão, especificamente no Parque Centenário desta municipalidade.</a:t>
            </a:r>
          </a:p>
        </p:txBody>
      </p:sp>
      <p:sp>
        <p:nvSpPr>
          <p:cNvPr id="19" name="CaixaDeTexto 18">
            <a:extLst>
              <a:ext uri="{FF2B5EF4-FFF2-40B4-BE49-F238E27FC236}">
                <a16:creationId xmlns:a16="http://schemas.microsoft.com/office/drawing/2014/main" id="{444034AD-65F1-56B2-44D8-196251750FF8}"/>
              </a:ext>
            </a:extLst>
          </p:cNvPr>
          <p:cNvSpPr txBox="1"/>
          <p:nvPr/>
        </p:nvSpPr>
        <p:spPr>
          <a:xfrm>
            <a:off x="464383" y="23369842"/>
            <a:ext cx="5029200" cy="707886"/>
          </a:xfrm>
          <a:prstGeom prst="rect">
            <a:avLst/>
          </a:prstGeom>
          <a:noFill/>
        </p:spPr>
        <p:txBody>
          <a:bodyPr wrap="square">
            <a:spAutoFit/>
          </a:bodyPr>
          <a:lstStyle/>
          <a:p>
            <a:r>
              <a:rPr kumimoji="0" lang="pt-BR" sz="4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METODOLOGIA</a:t>
            </a:r>
            <a:endParaRPr lang="pt-BR" dirty="0"/>
          </a:p>
        </p:txBody>
      </p:sp>
      <p:sp>
        <p:nvSpPr>
          <p:cNvPr id="30" name="Retângulo 29">
            <a:extLst>
              <a:ext uri="{FF2B5EF4-FFF2-40B4-BE49-F238E27FC236}">
                <a16:creationId xmlns:a16="http://schemas.microsoft.com/office/drawing/2014/main" id="{38680C24-FFFD-E590-5DD8-08A1B0518934}"/>
              </a:ext>
            </a:extLst>
          </p:cNvPr>
          <p:cNvSpPr/>
          <p:nvPr/>
        </p:nvSpPr>
        <p:spPr>
          <a:xfrm>
            <a:off x="464383" y="35979643"/>
            <a:ext cx="3923638" cy="1323439"/>
          </a:xfrm>
          <a:prstGeom prst="rect">
            <a:avLst/>
          </a:prstGeom>
        </p:spPr>
        <p:txBody>
          <a:bodyPr wrap="none">
            <a:spAutoFit/>
          </a:bodyPr>
          <a:lstStyle/>
          <a:p>
            <a:pPr marL="0" marR="0" lvl="0" indent="0" defTabSz="3909060" eaLnBrk="1" fontAlgn="auto" latinLnBrk="0" hangingPunct="1">
              <a:lnSpc>
                <a:spcPct val="100000"/>
              </a:lnSpc>
              <a:spcBef>
                <a:spcPts val="0"/>
              </a:spcBef>
              <a:spcAft>
                <a:spcPts val="0"/>
              </a:spcAft>
              <a:buClrTx/>
              <a:buSzTx/>
              <a:buFontTx/>
              <a:buNone/>
              <a:tabLst/>
              <a:defRPr/>
            </a:pPr>
            <a:r>
              <a:rPr kumimoji="0" lang="pt-BR" sz="4000" b="1" i="0" u="none" strike="noStrike" kern="0" cap="none" spc="0" normalizeH="0" baseline="0" noProof="0" dirty="0">
                <a:ln>
                  <a:noFill/>
                </a:ln>
                <a:solidFill>
                  <a:prstClr val="black"/>
                </a:solidFill>
                <a:effectLst/>
                <a:uLnTx/>
                <a:uFillTx/>
                <a:latin typeface="Arial" pitchFamily="34" charset="0"/>
                <a:cs typeface="Arial" pitchFamily="34" charset="0"/>
              </a:rPr>
              <a:t>RESULTADOS</a:t>
            </a:r>
            <a:r>
              <a:rPr kumimoji="0" lang="pt-BR" sz="8000" b="0" i="0" u="none" strike="noStrike" kern="0" cap="none" spc="0" normalizeH="0" baseline="0" noProof="0" dirty="0">
                <a:ln>
                  <a:noFill/>
                </a:ln>
                <a:solidFill>
                  <a:prstClr val="black"/>
                </a:solidFill>
                <a:effectLst/>
                <a:uLnTx/>
                <a:uFillTx/>
                <a:latin typeface="Arial" pitchFamily="34" charset="0"/>
                <a:cs typeface="Arial" pitchFamily="34" charset="0"/>
              </a:rPr>
              <a:t> </a:t>
            </a:r>
            <a:endParaRPr kumimoji="0" lang="pt-BR" sz="7700" b="0" i="0" u="none" strike="noStrike" kern="0" cap="none" spc="0" normalizeH="0" baseline="0" noProof="0" dirty="0">
              <a:ln>
                <a:noFill/>
              </a:ln>
              <a:solidFill>
                <a:prstClr val="black"/>
              </a:solidFill>
              <a:effectLst/>
              <a:uLnTx/>
              <a:uFillTx/>
            </a:endParaRPr>
          </a:p>
        </p:txBody>
      </p:sp>
      <p:sp>
        <p:nvSpPr>
          <p:cNvPr id="39" name="Retângulo 38">
            <a:extLst>
              <a:ext uri="{FF2B5EF4-FFF2-40B4-BE49-F238E27FC236}">
                <a16:creationId xmlns:a16="http://schemas.microsoft.com/office/drawing/2014/main" id="{7B075C47-9DD9-C04F-70BA-C6AAE0B4D568}"/>
              </a:ext>
            </a:extLst>
          </p:cNvPr>
          <p:cNvSpPr/>
          <p:nvPr/>
        </p:nvSpPr>
        <p:spPr>
          <a:xfrm>
            <a:off x="18086808" y="28416431"/>
            <a:ext cx="3773790" cy="1323439"/>
          </a:xfrm>
          <a:prstGeom prst="rect">
            <a:avLst/>
          </a:prstGeom>
        </p:spPr>
        <p:txBody>
          <a:bodyPr wrap="none">
            <a:spAutoFit/>
          </a:bodyPr>
          <a:lstStyle/>
          <a:p>
            <a:r>
              <a:rPr lang="pt-BR" sz="4000" b="1" dirty="0">
                <a:latin typeface="Arial" pitchFamily="34" charset="0"/>
                <a:cs typeface="Arial" pitchFamily="34" charset="0"/>
              </a:rPr>
              <a:t>CONCLUSÃO</a:t>
            </a:r>
            <a:r>
              <a:rPr lang="pt-BR" sz="8000" dirty="0">
                <a:latin typeface="Arial" pitchFamily="34" charset="0"/>
                <a:cs typeface="Arial" pitchFamily="34" charset="0"/>
              </a:rPr>
              <a:t> </a:t>
            </a:r>
            <a:endParaRPr lang="pt-BR" dirty="0"/>
          </a:p>
        </p:txBody>
      </p:sp>
      <p:sp>
        <p:nvSpPr>
          <p:cNvPr id="41" name="CaixaDeTexto 40">
            <a:extLst>
              <a:ext uri="{FF2B5EF4-FFF2-40B4-BE49-F238E27FC236}">
                <a16:creationId xmlns:a16="http://schemas.microsoft.com/office/drawing/2014/main" id="{C5BB028E-41DB-1E0E-91FE-F201D1F4BCBB}"/>
              </a:ext>
            </a:extLst>
          </p:cNvPr>
          <p:cNvSpPr txBox="1"/>
          <p:nvPr/>
        </p:nvSpPr>
        <p:spPr>
          <a:xfrm>
            <a:off x="18086808" y="29594570"/>
            <a:ext cx="13538200" cy="5847755"/>
          </a:xfrm>
          <a:prstGeom prst="rect">
            <a:avLst/>
          </a:prstGeom>
          <a:noFill/>
        </p:spPr>
        <p:txBody>
          <a:bodyPr wrap="square">
            <a:spAutoFit/>
          </a:bodyPr>
          <a:lstStyle/>
          <a:p>
            <a:pPr algn="just">
              <a:spcAft>
                <a:spcPts val="800"/>
              </a:spcAft>
            </a:pPr>
            <a:r>
              <a:rPr lang="pt-BR" sz="3400" dirty="0">
                <a:solidFill>
                  <a:srgbClr val="000000"/>
                </a:solidFill>
                <a:latin typeface="Arial" panose="020B0604020202020204" pitchFamily="34" charset="0"/>
                <a:cs typeface="Arial" panose="020B0604020202020204" pitchFamily="34" charset="0"/>
              </a:rPr>
              <a:t>Este estudo investigou as condições ambientais que afetam a proliferação das larvas do mosquito Aedes aegypti em áreas urbanas, com foco na cidade de Balsas, no Maranhão. Identificou-se que a disponibilidade de água, temperatura, pH e a presença de recipientes artificiais são fatores significativos nesse processo. Observou-se também a resiliência das larvas do mosquito a mudanças ambientais, o que pode influenciar sua distribuição e abundância. Os dados coletados fornecem uma base para futuras pesquisas sobre o Aedes aegypti, visando ampliar o entendimento dos aspectos ambientais e físico-químicos relacionados à sua reprodução e disseminação de doenças.</a:t>
            </a:r>
            <a:endParaRPr lang="pt-BR" dirty="0"/>
          </a:p>
        </p:txBody>
      </p:sp>
      <p:sp>
        <p:nvSpPr>
          <p:cNvPr id="43" name="Retângulo 42">
            <a:extLst>
              <a:ext uri="{FF2B5EF4-FFF2-40B4-BE49-F238E27FC236}">
                <a16:creationId xmlns:a16="http://schemas.microsoft.com/office/drawing/2014/main" id="{BE148BE6-CD6D-1C51-E6DC-4C339862C35C}"/>
              </a:ext>
            </a:extLst>
          </p:cNvPr>
          <p:cNvSpPr/>
          <p:nvPr/>
        </p:nvSpPr>
        <p:spPr>
          <a:xfrm>
            <a:off x="18176964" y="35113173"/>
            <a:ext cx="4113627" cy="1323439"/>
          </a:xfrm>
          <a:prstGeom prst="rect">
            <a:avLst/>
          </a:prstGeom>
        </p:spPr>
        <p:txBody>
          <a:bodyPr wrap="square">
            <a:spAutoFit/>
          </a:bodyPr>
          <a:lstStyle/>
          <a:p>
            <a:r>
              <a:rPr lang="pt-BR" sz="4000" b="1" dirty="0">
                <a:latin typeface="Arial" pitchFamily="34" charset="0"/>
                <a:cs typeface="Arial" pitchFamily="34" charset="0"/>
              </a:rPr>
              <a:t>REFERÊNCIAS</a:t>
            </a:r>
            <a:r>
              <a:rPr lang="pt-BR" sz="8000" dirty="0">
                <a:latin typeface="Arial" pitchFamily="34" charset="0"/>
                <a:cs typeface="Arial" pitchFamily="34" charset="0"/>
              </a:rPr>
              <a:t> </a:t>
            </a:r>
            <a:endParaRPr lang="pt-BR" dirty="0"/>
          </a:p>
        </p:txBody>
      </p:sp>
      <p:sp>
        <p:nvSpPr>
          <p:cNvPr id="45" name="CaixaDeTexto 44">
            <a:extLst>
              <a:ext uri="{FF2B5EF4-FFF2-40B4-BE49-F238E27FC236}">
                <a16:creationId xmlns:a16="http://schemas.microsoft.com/office/drawing/2014/main" id="{0331DEF2-9062-9FEA-DDAD-6635E1D10631}"/>
              </a:ext>
            </a:extLst>
          </p:cNvPr>
          <p:cNvSpPr txBox="1"/>
          <p:nvPr/>
        </p:nvSpPr>
        <p:spPr>
          <a:xfrm>
            <a:off x="18176964" y="36380704"/>
            <a:ext cx="13448044" cy="6576159"/>
          </a:xfrm>
          <a:prstGeom prst="rect">
            <a:avLst/>
          </a:prstGeom>
          <a:noFill/>
        </p:spPr>
        <p:txBody>
          <a:bodyPr wrap="square">
            <a:spAutoFit/>
          </a:bodyPr>
          <a:lstStyle/>
          <a:p>
            <a:pPr algn="just"/>
            <a:r>
              <a:rPr lang="pt-BR" sz="3000" dirty="0">
                <a:solidFill>
                  <a:srgbClr val="000000"/>
                </a:solidFill>
                <a:latin typeface="Arial" panose="020B0604020202020204" pitchFamily="34" charset="0"/>
                <a:cs typeface="Arial" panose="020B0604020202020204" pitchFamily="34" charset="0"/>
              </a:rPr>
              <a:t>THE GLOBE PROGRAM Protocol e training Hydrosphere. Mosquito larvae Using Go MHM App Disponivel em &lt; </a:t>
            </a:r>
            <a:r>
              <a:rPr lang="pt-BR" sz="3000" u="sng" dirty="0">
                <a:solidFill>
                  <a:srgbClr val="1155CC"/>
                </a:solidFill>
                <a:latin typeface="Arial" panose="020B0604020202020204" pitchFamily="34" charset="0"/>
                <a:cs typeface="Arial" panose="020B0604020202020204" pitchFamily="34" charset="0"/>
                <a:hlinkClick r:id="rId2"/>
              </a:rPr>
              <a:t>Protocol eTraining - GLOBE.gov</a:t>
            </a:r>
            <a:r>
              <a:rPr lang="pt-BR" sz="3000" dirty="0">
                <a:solidFill>
                  <a:srgbClr val="000000"/>
                </a:solidFill>
                <a:latin typeface="Arial" panose="020B0604020202020204" pitchFamily="34" charset="0"/>
                <a:cs typeface="Arial" panose="020B0604020202020204" pitchFamily="34" charset="0"/>
              </a:rPr>
              <a:t>&gt; Acesso em 20 de maio de 2023</a:t>
            </a:r>
            <a:endParaRPr lang="pt-BR" sz="3000" dirty="0">
              <a:latin typeface="Arial" panose="020B0604020202020204" pitchFamily="34" charset="0"/>
              <a:cs typeface="Arial" panose="020B0604020202020204" pitchFamily="34" charset="0"/>
            </a:endParaRPr>
          </a:p>
          <a:p>
            <a:pPr algn="just"/>
            <a:endParaRPr lang="pt-BR" sz="3000" dirty="0" smtClean="0">
              <a:latin typeface="Arial" panose="020B0604020202020204" pitchFamily="34" charset="0"/>
              <a:cs typeface="Arial" panose="020B0604020202020204" pitchFamily="34" charset="0"/>
            </a:endParaRPr>
          </a:p>
          <a:p>
            <a:pPr algn="just"/>
            <a:r>
              <a:rPr lang="pt-BR" sz="3000" dirty="0">
                <a:latin typeface="Arial" panose="020B0604020202020204" pitchFamily="34" charset="0"/>
                <a:cs typeface="Arial" panose="020B0604020202020204" pitchFamily="34" charset="0"/>
              </a:rPr>
              <a:t>Diesel R. Maternal - care in the bromeliad crab Metopaulias depressus (Decapoda) - maintaining oxygen, ph and calcium levels optimal for the larvae. Anim. Behav. 43: 803 - 812, 1992</a:t>
            </a:r>
          </a:p>
          <a:p>
            <a:pPr algn="just"/>
            <a:endParaRPr lang="pt-BR" sz="3000" dirty="0" smtClean="0">
              <a:latin typeface="Arial" panose="020B0604020202020204" pitchFamily="34" charset="0"/>
              <a:cs typeface="Arial" panose="020B0604020202020204" pitchFamily="34" charset="0"/>
            </a:endParaRPr>
          </a:p>
          <a:p>
            <a:pPr algn="just"/>
            <a:r>
              <a:rPr lang="pt-BR" sz="3000" dirty="0" smtClean="0">
                <a:solidFill>
                  <a:srgbClr val="000000"/>
                </a:solidFill>
                <a:latin typeface="Arial" panose="020B0604020202020204" pitchFamily="34" charset="0"/>
                <a:cs typeface="Arial" panose="020B0604020202020204" pitchFamily="34" charset="0"/>
              </a:rPr>
              <a:t>NEVES</a:t>
            </a:r>
            <a:r>
              <a:rPr lang="pt-BR" sz="3000" dirty="0">
                <a:solidFill>
                  <a:srgbClr val="000000"/>
                </a:solidFill>
                <a:latin typeface="Arial" panose="020B0604020202020204" pitchFamily="34" charset="0"/>
                <a:cs typeface="Arial" panose="020B0604020202020204" pitchFamily="34" charset="0"/>
              </a:rPr>
              <a:t>, D. P.; et al. Parasitologia Humana. - 13ª ed. Editora ATHENEU, 2016</a:t>
            </a:r>
            <a:r>
              <a:rPr lang="pt-BR" sz="3000" dirty="0" smtClean="0">
                <a:solidFill>
                  <a:srgbClr val="000000"/>
                </a:solidFill>
                <a:latin typeface="Arial" panose="020B0604020202020204" pitchFamily="34" charset="0"/>
                <a:cs typeface="Arial" panose="020B0604020202020204" pitchFamily="34" charset="0"/>
              </a:rPr>
              <a:t>.</a:t>
            </a:r>
          </a:p>
          <a:p>
            <a:pPr algn="just">
              <a:spcAft>
                <a:spcPts val="800"/>
              </a:spcAft>
            </a:pPr>
            <a:endParaRPr lang="pt-BR" sz="3000" dirty="0" smtClean="0">
              <a:solidFill>
                <a:srgbClr val="000000"/>
              </a:solidFill>
              <a:latin typeface="Arial" panose="020B0604020202020204" pitchFamily="34" charset="0"/>
              <a:cs typeface="Arial" panose="020B0604020202020204" pitchFamily="34" charset="0"/>
            </a:endParaRPr>
          </a:p>
          <a:p>
            <a:pPr algn="just">
              <a:spcAft>
                <a:spcPts val="800"/>
              </a:spcAft>
            </a:pPr>
            <a:r>
              <a:rPr lang="pt-BR" sz="3000" dirty="0" smtClean="0">
                <a:solidFill>
                  <a:srgbClr val="000000"/>
                </a:solidFill>
                <a:latin typeface="Arial" panose="020B0604020202020204" pitchFamily="34" charset="0"/>
                <a:cs typeface="Arial" panose="020B0604020202020204" pitchFamily="34" charset="0"/>
              </a:rPr>
              <a:t>ZARA</a:t>
            </a:r>
            <a:r>
              <a:rPr lang="pt-BR" sz="3000" dirty="0">
                <a:solidFill>
                  <a:srgbClr val="000000"/>
                </a:solidFill>
                <a:latin typeface="Arial" panose="020B0604020202020204" pitchFamily="34" charset="0"/>
                <a:cs typeface="Arial" panose="020B0604020202020204" pitchFamily="34" charset="0"/>
              </a:rPr>
              <a:t>, Ana Laura de Sene Amâncio et al. Estratégias de controle do Aedes aegypti: uma revisão. Epidemiologia e Serviços de Saúde, v. 25, p. 391-404, 2016.</a:t>
            </a:r>
            <a:endParaRPr lang="pt-BR" sz="3000" b="0" i="0" u="none" strike="noStrike" dirty="0">
              <a:solidFill>
                <a:srgbClr val="000000"/>
              </a:solidFill>
              <a:effectLst/>
              <a:latin typeface="Arial" panose="020B0604020202020204" pitchFamily="34" charset="0"/>
              <a:cs typeface="Arial" panose="020B0604020202020204" pitchFamily="34" charset="0"/>
            </a:endParaRPr>
          </a:p>
          <a:p>
            <a:endParaRPr lang="pt-BR" dirty="0"/>
          </a:p>
        </p:txBody>
      </p:sp>
      <p:sp>
        <p:nvSpPr>
          <p:cNvPr id="23" name="CaixaDeTexto 22">
            <a:extLst>
              <a:ext uri="{FF2B5EF4-FFF2-40B4-BE49-F238E27FC236}">
                <a16:creationId xmlns:a16="http://schemas.microsoft.com/office/drawing/2014/main" id="{D8EACC3F-08A5-13CC-EA5E-A7E75BFC8586}"/>
              </a:ext>
            </a:extLst>
          </p:cNvPr>
          <p:cNvSpPr txBox="1"/>
          <p:nvPr/>
        </p:nvSpPr>
        <p:spPr>
          <a:xfrm>
            <a:off x="442452" y="24101292"/>
            <a:ext cx="17058148" cy="3754874"/>
          </a:xfrm>
          <a:prstGeom prst="rect">
            <a:avLst/>
          </a:prstGeom>
          <a:noFill/>
        </p:spPr>
        <p:txBody>
          <a:bodyPr wrap="square">
            <a:spAutoFit/>
          </a:bodyPr>
          <a:lstStyle/>
          <a:p>
            <a:pPr algn="just"/>
            <a:r>
              <a:rPr lang="pt-BR" sz="3400" dirty="0">
                <a:latin typeface="Arial" panose="020B0604020202020204" pitchFamily="34" charset="0"/>
                <a:cs typeface="Arial" panose="020B0604020202020204" pitchFamily="34" charset="0"/>
              </a:rPr>
              <a:t>Este trabalho utilizou a metodologia do protocolo Mosquito Habitat Mapper, desenvolvido pela plataforma GLOBE, uma iniciativa educacional internacional coordenada pela Agência Espacial Brasileira em parceria com a NASA. Esse protocolo visa coletar dados sobre os habitats de mosquitos em todo o mundo, dividindo-se em três etapas: coleta, análise e identificação da larva. Ele fornece uma estrutura padronizada e orientações para os participantes coletarem informações sobre os locais de reprodução e habitat dos mosquitos</a:t>
            </a:r>
            <a:r>
              <a:rPr lang="pt-BR" sz="3400" dirty="0" smtClean="0">
                <a:latin typeface="Arial" panose="020B0604020202020204" pitchFamily="34" charset="0"/>
                <a:cs typeface="Arial" panose="020B0604020202020204" pitchFamily="34" charset="0"/>
              </a:rPr>
              <a:t>.</a:t>
            </a:r>
          </a:p>
        </p:txBody>
      </p:sp>
      <p:pic>
        <p:nvPicPr>
          <p:cNvPr id="1026" name="Picture 2" descr="https://lh7-us.googleusercontent.com/L761zoiTkNg-Ev8dzPkMBIgx3rOYNRsbQWhCup9vQKQ0F6ZvwRDZ75fjuN3dTGB8K-m4rlJkEoWPgv9CxD2NjOvaDdduD391b4OBxhJIp0zPetIc0eyAEmx4nGM15LOjC5fQkCo2qr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93" y="28269233"/>
            <a:ext cx="8147013" cy="66727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7-us.googleusercontent.com/6Qk9C6HQ_mY7_fDa_55bjTr-gt1vxaVzGUvSkpZ1FcUj48JQ7YTAqTnIeUXca8yuvEg9esV0QlRaw7r3B4QZQSAAj3RQlWdskn63dg08EpoZadYKm7IHjXXEe-AOkM90ZiyYCNWFbrAz"/>
          <p:cNvPicPr>
            <a:picLocks noChangeAspect="1" noChangeArrowheads="1"/>
          </p:cNvPicPr>
          <p:nvPr/>
        </p:nvPicPr>
        <p:blipFill rotWithShape="1">
          <a:blip r:embed="rId4">
            <a:extLst>
              <a:ext uri="{28A0092B-C50C-407E-A947-70E740481C1C}">
                <a14:useLocalDpi xmlns:a14="http://schemas.microsoft.com/office/drawing/2010/main" val="0"/>
              </a:ext>
            </a:extLst>
          </a:blip>
          <a:srcRect t="2466" b="16468"/>
          <a:stretch/>
        </p:blipFill>
        <p:spPr bwMode="auto">
          <a:xfrm>
            <a:off x="9447589" y="28269233"/>
            <a:ext cx="7318459" cy="6699830"/>
          </a:xfrm>
          <a:prstGeom prst="rect">
            <a:avLst/>
          </a:prstGeom>
          <a:noFill/>
          <a:extLst>
            <a:ext uri="{909E8E84-426E-40DD-AFC4-6F175D3DCCD1}">
              <a14:hiddenFill xmlns:a14="http://schemas.microsoft.com/office/drawing/2010/main">
                <a:solidFill>
                  <a:srgbClr val="FFFFFF"/>
                </a:solidFill>
              </a14:hiddenFill>
            </a:ext>
          </a:extLst>
        </p:spPr>
      </p:pic>
      <p:sp>
        <p:nvSpPr>
          <p:cNvPr id="15" name="Fluxograma: Documento 14"/>
          <p:cNvSpPr/>
          <p:nvPr/>
        </p:nvSpPr>
        <p:spPr>
          <a:xfrm>
            <a:off x="0" y="0"/>
            <a:ext cx="32399288" cy="4172124"/>
          </a:xfrm>
          <a:prstGeom prst="flowChartDocument">
            <a:avLst/>
          </a:prstGeom>
          <a:gradFill flip="none" rotWithShape="1">
            <a:gsLst>
              <a:gs pos="0">
                <a:srgbClr val="0B3D91">
                  <a:tint val="66000"/>
                  <a:satMod val="160000"/>
                </a:srgbClr>
              </a:gs>
              <a:gs pos="50000">
                <a:srgbClr val="0B3D91">
                  <a:tint val="44500"/>
                  <a:satMod val="160000"/>
                </a:srgbClr>
              </a:gs>
              <a:gs pos="100000">
                <a:srgbClr val="0B3D91">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CaixaDeTexto 25">
            <a:extLst>
              <a:ext uri="{FF2B5EF4-FFF2-40B4-BE49-F238E27FC236}">
                <a16:creationId xmlns:a16="http://schemas.microsoft.com/office/drawing/2014/main" id="{D8EACC3F-08A5-13CC-EA5E-A7E75BFC8586}"/>
              </a:ext>
            </a:extLst>
          </p:cNvPr>
          <p:cNvSpPr txBox="1"/>
          <p:nvPr/>
        </p:nvSpPr>
        <p:spPr>
          <a:xfrm>
            <a:off x="442452" y="37303082"/>
            <a:ext cx="17058148" cy="5324535"/>
          </a:xfrm>
          <a:prstGeom prst="rect">
            <a:avLst/>
          </a:prstGeom>
          <a:noFill/>
        </p:spPr>
        <p:txBody>
          <a:bodyPr wrap="square">
            <a:spAutoFit/>
          </a:bodyPr>
          <a:lstStyle/>
          <a:p>
            <a:pPr algn="just"/>
            <a:r>
              <a:rPr lang="pt-BR" sz="3400" dirty="0">
                <a:latin typeface="Arial" panose="020B0604020202020204" pitchFamily="34" charset="0"/>
                <a:cs typeface="Arial" panose="020B0604020202020204" pitchFamily="34" charset="0"/>
              </a:rPr>
              <a:t>No local analisado, foram encontradas lixeiras com água parada e larvas de mosquitos, indicando a presença de focos do mosquito Aedes Aegypti. Três lixeiras foram identificadas como principais pontos de reprodução, com exposição intensa ao sol das 11h às 15h. Apesar da boa circulação de ar devido à proximidade de árvores e um córrego perene, o volume de água nas lixeiras era superior a dois litros, mesmo sem chuvas desde 9 de maio até 23 do mesmo mês. Observou-se também grande quantidade de matéria orgânica em decomposição, como restos de refrigerantes, biscoitos e frutas. A análise laboratorial das características físico-químicas da água nas </a:t>
            </a:r>
            <a:r>
              <a:rPr lang="pt-BR" sz="3400" dirty="0" smtClean="0">
                <a:latin typeface="Arial" panose="020B0604020202020204" pitchFamily="34" charset="0"/>
                <a:cs typeface="Arial" panose="020B0604020202020204" pitchFamily="34" charset="0"/>
              </a:rPr>
              <a:t>lixeiras (Tabela 01) </a:t>
            </a:r>
            <a:r>
              <a:rPr lang="pt-BR" sz="3400" dirty="0">
                <a:latin typeface="Arial" panose="020B0604020202020204" pitchFamily="34" charset="0"/>
                <a:cs typeface="Arial" panose="020B0604020202020204" pitchFamily="34" charset="0"/>
              </a:rPr>
              <a:t>sugere condições propícias para a presença de larvas do mosquito Aedes Aegypti.</a:t>
            </a:r>
            <a:endParaRPr lang="pt-BR" sz="3400" dirty="0" smtClean="0">
              <a:latin typeface="Arial" panose="020B0604020202020204" pitchFamily="34" charset="0"/>
              <a:cs typeface="Arial" panose="020B0604020202020204" pitchFamily="34" charset="0"/>
            </a:endParaRPr>
          </a:p>
        </p:txBody>
      </p:sp>
      <p:sp>
        <p:nvSpPr>
          <p:cNvPr id="2" name="CaixaDeTexto 1"/>
          <p:cNvSpPr txBox="1"/>
          <p:nvPr/>
        </p:nvSpPr>
        <p:spPr>
          <a:xfrm>
            <a:off x="1285350" y="35087091"/>
            <a:ext cx="7917281" cy="892552"/>
          </a:xfrm>
          <a:prstGeom prst="rect">
            <a:avLst/>
          </a:prstGeom>
          <a:noFill/>
        </p:spPr>
        <p:txBody>
          <a:bodyPr wrap="square" rtlCol="0">
            <a:spAutoFit/>
          </a:bodyPr>
          <a:lstStyle/>
          <a:p>
            <a:pPr algn="ctr"/>
            <a:r>
              <a:rPr lang="pt-BR" sz="2600" dirty="0">
                <a:solidFill>
                  <a:prstClr val="black"/>
                </a:solidFill>
                <a:latin typeface="Arial" panose="020B0604020202020204" pitchFamily="34" charset="0"/>
                <a:cs typeface="Arial" panose="020B0604020202020204" pitchFamily="34" charset="0"/>
              </a:rPr>
              <a:t>Figura 01: Vista de satélite da região </a:t>
            </a:r>
            <a:r>
              <a:rPr lang="pt-BR" sz="2600" dirty="0" smtClean="0">
                <a:solidFill>
                  <a:prstClr val="black"/>
                </a:solidFill>
                <a:latin typeface="Arial" panose="020B0604020202020204" pitchFamily="34" charset="0"/>
                <a:cs typeface="Arial" panose="020B0604020202020204" pitchFamily="34" charset="0"/>
              </a:rPr>
              <a:t>do </a:t>
            </a:r>
            <a:r>
              <a:rPr lang="pt-BR" sz="2600" dirty="0">
                <a:solidFill>
                  <a:prstClr val="black"/>
                </a:solidFill>
                <a:latin typeface="Arial" panose="020B0604020202020204" pitchFamily="34" charset="0"/>
                <a:cs typeface="Arial" panose="020B0604020202020204" pitchFamily="34" charset="0"/>
              </a:rPr>
              <a:t>Parque Centenário. </a:t>
            </a:r>
            <a:r>
              <a:rPr lang="pt-BR" sz="2600" b="1" dirty="0">
                <a:solidFill>
                  <a:prstClr val="black"/>
                </a:solidFill>
                <a:latin typeface="Arial" panose="020B0604020202020204" pitchFamily="34" charset="0"/>
                <a:cs typeface="Arial" panose="020B0604020202020204" pitchFamily="34" charset="0"/>
              </a:rPr>
              <a:t>Fonte: Google Maps</a:t>
            </a:r>
            <a:endParaRPr lang="pt-BR" sz="2600" dirty="0"/>
          </a:p>
        </p:txBody>
      </p:sp>
      <p:sp>
        <p:nvSpPr>
          <p:cNvPr id="28" name="CaixaDeTexto 27"/>
          <p:cNvSpPr txBox="1"/>
          <p:nvPr/>
        </p:nvSpPr>
        <p:spPr>
          <a:xfrm>
            <a:off x="9373769" y="35087091"/>
            <a:ext cx="7917281" cy="892552"/>
          </a:xfrm>
          <a:prstGeom prst="rect">
            <a:avLst/>
          </a:prstGeom>
          <a:noFill/>
        </p:spPr>
        <p:txBody>
          <a:bodyPr wrap="square" rtlCol="0">
            <a:spAutoFit/>
          </a:bodyPr>
          <a:lstStyle/>
          <a:p>
            <a:pPr algn="ctr"/>
            <a:r>
              <a:rPr lang="pt-BR" sz="2600" dirty="0">
                <a:latin typeface="Arial" panose="020B0604020202020204" pitchFamily="34" charset="0"/>
                <a:cs typeface="Arial" panose="020B0604020202020204" pitchFamily="34" charset="0"/>
              </a:rPr>
              <a:t>Figura 02: Fotos dos alunos e </a:t>
            </a:r>
            <a:r>
              <a:rPr lang="pt-BR" sz="2600" dirty="0" smtClean="0">
                <a:latin typeface="Arial" panose="020B0604020202020204" pitchFamily="34" charset="0"/>
                <a:cs typeface="Arial" panose="020B0604020202020204" pitchFamily="34" charset="0"/>
              </a:rPr>
              <a:t>professores </a:t>
            </a:r>
            <a:r>
              <a:rPr lang="pt-BR" sz="2600" dirty="0">
                <a:latin typeface="Arial" panose="020B0604020202020204" pitchFamily="34" charset="0"/>
                <a:cs typeface="Arial" panose="020B0604020202020204" pitchFamily="34" charset="0"/>
              </a:rPr>
              <a:t>realizando coleta nas lixeiras. </a:t>
            </a:r>
            <a:r>
              <a:rPr lang="pt-BR" sz="2600" b="1" dirty="0">
                <a:latin typeface="Arial" panose="020B0604020202020204" pitchFamily="34" charset="0"/>
                <a:cs typeface="Arial" panose="020B0604020202020204" pitchFamily="34" charset="0"/>
              </a:rPr>
              <a:t>Fonte: próprio autor</a:t>
            </a:r>
            <a:r>
              <a:rPr lang="pt-BR" sz="2600" b="1" dirty="0" smtClean="0">
                <a:latin typeface="Arial" panose="020B0604020202020204" pitchFamily="34" charset="0"/>
                <a:cs typeface="Arial" panose="020B0604020202020204" pitchFamily="34" charset="0"/>
              </a:rPr>
              <a:t>.</a:t>
            </a:r>
            <a:endParaRPr lang="pt-BR" sz="2600" b="1" dirty="0">
              <a:latin typeface="Arial" panose="020B0604020202020204" pitchFamily="34" charset="0"/>
              <a:cs typeface="Arial" panose="020B0604020202020204" pitchFamily="34" charset="0"/>
            </a:endParaRPr>
          </a:p>
        </p:txBody>
      </p:sp>
      <p:pic>
        <p:nvPicPr>
          <p:cNvPr id="4" name="Imagem 3"/>
          <p:cNvPicPr>
            <a:picLocks noChangeAspect="1"/>
          </p:cNvPicPr>
          <p:nvPr/>
        </p:nvPicPr>
        <p:blipFill>
          <a:blip r:embed="rId5"/>
          <a:stretch>
            <a:fillRect/>
          </a:stretch>
        </p:blipFill>
        <p:spPr>
          <a:xfrm>
            <a:off x="18530689" y="12170708"/>
            <a:ext cx="12650438" cy="3793191"/>
          </a:xfrm>
          <a:prstGeom prst="rect">
            <a:avLst/>
          </a:prstGeom>
        </p:spPr>
      </p:pic>
      <p:sp>
        <p:nvSpPr>
          <p:cNvPr id="8" name="Retângulo 7"/>
          <p:cNvSpPr/>
          <p:nvPr/>
        </p:nvSpPr>
        <p:spPr>
          <a:xfrm>
            <a:off x="18288000" y="16077242"/>
            <a:ext cx="13538200" cy="4801314"/>
          </a:xfrm>
          <a:prstGeom prst="rect">
            <a:avLst/>
          </a:prstGeom>
        </p:spPr>
        <p:txBody>
          <a:bodyPr wrap="square">
            <a:spAutoFit/>
          </a:bodyPr>
          <a:lstStyle/>
          <a:p>
            <a:pPr algn="just"/>
            <a:r>
              <a:rPr lang="pt-BR" sz="3400" dirty="0">
                <a:solidFill>
                  <a:srgbClr val="000000"/>
                </a:solidFill>
                <a:latin typeface="Arial" panose="020B0604020202020204" pitchFamily="34" charset="0"/>
                <a:cs typeface="Arial" panose="020B0604020202020204" pitchFamily="34" charset="0"/>
              </a:rPr>
              <a:t>O pH da água analisada é alcalino, medindo 7,56, o que é propício para o desenvolvimento das larvas do mosquito Aedes Aegypti, de acordo com Diesel (1992). A turbidez da água atingiu 475 NTU devido à presença de matéria orgânica, que serve como alimento para as larvas, conforme NEVES et al. (2016). A alta condutividade da água indica a presença de íons dissolvidos, provavelmente devido à matéria orgânica. A temperatura da água (24,8 °C) está dentro da faixa favorável ao vetor, conforme Beserra et al. (2009), que é entre 22ºC e 32ºC.</a:t>
            </a:r>
          </a:p>
        </p:txBody>
      </p:sp>
      <p:pic>
        <p:nvPicPr>
          <p:cNvPr id="1030" name="Picture 6" descr="Ficheiro:NASA logo.svg – Wikipédia, a enciclopédia livre"/>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64383" y="402293"/>
            <a:ext cx="4084304" cy="34155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lh7-us.googleusercontent.com/iYpWN2VZNgRWbfqrqE12lt1XZe__8ntGQtbXxvaWzMQ1zINZe_QnHZTnuZ_qamA28UYNOv3fflhbsbVinfmMlkXiXMhrELHBRaNeOKVVPWJWfzSs5WhKEv9I1FPkwlmxmE4PKktkBFf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42948" y="20991899"/>
            <a:ext cx="7521024" cy="6672791"/>
          </a:xfrm>
          <a:prstGeom prst="rect">
            <a:avLst/>
          </a:prstGeom>
          <a:noFill/>
          <a:extLst>
            <a:ext uri="{909E8E84-426E-40DD-AFC4-6F175D3DCCD1}">
              <a14:hiddenFill xmlns:a14="http://schemas.microsoft.com/office/drawing/2010/main">
                <a:solidFill>
                  <a:srgbClr val="FFFFFF"/>
                </a:solidFill>
              </a14:hiddenFill>
            </a:ext>
          </a:extLst>
        </p:spPr>
      </p:pic>
      <p:sp>
        <p:nvSpPr>
          <p:cNvPr id="33" name="CaixaDeTexto 32"/>
          <p:cNvSpPr txBox="1"/>
          <p:nvPr/>
        </p:nvSpPr>
        <p:spPr>
          <a:xfrm>
            <a:off x="21222210" y="27799682"/>
            <a:ext cx="7917281" cy="954107"/>
          </a:xfrm>
          <a:prstGeom prst="rect">
            <a:avLst/>
          </a:prstGeom>
          <a:noFill/>
        </p:spPr>
        <p:txBody>
          <a:bodyPr wrap="square" rtlCol="0">
            <a:spAutoFit/>
          </a:bodyPr>
          <a:lstStyle/>
          <a:p>
            <a:pPr algn="ctr"/>
            <a:r>
              <a:rPr lang="pt-BR" sz="2800" dirty="0">
                <a:solidFill>
                  <a:srgbClr val="000000"/>
                </a:solidFill>
                <a:latin typeface="Arial" panose="020B0604020202020204" pitchFamily="34" charset="0"/>
              </a:rPr>
              <a:t>Figura 04: Sifão de uma larva de mosquito </a:t>
            </a:r>
            <a:r>
              <a:rPr lang="pt-BR" sz="2800" i="1" dirty="0">
                <a:solidFill>
                  <a:srgbClr val="000000"/>
                </a:solidFill>
                <a:latin typeface="Arial" panose="020B0604020202020204" pitchFamily="34" charset="0"/>
              </a:rPr>
              <a:t>Aedes Aegypti ,</a:t>
            </a:r>
            <a:r>
              <a:rPr lang="pt-BR" sz="2600" b="1" dirty="0" smtClean="0">
                <a:latin typeface="Arial" panose="020B0604020202020204" pitchFamily="34" charset="0"/>
                <a:cs typeface="Arial" panose="020B0604020202020204" pitchFamily="34" charset="0"/>
              </a:rPr>
              <a:t>Fonte</a:t>
            </a:r>
            <a:r>
              <a:rPr lang="pt-BR" sz="2600" b="1" dirty="0">
                <a:latin typeface="Arial" panose="020B0604020202020204" pitchFamily="34" charset="0"/>
                <a:cs typeface="Arial" panose="020B0604020202020204" pitchFamily="34" charset="0"/>
              </a:rPr>
              <a:t>: próprio autor</a:t>
            </a:r>
            <a:r>
              <a:rPr lang="pt-BR" sz="2600" b="1" dirty="0" smtClean="0">
                <a:latin typeface="Arial" panose="020B0604020202020204" pitchFamily="34" charset="0"/>
                <a:cs typeface="Arial" panose="020B0604020202020204" pitchFamily="34" charset="0"/>
              </a:rPr>
              <a:t>.</a:t>
            </a:r>
            <a:endParaRPr lang="pt-BR" sz="2600" b="1" dirty="0">
              <a:latin typeface="Arial" panose="020B0604020202020204" pitchFamily="34" charset="0"/>
              <a:cs typeface="Arial" panose="020B0604020202020204" pitchFamily="34" charset="0"/>
            </a:endParaRPr>
          </a:p>
        </p:txBody>
      </p:sp>
      <p:sp>
        <p:nvSpPr>
          <p:cNvPr id="12" name="Retângulo 11"/>
          <p:cNvSpPr/>
          <p:nvPr/>
        </p:nvSpPr>
        <p:spPr>
          <a:xfrm>
            <a:off x="2899665" y="11846179"/>
            <a:ext cx="14557135" cy="237800"/>
          </a:xfrm>
          <a:prstGeom prst="rect">
            <a:avLst/>
          </a:prstGeom>
          <a:solidFill>
            <a:srgbClr val="0B3D91"/>
          </a:solidFill>
          <a:ln>
            <a:solidFill>
              <a:srgbClr val="0B3D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4139305" y="17447966"/>
            <a:ext cx="13361296" cy="237800"/>
          </a:xfrm>
          <a:prstGeom prst="rect">
            <a:avLst/>
          </a:prstGeom>
          <a:solidFill>
            <a:srgbClr val="0B3D91"/>
          </a:solidFill>
          <a:ln>
            <a:solidFill>
              <a:srgbClr val="0B3D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7" name="Retângulo 36"/>
          <p:cNvSpPr/>
          <p:nvPr/>
        </p:nvSpPr>
        <p:spPr>
          <a:xfrm>
            <a:off x="4451349" y="23604885"/>
            <a:ext cx="13005451" cy="237800"/>
          </a:xfrm>
          <a:prstGeom prst="rect">
            <a:avLst/>
          </a:prstGeom>
          <a:solidFill>
            <a:srgbClr val="0B3D91"/>
          </a:solidFill>
          <a:ln>
            <a:solidFill>
              <a:srgbClr val="0B3D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8" name="Retângulo 37"/>
          <p:cNvSpPr/>
          <p:nvPr/>
        </p:nvSpPr>
        <p:spPr>
          <a:xfrm>
            <a:off x="4175701" y="36700356"/>
            <a:ext cx="13281099" cy="237800"/>
          </a:xfrm>
          <a:prstGeom prst="rect">
            <a:avLst/>
          </a:prstGeom>
          <a:solidFill>
            <a:srgbClr val="0B3D91"/>
          </a:solidFill>
          <a:ln>
            <a:solidFill>
              <a:srgbClr val="0B3D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0" name="Retângulo 39"/>
          <p:cNvSpPr/>
          <p:nvPr/>
        </p:nvSpPr>
        <p:spPr>
          <a:xfrm>
            <a:off x="22011109" y="35792614"/>
            <a:ext cx="9613900" cy="237800"/>
          </a:xfrm>
          <a:prstGeom prst="rect">
            <a:avLst/>
          </a:prstGeom>
          <a:solidFill>
            <a:srgbClr val="0B3D91"/>
          </a:solidFill>
          <a:ln>
            <a:solidFill>
              <a:srgbClr val="0B3D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4" name="Retângulo 43"/>
          <p:cNvSpPr/>
          <p:nvPr/>
        </p:nvSpPr>
        <p:spPr>
          <a:xfrm>
            <a:off x="21567226" y="29104078"/>
            <a:ext cx="10057781" cy="237800"/>
          </a:xfrm>
          <a:prstGeom prst="rect">
            <a:avLst/>
          </a:prstGeom>
          <a:solidFill>
            <a:srgbClr val="0B3D91"/>
          </a:solidFill>
          <a:ln>
            <a:solidFill>
              <a:srgbClr val="0B3D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etângulo 13"/>
          <p:cNvSpPr/>
          <p:nvPr/>
        </p:nvSpPr>
        <p:spPr>
          <a:xfrm>
            <a:off x="4332787" y="1135808"/>
            <a:ext cx="23041995" cy="2308324"/>
          </a:xfrm>
          <a:prstGeom prst="rect">
            <a:avLst/>
          </a:prstGeom>
        </p:spPr>
        <p:txBody>
          <a:bodyPr wrap="square">
            <a:spAutoFit/>
          </a:bodyPr>
          <a:lstStyle/>
          <a:p>
            <a:pPr algn="ctr">
              <a:spcAft>
                <a:spcPts val="800"/>
              </a:spcAft>
            </a:pPr>
            <a:r>
              <a:rPr lang="pt-BR" sz="7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Análise das condições ambientais e sua influência na proliferação das larvas do mosquito </a:t>
            </a:r>
            <a:r>
              <a:rPr lang="pt-BR" sz="70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Aedes aegypti</a:t>
            </a:r>
            <a:endParaRPr lang="pt-BR" sz="70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34" name="Picture 10" descr="GLOBE Logos - GLOBE.gov"/>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72997" y="790641"/>
            <a:ext cx="4152010" cy="3188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989795"/>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509</TotalTime>
  <Words>1024</Words>
  <Application>Microsoft Office PowerPoint</Application>
  <PresentationFormat>Personalizar</PresentationFormat>
  <Paragraphs>28</Paragraphs>
  <Slides>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vt:i4>
      </vt:variant>
    </vt:vector>
  </HeadingPairs>
  <TitlesOfParts>
    <vt:vector size="5" baseType="lpstr">
      <vt:lpstr>Arial</vt:lpstr>
      <vt:lpstr>Calibri</vt:lpstr>
      <vt:lpstr>Calibri Light</vt:lpstr>
      <vt:lpstr>Tema do Office</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Efraim</dc:creator>
  <cp:lastModifiedBy>David Almeida</cp:lastModifiedBy>
  <cp:revision>14</cp:revision>
  <dcterms:created xsi:type="dcterms:W3CDTF">2023-10-15T16:15:05Z</dcterms:created>
  <dcterms:modified xsi:type="dcterms:W3CDTF">2024-03-06T02:52:36Z</dcterms:modified>
</cp:coreProperties>
</file>