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0401538" cy="35999738"/>
  <p:notesSz cx="6715125" cy="9239250"/>
  <p:defaultTextStyle>
    <a:defPPr>
      <a:defRPr lang="en-US"/>
    </a:defPPr>
    <a:lvl1pPr algn="ctr" rtl="0" fontAlgn="base">
      <a:spcBef>
        <a:spcPct val="0"/>
      </a:spcBef>
      <a:spcAft>
        <a:spcPct val="0"/>
      </a:spcAft>
      <a:defRPr sz="9600" kern="1200">
        <a:solidFill>
          <a:schemeClr val="tx1"/>
        </a:solidFill>
        <a:latin typeface="Arial" charset="0"/>
        <a:ea typeface="+mn-ea"/>
        <a:cs typeface="+mn-cs"/>
      </a:defRPr>
    </a:lvl1pPr>
    <a:lvl2pPr marL="457200" algn="ctr" rtl="0" fontAlgn="base">
      <a:spcBef>
        <a:spcPct val="0"/>
      </a:spcBef>
      <a:spcAft>
        <a:spcPct val="0"/>
      </a:spcAft>
      <a:defRPr sz="9600" kern="1200">
        <a:solidFill>
          <a:schemeClr val="tx1"/>
        </a:solidFill>
        <a:latin typeface="Arial" charset="0"/>
        <a:ea typeface="+mn-ea"/>
        <a:cs typeface="+mn-cs"/>
      </a:defRPr>
    </a:lvl2pPr>
    <a:lvl3pPr marL="914400" algn="ctr" rtl="0" fontAlgn="base">
      <a:spcBef>
        <a:spcPct val="0"/>
      </a:spcBef>
      <a:spcAft>
        <a:spcPct val="0"/>
      </a:spcAft>
      <a:defRPr sz="9600" kern="1200">
        <a:solidFill>
          <a:schemeClr val="tx1"/>
        </a:solidFill>
        <a:latin typeface="Arial" charset="0"/>
        <a:ea typeface="+mn-ea"/>
        <a:cs typeface="+mn-cs"/>
      </a:defRPr>
    </a:lvl3pPr>
    <a:lvl4pPr marL="1371600" algn="ctr" rtl="0" fontAlgn="base">
      <a:spcBef>
        <a:spcPct val="0"/>
      </a:spcBef>
      <a:spcAft>
        <a:spcPct val="0"/>
      </a:spcAft>
      <a:defRPr sz="9600" kern="1200">
        <a:solidFill>
          <a:schemeClr val="tx1"/>
        </a:solidFill>
        <a:latin typeface="Arial" charset="0"/>
        <a:ea typeface="+mn-ea"/>
        <a:cs typeface="+mn-cs"/>
      </a:defRPr>
    </a:lvl4pPr>
    <a:lvl5pPr marL="1828800" algn="ctr" rtl="0" fontAlgn="base">
      <a:spcBef>
        <a:spcPct val="0"/>
      </a:spcBef>
      <a:spcAft>
        <a:spcPct val="0"/>
      </a:spcAft>
      <a:defRPr sz="9600" kern="1200">
        <a:solidFill>
          <a:schemeClr val="tx1"/>
        </a:solidFill>
        <a:latin typeface="Arial" charset="0"/>
        <a:ea typeface="+mn-ea"/>
        <a:cs typeface="+mn-cs"/>
      </a:defRPr>
    </a:lvl5pPr>
    <a:lvl6pPr marL="2286000" algn="l" defTabSz="914400" rtl="0" eaLnBrk="1" latinLnBrk="0" hangingPunct="1">
      <a:defRPr sz="9600" kern="1200">
        <a:solidFill>
          <a:schemeClr val="tx1"/>
        </a:solidFill>
        <a:latin typeface="Arial" charset="0"/>
        <a:ea typeface="+mn-ea"/>
        <a:cs typeface="+mn-cs"/>
      </a:defRPr>
    </a:lvl6pPr>
    <a:lvl7pPr marL="2743200" algn="l" defTabSz="914400" rtl="0" eaLnBrk="1" latinLnBrk="0" hangingPunct="1">
      <a:defRPr sz="9600" kern="1200">
        <a:solidFill>
          <a:schemeClr val="tx1"/>
        </a:solidFill>
        <a:latin typeface="Arial" charset="0"/>
        <a:ea typeface="+mn-ea"/>
        <a:cs typeface="+mn-cs"/>
      </a:defRPr>
    </a:lvl7pPr>
    <a:lvl8pPr marL="3200400" algn="l" defTabSz="914400" rtl="0" eaLnBrk="1" latinLnBrk="0" hangingPunct="1">
      <a:defRPr sz="9600" kern="1200">
        <a:solidFill>
          <a:schemeClr val="tx1"/>
        </a:solidFill>
        <a:latin typeface="Arial" charset="0"/>
        <a:ea typeface="+mn-ea"/>
        <a:cs typeface="+mn-cs"/>
      </a:defRPr>
    </a:lvl8pPr>
    <a:lvl9pPr marL="3657600" algn="l" defTabSz="914400" rtl="0" eaLnBrk="1" latinLnBrk="0" hangingPunct="1">
      <a:defRPr sz="9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195" userDrawn="1">
          <p15:clr>
            <a:srgbClr val="A4A3A4"/>
          </p15:clr>
        </p15:guide>
        <p15:guide id="2" orient="horz" pos="22425">
          <p15:clr>
            <a:srgbClr val="A4A3A4"/>
          </p15:clr>
        </p15:guide>
        <p15:guide id="3" orient="horz" pos="2349">
          <p15:clr>
            <a:srgbClr val="A4A3A4"/>
          </p15:clr>
        </p15:guide>
        <p15:guide id="4" pos="158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93A8BE"/>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736" autoAdjust="0"/>
    <p:restoredTop sz="97636" autoAdjust="0"/>
  </p:normalViewPr>
  <p:slideViewPr>
    <p:cSldViewPr snapToGrid="0" showGuides="1">
      <p:cViewPr>
        <p:scale>
          <a:sx n="26" d="100"/>
          <a:sy n="26" d="100"/>
        </p:scale>
        <p:origin x="-3474" y="-2556"/>
      </p:cViewPr>
      <p:guideLst>
        <p:guide orient="horz" pos="5195"/>
        <p:guide orient="horz" pos="22425"/>
        <p:guide orient="horz" pos="2349"/>
        <p:guide pos="1587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96"/>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godhi\OneDrive\Documentos\Dr%20Oladele%20Project%20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godhi\OneDrive\Documentos\Dr%20Oladele%20Project%20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godhi\OneDrive\Documentos\Dr%20Oladele%20Project%20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712966487273239"/>
          <c:y val="2.0777504114445896E-2"/>
          <c:w val="0.84372570056918395"/>
          <c:h val="0.66009368620589093"/>
        </c:manualLayout>
      </c:layout>
      <c:lineChart>
        <c:grouping val="standard"/>
        <c:varyColors val="0"/>
        <c:ser>
          <c:idx val="0"/>
          <c:order val="0"/>
          <c:tx>
            <c:strRef>
              <c:f>'Sheet1 (2)'!$I$2</c:f>
              <c:strCache>
                <c:ptCount val="1"/>
                <c:pt idx="0">
                  <c:v>Site A</c:v>
                </c:pt>
              </c:strCache>
            </c:strRef>
          </c:tx>
          <c:spPr>
            <a:ln w="28575" cap="rnd">
              <a:solidFill>
                <a:schemeClr val="accent1"/>
              </a:solidFill>
              <a:round/>
            </a:ln>
            <a:effectLst/>
          </c:spPr>
          <c:marker>
            <c:symbol val="none"/>
          </c:marker>
          <c:cat>
            <c:strRef>
              <c:f>'Sheet1 (2)'!$H$3:$H$44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(2)'!$I$3:$I$44</c:f>
              <c:numCache>
                <c:formatCode>General</c:formatCode>
                <c:ptCount val="42"/>
                <c:pt idx="0">
                  <c:v>503</c:v>
                </c:pt>
                <c:pt idx="1">
                  <c:v>501</c:v>
                </c:pt>
                <c:pt idx="2">
                  <c:v>499</c:v>
                </c:pt>
                <c:pt idx="3">
                  <c:v>488</c:v>
                </c:pt>
                <c:pt idx="4">
                  <c:v>490</c:v>
                </c:pt>
                <c:pt idx="5">
                  <c:v>492</c:v>
                </c:pt>
                <c:pt idx="6">
                  <c:v>489</c:v>
                </c:pt>
                <c:pt idx="7">
                  <c:v>489</c:v>
                </c:pt>
                <c:pt idx="8">
                  <c:v>490</c:v>
                </c:pt>
                <c:pt idx="9">
                  <c:v>546</c:v>
                </c:pt>
                <c:pt idx="10">
                  <c:v>547</c:v>
                </c:pt>
                <c:pt idx="11">
                  <c:v>550</c:v>
                </c:pt>
                <c:pt idx="12">
                  <c:v>453</c:v>
                </c:pt>
                <c:pt idx="13">
                  <c:v>455</c:v>
                </c:pt>
                <c:pt idx="14">
                  <c:v>458</c:v>
                </c:pt>
                <c:pt idx="15">
                  <c:v>558</c:v>
                </c:pt>
                <c:pt idx="16">
                  <c:v>557</c:v>
                </c:pt>
                <c:pt idx="17">
                  <c:v>556</c:v>
                </c:pt>
                <c:pt idx="18">
                  <c:v>512</c:v>
                </c:pt>
                <c:pt idx="19">
                  <c:v>512</c:v>
                </c:pt>
                <c:pt idx="20">
                  <c:v>511</c:v>
                </c:pt>
                <c:pt idx="21">
                  <c:v>487</c:v>
                </c:pt>
                <c:pt idx="22">
                  <c:v>487</c:v>
                </c:pt>
                <c:pt idx="23">
                  <c:v>496</c:v>
                </c:pt>
                <c:pt idx="24">
                  <c:v>522</c:v>
                </c:pt>
                <c:pt idx="25">
                  <c:v>519</c:v>
                </c:pt>
                <c:pt idx="26">
                  <c:v>517</c:v>
                </c:pt>
                <c:pt idx="27">
                  <c:v>490</c:v>
                </c:pt>
                <c:pt idx="28">
                  <c:v>496</c:v>
                </c:pt>
                <c:pt idx="29">
                  <c:v>499</c:v>
                </c:pt>
                <c:pt idx="30">
                  <c:v>497</c:v>
                </c:pt>
                <c:pt idx="31">
                  <c:v>496</c:v>
                </c:pt>
                <c:pt idx="32">
                  <c:v>496</c:v>
                </c:pt>
                <c:pt idx="33">
                  <c:v>480</c:v>
                </c:pt>
                <c:pt idx="34">
                  <c:v>489</c:v>
                </c:pt>
                <c:pt idx="35">
                  <c:v>486</c:v>
                </c:pt>
                <c:pt idx="36">
                  <c:v>416</c:v>
                </c:pt>
                <c:pt idx="37">
                  <c:v>460</c:v>
                </c:pt>
                <c:pt idx="38">
                  <c:v>460</c:v>
                </c:pt>
                <c:pt idx="39">
                  <c:v>475</c:v>
                </c:pt>
                <c:pt idx="40">
                  <c:v>476</c:v>
                </c:pt>
                <c:pt idx="41">
                  <c:v>475</c:v>
                </c:pt>
              </c:numCache>
            </c:numRef>
          </c:val>
          <c:smooth val="0"/>
          <c:extLst>
            <c:ext xmlns:c16="http://schemas.microsoft.com/office/drawing/2014/chart" uri="{C3380CC4-5D6E-409C-BE32-E72D297353CC}">
              <c16:uniqueId val="{00000000-DFB3-43DA-BE8C-AF7FE4194079}"/>
            </c:ext>
          </c:extLst>
        </c:ser>
        <c:ser>
          <c:idx val="1"/>
          <c:order val="1"/>
          <c:tx>
            <c:strRef>
              <c:f>'Sheet1 (2)'!$J$2</c:f>
              <c:strCache>
                <c:ptCount val="1"/>
                <c:pt idx="0">
                  <c:v>Site B</c:v>
                </c:pt>
              </c:strCache>
            </c:strRef>
          </c:tx>
          <c:spPr>
            <a:ln w="28575" cap="rnd">
              <a:solidFill>
                <a:schemeClr val="accent2"/>
              </a:solidFill>
              <a:round/>
            </a:ln>
            <a:effectLst/>
          </c:spPr>
          <c:marker>
            <c:symbol val="none"/>
          </c:marker>
          <c:cat>
            <c:strRef>
              <c:f>'Sheet1 (2)'!$H$3:$H$44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(2)'!$J$3:$J$44</c:f>
              <c:numCache>
                <c:formatCode>General</c:formatCode>
                <c:ptCount val="42"/>
                <c:pt idx="0">
                  <c:v>532</c:v>
                </c:pt>
                <c:pt idx="1">
                  <c:v>532</c:v>
                </c:pt>
                <c:pt idx="2">
                  <c:v>529</c:v>
                </c:pt>
                <c:pt idx="3">
                  <c:v>518</c:v>
                </c:pt>
                <c:pt idx="4">
                  <c:v>519</c:v>
                </c:pt>
                <c:pt idx="5">
                  <c:v>521</c:v>
                </c:pt>
                <c:pt idx="6">
                  <c:v>509</c:v>
                </c:pt>
                <c:pt idx="7">
                  <c:v>509</c:v>
                </c:pt>
                <c:pt idx="8">
                  <c:v>508</c:v>
                </c:pt>
                <c:pt idx="9">
                  <c:v>553</c:v>
                </c:pt>
                <c:pt idx="10">
                  <c:v>554</c:v>
                </c:pt>
                <c:pt idx="11">
                  <c:v>556</c:v>
                </c:pt>
                <c:pt idx="12">
                  <c:v>594</c:v>
                </c:pt>
                <c:pt idx="13">
                  <c:v>594</c:v>
                </c:pt>
                <c:pt idx="14">
                  <c:v>593</c:v>
                </c:pt>
                <c:pt idx="15">
                  <c:v>516</c:v>
                </c:pt>
                <c:pt idx="16">
                  <c:v>514</c:v>
                </c:pt>
                <c:pt idx="17">
                  <c:v>512</c:v>
                </c:pt>
                <c:pt idx="18">
                  <c:v>521</c:v>
                </c:pt>
                <c:pt idx="19">
                  <c:v>520</c:v>
                </c:pt>
                <c:pt idx="20">
                  <c:v>520</c:v>
                </c:pt>
                <c:pt idx="21">
                  <c:v>483</c:v>
                </c:pt>
                <c:pt idx="22">
                  <c:v>484</c:v>
                </c:pt>
                <c:pt idx="23">
                  <c:v>484</c:v>
                </c:pt>
                <c:pt idx="24">
                  <c:v>519</c:v>
                </c:pt>
                <c:pt idx="25">
                  <c:v>519</c:v>
                </c:pt>
                <c:pt idx="26">
                  <c:v>521</c:v>
                </c:pt>
                <c:pt idx="27">
                  <c:v>495</c:v>
                </c:pt>
                <c:pt idx="28">
                  <c:v>494</c:v>
                </c:pt>
                <c:pt idx="29">
                  <c:v>494</c:v>
                </c:pt>
                <c:pt idx="30">
                  <c:v>539</c:v>
                </c:pt>
                <c:pt idx="31">
                  <c:v>539</c:v>
                </c:pt>
                <c:pt idx="32">
                  <c:v>539</c:v>
                </c:pt>
                <c:pt idx="33">
                  <c:v>553</c:v>
                </c:pt>
                <c:pt idx="34">
                  <c:v>554</c:v>
                </c:pt>
                <c:pt idx="35">
                  <c:v>554</c:v>
                </c:pt>
                <c:pt idx="36">
                  <c:v>516</c:v>
                </c:pt>
                <c:pt idx="37">
                  <c:v>511</c:v>
                </c:pt>
                <c:pt idx="38">
                  <c:v>511</c:v>
                </c:pt>
                <c:pt idx="39">
                  <c:v>544</c:v>
                </c:pt>
                <c:pt idx="40">
                  <c:v>549</c:v>
                </c:pt>
                <c:pt idx="41">
                  <c:v>551</c:v>
                </c:pt>
              </c:numCache>
            </c:numRef>
          </c:val>
          <c:smooth val="0"/>
          <c:extLst>
            <c:ext xmlns:c16="http://schemas.microsoft.com/office/drawing/2014/chart" uri="{C3380CC4-5D6E-409C-BE32-E72D297353CC}">
              <c16:uniqueId val="{00000001-DFB3-43DA-BE8C-AF7FE4194079}"/>
            </c:ext>
          </c:extLst>
        </c:ser>
        <c:ser>
          <c:idx val="2"/>
          <c:order val="2"/>
          <c:tx>
            <c:strRef>
              <c:f>'Sheet1 (2)'!$K$2</c:f>
              <c:strCache>
                <c:ptCount val="1"/>
                <c:pt idx="0">
                  <c:v>Site C</c:v>
                </c:pt>
              </c:strCache>
            </c:strRef>
          </c:tx>
          <c:spPr>
            <a:ln w="28575" cap="rnd">
              <a:solidFill>
                <a:schemeClr val="accent3"/>
              </a:solidFill>
              <a:round/>
            </a:ln>
            <a:effectLst/>
          </c:spPr>
          <c:marker>
            <c:symbol val="none"/>
          </c:marker>
          <c:cat>
            <c:strRef>
              <c:f>'Sheet1 (2)'!$H$3:$H$44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(2)'!$K$3:$K$44</c:f>
              <c:numCache>
                <c:formatCode>General</c:formatCode>
                <c:ptCount val="42"/>
                <c:pt idx="0">
                  <c:v>464</c:v>
                </c:pt>
                <c:pt idx="1">
                  <c:v>466</c:v>
                </c:pt>
                <c:pt idx="2">
                  <c:v>471</c:v>
                </c:pt>
                <c:pt idx="3">
                  <c:v>515</c:v>
                </c:pt>
                <c:pt idx="4">
                  <c:v>515</c:v>
                </c:pt>
                <c:pt idx="5">
                  <c:v>513</c:v>
                </c:pt>
                <c:pt idx="6">
                  <c:v>506</c:v>
                </c:pt>
                <c:pt idx="7">
                  <c:v>505</c:v>
                </c:pt>
                <c:pt idx="8">
                  <c:v>506</c:v>
                </c:pt>
                <c:pt idx="9">
                  <c:v>515</c:v>
                </c:pt>
                <c:pt idx="10">
                  <c:v>513</c:v>
                </c:pt>
                <c:pt idx="11">
                  <c:v>512</c:v>
                </c:pt>
                <c:pt idx="12">
                  <c:v>565</c:v>
                </c:pt>
                <c:pt idx="13">
                  <c:v>561</c:v>
                </c:pt>
                <c:pt idx="14">
                  <c:v>558</c:v>
                </c:pt>
                <c:pt idx="15">
                  <c:v>521</c:v>
                </c:pt>
                <c:pt idx="16">
                  <c:v>516</c:v>
                </c:pt>
                <c:pt idx="17">
                  <c:v>515</c:v>
                </c:pt>
                <c:pt idx="18">
                  <c:v>529</c:v>
                </c:pt>
                <c:pt idx="19">
                  <c:v>527</c:v>
                </c:pt>
                <c:pt idx="20">
                  <c:v>527</c:v>
                </c:pt>
                <c:pt idx="21">
                  <c:v>530</c:v>
                </c:pt>
                <c:pt idx="22">
                  <c:v>530</c:v>
                </c:pt>
                <c:pt idx="23">
                  <c:v>528</c:v>
                </c:pt>
                <c:pt idx="24">
                  <c:v>532</c:v>
                </c:pt>
                <c:pt idx="25">
                  <c:v>534</c:v>
                </c:pt>
                <c:pt idx="26">
                  <c:v>533</c:v>
                </c:pt>
                <c:pt idx="27">
                  <c:v>528</c:v>
                </c:pt>
                <c:pt idx="28">
                  <c:v>527</c:v>
                </c:pt>
                <c:pt idx="29">
                  <c:v>530</c:v>
                </c:pt>
                <c:pt idx="30">
                  <c:v>534</c:v>
                </c:pt>
                <c:pt idx="31">
                  <c:v>534</c:v>
                </c:pt>
                <c:pt idx="32">
                  <c:v>532</c:v>
                </c:pt>
                <c:pt idx="33">
                  <c:v>537</c:v>
                </c:pt>
                <c:pt idx="34">
                  <c:v>539</c:v>
                </c:pt>
                <c:pt idx="35">
                  <c:v>538</c:v>
                </c:pt>
                <c:pt idx="36">
                  <c:v>509</c:v>
                </c:pt>
                <c:pt idx="37">
                  <c:v>509</c:v>
                </c:pt>
                <c:pt idx="38">
                  <c:v>509</c:v>
                </c:pt>
                <c:pt idx="39">
                  <c:v>543</c:v>
                </c:pt>
                <c:pt idx="40">
                  <c:v>544</c:v>
                </c:pt>
                <c:pt idx="41">
                  <c:v>541</c:v>
                </c:pt>
              </c:numCache>
            </c:numRef>
          </c:val>
          <c:smooth val="0"/>
          <c:extLst>
            <c:ext xmlns:c16="http://schemas.microsoft.com/office/drawing/2014/chart" uri="{C3380CC4-5D6E-409C-BE32-E72D297353CC}">
              <c16:uniqueId val="{00000002-DFB3-43DA-BE8C-AF7FE4194079}"/>
            </c:ext>
          </c:extLst>
        </c:ser>
        <c:ser>
          <c:idx val="3"/>
          <c:order val="3"/>
          <c:tx>
            <c:strRef>
              <c:f>'Sheet1 (2)'!$L$2</c:f>
              <c:strCache>
                <c:ptCount val="1"/>
                <c:pt idx="0">
                  <c:v>Site D</c:v>
                </c:pt>
              </c:strCache>
            </c:strRef>
          </c:tx>
          <c:spPr>
            <a:ln w="28575" cap="rnd">
              <a:solidFill>
                <a:schemeClr val="accent4"/>
              </a:solidFill>
              <a:round/>
            </a:ln>
            <a:effectLst/>
          </c:spPr>
          <c:marker>
            <c:symbol val="none"/>
          </c:marker>
          <c:cat>
            <c:strRef>
              <c:f>'Sheet1 (2)'!$H$3:$H$44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(2)'!$L$3:$L$44</c:f>
              <c:numCache>
                <c:formatCode>General</c:formatCode>
                <c:ptCount val="42"/>
                <c:pt idx="0">
                  <c:v>545</c:v>
                </c:pt>
                <c:pt idx="1">
                  <c:v>542</c:v>
                </c:pt>
                <c:pt idx="2">
                  <c:v>536</c:v>
                </c:pt>
                <c:pt idx="3">
                  <c:v>607</c:v>
                </c:pt>
                <c:pt idx="4">
                  <c:v>610</c:v>
                </c:pt>
                <c:pt idx="5">
                  <c:v>610</c:v>
                </c:pt>
                <c:pt idx="6">
                  <c:v>527</c:v>
                </c:pt>
                <c:pt idx="7">
                  <c:v>527</c:v>
                </c:pt>
                <c:pt idx="8">
                  <c:v>526</c:v>
                </c:pt>
                <c:pt idx="9">
                  <c:v>549</c:v>
                </c:pt>
                <c:pt idx="10">
                  <c:v>547</c:v>
                </c:pt>
                <c:pt idx="11">
                  <c:v>544</c:v>
                </c:pt>
                <c:pt idx="12">
                  <c:v>565</c:v>
                </c:pt>
                <c:pt idx="13">
                  <c:v>561</c:v>
                </c:pt>
                <c:pt idx="14">
                  <c:v>558</c:v>
                </c:pt>
                <c:pt idx="15">
                  <c:v>673</c:v>
                </c:pt>
                <c:pt idx="16">
                  <c:v>674</c:v>
                </c:pt>
                <c:pt idx="17">
                  <c:v>674</c:v>
                </c:pt>
                <c:pt idx="18">
                  <c:v>579</c:v>
                </c:pt>
                <c:pt idx="19">
                  <c:v>528</c:v>
                </c:pt>
                <c:pt idx="20">
                  <c:v>528</c:v>
                </c:pt>
                <c:pt idx="21">
                  <c:v>526</c:v>
                </c:pt>
                <c:pt idx="22">
                  <c:v>524</c:v>
                </c:pt>
                <c:pt idx="23">
                  <c:v>524</c:v>
                </c:pt>
                <c:pt idx="24">
                  <c:v>544</c:v>
                </c:pt>
                <c:pt idx="25">
                  <c:v>538</c:v>
                </c:pt>
                <c:pt idx="26">
                  <c:v>536</c:v>
                </c:pt>
                <c:pt idx="27">
                  <c:v>520</c:v>
                </c:pt>
                <c:pt idx="28">
                  <c:v>521</c:v>
                </c:pt>
                <c:pt idx="29">
                  <c:v>520</c:v>
                </c:pt>
                <c:pt idx="30">
                  <c:v>657</c:v>
                </c:pt>
                <c:pt idx="31">
                  <c:v>655</c:v>
                </c:pt>
                <c:pt idx="32">
                  <c:v>655</c:v>
                </c:pt>
                <c:pt idx="33">
                  <c:v>539</c:v>
                </c:pt>
                <c:pt idx="34">
                  <c:v>491</c:v>
                </c:pt>
                <c:pt idx="35">
                  <c:v>491</c:v>
                </c:pt>
                <c:pt idx="36">
                  <c:v>619</c:v>
                </c:pt>
                <c:pt idx="37">
                  <c:v>619</c:v>
                </c:pt>
                <c:pt idx="38">
                  <c:v>559</c:v>
                </c:pt>
                <c:pt idx="39">
                  <c:v>544</c:v>
                </c:pt>
                <c:pt idx="40">
                  <c:v>550</c:v>
                </c:pt>
                <c:pt idx="41">
                  <c:v>549</c:v>
                </c:pt>
              </c:numCache>
            </c:numRef>
          </c:val>
          <c:smooth val="0"/>
          <c:extLst>
            <c:ext xmlns:c16="http://schemas.microsoft.com/office/drawing/2014/chart" uri="{C3380CC4-5D6E-409C-BE32-E72D297353CC}">
              <c16:uniqueId val="{00000003-DFB3-43DA-BE8C-AF7FE4194079}"/>
            </c:ext>
          </c:extLst>
        </c:ser>
        <c:dLbls>
          <c:showLegendKey val="0"/>
          <c:showVal val="0"/>
          <c:showCatName val="0"/>
          <c:showSerName val="0"/>
          <c:showPercent val="0"/>
          <c:showBubbleSize val="0"/>
        </c:dLbls>
        <c:smooth val="0"/>
        <c:axId val="948035344"/>
        <c:axId val="895026896"/>
      </c:lineChart>
      <c:catAx>
        <c:axId val="94803534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r>
                  <a:rPr lang="en-GB">
                    <a:solidFill>
                      <a:schemeClr val="tx1">
                        <a:lumMod val="95000"/>
                        <a:lumOff val="5000"/>
                      </a:schemeClr>
                    </a:solidFill>
                    <a:latin typeface="Arial" panose="020B0604020202020204" pitchFamily="34" charset="0"/>
                    <a:cs typeface="Arial" panose="020B0604020202020204" pitchFamily="34" charset="0"/>
                  </a:rPr>
                  <a:t>Time (days)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w="6350" cap="flat" cmpd="sng" algn="ctr">
            <a:solidFill>
              <a:schemeClr val="dk1"/>
            </a:solidFill>
            <a:prstDash val="solid"/>
            <a:miter lim="800000"/>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95026896"/>
        <c:crosses val="autoZero"/>
        <c:auto val="1"/>
        <c:lblAlgn val="ctr"/>
        <c:lblOffset val="100"/>
        <c:tickMarkSkip val="2"/>
        <c:noMultiLvlLbl val="0"/>
      </c:catAx>
      <c:valAx>
        <c:axId val="895026896"/>
        <c:scaling>
          <c:orientation val="minMax"/>
          <c:max val="700"/>
          <c:min val="300"/>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a:solidFill>
                      <a:schemeClr val="tx1">
                        <a:lumMod val="95000"/>
                        <a:lumOff val="5000"/>
                      </a:schemeClr>
                    </a:solidFill>
                    <a:latin typeface="Arial" panose="020B0604020202020204" pitchFamily="34" charset="0"/>
                    <a:cs typeface="Arial" panose="020B0604020202020204" pitchFamily="34" charset="0"/>
                  </a:rPr>
                  <a:t>CO</a:t>
                </a:r>
                <a:r>
                  <a:rPr lang="en-GB" baseline="-25000">
                    <a:solidFill>
                      <a:schemeClr val="tx1">
                        <a:lumMod val="95000"/>
                        <a:lumOff val="5000"/>
                      </a:schemeClr>
                    </a:solidFill>
                    <a:latin typeface="Arial" panose="020B0604020202020204" pitchFamily="34" charset="0"/>
                    <a:cs typeface="Arial" panose="020B0604020202020204" pitchFamily="34" charset="0"/>
                  </a:rPr>
                  <a:t>2 </a:t>
                </a:r>
                <a:r>
                  <a:rPr lang="en-GB">
                    <a:solidFill>
                      <a:schemeClr val="tx1">
                        <a:lumMod val="95000"/>
                        <a:lumOff val="5000"/>
                      </a:schemeClr>
                    </a:solidFill>
                    <a:latin typeface="Arial" panose="020B0604020202020204" pitchFamily="34" charset="0"/>
                    <a:cs typeface="Arial" panose="020B0604020202020204" pitchFamily="34" charset="0"/>
                  </a:rPr>
                  <a:t>(ppm)</a:t>
                </a:r>
              </a:p>
            </c:rich>
          </c:tx>
          <c:layout>
            <c:manualLayout>
              <c:xMode val="edge"/>
              <c:yMode val="edge"/>
              <c:x val="9.2378752886836026E-3"/>
              <c:y val="0.29657443861184019"/>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solidFill>
              <a:schemeClr val="bg2">
                <a:lumMod val="10000"/>
              </a:schemeClr>
            </a:solidFill>
          </a:ln>
          <a:effectLst/>
        </c:spPr>
        <c:txPr>
          <a:bodyPr rot="-60000000" spcFirstLastPara="1" vertOverflow="ellipsis" vert="horz" wrap="square" anchor="ctr" anchorCtr="1"/>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948035344"/>
        <c:crosses val="autoZero"/>
        <c:crossBetween val="between"/>
        <c:majorUnit val="100"/>
      </c:valAx>
      <c:spPr>
        <a:solidFill>
          <a:schemeClr val="lt1"/>
        </a:solidFill>
        <a:ln w="12700" cap="flat" cmpd="sng" algn="ctr">
          <a:solidFill>
            <a:schemeClr val="bg2">
              <a:lumMod val="10000"/>
            </a:schemeClr>
          </a:solidFill>
          <a:prstDash val="solid"/>
          <a:miter lim="800000"/>
        </a:ln>
        <a:effectLst/>
      </c:spPr>
    </c:plotArea>
    <c:legend>
      <c:legendPos val="b"/>
      <c:layout>
        <c:manualLayout>
          <c:xMode val="edge"/>
          <c:yMode val="edge"/>
          <c:x val="0.16795912058336818"/>
          <c:y val="0.62986329833770771"/>
          <c:w val="0.7133501845756578"/>
          <c:h val="7.384040536599591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8496886329416801E-2"/>
          <c:y val="2.1571321614418288E-2"/>
          <c:w val="0.88105900262467196"/>
          <c:h val="0.71203005612707937"/>
        </c:manualLayout>
      </c:layout>
      <c:lineChart>
        <c:grouping val="standard"/>
        <c:varyColors val="0"/>
        <c:ser>
          <c:idx val="0"/>
          <c:order val="0"/>
          <c:tx>
            <c:strRef>
              <c:f>'Sheet1 (2)'!$V$2</c:f>
              <c:strCache>
                <c:ptCount val="1"/>
                <c:pt idx="0">
                  <c:v>Site A</c:v>
                </c:pt>
              </c:strCache>
            </c:strRef>
          </c:tx>
          <c:spPr>
            <a:ln w="28575" cap="rnd">
              <a:solidFill>
                <a:schemeClr val="accent1"/>
              </a:solidFill>
              <a:round/>
            </a:ln>
            <a:effectLst/>
          </c:spPr>
          <c:marker>
            <c:symbol val="none"/>
          </c:marker>
          <c:cat>
            <c:strRef>
              <c:f>'Sheet1 (2)'!$U$3:$U$44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(2)'!$V$3:$V$44</c:f>
              <c:numCache>
                <c:formatCode>0.0</c:formatCode>
                <c:ptCount val="42"/>
                <c:pt idx="0">
                  <c:v>36.799999999999997</c:v>
                </c:pt>
                <c:pt idx="1">
                  <c:v>36.5</c:v>
                </c:pt>
                <c:pt idx="2">
                  <c:v>36.299999999999997</c:v>
                </c:pt>
                <c:pt idx="3">
                  <c:v>38.6</c:v>
                </c:pt>
                <c:pt idx="4">
                  <c:v>38.5</c:v>
                </c:pt>
                <c:pt idx="5">
                  <c:v>38.799999999999997</c:v>
                </c:pt>
                <c:pt idx="6">
                  <c:v>33.4</c:v>
                </c:pt>
                <c:pt idx="7">
                  <c:v>33.4</c:v>
                </c:pt>
                <c:pt idx="8">
                  <c:v>33.6</c:v>
                </c:pt>
                <c:pt idx="9">
                  <c:v>39.4</c:v>
                </c:pt>
                <c:pt idx="10">
                  <c:v>39.5</c:v>
                </c:pt>
                <c:pt idx="11">
                  <c:v>39.700000000000003</c:v>
                </c:pt>
                <c:pt idx="12">
                  <c:v>32.5</c:v>
                </c:pt>
                <c:pt idx="13">
                  <c:v>32.4</c:v>
                </c:pt>
                <c:pt idx="14">
                  <c:v>32.5</c:v>
                </c:pt>
                <c:pt idx="15">
                  <c:v>36.1</c:v>
                </c:pt>
                <c:pt idx="16">
                  <c:v>35.799999999999997</c:v>
                </c:pt>
                <c:pt idx="17">
                  <c:v>35.9</c:v>
                </c:pt>
                <c:pt idx="18">
                  <c:v>33.9</c:v>
                </c:pt>
                <c:pt idx="19">
                  <c:v>33.799999999999997</c:v>
                </c:pt>
                <c:pt idx="20">
                  <c:v>33.700000000000003</c:v>
                </c:pt>
                <c:pt idx="21">
                  <c:v>37.299999999999997</c:v>
                </c:pt>
                <c:pt idx="22">
                  <c:v>37.299999999999997</c:v>
                </c:pt>
                <c:pt idx="23">
                  <c:v>37.4</c:v>
                </c:pt>
                <c:pt idx="24">
                  <c:v>34.1</c:v>
                </c:pt>
                <c:pt idx="25">
                  <c:v>34.1</c:v>
                </c:pt>
                <c:pt idx="26">
                  <c:v>34.200000000000003</c:v>
                </c:pt>
                <c:pt idx="27">
                  <c:v>38</c:v>
                </c:pt>
                <c:pt idx="28">
                  <c:v>37.799999999999997</c:v>
                </c:pt>
                <c:pt idx="29">
                  <c:v>37.700000000000003</c:v>
                </c:pt>
                <c:pt idx="30">
                  <c:v>36</c:v>
                </c:pt>
                <c:pt idx="31">
                  <c:v>36.1</c:v>
                </c:pt>
                <c:pt idx="32">
                  <c:v>36</c:v>
                </c:pt>
                <c:pt idx="33">
                  <c:v>38.799999999999997</c:v>
                </c:pt>
                <c:pt idx="34">
                  <c:v>38.9</c:v>
                </c:pt>
                <c:pt idx="35">
                  <c:v>38.9</c:v>
                </c:pt>
                <c:pt idx="36">
                  <c:v>33.5</c:v>
                </c:pt>
                <c:pt idx="37">
                  <c:v>34.1</c:v>
                </c:pt>
                <c:pt idx="38">
                  <c:v>33.799999999999997</c:v>
                </c:pt>
                <c:pt idx="39">
                  <c:v>39</c:v>
                </c:pt>
                <c:pt idx="40">
                  <c:v>39.200000000000003</c:v>
                </c:pt>
                <c:pt idx="41">
                  <c:v>39.299999999999997</c:v>
                </c:pt>
              </c:numCache>
            </c:numRef>
          </c:val>
          <c:smooth val="0"/>
          <c:extLst>
            <c:ext xmlns:c16="http://schemas.microsoft.com/office/drawing/2014/chart" uri="{C3380CC4-5D6E-409C-BE32-E72D297353CC}">
              <c16:uniqueId val="{00000000-67FD-4A4A-83FF-C77ABF29660D}"/>
            </c:ext>
          </c:extLst>
        </c:ser>
        <c:ser>
          <c:idx val="1"/>
          <c:order val="1"/>
          <c:tx>
            <c:strRef>
              <c:f>'Sheet1 (2)'!$W$2</c:f>
              <c:strCache>
                <c:ptCount val="1"/>
                <c:pt idx="0">
                  <c:v>Site B</c:v>
                </c:pt>
              </c:strCache>
            </c:strRef>
          </c:tx>
          <c:spPr>
            <a:ln w="28575" cap="rnd">
              <a:solidFill>
                <a:schemeClr val="accent2"/>
              </a:solidFill>
              <a:round/>
            </a:ln>
            <a:effectLst/>
          </c:spPr>
          <c:marker>
            <c:symbol val="none"/>
          </c:marker>
          <c:cat>
            <c:strRef>
              <c:f>'Sheet1 (2)'!$U$3:$U$44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(2)'!$W$3:$W$44</c:f>
              <c:numCache>
                <c:formatCode>0.0</c:formatCode>
                <c:ptCount val="42"/>
                <c:pt idx="0">
                  <c:v>33.1</c:v>
                </c:pt>
                <c:pt idx="1">
                  <c:v>33.200000000000003</c:v>
                </c:pt>
                <c:pt idx="2">
                  <c:v>33.5</c:v>
                </c:pt>
                <c:pt idx="3">
                  <c:v>37.200000000000003</c:v>
                </c:pt>
                <c:pt idx="4">
                  <c:v>37.299999999999997</c:v>
                </c:pt>
                <c:pt idx="5">
                  <c:v>37.200000000000003</c:v>
                </c:pt>
                <c:pt idx="6">
                  <c:v>34.9</c:v>
                </c:pt>
                <c:pt idx="7">
                  <c:v>35.1</c:v>
                </c:pt>
                <c:pt idx="8">
                  <c:v>35.1</c:v>
                </c:pt>
                <c:pt idx="9">
                  <c:v>35.200000000000003</c:v>
                </c:pt>
                <c:pt idx="10">
                  <c:v>35.200000000000003</c:v>
                </c:pt>
                <c:pt idx="11">
                  <c:v>35.1</c:v>
                </c:pt>
                <c:pt idx="12">
                  <c:v>32.799999999999997</c:v>
                </c:pt>
                <c:pt idx="13">
                  <c:v>32.9</c:v>
                </c:pt>
                <c:pt idx="14">
                  <c:v>33</c:v>
                </c:pt>
                <c:pt idx="15">
                  <c:v>35.1</c:v>
                </c:pt>
                <c:pt idx="16">
                  <c:v>35.200000000000003</c:v>
                </c:pt>
                <c:pt idx="17">
                  <c:v>35.1</c:v>
                </c:pt>
                <c:pt idx="18">
                  <c:v>33.1</c:v>
                </c:pt>
                <c:pt idx="19">
                  <c:v>33.200000000000003</c:v>
                </c:pt>
                <c:pt idx="20">
                  <c:v>33.200000000000003</c:v>
                </c:pt>
                <c:pt idx="21">
                  <c:v>37.4</c:v>
                </c:pt>
                <c:pt idx="22">
                  <c:v>37.4</c:v>
                </c:pt>
                <c:pt idx="23">
                  <c:v>37.1</c:v>
                </c:pt>
                <c:pt idx="24">
                  <c:v>33.6</c:v>
                </c:pt>
                <c:pt idx="25">
                  <c:v>33.5</c:v>
                </c:pt>
                <c:pt idx="26">
                  <c:v>33.6</c:v>
                </c:pt>
                <c:pt idx="27">
                  <c:v>37.799999999999997</c:v>
                </c:pt>
                <c:pt idx="28">
                  <c:v>37.700000000000003</c:v>
                </c:pt>
                <c:pt idx="29">
                  <c:v>37.4</c:v>
                </c:pt>
                <c:pt idx="30">
                  <c:v>34.6</c:v>
                </c:pt>
                <c:pt idx="31">
                  <c:v>34.6</c:v>
                </c:pt>
                <c:pt idx="32">
                  <c:v>34.700000000000003</c:v>
                </c:pt>
                <c:pt idx="33">
                  <c:v>36.4</c:v>
                </c:pt>
                <c:pt idx="34">
                  <c:v>38.1</c:v>
                </c:pt>
                <c:pt idx="35">
                  <c:v>38.1</c:v>
                </c:pt>
                <c:pt idx="36">
                  <c:v>33.299999999999997</c:v>
                </c:pt>
                <c:pt idx="37">
                  <c:v>33.4</c:v>
                </c:pt>
                <c:pt idx="38">
                  <c:v>33.4</c:v>
                </c:pt>
                <c:pt idx="39">
                  <c:v>36.5</c:v>
                </c:pt>
                <c:pt idx="40">
                  <c:v>37.1</c:v>
                </c:pt>
                <c:pt idx="41">
                  <c:v>37.200000000000003</c:v>
                </c:pt>
              </c:numCache>
            </c:numRef>
          </c:val>
          <c:smooth val="0"/>
          <c:extLst>
            <c:ext xmlns:c16="http://schemas.microsoft.com/office/drawing/2014/chart" uri="{C3380CC4-5D6E-409C-BE32-E72D297353CC}">
              <c16:uniqueId val="{00000001-67FD-4A4A-83FF-C77ABF29660D}"/>
            </c:ext>
          </c:extLst>
        </c:ser>
        <c:ser>
          <c:idx val="2"/>
          <c:order val="2"/>
          <c:tx>
            <c:strRef>
              <c:f>'Sheet1 (2)'!$X$2</c:f>
              <c:strCache>
                <c:ptCount val="1"/>
                <c:pt idx="0">
                  <c:v>Site C</c:v>
                </c:pt>
              </c:strCache>
            </c:strRef>
          </c:tx>
          <c:spPr>
            <a:ln w="28575" cap="rnd">
              <a:solidFill>
                <a:schemeClr val="accent3"/>
              </a:solidFill>
              <a:round/>
            </a:ln>
            <a:effectLst/>
          </c:spPr>
          <c:marker>
            <c:symbol val="none"/>
          </c:marker>
          <c:cat>
            <c:strRef>
              <c:f>'Sheet1 (2)'!$U$3:$U$44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(2)'!$X$3:$X$44</c:f>
              <c:numCache>
                <c:formatCode>0.0</c:formatCode>
                <c:ptCount val="42"/>
                <c:pt idx="0">
                  <c:v>33.5</c:v>
                </c:pt>
                <c:pt idx="1">
                  <c:v>33.6</c:v>
                </c:pt>
                <c:pt idx="2">
                  <c:v>33.700000000000003</c:v>
                </c:pt>
                <c:pt idx="3">
                  <c:v>39.9</c:v>
                </c:pt>
                <c:pt idx="4">
                  <c:v>40</c:v>
                </c:pt>
                <c:pt idx="5">
                  <c:v>39.9</c:v>
                </c:pt>
                <c:pt idx="6">
                  <c:v>33.799999999999997</c:v>
                </c:pt>
                <c:pt idx="7">
                  <c:v>33.700000000000003</c:v>
                </c:pt>
                <c:pt idx="8">
                  <c:v>33.6</c:v>
                </c:pt>
                <c:pt idx="9">
                  <c:v>35.799999999999997</c:v>
                </c:pt>
                <c:pt idx="10">
                  <c:v>35.700000000000003</c:v>
                </c:pt>
                <c:pt idx="11">
                  <c:v>35.799999999999997</c:v>
                </c:pt>
                <c:pt idx="12">
                  <c:v>31.4</c:v>
                </c:pt>
                <c:pt idx="13">
                  <c:v>32.4</c:v>
                </c:pt>
                <c:pt idx="14">
                  <c:v>32.299999999999997</c:v>
                </c:pt>
                <c:pt idx="15">
                  <c:v>35.799999999999997</c:v>
                </c:pt>
                <c:pt idx="16">
                  <c:v>35.799999999999997</c:v>
                </c:pt>
                <c:pt idx="17">
                  <c:v>35.799999999999997</c:v>
                </c:pt>
                <c:pt idx="18">
                  <c:v>35</c:v>
                </c:pt>
                <c:pt idx="19">
                  <c:v>35.1</c:v>
                </c:pt>
                <c:pt idx="20">
                  <c:v>35.1</c:v>
                </c:pt>
                <c:pt idx="21">
                  <c:v>39.799999999999997</c:v>
                </c:pt>
                <c:pt idx="22">
                  <c:v>40</c:v>
                </c:pt>
                <c:pt idx="23">
                  <c:v>40.200000000000003</c:v>
                </c:pt>
                <c:pt idx="24">
                  <c:v>36</c:v>
                </c:pt>
                <c:pt idx="25">
                  <c:v>35.700000000000003</c:v>
                </c:pt>
                <c:pt idx="26">
                  <c:v>35.799999999999997</c:v>
                </c:pt>
                <c:pt idx="27">
                  <c:v>40</c:v>
                </c:pt>
                <c:pt idx="28">
                  <c:v>39.700000000000003</c:v>
                </c:pt>
                <c:pt idx="29">
                  <c:v>39.799999999999997</c:v>
                </c:pt>
                <c:pt idx="30">
                  <c:v>33.9</c:v>
                </c:pt>
                <c:pt idx="31">
                  <c:v>33.799999999999997</c:v>
                </c:pt>
                <c:pt idx="32">
                  <c:v>33.799999999999997</c:v>
                </c:pt>
                <c:pt idx="33">
                  <c:v>39.799999999999997</c:v>
                </c:pt>
                <c:pt idx="34">
                  <c:v>39.9</c:v>
                </c:pt>
                <c:pt idx="35">
                  <c:v>39.9</c:v>
                </c:pt>
                <c:pt idx="36">
                  <c:v>34.200000000000003</c:v>
                </c:pt>
                <c:pt idx="37">
                  <c:v>34.1</c:v>
                </c:pt>
                <c:pt idx="38">
                  <c:v>34.1</c:v>
                </c:pt>
                <c:pt idx="39">
                  <c:v>39.5</c:v>
                </c:pt>
                <c:pt idx="40">
                  <c:v>39.6</c:v>
                </c:pt>
                <c:pt idx="41">
                  <c:v>39.700000000000003</c:v>
                </c:pt>
              </c:numCache>
            </c:numRef>
          </c:val>
          <c:smooth val="0"/>
          <c:extLst>
            <c:ext xmlns:c16="http://schemas.microsoft.com/office/drawing/2014/chart" uri="{C3380CC4-5D6E-409C-BE32-E72D297353CC}">
              <c16:uniqueId val="{00000002-67FD-4A4A-83FF-C77ABF29660D}"/>
            </c:ext>
          </c:extLst>
        </c:ser>
        <c:ser>
          <c:idx val="3"/>
          <c:order val="3"/>
          <c:tx>
            <c:strRef>
              <c:f>'Sheet1 (2)'!$Y$2</c:f>
              <c:strCache>
                <c:ptCount val="1"/>
                <c:pt idx="0">
                  <c:v>Site D</c:v>
                </c:pt>
              </c:strCache>
            </c:strRef>
          </c:tx>
          <c:spPr>
            <a:ln w="28575" cap="rnd">
              <a:solidFill>
                <a:schemeClr val="accent4"/>
              </a:solidFill>
              <a:round/>
            </a:ln>
            <a:effectLst/>
          </c:spPr>
          <c:marker>
            <c:symbol val="none"/>
          </c:marker>
          <c:cat>
            <c:strRef>
              <c:f>'Sheet1 (2)'!$U$3:$U$44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(2)'!$Y$3:$Y$44</c:f>
              <c:numCache>
                <c:formatCode>General</c:formatCode>
                <c:ptCount val="42"/>
                <c:pt idx="0">
                  <c:v>34.700000000000003</c:v>
                </c:pt>
                <c:pt idx="1">
                  <c:v>34.6</c:v>
                </c:pt>
                <c:pt idx="2">
                  <c:v>34.4</c:v>
                </c:pt>
                <c:pt idx="3">
                  <c:v>37.299999999999997</c:v>
                </c:pt>
                <c:pt idx="4">
                  <c:v>37.299999999999997</c:v>
                </c:pt>
                <c:pt idx="5">
                  <c:v>37.4</c:v>
                </c:pt>
                <c:pt idx="6">
                  <c:v>37.1</c:v>
                </c:pt>
                <c:pt idx="7">
                  <c:v>37.200000000000003</c:v>
                </c:pt>
                <c:pt idx="8">
                  <c:v>37.1</c:v>
                </c:pt>
                <c:pt idx="9">
                  <c:v>36.9</c:v>
                </c:pt>
                <c:pt idx="10">
                  <c:v>37</c:v>
                </c:pt>
                <c:pt idx="11">
                  <c:v>37</c:v>
                </c:pt>
                <c:pt idx="12">
                  <c:v>32.700000000000003</c:v>
                </c:pt>
                <c:pt idx="13">
                  <c:v>32.4</c:v>
                </c:pt>
                <c:pt idx="14">
                  <c:v>32.299999999999997</c:v>
                </c:pt>
                <c:pt idx="15">
                  <c:v>37.4</c:v>
                </c:pt>
                <c:pt idx="16">
                  <c:v>37.299999999999997</c:v>
                </c:pt>
                <c:pt idx="17">
                  <c:v>37.200000000000003</c:v>
                </c:pt>
                <c:pt idx="18">
                  <c:v>36</c:v>
                </c:pt>
                <c:pt idx="19">
                  <c:v>35.6</c:v>
                </c:pt>
                <c:pt idx="20">
                  <c:v>35.6</c:v>
                </c:pt>
                <c:pt idx="21">
                  <c:v>38.5</c:v>
                </c:pt>
                <c:pt idx="22">
                  <c:v>37</c:v>
                </c:pt>
                <c:pt idx="23">
                  <c:v>37.1</c:v>
                </c:pt>
                <c:pt idx="24">
                  <c:v>37</c:v>
                </c:pt>
                <c:pt idx="25">
                  <c:v>36</c:v>
                </c:pt>
                <c:pt idx="26">
                  <c:v>35.5</c:v>
                </c:pt>
                <c:pt idx="27">
                  <c:v>37.4</c:v>
                </c:pt>
                <c:pt idx="28">
                  <c:v>37.200000000000003</c:v>
                </c:pt>
                <c:pt idx="29">
                  <c:v>37.6</c:v>
                </c:pt>
                <c:pt idx="30">
                  <c:v>35.200000000000003</c:v>
                </c:pt>
                <c:pt idx="31">
                  <c:v>35.299999999999997</c:v>
                </c:pt>
                <c:pt idx="32">
                  <c:v>35.299999999999997</c:v>
                </c:pt>
                <c:pt idx="33">
                  <c:v>39.4</c:v>
                </c:pt>
                <c:pt idx="34">
                  <c:v>39.4</c:v>
                </c:pt>
                <c:pt idx="35">
                  <c:v>39.5</c:v>
                </c:pt>
                <c:pt idx="36">
                  <c:v>37.1</c:v>
                </c:pt>
                <c:pt idx="37">
                  <c:v>37</c:v>
                </c:pt>
                <c:pt idx="38">
                  <c:v>37.1</c:v>
                </c:pt>
                <c:pt idx="39">
                  <c:v>39.700000000000003</c:v>
                </c:pt>
                <c:pt idx="40">
                  <c:v>39.700000000000003</c:v>
                </c:pt>
                <c:pt idx="41">
                  <c:v>39.6</c:v>
                </c:pt>
              </c:numCache>
            </c:numRef>
          </c:val>
          <c:smooth val="0"/>
          <c:extLst>
            <c:ext xmlns:c16="http://schemas.microsoft.com/office/drawing/2014/chart" uri="{C3380CC4-5D6E-409C-BE32-E72D297353CC}">
              <c16:uniqueId val="{00000003-67FD-4A4A-83FF-C77ABF29660D}"/>
            </c:ext>
          </c:extLst>
        </c:ser>
        <c:dLbls>
          <c:showLegendKey val="0"/>
          <c:showVal val="0"/>
          <c:showCatName val="0"/>
          <c:showSerName val="0"/>
          <c:showPercent val="0"/>
          <c:showBubbleSize val="0"/>
        </c:dLbls>
        <c:smooth val="0"/>
        <c:axId val="948035344"/>
        <c:axId val="895026896"/>
      </c:lineChart>
      <c:catAx>
        <c:axId val="94803534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r>
                  <a:rPr lang="en-GB">
                    <a:solidFill>
                      <a:schemeClr val="tx1">
                        <a:lumMod val="95000"/>
                        <a:lumOff val="5000"/>
                      </a:schemeClr>
                    </a:solidFill>
                    <a:latin typeface="Arial" panose="020B0604020202020204" pitchFamily="34" charset="0"/>
                    <a:cs typeface="Arial" panose="020B0604020202020204" pitchFamily="34" charset="0"/>
                  </a:rPr>
                  <a:t>Time (days)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w="6350" cap="flat" cmpd="sng" algn="ctr">
            <a:solidFill>
              <a:schemeClr val="dk1"/>
            </a:solidFill>
            <a:prstDash val="solid"/>
            <a:miter lim="800000"/>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95026896"/>
        <c:crosses val="autoZero"/>
        <c:auto val="1"/>
        <c:lblAlgn val="ctr"/>
        <c:lblOffset val="100"/>
        <c:tickMarkSkip val="2"/>
        <c:noMultiLvlLbl val="0"/>
      </c:catAx>
      <c:valAx>
        <c:axId val="895026896"/>
        <c:scaling>
          <c:orientation val="minMax"/>
          <c:max val="50"/>
          <c:min val="20"/>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a:solidFill>
                      <a:schemeClr val="tx1">
                        <a:lumMod val="95000"/>
                        <a:lumOff val="5000"/>
                      </a:schemeClr>
                    </a:solidFill>
                    <a:latin typeface="Arial" panose="020B0604020202020204" pitchFamily="34" charset="0"/>
                    <a:cs typeface="Arial" panose="020B0604020202020204" pitchFamily="34" charset="0"/>
                  </a:rPr>
                  <a:t>Air Temperature</a:t>
                </a:r>
                <a:r>
                  <a:rPr lang="en-GB" baseline="0">
                    <a:solidFill>
                      <a:schemeClr val="tx1">
                        <a:lumMod val="95000"/>
                        <a:lumOff val="5000"/>
                      </a:schemeClr>
                    </a:solidFill>
                    <a:latin typeface="Arial" panose="020B0604020202020204" pitchFamily="34" charset="0"/>
                    <a:cs typeface="Arial" panose="020B0604020202020204" pitchFamily="34" charset="0"/>
                  </a:rPr>
                  <a:t> (</a:t>
                </a:r>
                <a:r>
                  <a:rPr lang="en-GB" baseline="30000">
                    <a:solidFill>
                      <a:schemeClr val="tx1">
                        <a:lumMod val="95000"/>
                        <a:lumOff val="5000"/>
                      </a:schemeClr>
                    </a:solidFill>
                    <a:latin typeface="Arial" panose="020B0604020202020204" pitchFamily="34" charset="0"/>
                    <a:cs typeface="Arial" panose="020B0604020202020204" pitchFamily="34" charset="0"/>
                  </a:rPr>
                  <a:t>o</a:t>
                </a:r>
                <a:r>
                  <a:rPr lang="en-GB" baseline="0">
                    <a:solidFill>
                      <a:schemeClr val="tx1">
                        <a:lumMod val="95000"/>
                        <a:lumOff val="5000"/>
                      </a:schemeClr>
                    </a:solidFill>
                    <a:latin typeface="Arial" panose="020B0604020202020204" pitchFamily="34" charset="0"/>
                    <a:cs typeface="Arial" panose="020B0604020202020204" pitchFamily="34" charset="0"/>
                  </a:rPr>
                  <a:t>C)</a:t>
                </a:r>
                <a:endParaRPr lang="en-GB">
                  <a:solidFill>
                    <a:schemeClr val="tx1">
                      <a:lumMod val="95000"/>
                      <a:lumOff val="5000"/>
                    </a:schemeClr>
                  </a:solidFill>
                  <a:latin typeface="Arial" panose="020B0604020202020204" pitchFamily="34" charset="0"/>
                  <a:cs typeface="Arial" panose="020B0604020202020204" pitchFamily="34" charset="0"/>
                </a:endParaRPr>
              </a:p>
            </c:rich>
          </c:tx>
          <c:layout>
            <c:manualLayout>
              <c:xMode val="edge"/>
              <c:yMode val="edge"/>
              <c:x val="1.8475750577367205E-2"/>
              <c:y val="0.15768554972295129"/>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solidFill>
              <a:schemeClr val="bg2">
                <a:lumMod val="10000"/>
              </a:schemeClr>
            </a:solidFill>
          </a:ln>
          <a:effectLst/>
        </c:spPr>
        <c:txPr>
          <a:bodyPr rot="-60000000" spcFirstLastPara="1" vertOverflow="ellipsis" vert="horz" wrap="square" anchor="ctr" anchorCtr="1"/>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948035344"/>
        <c:crosses val="autoZero"/>
        <c:crossBetween val="between"/>
        <c:majorUnit val="10"/>
      </c:valAx>
      <c:spPr>
        <a:solidFill>
          <a:schemeClr val="lt1"/>
        </a:solidFill>
        <a:ln w="12700" cap="flat" cmpd="sng" algn="ctr">
          <a:solidFill>
            <a:schemeClr val="bg2">
              <a:lumMod val="10000"/>
            </a:schemeClr>
          </a:solidFill>
          <a:prstDash val="solid"/>
          <a:miter lim="800000"/>
        </a:ln>
        <a:effectLst/>
      </c:spPr>
    </c:plotArea>
    <c:legend>
      <c:legendPos val="b"/>
      <c:layout>
        <c:manualLayout>
          <c:xMode val="edge"/>
          <c:yMode val="edge"/>
          <c:x val="0.16178459494989472"/>
          <c:y val="0.63236746082850392"/>
          <c:w val="0.7133501845756578"/>
          <c:h val="7.384040536599591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240209003897606"/>
          <c:y val="5.0925925925925923E-2"/>
          <c:w val="0.85435600549931257"/>
          <c:h val="0.66009368620589093"/>
        </c:manualLayout>
      </c:layout>
      <c:lineChart>
        <c:grouping val="standard"/>
        <c:varyColors val="0"/>
        <c:ser>
          <c:idx val="0"/>
          <c:order val="0"/>
          <c:tx>
            <c:strRef>
              <c:f>'Sheet1 (2)'!$B$2</c:f>
              <c:strCache>
                <c:ptCount val="1"/>
                <c:pt idx="0">
                  <c:v>Site A</c:v>
                </c:pt>
              </c:strCache>
            </c:strRef>
          </c:tx>
          <c:spPr>
            <a:ln w="28575" cap="rnd">
              <a:solidFill>
                <a:schemeClr val="accent1"/>
              </a:solidFill>
              <a:round/>
            </a:ln>
            <a:effectLst/>
          </c:spPr>
          <c:marker>
            <c:symbol val="none"/>
          </c:marker>
          <c:cat>
            <c:strRef>
              <c:f>'Sheet1 (2)'!$A$3:$A$44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(2)'!$B$3:$B$44</c:f>
              <c:numCache>
                <c:formatCode>General</c:formatCode>
                <c:ptCount val="42"/>
                <c:pt idx="0">
                  <c:v>2</c:v>
                </c:pt>
                <c:pt idx="1">
                  <c:v>3</c:v>
                </c:pt>
                <c:pt idx="2">
                  <c:v>2</c:v>
                </c:pt>
                <c:pt idx="3">
                  <c:v>7</c:v>
                </c:pt>
                <c:pt idx="4">
                  <c:v>6</c:v>
                </c:pt>
                <c:pt idx="5">
                  <c:v>7</c:v>
                </c:pt>
                <c:pt idx="6">
                  <c:v>14</c:v>
                </c:pt>
                <c:pt idx="7">
                  <c:v>15</c:v>
                </c:pt>
                <c:pt idx="8">
                  <c:v>14</c:v>
                </c:pt>
                <c:pt idx="9">
                  <c:v>11</c:v>
                </c:pt>
                <c:pt idx="10">
                  <c:v>12</c:v>
                </c:pt>
                <c:pt idx="11">
                  <c:v>11</c:v>
                </c:pt>
                <c:pt idx="12">
                  <c:v>5</c:v>
                </c:pt>
                <c:pt idx="13">
                  <c:v>5</c:v>
                </c:pt>
                <c:pt idx="14">
                  <c:v>5</c:v>
                </c:pt>
                <c:pt idx="15">
                  <c:v>16</c:v>
                </c:pt>
                <c:pt idx="16">
                  <c:v>15</c:v>
                </c:pt>
                <c:pt idx="17">
                  <c:v>15</c:v>
                </c:pt>
                <c:pt idx="18">
                  <c:v>5</c:v>
                </c:pt>
                <c:pt idx="19">
                  <c:v>5</c:v>
                </c:pt>
                <c:pt idx="20">
                  <c:v>5</c:v>
                </c:pt>
                <c:pt idx="21">
                  <c:v>5</c:v>
                </c:pt>
                <c:pt idx="22">
                  <c:v>5</c:v>
                </c:pt>
                <c:pt idx="23">
                  <c:v>4</c:v>
                </c:pt>
                <c:pt idx="24">
                  <c:v>6</c:v>
                </c:pt>
                <c:pt idx="25">
                  <c:v>5</c:v>
                </c:pt>
                <c:pt idx="26">
                  <c:v>6</c:v>
                </c:pt>
                <c:pt idx="27">
                  <c:v>5</c:v>
                </c:pt>
                <c:pt idx="28">
                  <c:v>6</c:v>
                </c:pt>
                <c:pt idx="29">
                  <c:v>5</c:v>
                </c:pt>
                <c:pt idx="30">
                  <c:v>5</c:v>
                </c:pt>
                <c:pt idx="31">
                  <c:v>4</c:v>
                </c:pt>
                <c:pt idx="32">
                  <c:v>4</c:v>
                </c:pt>
                <c:pt idx="33">
                  <c:v>6</c:v>
                </c:pt>
                <c:pt idx="34">
                  <c:v>5</c:v>
                </c:pt>
                <c:pt idx="35">
                  <c:v>5</c:v>
                </c:pt>
                <c:pt idx="36">
                  <c:v>3</c:v>
                </c:pt>
                <c:pt idx="37">
                  <c:v>3</c:v>
                </c:pt>
                <c:pt idx="38">
                  <c:v>3</c:v>
                </c:pt>
                <c:pt idx="39">
                  <c:v>5</c:v>
                </c:pt>
                <c:pt idx="40">
                  <c:v>4</c:v>
                </c:pt>
                <c:pt idx="41">
                  <c:v>4</c:v>
                </c:pt>
              </c:numCache>
            </c:numRef>
          </c:val>
          <c:smooth val="0"/>
          <c:extLst>
            <c:ext xmlns:c16="http://schemas.microsoft.com/office/drawing/2014/chart" uri="{C3380CC4-5D6E-409C-BE32-E72D297353CC}">
              <c16:uniqueId val="{00000000-A197-4866-B032-0208D2973878}"/>
            </c:ext>
          </c:extLst>
        </c:ser>
        <c:ser>
          <c:idx val="1"/>
          <c:order val="1"/>
          <c:tx>
            <c:strRef>
              <c:f>'Sheet1 (2)'!$C$2</c:f>
              <c:strCache>
                <c:ptCount val="1"/>
                <c:pt idx="0">
                  <c:v>Site B</c:v>
                </c:pt>
              </c:strCache>
            </c:strRef>
          </c:tx>
          <c:spPr>
            <a:ln w="28575" cap="rnd">
              <a:solidFill>
                <a:schemeClr val="accent2"/>
              </a:solidFill>
              <a:round/>
            </a:ln>
            <a:effectLst/>
          </c:spPr>
          <c:marker>
            <c:symbol val="none"/>
          </c:marker>
          <c:cat>
            <c:strRef>
              <c:f>'Sheet1 (2)'!$A$3:$A$44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(2)'!$C$3:$C$44</c:f>
              <c:numCache>
                <c:formatCode>General</c:formatCode>
                <c:ptCount val="42"/>
                <c:pt idx="0">
                  <c:v>3</c:v>
                </c:pt>
                <c:pt idx="1">
                  <c:v>2</c:v>
                </c:pt>
                <c:pt idx="2">
                  <c:v>3</c:v>
                </c:pt>
                <c:pt idx="3">
                  <c:v>6</c:v>
                </c:pt>
                <c:pt idx="4">
                  <c:v>6</c:v>
                </c:pt>
                <c:pt idx="5">
                  <c:v>6</c:v>
                </c:pt>
                <c:pt idx="6">
                  <c:v>10</c:v>
                </c:pt>
                <c:pt idx="7">
                  <c:v>10</c:v>
                </c:pt>
                <c:pt idx="8">
                  <c:v>10</c:v>
                </c:pt>
                <c:pt idx="9">
                  <c:v>8</c:v>
                </c:pt>
                <c:pt idx="10">
                  <c:v>9</c:v>
                </c:pt>
                <c:pt idx="11">
                  <c:v>8</c:v>
                </c:pt>
                <c:pt idx="12">
                  <c:v>5</c:v>
                </c:pt>
                <c:pt idx="13">
                  <c:v>5</c:v>
                </c:pt>
                <c:pt idx="14">
                  <c:v>5</c:v>
                </c:pt>
                <c:pt idx="15">
                  <c:v>7</c:v>
                </c:pt>
                <c:pt idx="16">
                  <c:v>7</c:v>
                </c:pt>
                <c:pt idx="17">
                  <c:v>7</c:v>
                </c:pt>
                <c:pt idx="18">
                  <c:v>6</c:v>
                </c:pt>
                <c:pt idx="19">
                  <c:v>6</c:v>
                </c:pt>
                <c:pt idx="20">
                  <c:v>6</c:v>
                </c:pt>
                <c:pt idx="21">
                  <c:v>8</c:v>
                </c:pt>
                <c:pt idx="22">
                  <c:v>8</c:v>
                </c:pt>
                <c:pt idx="23">
                  <c:v>7</c:v>
                </c:pt>
                <c:pt idx="24">
                  <c:v>5</c:v>
                </c:pt>
                <c:pt idx="25">
                  <c:v>6</c:v>
                </c:pt>
                <c:pt idx="26">
                  <c:v>5</c:v>
                </c:pt>
                <c:pt idx="27">
                  <c:v>7</c:v>
                </c:pt>
                <c:pt idx="28">
                  <c:v>7</c:v>
                </c:pt>
                <c:pt idx="29">
                  <c:v>6</c:v>
                </c:pt>
                <c:pt idx="30">
                  <c:v>4</c:v>
                </c:pt>
                <c:pt idx="31">
                  <c:v>5</c:v>
                </c:pt>
                <c:pt idx="32">
                  <c:v>4</c:v>
                </c:pt>
                <c:pt idx="33">
                  <c:v>4</c:v>
                </c:pt>
                <c:pt idx="34">
                  <c:v>4</c:v>
                </c:pt>
                <c:pt idx="35">
                  <c:v>4</c:v>
                </c:pt>
                <c:pt idx="36">
                  <c:v>5</c:v>
                </c:pt>
                <c:pt idx="37">
                  <c:v>4</c:v>
                </c:pt>
                <c:pt idx="38">
                  <c:v>4</c:v>
                </c:pt>
                <c:pt idx="39">
                  <c:v>5</c:v>
                </c:pt>
                <c:pt idx="40">
                  <c:v>5</c:v>
                </c:pt>
                <c:pt idx="41">
                  <c:v>4</c:v>
                </c:pt>
              </c:numCache>
            </c:numRef>
          </c:val>
          <c:smooth val="0"/>
          <c:extLst>
            <c:ext xmlns:c16="http://schemas.microsoft.com/office/drawing/2014/chart" uri="{C3380CC4-5D6E-409C-BE32-E72D297353CC}">
              <c16:uniqueId val="{00000001-A197-4866-B032-0208D2973878}"/>
            </c:ext>
          </c:extLst>
        </c:ser>
        <c:ser>
          <c:idx val="2"/>
          <c:order val="2"/>
          <c:tx>
            <c:strRef>
              <c:f>'Sheet1 (2)'!$D$2</c:f>
              <c:strCache>
                <c:ptCount val="1"/>
                <c:pt idx="0">
                  <c:v>Site C</c:v>
                </c:pt>
              </c:strCache>
            </c:strRef>
          </c:tx>
          <c:spPr>
            <a:ln w="28575" cap="rnd">
              <a:solidFill>
                <a:schemeClr val="accent3"/>
              </a:solidFill>
              <a:round/>
            </a:ln>
            <a:effectLst/>
          </c:spPr>
          <c:marker>
            <c:symbol val="none"/>
          </c:marker>
          <c:cat>
            <c:strRef>
              <c:f>'Sheet1 (2)'!$A$3:$A$44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(2)'!$D$3:$D$44</c:f>
              <c:numCache>
                <c:formatCode>General</c:formatCode>
                <c:ptCount val="42"/>
                <c:pt idx="0">
                  <c:v>1</c:v>
                </c:pt>
                <c:pt idx="1">
                  <c:v>1</c:v>
                </c:pt>
                <c:pt idx="2">
                  <c:v>2</c:v>
                </c:pt>
                <c:pt idx="3">
                  <c:v>4</c:v>
                </c:pt>
                <c:pt idx="4">
                  <c:v>3</c:v>
                </c:pt>
                <c:pt idx="5">
                  <c:v>4</c:v>
                </c:pt>
                <c:pt idx="6">
                  <c:v>11</c:v>
                </c:pt>
                <c:pt idx="7">
                  <c:v>12</c:v>
                </c:pt>
                <c:pt idx="8">
                  <c:v>10</c:v>
                </c:pt>
                <c:pt idx="9">
                  <c:v>7</c:v>
                </c:pt>
                <c:pt idx="10">
                  <c:v>7</c:v>
                </c:pt>
                <c:pt idx="11">
                  <c:v>6</c:v>
                </c:pt>
                <c:pt idx="12">
                  <c:v>6</c:v>
                </c:pt>
                <c:pt idx="13">
                  <c:v>7</c:v>
                </c:pt>
                <c:pt idx="14">
                  <c:v>7</c:v>
                </c:pt>
                <c:pt idx="15">
                  <c:v>5</c:v>
                </c:pt>
                <c:pt idx="16">
                  <c:v>4</c:v>
                </c:pt>
                <c:pt idx="17">
                  <c:v>5</c:v>
                </c:pt>
                <c:pt idx="18">
                  <c:v>10</c:v>
                </c:pt>
                <c:pt idx="19">
                  <c:v>10</c:v>
                </c:pt>
                <c:pt idx="20">
                  <c:v>10</c:v>
                </c:pt>
                <c:pt idx="21">
                  <c:v>7</c:v>
                </c:pt>
                <c:pt idx="22">
                  <c:v>7</c:v>
                </c:pt>
                <c:pt idx="23">
                  <c:v>7</c:v>
                </c:pt>
                <c:pt idx="24">
                  <c:v>11</c:v>
                </c:pt>
                <c:pt idx="25">
                  <c:v>11</c:v>
                </c:pt>
                <c:pt idx="26">
                  <c:v>10</c:v>
                </c:pt>
                <c:pt idx="27">
                  <c:v>8</c:v>
                </c:pt>
                <c:pt idx="28">
                  <c:v>7</c:v>
                </c:pt>
                <c:pt idx="29">
                  <c:v>8</c:v>
                </c:pt>
                <c:pt idx="30">
                  <c:v>7</c:v>
                </c:pt>
                <c:pt idx="31">
                  <c:v>6</c:v>
                </c:pt>
                <c:pt idx="32">
                  <c:v>6</c:v>
                </c:pt>
                <c:pt idx="33">
                  <c:v>1</c:v>
                </c:pt>
                <c:pt idx="34">
                  <c:v>1</c:v>
                </c:pt>
                <c:pt idx="35">
                  <c:v>1</c:v>
                </c:pt>
                <c:pt idx="36">
                  <c:v>6</c:v>
                </c:pt>
                <c:pt idx="37">
                  <c:v>7</c:v>
                </c:pt>
                <c:pt idx="38">
                  <c:v>7</c:v>
                </c:pt>
                <c:pt idx="39">
                  <c:v>3</c:v>
                </c:pt>
                <c:pt idx="40">
                  <c:v>2</c:v>
                </c:pt>
                <c:pt idx="41">
                  <c:v>2</c:v>
                </c:pt>
              </c:numCache>
            </c:numRef>
          </c:val>
          <c:smooth val="0"/>
          <c:extLst>
            <c:ext xmlns:c16="http://schemas.microsoft.com/office/drawing/2014/chart" uri="{C3380CC4-5D6E-409C-BE32-E72D297353CC}">
              <c16:uniqueId val="{00000002-A197-4866-B032-0208D2973878}"/>
            </c:ext>
          </c:extLst>
        </c:ser>
        <c:ser>
          <c:idx val="3"/>
          <c:order val="3"/>
          <c:tx>
            <c:strRef>
              <c:f>'Sheet1 (2)'!$E$2</c:f>
              <c:strCache>
                <c:ptCount val="1"/>
                <c:pt idx="0">
                  <c:v>Site D</c:v>
                </c:pt>
              </c:strCache>
            </c:strRef>
          </c:tx>
          <c:spPr>
            <a:ln w="28575" cap="rnd">
              <a:solidFill>
                <a:schemeClr val="accent4"/>
              </a:solidFill>
              <a:round/>
            </a:ln>
            <a:effectLst/>
          </c:spPr>
          <c:marker>
            <c:symbol val="none"/>
          </c:marker>
          <c:cat>
            <c:strRef>
              <c:f>'Sheet1 (2)'!$A$3:$A$44</c:f>
              <c:strCache>
                <c:ptCount val="42"/>
                <c:pt idx="0">
                  <c:v>01/07/2024</c:v>
                </c:pt>
                <c:pt idx="1">
                  <c:v>01/08/2024</c:v>
                </c:pt>
                <c:pt idx="2">
                  <c:v>01/09/2024</c:v>
                </c:pt>
                <c:pt idx="3">
                  <c:v>01/10/2024</c:v>
                </c:pt>
                <c:pt idx="4">
                  <c:v>01/11/2024</c:v>
                </c:pt>
                <c:pt idx="5">
                  <c:v>01/12/2024</c:v>
                </c:pt>
                <c:pt idx="6">
                  <c:v>13/1/2024</c:v>
                </c:pt>
                <c:pt idx="7">
                  <c:v>14/1/2024</c:v>
                </c:pt>
                <c:pt idx="8">
                  <c:v>15/1/2024</c:v>
                </c:pt>
                <c:pt idx="9">
                  <c:v>16/1/2024</c:v>
                </c:pt>
                <c:pt idx="10">
                  <c:v>17/1/2024</c:v>
                </c:pt>
                <c:pt idx="11">
                  <c:v>18/1/2024</c:v>
                </c:pt>
                <c:pt idx="12">
                  <c:v>19/1/2024</c:v>
                </c:pt>
                <c:pt idx="13">
                  <c:v>20/1/2024</c:v>
                </c:pt>
                <c:pt idx="14">
                  <c:v>21/1/2024</c:v>
                </c:pt>
                <c:pt idx="15">
                  <c:v>22/1/2024</c:v>
                </c:pt>
                <c:pt idx="16">
                  <c:v>23/1/2024</c:v>
                </c:pt>
                <c:pt idx="17">
                  <c:v>24/1/2024</c:v>
                </c:pt>
                <c:pt idx="18">
                  <c:v>25/1/2024</c:v>
                </c:pt>
                <c:pt idx="19">
                  <c:v>26/1/2024</c:v>
                </c:pt>
                <c:pt idx="20">
                  <c:v>27/1/2024</c:v>
                </c:pt>
                <c:pt idx="21">
                  <c:v>28/1/2024</c:v>
                </c:pt>
                <c:pt idx="22">
                  <c:v>29/1/2024</c:v>
                </c:pt>
                <c:pt idx="23">
                  <c:v>30/1/2024</c:v>
                </c:pt>
                <c:pt idx="24">
                  <c:v>31/1/2024</c:v>
                </c:pt>
                <c:pt idx="25">
                  <c:v>02/01/2024</c:v>
                </c:pt>
                <c:pt idx="26">
                  <c:v>02/02/2024</c:v>
                </c:pt>
                <c:pt idx="27">
                  <c:v>02/03/2024</c:v>
                </c:pt>
                <c:pt idx="28">
                  <c:v>02/04/2024</c:v>
                </c:pt>
                <c:pt idx="29">
                  <c:v>02/05/2024</c:v>
                </c:pt>
                <c:pt idx="30">
                  <c:v>02/06/2024</c:v>
                </c:pt>
                <c:pt idx="31">
                  <c:v>02/07/2024</c:v>
                </c:pt>
                <c:pt idx="32">
                  <c:v>02/08/2024</c:v>
                </c:pt>
                <c:pt idx="33">
                  <c:v>02/09/2024</c:v>
                </c:pt>
                <c:pt idx="34">
                  <c:v>02/10/2024</c:v>
                </c:pt>
                <c:pt idx="35">
                  <c:v>02/11/2024</c:v>
                </c:pt>
                <c:pt idx="36">
                  <c:v>02/12/2024</c:v>
                </c:pt>
                <c:pt idx="37">
                  <c:v>13/2/2024</c:v>
                </c:pt>
                <c:pt idx="38">
                  <c:v>14/2/2024</c:v>
                </c:pt>
                <c:pt idx="39">
                  <c:v>15/2/2024</c:v>
                </c:pt>
                <c:pt idx="40">
                  <c:v>16/2/2024</c:v>
                </c:pt>
                <c:pt idx="41">
                  <c:v>17/2/2024</c:v>
                </c:pt>
              </c:strCache>
            </c:strRef>
          </c:cat>
          <c:val>
            <c:numRef>
              <c:f>'Sheet1 (2)'!$E$3:$E$44</c:f>
              <c:numCache>
                <c:formatCode>General</c:formatCode>
                <c:ptCount val="42"/>
                <c:pt idx="0">
                  <c:v>3</c:v>
                </c:pt>
                <c:pt idx="1">
                  <c:v>3</c:v>
                </c:pt>
                <c:pt idx="2">
                  <c:v>4</c:v>
                </c:pt>
                <c:pt idx="3">
                  <c:v>4</c:v>
                </c:pt>
                <c:pt idx="4">
                  <c:v>5</c:v>
                </c:pt>
                <c:pt idx="5">
                  <c:v>5</c:v>
                </c:pt>
                <c:pt idx="6">
                  <c:v>9</c:v>
                </c:pt>
                <c:pt idx="7">
                  <c:v>8</c:v>
                </c:pt>
                <c:pt idx="8">
                  <c:v>9</c:v>
                </c:pt>
                <c:pt idx="9">
                  <c:v>7</c:v>
                </c:pt>
                <c:pt idx="10">
                  <c:v>7</c:v>
                </c:pt>
                <c:pt idx="11">
                  <c:v>8</c:v>
                </c:pt>
                <c:pt idx="12">
                  <c:v>9</c:v>
                </c:pt>
                <c:pt idx="13">
                  <c:v>9</c:v>
                </c:pt>
                <c:pt idx="14">
                  <c:v>10</c:v>
                </c:pt>
                <c:pt idx="15">
                  <c:v>5</c:v>
                </c:pt>
                <c:pt idx="16">
                  <c:v>6</c:v>
                </c:pt>
                <c:pt idx="17">
                  <c:v>5</c:v>
                </c:pt>
                <c:pt idx="18">
                  <c:v>15</c:v>
                </c:pt>
                <c:pt idx="19">
                  <c:v>14</c:v>
                </c:pt>
                <c:pt idx="20">
                  <c:v>14</c:v>
                </c:pt>
                <c:pt idx="21">
                  <c:v>11</c:v>
                </c:pt>
                <c:pt idx="22">
                  <c:v>11</c:v>
                </c:pt>
                <c:pt idx="23">
                  <c:v>11</c:v>
                </c:pt>
                <c:pt idx="24">
                  <c:v>14</c:v>
                </c:pt>
                <c:pt idx="25">
                  <c:v>13</c:v>
                </c:pt>
                <c:pt idx="26">
                  <c:v>14</c:v>
                </c:pt>
                <c:pt idx="27">
                  <c:v>10</c:v>
                </c:pt>
                <c:pt idx="28">
                  <c:v>10</c:v>
                </c:pt>
                <c:pt idx="29">
                  <c:v>11</c:v>
                </c:pt>
                <c:pt idx="30">
                  <c:v>11</c:v>
                </c:pt>
                <c:pt idx="31">
                  <c:v>11</c:v>
                </c:pt>
                <c:pt idx="32">
                  <c:v>11</c:v>
                </c:pt>
                <c:pt idx="33">
                  <c:v>2</c:v>
                </c:pt>
                <c:pt idx="34">
                  <c:v>2</c:v>
                </c:pt>
                <c:pt idx="35">
                  <c:v>2</c:v>
                </c:pt>
                <c:pt idx="36">
                  <c:v>10</c:v>
                </c:pt>
                <c:pt idx="37">
                  <c:v>10</c:v>
                </c:pt>
                <c:pt idx="38">
                  <c:v>10</c:v>
                </c:pt>
                <c:pt idx="39">
                  <c:v>4</c:v>
                </c:pt>
                <c:pt idx="40">
                  <c:v>3</c:v>
                </c:pt>
                <c:pt idx="41">
                  <c:v>4</c:v>
                </c:pt>
              </c:numCache>
            </c:numRef>
          </c:val>
          <c:smooth val="0"/>
          <c:extLst>
            <c:ext xmlns:c16="http://schemas.microsoft.com/office/drawing/2014/chart" uri="{C3380CC4-5D6E-409C-BE32-E72D297353CC}">
              <c16:uniqueId val="{00000003-A197-4866-B032-0208D2973878}"/>
            </c:ext>
          </c:extLst>
        </c:ser>
        <c:dLbls>
          <c:showLegendKey val="0"/>
          <c:showVal val="0"/>
          <c:showCatName val="0"/>
          <c:showSerName val="0"/>
          <c:showPercent val="0"/>
          <c:showBubbleSize val="0"/>
        </c:dLbls>
        <c:smooth val="0"/>
        <c:axId val="948035344"/>
        <c:axId val="895026896"/>
      </c:lineChart>
      <c:catAx>
        <c:axId val="94803534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r>
                  <a:rPr lang="en-GB">
                    <a:solidFill>
                      <a:schemeClr val="tx1">
                        <a:lumMod val="95000"/>
                        <a:lumOff val="5000"/>
                      </a:schemeClr>
                    </a:solidFill>
                    <a:latin typeface="Arial" panose="020B0604020202020204" pitchFamily="34" charset="0"/>
                    <a:cs typeface="Arial" panose="020B0604020202020204" pitchFamily="34" charset="0"/>
                  </a:rPr>
                  <a:t>Time (days)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w="6350" cap="flat" cmpd="sng" algn="ctr">
            <a:solidFill>
              <a:schemeClr val="dk1"/>
            </a:solidFill>
            <a:prstDash val="solid"/>
            <a:miter lim="800000"/>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95026896"/>
        <c:crosses val="autoZero"/>
        <c:auto val="1"/>
        <c:lblAlgn val="ctr"/>
        <c:lblOffset val="100"/>
        <c:tickMarkSkip val="2"/>
        <c:noMultiLvlLbl val="0"/>
      </c:catAx>
      <c:valAx>
        <c:axId val="895026896"/>
        <c:scaling>
          <c:orientation val="minMax"/>
          <c:max val="20"/>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a:solidFill>
                      <a:schemeClr val="tx1">
                        <a:lumMod val="95000"/>
                        <a:lumOff val="5000"/>
                      </a:schemeClr>
                    </a:solidFill>
                    <a:latin typeface="Arial" panose="020B0604020202020204" pitchFamily="34" charset="0"/>
                    <a:cs typeface="Arial" panose="020B0604020202020204" pitchFamily="34" charset="0"/>
                  </a:rPr>
                  <a:t>CO</a:t>
                </a:r>
              </a:p>
            </c:rich>
          </c:tx>
          <c:layout>
            <c:manualLayout>
              <c:xMode val="edge"/>
              <c:yMode val="edge"/>
              <c:x val="9.2378752886836026E-3"/>
              <c:y val="0.29657443861184019"/>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out"/>
        <c:minorTickMark val="none"/>
        <c:tickLblPos val="nextTo"/>
        <c:spPr>
          <a:noFill/>
          <a:ln>
            <a:solidFill>
              <a:schemeClr val="bg2">
                <a:lumMod val="10000"/>
              </a:schemeClr>
            </a:solidFill>
          </a:ln>
          <a:effectLst/>
        </c:spPr>
        <c:txPr>
          <a:bodyPr rot="-60000000" spcFirstLastPara="1" vertOverflow="ellipsis" vert="horz" wrap="square" anchor="ctr" anchorCtr="1"/>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948035344"/>
        <c:crosses val="autoZero"/>
        <c:crossBetween val="between"/>
        <c:majorUnit val="5"/>
      </c:valAx>
      <c:spPr>
        <a:solidFill>
          <a:schemeClr val="lt1"/>
        </a:solidFill>
        <a:ln w="12700" cap="flat" cmpd="sng" algn="ctr">
          <a:solidFill>
            <a:schemeClr val="bg2">
              <a:lumMod val="10000"/>
            </a:schemeClr>
          </a:solidFill>
          <a:prstDash val="solid"/>
          <a:miter lim="800000"/>
        </a:ln>
        <a:effectLst/>
      </c:spPr>
    </c:plotArea>
    <c:legend>
      <c:legendPos val="b"/>
      <c:layout>
        <c:manualLayout>
          <c:xMode val="edge"/>
          <c:yMode val="edge"/>
          <c:x val="0.18027628763494633"/>
          <c:y val="6.9678113152522564E-2"/>
          <c:w val="0.7133501845756578"/>
          <c:h val="7.384040536599591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486132983377077"/>
          <c:y val="0.14084864391951007"/>
          <c:w val="0.84513867016622923"/>
          <c:h val="0.78054024496937879"/>
        </c:manualLayout>
      </c:layout>
      <c:barChart>
        <c:barDir val="col"/>
        <c:grouping val="clustered"/>
        <c:varyColors val="0"/>
        <c:ser>
          <c:idx val="0"/>
          <c:order val="0"/>
          <c:spPr>
            <a:solidFill>
              <a:schemeClr val="accent1"/>
            </a:solidFill>
            <a:ln>
              <a:solidFill>
                <a:schemeClr val="bg2">
                  <a:lumMod val="10000"/>
                </a:schemeClr>
              </a:solidFill>
            </a:ln>
            <a:effectLst/>
          </c:spPr>
          <c:invertIfNegative val="0"/>
          <c:errBars>
            <c:errBarType val="both"/>
            <c:errValType val="cust"/>
            <c:noEndCap val="0"/>
            <c:plus>
              <c:numRef>
                <c:f>'Sheet1 (2)'!$J$49:$J$52</c:f>
                <c:numCache>
                  <c:formatCode>General</c:formatCode>
                  <c:ptCount val="4"/>
                  <c:pt idx="0">
                    <c:v>30.33</c:v>
                  </c:pt>
                  <c:pt idx="1">
                    <c:v>27.49</c:v>
                  </c:pt>
                  <c:pt idx="2">
                    <c:v>21.38</c:v>
                  </c:pt>
                  <c:pt idx="3">
                    <c:v>51.17</c:v>
                  </c:pt>
                </c:numCache>
              </c:numRef>
            </c:plus>
            <c:minus>
              <c:numRef>
                <c:f>'Sheet1 (2)'!$J$49:$J$52</c:f>
                <c:numCache>
                  <c:formatCode>General</c:formatCode>
                  <c:ptCount val="4"/>
                  <c:pt idx="0">
                    <c:v>30.33</c:v>
                  </c:pt>
                  <c:pt idx="1">
                    <c:v>27.49</c:v>
                  </c:pt>
                  <c:pt idx="2">
                    <c:v>21.38</c:v>
                  </c:pt>
                  <c:pt idx="3">
                    <c:v>51.17</c:v>
                  </c:pt>
                </c:numCache>
              </c:numRef>
            </c:minus>
            <c:spPr>
              <a:noFill/>
              <a:ln w="6350" cap="flat" cmpd="sng" algn="ctr">
                <a:solidFill>
                  <a:schemeClr val="dk1"/>
                </a:solidFill>
                <a:prstDash val="solid"/>
                <a:miter lim="800000"/>
              </a:ln>
              <a:effectLst/>
            </c:spPr>
          </c:errBars>
          <c:cat>
            <c:strRef>
              <c:f>'Sheet1 (2)'!$H$49:$H$52</c:f>
              <c:strCache>
                <c:ptCount val="4"/>
                <c:pt idx="0">
                  <c:v>Site A</c:v>
                </c:pt>
                <c:pt idx="1">
                  <c:v>Site B</c:v>
                </c:pt>
                <c:pt idx="2">
                  <c:v>Site C</c:v>
                </c:pt>
                <c:pt idx="3">
                  <c:v>Site D</c:v>
                </c:pt>
              </c:strCache>
            </c:strRef>
          </c:cat>
          <c:val>
            <c:numRef>
              <c:f>'Sheet1 (2)'!$I$49:$I$52</c:f>
              <c:numCache>
                <c:formatCode>General</c:formatCode>
                <c:ptCount val="4"/>
                <c:pt idx="0">
                  <c:v>497.02</c:v>
                </c:pt>
                <c:pt idx="1">
                  <c:v>528.02</c:v>
                </c:pt>
                <c:pt idx="2">
                  <c:v>522.88</c:v>
                </c:pt>
                <c:pt idx="3">
                  <c:v>564.07000000000005</c:v>
                </c:pt>
              </c:numCache>
            </c:numRef>
          </c:val>
          <c:extLst>
            <c:ext xmlns:c16="http://schemas.microsoft.com/office/drawing/2014/chart" uri="{C3380CC4-5D6E-409C-BE32-E72D297353CC}">
              <c16:uniqueId val="{00000000-D0E6-47FE-9EBE-79ACBB88CCE2}"/>
            </c:ext>
          </c:extLst>
        </c:ser>
        <c:dLbls>
          <c:showLegendKey val="0"/>
          <c:showVal val="0"/>
          <c:showCatName val="0"/>
          <c:showSerName val="0"/>
          <c:showPercent val="0"/>
          <c:showBubbleSize val="0"/>
        </c:dLbls>
        <c:gapWidth val="219"/>
        <c:overlap val="-27"/>
        <c:axId val="565793423"/>
        <c:axId val="551060879"/>
      </c:barChart>
      <c:catAx>
        <c:axId val="565793423"/>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r>
                  <a:rPr lang="en-GB">
                    <a:solidFill>
                      <a:schemeClr val="bg2">
                        <a:lumMod val="10000"/>
                      </a:schemeClr>
                    </a:solidFill>
                    <a:latin typeface="Arial" panose="020B0604020202020204" pitchFamily="34" charset="0"/>
                    <a:cs typeface="Arial" panose="020B0604020202020204" pitchFamily="34" charset="0"/>
                  </a:rPr>
                  <a:t>Locations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6350" cap="flat" cmpd="sng" algn="ctr">
            <a:solidFill>
              <a:schemeClr val="dk1"/>
            </a:solidFill>
            <a:prstDash val="solid"/>
            <a:miter lim="800000"/>
          </a:ln>
          <a:effectLst/>
        </c:spPr>
        <c:txPr>
          <a:bodyPr rot="-60000000" spcFirstLastPara="1" vertOverflow="ellipsis" vert="horz" wrap="square" anchor="ctr" anchorCtr="1"/>
          <a:lstStyle/>
          <a:p>
            <a:pPr>
              <a:defRPr sz="900" b="0"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endParaRPr lang="en-US"/>
          </a:p>
        </c:txPr>
        <c:crossAx val="551060879"/>
        <c:crosses val="autoZero"/>
        <c:auto val="1"/>
        <c:lblAlgn val="ctr"/>
        <c:lblOffset val="100"/>
        <c:noMultiLvlLbl val="0"/>
      </c:catAx>
      <c:valAx>
        <c:axId val="551060879"/>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r>
                  <a:rPr lang="en-GB">
                    <a:solidFill>
                      <a:schemeClr val="bg2">
                        <a:lumMod val="10000"/>
                      </a:schemeClr>
                    </a:solidFill>
                    <a:latin typeface="Arial" panose="020B0604020202020204" pitchFamily="34" charset="0"/>
                    <a:cs typeface="Arial" panose="020B0604020202020204" pitchFamily="34" charset="0"/>
                  </a:rPr>
                  <a:t>Average daily emission of CO</a:t>
                </a:r>
                <a:r>
                  <a:rPr lang="en-GB" baseline="-25000">
                    <a:solidFill>
                      <a:schemeClr val="bg2">
                        <a:lumMod val="10000"/>
                      </a:schemeClr>
                    </a:solidFill>
                    <a:latin typeface="Arial" panose="020B0604020202020204" pitchFamily="34" charset="0"/>
                    <a:cs typeface="Arial" panose="020B0604020202020204" pitchFamily="34" charset="0"/>
                  </a:rPr>
                  <a:t>2</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a:solidFill>
              <a:schemeClr val="dk1"/>
            </a:solidFill>
          </a:ln>
          <a:effectLst/>
        </c:spPr>
        <c:txPr>
          <a:bodyPr rot="-60000000" spcFirstLastPara="1" vertOverflow="ellipsis" vert="horz" wrap="square" anchor="ctr" anchorCtr="1"/>
          <a:lstStyle/>
          <a:p>
            <a:pPr>
              <a:defRPr sz="900" b="0" i="0" u="none" strike="noStrike" kern="1200" baseline="0">
                <a:solidFill>
                  <a:schemeClr val="bg2">
                    <a:lumMod val="10000"/>
                  </a:schemeClr>
                </a:solidFill>
                <a:latin typeface="Arial" panose="020B0604020202020204" pitchFamily="34" charset="0"/>
                <a:ea typeface="+mn-ea"/>
                <a:cs typeface="Arial" panose="020B0604020202020204" pitchFamily="34" charset="0"/>
              </a:defRPr>
            </a:pPr>
            <a:endParaRPr lang="en-US"/>
          </a:p>
        </c:txPr>
        <c:crossAx val="565793423"/>
        <c:crosses val="autoZero"/>
        <c:crossBetween val="between"/>
        <c:majorUnit val="175"/>
      </c:valAx>
      <c:spPr>
        <a:noFill/>
        <a:ln w="12700">
          <a:solidFill>
            <a:schemeClr val="bg2">
              <a:lumMod val="10000"/>
            </a:schemeClr>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dirty="0"/>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dirty="0"/>
          </a:p>
        </p:txBody>
      </p:sp>
      <p:sp>
        <p:nvSpPr>
          <p:cNvPr id="3076" name="Rectangle 4"/>
          <p:cNvSpPr>
            <a:spLocks noGrp="1" noRot="1" noChangeAspect="1" noChangeArrowheads="1" noTextEdit="1"/>
          </p:cNvSpPr>
          <p:nvPr>
            <p:ph type="sldImg" idx="2"/>
          </p:nvPr>
        </p:nvSpPr>
        <p:spPr bwMode="auto">
          <a:xfrm>
            <a:off x="931863" y="692150"/>
            <a:ext cx="485298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dirty="0"/>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8F64AA5-5A0D-456F-8AB4-ECE9208990E0}" type="slidenum">
              <a:rPr lang="en-US" altLang="en-US"/>
              <a:pPr>
                <a:defRPr/>
              </a:pPr>
              <a:t>‹#›</a:t>
            </a:fld>
            <a:endParaRPr lang="en-US" altLang="en-US" dirty="0"/>
          </a:p>
        </p:txBody>
      </p:sp>
    </p:spTree>
    <p:extLst>
      <p:ext uri="{BB962C8B-B14F-4D97-AF65-F5344CB8AC3E}">
        <p14:creationId xmlns:p14="http://schemas.microsoft.com/office/powerpoint/2010/main" val="29880766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fld id="{2D2DCC4E-AF26-4184-ACB8-3F61D0E86D2A}" type="slidenum">
              <a:rPr lang="en-US" altLang="en-US" sz="1200"/>
              <a:pPr eaLnBrk="1" hangingPunct="1"/>
              <a:t>1</a:t>
            </a:fld>
            <a:endParaRPr lang="en-US" altLang="en-US" sz="1200" dirty="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511922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9838" y="11183938"/>
            <a:ext cx="42841862" cy="771525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7559675" y="20399375"/>
            <a:ext cx="35282188" cy="92011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397862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2519363" y="8399463"/>
            <a:ext cx="45362812" cy="23758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00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542663" y="1441450"/>
            <a:ext cx="11339512" cy="307165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2519363" y="1441450"/>
            <a:ext cx="33870900" cy="307165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44971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519363" y="8399463"/>
            <a:ext cx="45362812" cy="23758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7246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81450" y="23133050"/>
            <a:ext cx="42841863" cy="7150100"/>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981450" y="15257463"/>
            <a:ext cx="42841863"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455995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2519363" y="8399463"/>
            <a:ext cx="22604412"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76175" y="8399463"/>
            <a:ext cx="22606000"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8666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19363" y="8058150"/>
            <a:ext cx="22269450"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19363" y="11417300"/>
            <a:ext cx="22269450"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603200" y="8058150"/>
            <a:ext cx="22278975"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5603200" y="11417300"/>
            <a:ext cx="22278975"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837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2268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2782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3" y="1433513"/>
            <a:ext cx="16583025" cy="6099175"/>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9705638" y="1433513"/>
            <a:ext cx="28176537"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19363" y="7532688"/>
            <a:ext cx="16583025"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94088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79013" y="25199975"/>
            <a:ext cx="30240287" cy="2974975"/>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9879013" y="3216275"/>
            <a:ext cx="30240287"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9879013" y="28174950"/>
            <a:ext cx="30240287"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6934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38713" rtl="0" eaLnBrk="0" fontAlgn="base" hangingPunct="0">
        <a:spcBef>
          <a:spcPct val="0"/>
        </a:spcBef>
        <a:spcAft>
          <a:spcPct val="0"/>
        </a:spcAft>
        <a:defRPr sz="23700">
          <a:solidFill>
            <a:schemeClr val="tx2"/>
          </a:solidFill>
          <a:latin typeface="+mj-lt"/>
          <a:ea typeface="+mj-ea"/>
          <a:cs typeface="+mj-cs"/>
        </a:defRPr>
      </a:lvl1pPr>
      <a:lvl2pPr algn="ctr" defTabSz="4938713" rtl="0" eaLnBrk="0" fontAlgn="base" hangingPunct="0">
        <a:spcBef>
          <a:spcPct val="0"/>
        </a:spcBef>
        <a:spcAft>
          <a:spcPct val="0"/>
        </a:spcAft>
        <a:defRPr sz="23700">
          <a:solidFill>
            <a:schemeClr val="tx2"/>
          </a:solidFill>
          <a:latin typeface="Arial" charset="0"/>
        </a:defRPr>
      </a:lvl2pPr>
      <a:lvl3pPr algn="ctr" defTabSz="4938713" rtl="0" eaLnBrk="0" fontAlgn="base" hangingPunct="0">
        <a:spcBef>
          <a:spcPct val="0"/>
        </a:spcBef>
        <a:spcAft>
          <a:spcPct val="0"/>
        </a:spcAft>
        <a:defRPr sz="23700">
          <a:solidFill>
            <a:schemeClr val="tx2"/>
          </a:solidFill>
          <a:latin typeface="Arial" charset="0"/>
        </a:defRPr>
      </a:lvl3pPr>
      <a:lvl4pPr algn="ctr" defTabSz="4938713" rtl="0" eaLnBrk="0" fontAlgn="base" hangingPunct="0">
        <a:spcBef>
          <a:spcPct val="0"/>
        </a:spcBef>
        <a:spcAft>
          <a:spcPct val="0"/>
        </a:spcAft>
        <a:defRPr sz="23700">
          <a:solidFill>
            <a:schemeClr val="tx2"/>
          </a:solidFill>
          <a:latin typeface="Arial" charset="0"/>
        </a:defRPr>
      </a:lvl4pPr>
      <a:lvl5pPr algn="ctr" defTabSz="4938713" rtl="0" eaLnBrk="0" fontAlgn="base" hangingPunct="0">
        <a:spcBef>
          <a:spcPct val="0"/>
        </a:spcBef>
        <a:spcAft>
          <a:spcPct val="0"/>
        </a:spcAft>
        <a:defRPr sz="23700">
          <a:solidFill>
            <a:schemeClr val="tx2"/>
          </a:solidFill>
          <a:latin typeface="Arial" charset="0"/>
        </a:defRPr>
      </a:lvl5pPr>
      <a:lvl6pPr marL="457200" algn="ctr" defTabSz="4938713" rtl="0" fontAlgn="base">
        <a:spcBef>
          <a:spcPct val="0"/>
        </a:spcBef>
        <a:spcAft>
          <a:spcPct val="0"/>
        </a:spcAft>
        <a:defRPr sz="23700">
          <a:solidFill>
            <a:schemeClr val="tx2"/>
          </a:solidFill>
          <a:latin typeface="Arial" charset="0"/>
        </a:defRPr>
      </a:lvl6pPr>
      <a:lvl7pPr marL="914400" algn="ctr" defTabSz="4938713" rtl="0" fontAlgn="base">
        <a:spcBef>
          <a:spcPct val="0"/>
        </a:spcBef>
        <a:spcAft>
          <a:spcPct val="0"/>
        </a:spcAft>
        <a:defRPr sz="23700">
          <a:solidFill>
            <a:schemeClr val="tx2"/>
          </a:solidFill>
          <a:latin typeface="Arial" charset="0"/>
        </a:defRPr>
      </a:lvl7pPr>
      <a:lvl8pPr marL="1371600" algn="ctr" defTabSz="4938713" rtl="0" fontAlgn="base">
        <a:spcBef>
          <a:spcPct val="0"/>
        </a:spcBef>
        <a:spcAft>
          <a:spcPct val="0"/>
        </a:spcAft>
        <a:defRPr sz="23700">
          <a:solidFill>
            <a:schemeClr val="tx2"/>
          </a:solidFill>
          <a:latin typeface="Arial" charset="0"/>
        </a:defRPr>
      </a:lvl8pPr>
      <a:lvl9pPr marL="1828800" algn="ctr" defTabSz="4938713" rtl="0" fontAlgn="base">
        <a:spcBef>
          <a:spcPct val="0"/>
        </a:spcBef>
        <a:spcAft>
          <a:spcPct val="0"/>
        </a:spcAft>
        <a:defRPr sz="23700">
          <a:solidFill>
            <a:schemeClr val="tx2"/>
          </a:solidFill>
          <a:latin typeface="Arial" charset="0"/>
        </a:defRPr>
      </a:lvl9pPr>
    </p:titleStyle>
    <p:bodyStyle>
      <a:lvl1pPr marL="1852613" indent="-1852613" algn="l" defTabSz="4938713" rtl="0" eaLnBrk="0" fontAlgn="base" hangingPunct="0">
        <a:spcBef>
          <a:spcPct val="20000"/>
        </a:spcBef>
        <a:spcAft>
          <a:spcPct val="0"/>
        </a:spcAft>
        <a:buChar char="•"/>
        <a:defRPr sz="17200">
          <a:solidFill>
            <a:schemeClr val="tx1"/>
          </a:solidFill>
          <a:latin typeface="+mn-lt"/>
          <a:ea typeface="+mn-ea"/>
          <a:cs typeface="+mn-cs"/>
        </a:defRPr>
      </a:lvl1pPr>
      <a:lvl2pPr marL="4011613" indent="-1544638" algn="l" defTabSz="4938713" rtl="0" eaLnBrk="0" fontAlgn="base" hangingPunct="0">
        <a:spcBef>
          <a:spcPct val="20000"/>
        </a:spcBef>
        <a:spcAft>
          <a:spcPct val="0"/>
        </a:spcAft>
        <a:buChar char="–"/>
        <a:defRPr sz="15000">
          <a:solidFill>
            <a:schemeClr val="tx1"/>
          </a:solidFill>
          <a:latin typeface="+mn-lt"/>
        </a:defRPr>
      </a:lvl2pPr>
      <a:lvl3pPr marL="6170613" indent="-1231900" algn="l" defTabSz="4938713" rtl="0" eaLnBrk="0" fontAlgn="base" hangingPunct="0">
        <a:spcBef>
          <a:spcPct val="20000"/>
        </a:spcBef>
        <a:spcAft>
          <a:spcPct val="0"/>
        </a:spcAft>
        <a:buChar char="•"/>
        <a:defRPr sz="13000">
          <a:solidFill>
            <a:schemeClr val="tx1"/>
          </a:solidFill>
          <a:latin typeface="+mn-lt"/>
        </a:defRPr>
      </a:lvl3pPr>
      <a:lvl4pPr marL="8637588" indent="-1231900" algn="l" defTabSz="4938713" rtl="0" eaLnBrk="0" fontAlgn="base" hangingPunct="0">
        <a:spcBef>
          <a:spcPct val="20000"/>
        </a:spcBef>
        <a:spcAft>
          <a:spcPct val="0"/>
        </a:spcAft>
        <a:buChar char="–"/>
        <a:defRPr sz="10700">
          <a:solidFill>
            <a:schemeClr val="tx1"/>
          </a:solidFill>
          <a:latin typeface="+mn-lt"/>
        </a:defRPr>
      </a:lvl4pPr>
      <a:lvl5pPr marL="11109325" indent="-1235075" algn="l" defTabSz="4938713" rtl="0" eaLnBrk="0" fontAlgn="base" hangingPunct="0">
        <a:spcBef>
          <a:spcPct val="20000"/>
        </a:spcBef>
        <a:spcAft>
          <a:spcPct val="0"/>
        </a:spcAft>
        <a:buChar char="»"/>
        <a:defRPr sz="10700">
          <a:solidFill>
            <a:schemeClr val="tx1"/>
          </a:solidFill>
          <a:latin typeface="+mn-lt"/>
        </a:defRPr>
      </a:lvl5pPr>
      <a:lvl6pPr marL="11566525" indent="-1235075" algn="l" defTabSz="4938713" rtl="0" fontAlgn="base">
        <a:spcBef>
          <a:spcPct val="20000"/>
        </a:spcBef>
        <a:spcAft>
          <a:spcPct val="0"/>
        </a:spcAft>
        <a:buChar char="»"/>
        <a:defRPr sz="10700">
          <a:solidFill>
            <a:schemeClr val="tx1"/>
          </a:solidFill>
          <a:latin typeface="+mn-lt"/>
        </a:defRPr>
      </a:lvl6pPr>
      <a:lvl7pPr marL="12023725" indent="-1235075" algn="l" defTabSz="4938713" rtl="0" fontAlgn="base">
        <a:spcBef>
          <a:spcPct val="20000"/>
        </a:spcBef>
        <a:spcAft>
          <a:spcPct val="0"/>
        </a:spcAft>
        <a:buChar char="»"/>
        <a:defRPr sz="10700">
          <a:solidFill>
            <a:schemeClr val="tx1"/>
          </a:solidFill>
          <a:latin typeface="+mn-lt"/>
        </a:defRPr>
      </a:lvl7pPr>
      <a:lvl8pPr marL="12480925" indent="-1235075" algn="l" defTabSz="4938713" rtl="0" fontAlgn="base">
        <a:spcBef>
          <a:spcPct val="20000"/>
        </a:spcBef>
        <a:spcAft>
          <a:spcPct val="0"/>
        </a:spcAft>
        <a:buChar char="»"/>
        <a:defRPr sz="10700">
          <a:solidFill>
            <a:schemeClr val="tx1"/>
          </a:solidFill>
          <a:latin typeface="+mn-lt"/>
        </a:defRPr>
      </a:lvl8pPr>
      <a:lvl9pPr marL="12938125" indent="-1235075" algn="l" defTabSz="4938713" rtl="0" fontAlgn="base">
        <a:spcBef>
          <a:spcPct val="20000"/>
        </a:spcBef>
        <a:spcAft>
          <a:spcPct val="0"/>
        </a:spcAft>
        <a:buChar char="»"/>
        <a:defRPr sz="10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en.wikipedia.org/wiki/Nigeria" TargetMode="External"/><Relationship Id="rId7" Type="http://schemas.openxmlformats.org/officeDocument/2006/relationships/image" Target="../media/image3.png"/><Relationship Id="rId12"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eg"/><Relationship Id="rId11" Type="http://schemas.openxmlformats.org/officeDocument/2006/relationships/chart" Target="../charts/chart3.xml"/><Relationship Id="rId5" Type="http://schemas.openxmlformats.org/officeDocument/2006/relationships/image" Target="../media/image1.png"/><Relationship Id="rId10" Type="http://schemas.openxmlformats.org/officeDocument/2006/relationships/chart" Target="../charts/chart2.xml"/><Relationship Id="rId4" Type="http://schemas.openxmlformats.org/officeDocument/2006/relationships/hyperlink" Target="https://en.wikipedia.org/wiki/Ondo_State" TargetMode="External"/><Relationship Id="rId9"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37679436" y="27950160"/>
            <a:ext cx="11934702" cy="7475966"/>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051" name="AutoShape 29"/>
          <p:cNvSpPr>
            <a:spLocks noChangeArrowheads="1"/>
          </p:cNvSpPr>
          <p:nvPr/>
        </p:nvSpPr>
        <p:spPr bwMode="auto">
          <a:xfrm>
            <a:off x="12860338" y="7178675"/>
            <a:ext cx="11899900" cy="28247451"/>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052" name="AutoShape 31"/>
          <p:cNvSpPr>
            <a:spLocks noChangeArrowheads="1"/>
          </p:cNvSpPr>
          <p:nvPr/>
        </p:nvSpPr>
        <p:spPr bwMode="auto">
          <a:xfrm>
            <a:off x="24717160" y="6759544"/>
            <a:ext cx="11899900" cy="269557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055" name="Text Box 10"/>
          <p:cNvSpPr txBox="1">
            <a:spLocks noChangeArrowheads="1"/>
          </p:cNvSpPr>
          <p:nvPr/>
        </p:nvSpPr>
        <p:spPr bwMode="auto">
          <a:xfrm>
            <a:off x="13300075" y="7165975"/>
            <a:ext cx="11288713" cy="1858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5400" b="1" dirty="0">
                <a:latin typeface="Helvetica" pitchFamily="2" charset="0"/>
                <a:cs typeface="Cambria"/>
              </a:rPr>
              <a:t>Research Methods</a:t>
            </a:r>
            <a:br>
              <a:rPr lang="en-US" altLang="en-US" sz="6000" b="1" dirty="0">
                <a:latin typeface="Helvetica" pitchFamily="2" charset="0"/>
                <a:cs typeface="Cambria"/>
              </a:rPr>
            </a:br>
            <a:endParaRPr lang="en-US" altLang="en-US" sz="6000" b="1" dirty="0">
              <a:latin typeface="Helvetica" pitchFamily="2" charset="0"/>
              <a:cs typeface="Cambria"/>
            </a:endParaRPr>
          </a:p>
        </p:txBody>
      </p:sp>
      <p:sp>
        <p:nvSpPr>
          <p:cNvPr id="2057" name="AutoShape 13"/>
          <p:cNvSpPr>
            <a:spLocks noChangeArrowheads="1"/>
          </p:cNvSpPr>
          <p:nvPr/>
        </p:nvSpPr>
        <p:spPr bwMode="auto">
          <a:xfrm>
            <a:off x="787400" y="1199407"/>
            <a:ext cx="48826738" cy="5103432"/>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849" tIns="51425" rIns="102849" bIns="51425" anchor="ct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endParaRPr lang="en-US" altLang="en-US" dirty="0">
              <a:solidFill>
                <a:schemeClr val="bg1"/>
              </a:solidFill>
            </a:endParaRPr>
          </a:p>
        </p:txBody>
      </p:sp>
      <p:sp>
        <p:nvSpPr>
          <p:cNvPr id="2058" name="Text Box 14"/>
          <p:cNvSpPr txBox="1">
            <a:spLocks noChangeArrowheads="1"/>
          </p:cNvSpPr>
          <p:nvPr/>
        </p:nvSpPr>
        <p:spPr bwMode="auto">
          <a:xfrm>
            <a:off x="1400175" y="1317624"/>
            <a:ext cx="48160305" cy="2596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sz="5400" b="1" dirty="0">
                <a:latin typeface="Arial Black" panose="020B0A04020102020204" pitchFamily="34" charset="0"/>
              </a:rPr>
              <a:t>SPATIAL VARIABILITY OF CO</a:t>
            </a:r>
            <a:r>
              <a:rPr lang="en-US" sz="5400" b="1" baseline="-25000" dirty="0">
                <a:latin typeface="Arial Black" panose="020B0A04020102020204" pitchFamily="34" charset="0"/>
              </a:rPr>
              <a:t>2</a:t>
            </a:r>
            <a:r>
              <a:rPr lang="en-US" sz="5400" b="1" dirty="0">
                <a:latin typeface="Arial Black" panose="020B0A04020102020204" pitchFamily="34" charset="0"/>
              </a:rPr>
              <a:t>, CARBON MONOXIDE, AIR TEMPERATURE AND RELATIVE HUMIDITY IN AKURE CITY, NIGERIA </a:t>
            </a:r>
          </a:p>
          <a:p>
            <a:pPr lvl="0"/>
            <a:r>
              <a:rPr lang="en-US" altLang="en-US" sz="5400" b="1" dirty="0">
                <a:latin typeface="Helvetica" pitchFamily="2" charset="0"/>
              </a:rPr>
              <a:t>Teacher: Mr. Olawunmi Fasakin.  Students: </a:t>
            </a:r>
            <a:r>
              <a:rPr lang="en-US" sz="5400" b="1" dirty="0" err="1"/>
              <a:t>Ayomiposi</a:t>
            </a:r>
            <a:r>
              <a:rPr lang="en-US" sz="5400" b="1" dirty="0"/>
              <a:t> </a:t>
            </a:r>
            <a:r>
              <a:rPr lang="en-US" sz="5400" b="1" dirty="0" err="1"/>
              <a:t>Ojumu</a:t>
            </a:r>
            <a:r>
              <a:rPr lang="en-US" sz="5400" b="1" dirty="0"/>
              <a:t>, </a:t>
            </a:r>
            <a:r>
              <a:rPr lang="en-US" sz="5400" b="1" dirty="0" err="1"/>
              <a:t>Adedemeji</a:t>
            </a:r>
            <a:r>
              <a:rPr lang="en-US" sz="5400" b="1" dirty="0"/>
              <a:t> </a:t>
            </a:r>
            <a:r>
              <a:rPr lang="en-US" sz="5400" b="1" dirty="0" err="1"/>
              <a:t>Odunjo</a:t>
            </a:r>
            <a:r>
              <a:rPr lang="en-US" sz="5400" b="1" dirty="0"/>
              <a:t> and Titilayo Olatunji</a:t>
            </a:r>
            <a:endParaRPr lang="en-US" sz="5400" dirty="0"/>
          </a:p>
          <a:p>
            <a:pPr eaLnBrk="1" hangingPunct="1"/>
            <a:r>
              <a:rPr lang="en-US" altLang="en-US" sz="5400" b="1" i="1" dirty="0">
                <a:latin typeface="Helvetica" pitchFamily="2" charset="0"/>
              </a:rPr>
              <a:t>ST. PETER’S UNITY SECONDARY SCHOOL, AKURE, ONDO STATE, NIGERIA</a:t>
            </a:r>
            <a:endParaRPr lang="en-US" altLang="en-US" dirty="0">
              <a:latin typeface="Helvetica" pitchFamily="2" charset="0"/>
            </a:endParaRPr>
          </a:p>
        </p:txBody>
      </p:sp>
      <p:sp>
        <p:nvSpPr>
          <p:cNvPr id="2062" name="Text Box 27"/>
          <p:cNvSpPr txBox="1">
            <a:spLocks noChangeArrowheads="1"/>
          </p:cNvSpPr>
          <p:nvPr/>
        </p:nvSpPr>
        <p:spPr bwMode="auto">
          <a:xfrm>
            <a:off x="37679437" y="28002320"/>
            <a:ext cx="11921930" cy="2227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marL="0" lvl="1" indent="0" eaLnBrk="1" hangingPunct="1">
              <a:spcBef>
                <a:spcPct val="50000"/>
              </a:spcBef>
            </a:pPr>
            <a:r>
              <a:rPr lang="en-US" altLang="en-US" sz="4800" b="1" dirty="0">
                <a:latin typeface="Helvetica"/>
                <a:cs typeface="Cambria"/>
              </a:rPr>
              <a:t>Bibliography/</a:t>
            </a:r>
            <a:r>
              <a:rPr lang="en-US" sz="4800" b="1" dirty="0">
                <a:latin typeface="Helvetica"/>
                <a:cs typeface="Cambria"/>
              </a:rPr>
              <a:t>References</a:t>
            </a:r>
            <a:endParaRPr lang="en-US" sz="4800" dirty="0">
              <a:latin typeface="Helvetica"/>
            </a:endParaRPr>
          </a:p>
          <a:p>
            <a:pPr eaLnBrk="1" hangingPunct="1">
              <a:spcBef>
                <a:spcPct val="50000"/>
              </a:spcBef>
            </a:pPr>
            <a:endParaRPr lang="en-US" altLang="en-US" sz="6000" b="1" dirty="0">
              <a:latin typeface="Helvetica" pitchFamily="2" charset="0"/>
              <a:cs typeface="Cambria"/>
            </a:endParaRPr>
          </a:p>
        </p:txBody>
      </p:sp>
      <p:sp>
        <p:nvSpPr>
          <p:cNvPr id="2063" name="Text Box 36"/>
          <p:cNvSpPr txBox="1">
            <a:spLocks noChangeArrowheads="1"/>
          </p:cNvSpPr>
          <p:nvPr/>
        </p:nvSpPr>
        <p:spPr bwMode="auto">
          <a:xfrm>
            <a:off x="12926103" y="7955280"/>
            <a:ext cx="11824566" cy="1078009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lvl="1"/>
            <a:r>
              <a:rPr lang="en-US" altLang="en-US" sz="3600" b="1" dirty="0">
                <a:latin typeface="Garamond" panose="02020404030301010803" pitchFamily="18" charset="0"/>
                <a:cs typeface="Cambria"/>
              </a:rPr>
              <a:t>Planning Investigations</a:t>
            </a:r>
          </a:p>
          <a:p>
            <a:r>
              <a:rPr lang="en-US" sz="2800" dirty="0"/>
              <a:t>The HANNA (AQ-9901SD) instrument was used for measuring the emissions of CO and CO</a:t>
            </a:r>
            <a:r>
              <a:rPr lang="en-US" sz="2800" baseline="-25000" dirty="0"/>
              <a:t>2</a:t>
            </a:r>
            <a:r>
              <a:rPr lang="en-US" sz="2800" dirty="0"/>
              <a:t>, while relative humidity and air temperature values were also obtained at the area of investigation using the same device. Figures 2 and 3 display the HANNA instrument while one of the probes is shown in Figure 3. </a:t>
            </a:r>
          </a:p>
          <a:p>
            <a:r>
              <a:rPr lang="en-US" sz="2800" dirty="0"/>
              <a:t>ArcGIS was used for generating the map of the study area (Figure 4). Four atmospheric sites at FUTA in Akure metropolis which is within Akure South local government, Ondo State, Nigeria (Figure 4).</a:t>
            </a:r>
          </a:p>
          <a:p>
            <a:r>
              <a:rPr lang="en-US" sz="3600" b="1" dirty="0">
                <a:latin typeface="Garamond" pitchFamily="18" charset="0"/>
              </a:rPr>
              <a:t>Safety Precautions</a:t>
            </a:r>
            <a:endParaRPr lang="en-US" sz="3600" dirty="0">
              <a:latin typeface="Garamond" pitchFamily="18" charset="0"/>
            </a:endParaRPr>
          </a:p>
          <a:p>
            <a:pPr lvl="0" algn="l"/>
            <a:r>
              <a:rPr lang="en-US" sz="2800" dirty="0"/>
              <a:t>All larval habitats sampled as specimens for the research work were immediately discarded and destroyed. We sampled the larvae at or near solar moon.</a:t>
            </a:r>
          </a:p>
          <a:p>
            <a:r>
              <a:rPr lang="en-US" sz="3600" b="1" dirty="0">
                <a:latin typeface="Garamond" pitchFamily="18" charset="0"/>
              </a:rPr>
              <a:t>Geographical Location of Akure City</a:t>
            </a:r>
            <a:endParaRPr lang="en-US" sz="3600" dirty="0">
              <a:latin typeface="Garamond" pitchFamily="18" charset="0"/>
            </a:endParaRPr>
          </a:p>
          <a:p>
            <a:pPr algn="l"/>
            <a:r>
              <a:rPr lang="en-US" sz="2800" dirty="0"/>
              <a:t>Akure metropolitan city is in south-western </a:t>
            </a:r>
            <a:r>
              <a:rPr lang="en-US" sz="2800" dirty="0">
                <a:hlinkClick r:id="rId3" tooltip="Nigeria"/>
              </a:rPr>
              <a:t>Nigeria</a:t>
            </a:r>
            <a:r>
              <a:rPr lang="en-US" sz="2800" dirty="0"/>
              <a:t>, and is the capital of </a:t>
            </a:r>
            <a:r>
              <a:rPr lang="en-US" sz="2800" u="sng" dirty="0">
                <a:hlinkClick r:id="rId4" tooltip="Ondo State"/>
              </a:rPr>
              <a:t>Ondo State</a:t>
            </a:r>
            <a:r>
              <a:rPr lang="en-US" sz="2800" dirty="0"/>
              <a:t>. It lies about 7°25’ north of the equator and 5°19’ east of the Meridian (Figure 1).  Figure 2 is the Print screen of GLOBE.</a:t>
            </a:r>
          </a:p>
          <a:p>
            <a:pPr algn="l"/>
            <a:endParaRPr lang="en-US" sz="2800" dirty="0"/>
          </a:p>
          <a:p>
            <a:pPr algn="l"/>
            <a:r>
              <a:rPr lang="en-US" sz="2800" dirty="0"/>
              <a:t> GLOBE Protocols in this research work: </a:t>
            </a:r>
            <a:r>
              <a:rPr lang="en-US" sz="2800" b="1" dirty="0"/>
              <a:t>Atmosphere protocols </a:t>
            </a:r>
            <a:r>
              <a:rPr lang="en-US" sz="2800" dirty="0"/>
              <a:t>– air temperature and relative humidity; </a:t>
            </a:r>
            <a:r>
              <a:rPr lang="en-US" sz="2800" b="1" dirty="0"/>
              <a:t>Carbon protocols</a:t>
            </a:r>
            <a:r>
              <a:rPr lang="en-US" sz="2800" dirty="0"/>
              <a:t> – carbon dioxide (CO</a:t>
            </a:r>
            <a:r>
              <a:rPr lang="en-US" sz="2800" baseline="-25000" dirty="0"/>
              <a:t>2</a:t>
            </a:r>
            <a:r>
              <a:rPr lang="en-US" sz="2800" dirty="0"/>
              <a:t>) emissions; </a:t>
            </a:r>
            <a:r>
              <a:rPr lang="en-US" sz="2800" b="1" dirty="0"/>
              <a:t>Air quality protocol</a:t>
            </a:r>
            <a:r>
              <a:rPr lang="en-US" sz="2800" dirty="0"/>
              <a:t> – carbon monoxide (CO).</a:t>
            </a:r>
          </a:p>
          <a:p>
            <a:pPr algn="l"/>
            <a:endParaRPr lang="en-US" sz="2800" dirty="0"/>
          </a:p>
          <a:p>
            <a:endParaRPr lang="en-US" sz="2800" dirty="0"/>
          </a:p>
          <a:p>
            <a:pPr algn="l"/>
            <a:endParaRPr lang="en-US" sz="2800" dirty="0"/>
          </a:p>
        </p:txBody>
      </p:sp>
      <p:sp>
        <p:nvSpPr>
          <p:cNvPr id="2065" name="Text Box 39"/>
          <p:cNvSpPr txBox="1">
            <a:spLocks noChangeArrowheads="1"/>
          </p:cNvSpPr>
          <p:nvPr/>
        </p:nvSpPr>
        <p:spPr bwMode="auto">
          <a:xfrm>
            <a:off x="25398198" y="8267606"/>
            <a:ext cx="11756133" cy="28394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marL="457200" lvl="1" indent="0"/>
            <a:r>
              <a:rPr lang="en-US" altLang="en-US" sz="3600" b="1" dirty="0">
                <a:latin typeface="Garamond" panose="02020404030301010803" pitchFamily="18" charset="0"/>
                <a:cs typeface="Cambria"/>
              </a:rPr>
              <a:t>Analyzing Data</a:t>
            </a:r>
          </a:p>
          <a:p>
            <a:pPr marL="457200" lvl="1" indent="0"/>
            <a:endParaRPr lang="en-US" altLang="en-US" sz="3600" b="1" dirty="0">
              <a:latin typeface="Garamond" panose="02020404030301010803" pitchFamily="18" charset="0"/>
              <a:cs typeface="Cambria"/>
            </a:endParaRPr>
          </a:p>
          <a:p>
            <a:pPr marL="457200" lvl="1" indent="0"/>
            <a:endParaRPr lang="en-US" altLang="en-US" sz="3600" b="1" dirty="0">
              <a:latin typeface="Garamond" panose="02020404030301010803" pitchFamily="18" charset="0"/>
              <a:cs typeface="Cambria"/>
            </a:endParaRPr>
          </a:p>
          <a:p>
            <a:pPr marL="457200" lvl="1" indent="0"/>
            <a:endParaRPr lang="en-US" altLang="en-US" sz="3600" b="1" dirty="0">
              <a:latin typeface="Garamond" panose="02020404030301010803" pitchFamily="18" charset="0"/>
              <a:cs typeface="Cambria"/>
            </a:endParaRPr>
          </a:p>
          <a:p>
            <a:pPr marL="457200" lvl="1" indent="0"/>
            <a:endParaRPr lang="en-US" altLang="en-US" sz="3600" b="1" dirty="0">
              <a:latin typeface="Garamond" panose="02020404030301010803" pitchFamily="18" charset="0"/>
              <a:cs typeface="Cambria"/>
            </a:endParaRPr>
          </a:p>
        </p:txBody>
      </p:sp>
      <p:sp>
        <p:nvSpPr>
          <p:cNvPr id="2068" name="Text Box 43"/>
          <p:cNvSpPr txBox="1">
            <a:spLocks noChangeArrowheads="1"/>
          </p:cNvSpPr>
          <p:nvPr/>
        </p:nvSpPr>
        <p:spPr bwMode="auto">
          <a:xfrm>
            <a:off x="25638125" y="7178675"/>
            <a:ext cx="11288713" cy="934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5400" b="1" dirty="0">
                <a:latin typeface="Helvetica" pitchFamily="2" charset="0"/>
                <a:cs typeface="Cambria"/>
              </a:rPr>
              <a:t>Results</a:t>
            </a:r>
            <a:endParaRPr lang="en-US" altLang="en-US" sz="5400" b="1" dirty="0">
              <a:latin typeface="Garamond" panose="02020404030301010803" pitchFamily="18" charset="0"/>
              <a:cs typeface="Cambria"/>
            </a:endParaRPr>
          </a:p>
        </p:txBody>
      </p:sp>
      <p:sp>
        <p:nvSpPr>
          <p:cNvPr id="29" name="AutoShape 4"/>
          <p:cNvSpPr>
            <a:spLocks noChangeArrowheads="1"/>
          </p:cNvSpPr>
          <p:nvPr/>
        </p:nvSpPr>
        <p:spPr bwMode="auto">
          <a:xfrm>
            <a:off x="683142" y="8319320"/>
            <a:ext cx="12102464" cy="6251772"/>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 name="TextBox 1"/>
          <p:cNvSpPr txBox="1"/>
          <p:nvPr/>
        </p:nvSpPr>
        <p:spPr>
          <a:xfrm>
            <a:off x="1185421" y="7193212"/>
            <a:ext cx="11176821" cy="923330"/>
          </a:xfrm>
          <a:prstGeom prst="rect">
            <a:avLst/>
          </a:prstGeom>
          <a:noFill/>
        </p:spPr>
        <p:txBody>
          <a:bodyPr wrap="square" rtlCol="0">
            <a:spAutoFit/>
          </a:bodyPr>
          <a:lstStyle/>
          <a:p>
            <a:r>
              <a:rPr lang="en-US" sz="5400" b="1" dirty="0">
                <a:latin typeface="Helvetica" pitchFamily="2" charset="0"/>
                <a:cs typeface="Cambria"/>
              </a:rPr>
              <a:t>Abstract</a:t>
            </a:r>
          </a:p>
        </p:txBody>
      </p:sp>
      <p:sp>
        <p:nvSpPr>
          <p:cNvPr id="30" name="AutoShape 4"/>
          <p:cNvSpPr>
            <a:spLocks noChangeArrowheads="1"/>
          </p:cNvSpPr>
          <p:nvPr/>
        </p:nvSpPr>
        <p:spPr bwMode="auto">
          <a:xfrm>
            <a:off x="616423" y="15849600"/>
            <a:ext cx="12023551" cy="493776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31" name="TextBox 30"/>
          <p:cNvSpPr txBox="1"/>
          <p:nvPr/>
        </p:nvSpPr>
        <p:spPr>
          <a:xfrm>
            <a:off x="1253148" y="15880080"/>
            <a:ext cx="11176821" cy="923330"/>
          </a:xfrm>
          <a:prstGeom prst="rect">
            <a:avLst/>
          </a:prstGeom>
          <a:noFill/>
        </p:spPr>
        <p:txBody>
          <a:bodyPr wrap="square" rtlCol="0">
            <a:spAutoFit/>
          </a:bodyPr>
          <a:lstStyle/>
          <a:p>
            <a:r>
              <a:rPr lang="en-US" sz="5400" b="1" dirty="0">
                <a:latin typeface="Helvetica" pitchFamily="2" charset="0"/>
                <a:cs typeface="Cambria"/>
              </a:rPr>
              <a:t>Research Questions</a:t>
            </a:r>
            <a:endParaRPr lang="en-US" sz="5400" b="1" dirty="0">
              <a:latin typeface="Garamond" panose="02020404030301010803" pitchFamily="18" charset="0"/>
              <a:cs typeface="Cambria"/>
            </a:endParaRPr>
          </a:p>
        </p:txBody>
      </p:sp>
      <p:sp>
        <p:nvSpPr>
          <p:cNvPr id="32" name="AutoShape 4"/>
          <p:cNvSpPr>
            <a:spLocks noChangeArrowheads="1"/>
          </p:cNvSpPr>
          <p:nvPr/>
        </p:nvSpPr>
        <p:spPr bwMode="auto">
          <a:xfrm>
            <a:off x="496850" y="20909280"/>
            <a:ext cx="12102464" cy="1469040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3" name="Text Box 42"/>
          <p:cNvSpPr txBox="1">
            <a:spLocks noChangeArrowheads="1"/>
          </p:cNvSpPr>
          <p:nvPr/>
        </p:nvSpPr>
        <p:spPr bwMode="auto">
          <a:xfrm>
            <a:off x="947045" y="21000719"/>
            <a:ext cx="11288713" cy="934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5400" b="1" dirty="0">
                <a:latin typeface="Helvetica" pitchFamily="2" charset="0"/>
                <a:cs typeface="Cambria"/>
              </a:rPr>
              <a:t>Introduction</a:t>
            </a:r>
            <a:endParaRPr lang="en-US" altLang="en-US" sz="5400" b="1" dirty="0">
              <a:latin typeface="Garamond" panose="02020404030301010803" pitchFamily="18" charset="0"/>
              <a:cs typeface="Cambria"/>
            </a:endParaRPr>
          </a:p>
        </p:txBody>
      </p:sp>
      <p:sp>
        <p:nvSpPr>
          <p:cNvPr id="34" name="AutoShape 4"/>
          <p:cNvSpPr>
            <a:spLocks noChangeArrowheads="1"/>
          </p:cNvSpPr>
          <p:nvPr/>
        </p:nvSpPr>
        <p:spPr bwMode="auto">
          <a:xfrm>
            <a:off x="37498903" y="6911195"/>
            <a:ext cx="12102464" cy="1216928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5" name="TextBox 34"/>
          <p:cNvSpPr txBox="1"/>
          <p:nvPr/>
        </p:nvSpPr>
        <p:spPr>
          <a:xfrm>
            <a:off x="37876590" y="7007189"/>
            <a:ext cx="11176821" cy="923330"/>
          </a:xfrm>
          <a:prstGeom prst="rect">
            <a:avLst/>
          </a:prstGeom>
          <a:noFill/>
        </p:spPr>
        <p:txBody>
          <a:bodyPr wrap="square" rtlCol="0">
            <a:spAutoFit/>
          </a:bodyPr>
          <a:lstStyle/>
          <a:p>
            <a:r>
              <a:rPr lang="en-US" sz="5400" b="1" dirty="0">
                <a:latin typeface="Helvetica" pitchFamily="2" charset="0"/>
                <a:cs typeface="Cambria"/>
              </a:rPr>
              <a:t>Discussion</a:t>
            </a:r>
          </a:p>
        </p:txBody>
      </p:sp>
      <p:sp>
        <p:nvSpPr>
          <p:cNvPr id="36" name="AutoShape 4"/>
          <p:cNvSpPr>
            <a:spLocks noChangeArrowheads="1"/>
          </p:cNvSpPr>
          <p:nvPr/>
        </p:nvSpPr>
        <p:spPr bwMode="auto">
          <a:xfrm>
            <a:off x="37679436" y="19598641"/>
            <a:ext cx="12338244" cy="7924799"/>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6" name="Text Box 11"/>
          <p:cNvSpPr txBox="1">
            <a:spLocks noChangeArrowheads="1"/>
          </p:cNvSpPr>
          <p:nvPr/>
        </p:nvSpPr>
        <p:spPr bwMode="auto">
          <a:xfrm>
            <a:off x="37889361" y="19411736"/>
            <a:ext cx="11724777" cy="934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5400" b="1" dirty="0">
                <a:latin typeface="Helvetica" pitchFamily="2" charset="0"/>
                <a:cs typeface="Cambria"/>
              </a:rPr>
              <a:t>Conclusions</a:t>
            </a:r>
          </a:p>
        </p:txBody>
      </p:sp>
      <p:sp>
        <p:nvSpPr>
          <p:cNvPr id="40" name="TextBox 39"/>
          <p:cNvSpPr txBox="1"/>
          <p:nvPr/>
        </p:nvSpPr>
        <p:spPr>
          <a:xfrm>
            <a:off x="37693051" y="20237419"/>
            <a:ext cx="12131040" cy="6186309"/>
          </a:xfrm>
          <a:prstGeom prst="rect">
            <a:avLst/>
          </a:prstGeom>
          <a:noFill/>
        </p:spPr>
        <p:txBody>
          <a:bodyPr wrap="square" rtlCol="0">
            <a:spAutoFit/>
          </a:bodyPr>
          <a:lstStyle/>
          <a:p>
            <a:pPr algn="just"/>
            <a:r>
              <a:rPr lang="en-GB" sz="2400" dirty="0"/>
              <a:t>The combined analysis of these graphs can provide insights into the environmental conditions at each site and how they might be interrelated. For instance, higher CO and CO2 levels could be indicative of increased fossil fuel combustion, which is a significant contributor to climate change. The relative humidity and air temperature data can help in understanding the local climate dynamics and how they might be influenced by or contribute to broader climatic trends.</a:t>
            </a:r>
            <a:endParaRPr lang="en-US" sz="2400" dirty="0"/>
          </a:p>
          <a:p>
            <a:pPr algn="just"/>
            <a:r>
              <a:rPr lang="en-GB" sz="2400" dirty="0"/>
              <a:t>The interplay between CO levels, temperature, and humidity can have complex effects on local and global climates. Persistent high levels of CO can lead to deteriorating air quality and health issues, as well as contribute to the warming of the atmosphere.</a:t>
            </a:r>
            <a:endParaRPr lang="en-US" sz="2400" dirty="0"/>
          </a:p>
          <a:p>
            <a:pPr algn="l"/>
            <a:r>
              <a:rPr lang="en-US" sz="2800" b="1" dirty="0"/>
              <a:t> </a:t>
            </a:r>
            <a:r>
              <a:rPr lang="en-US" sz="3200" b="1" dirty="0"/>
              <a:t>Recommendation</a:t>
            </a:r>
            <a:endParaRPr lang="en-US" sz="3200" dirty="0"/>
          </a:p>
          <a:p>
            <a:pPr algn="just"/>
            <a:r>
              <a:rPr lang="en-US" sz="2400" dirty="0"/>
              <a:t>How to prevent global warming include the following:</a:t>
            </a:r>
          </a:p>
          <a:p>
            <a:pPr lvl="0" algn="just"/>
            <a:r>
              <a:rPr lang="en-US" sz="2400" dirty="0"/>
              <a:t>Adoption of renewable energies such as solar, wind, biomass and geothermal, that is, moving away from fossil fuels.</a:t>
            </a:r>
          </a:p>
          <a:p>
            <a:pPr algn="just"/>
            <a:r>
              <a:rPr lang="en-US" sz="2400" dirty="0"/>
              <a:t>Reducing our consumption of energy and water by using more efficient devices such as Light Emitting Devices (LED) light bulbs, innovative shower systems</a:t>
            </a:r>
            <a:r>
              <a:rPr lang="en-US" sz="2400" b="1" dirty="0"/>
              <a:t>.</a:t>
            </a:r>
            <a:endParaRPr lang="en-US" sz="2400" dirty="0"/>
          </a:p>
          <a:p>
            <a:pPr algn="l"/>
            <a:endParaRPr lang="en-US" sz="2800" dirty="0"/>
          </a:p>
        </p:txBody>
      </p:sp>
      <p:sp>
        <p:nvSpPr>
          <p:cNvPr id="41" name="TextBox 40"/>
          <p:cNvSpPr txBox="1"/>
          <p:nvPr/>
        </p:nvSpPr>
        <p:spPr>
          <a:xfrm>
            <a:off x="37498903" y="7414211"/>
            <a:ext cx="11665337" cy="9879628"/>
          </a:xfrm>
          <a:prstGeom prst="rect">
            <a:avLst/>
          </a:prstGeom>
          <a:noFill/>
        </p:spPr>
        <p:txBody>
          <a:bodyPr wrap="square" rtlCol="0">
            <a:spAutoFit/>
          </a:bodyPr>
          <a:lstStyle/>
          <a:p>
            <a:pPr algn="l"/>
            <a:endParaRPr lang="en-US" sz="2400" dirty="0"/>
          </a:p>
          <a:p>
            <a:pPr algn="just">
              <a:lnSpc>
                <a:spcPct val="150000"/>
              </a:lnSpc>
            </a:pPr>
            <a:r>
              <a:rPr lang="en-GB" sz="2400" dirty="0"/>
              <a:t>The fluctuations in CO levels could indicate varying levels of human activity or natural events that influence CO emissions. </a:t>
            </a:r>
            <a:endParaRPr lang="en-US" sz="2400" dirty="0"/>
          </a:p>
          <a:p>
            <a:pPr algn="just">
              <a:lnSpc>
                <a:spcPct val="150000"/>
              </a:lnSpc>
            </a:pPr>
            <a:endParaRPr lang="en-US" sz="2400" dirty="0"/>
          </a:p>
          <a:p>
            <a:pPr algn="just">
              <a:lnSpc>
                <a:spcPct val="150000"/>
              </a:lnSpc>
            </a:pPr>
            <a:r>
              <a:rPr lang="en-GB" sz="2400" dirty="0"/>
              <a:t>CO</a:t>
            </a:r>
            <a:r>
              <a:rPr lang="en-GB" sz="2400" baseline="-25000" dirty="0"/>
              <a:t>2</a:t>
            </a:r>
            <a:r>
              <a:rPr lang="en-GB" sz="2400" dirty="0"/>
              <a:t> levels also vary, with some sites showing more pronounced fluctuations than others. This could be related to localized sources of CO</a:t>
            </a:r>
            <a:r>
              <a:rPr lang="en-GB" sz="2400" baseline="-25000" dirty="0"/>
              <a:t>2</a:t>
            </a:r>
            <a:r>
              <a:rPr lang="en-GB" sz="2400" dirty="0"/>
              <a:t>, such as traffic or industrial activities.</a:t>
            </a:r>
            <a:endParaRPr lang="en-US" sz="2400" dirty="0"/>
          </a:p>
          <a:p>
            <a:pPr algn="just">
              <a:lnSpc>
                <a:spcPct val="150000"/>
              </a:lnSpc>
            </a:pPr>
            <a:endParaRPr lang="en-US" sz="2400" dirty="0"/>
          </a:p>
          <a:p>
            <a:pPr algn="just">
              <a:lnSpc>
                <a:spcPct val="150000"/>
              </a:lnSpc>
            </a:pPr>
            <a:r>
              <a:rPr lang="en-GB" sz="2400" dirty="0"/>
              <a:t>The interplay between CO levels, temperature, and humidity can have complex effects on local and global climates. Persistent high levels of CO can lead to deteriorating air quality and health issues, as well as contribute to the warming of the a weak negative correlation between CO emissions and time at this atmosphere..</a:t>
            </a:r>
          </a:p>
          <a:p>
            <a:pPr algn="just">
              <a:lnSpc>
                <a:spcPct val="150000"/>
              </a:lnSpc>
            </a:pPr>
            <a:endParaRPr lang="en-GB" sz="2400" dirty="0"/>
          </a:p>
          <a:p>
            <a:pPr algn="just"/>
            <a:r>
              <a:rPr lang="en-GB" sz="2400" dirty="0"/>
              <a:t> Overall, the data suggests a weak negative correlation between CO emissions and time at this location, but this finding is not statistically significant. There is a moderate positive correlation between relative humidity and air temperature, which is statistically significant.</a:t>
            </a:r>
            <a:endParaRPr lang="en-US" sz="2400" dirty="0"/>
          </a:p>
          <a:p>
            <a:pPr algn="just">
              <a:lnSpc>
                <a:spcPct val="150000"/>
              </a:lnSpc>
            </a:pPr>
            <a:endParaRPr lang="en-US" sz="2400" dirty="0"/>
          </a:p>
          <a:p>
            <a:pPr lvl="1" algn="l"/>
            <a:endParaRPr lang="en-US" sz="2400" dirty="0">
              <a:latin typeface="Garamond" panose="02020404030301010803" pitchFamily="18" charset="0"/>
            </a:endParaRPr>
          </a:p>
        </p:txBody>
      </p:sp>
      <p:sp>
        <p:nvSpPr>
          <p:cNvPr id="43" name="TextBox 42"/>
          <p:cNvSpPr txBox="1"/>
          <p:nvPr/>
        </p:nvSpPr>
        <p:spPr>
          <a:xfrm>
            <a:off x="947045" y="16733520"/>
            <a:ext cx="11482924" cy="3877985"/>
          </a:xfrm>
          <a:prstGeom prst="rect">
            <a:avLst/>
          </a:prstGeom>
          <a:noFill/>
        </p:spPr>
        <p:txBody>
          <a:bodyPr wrap="square" rtlCol="0">
            <a:spAutoFit/>
          </a:bodyPr>
          <a:lstStyle/>
          <a:p>
            <a:pPr marL="514350" lvl="0" indent="-514350" algn="just">
              <a:lnSpc>
                <a:spcPct val="150000"/>
              </a:lnSpc>
              <a:buFont typeface="+mj-lt"/>
              <a:buAutoNum type="arabicParenR"/>
            </a:pPr>
            <a:r>
              <a:rPr lang="en-US" sz="2800" dirty="0"/>
              <a:t>Do human activities influence the climate change?</a:t>
            </a:r>
          </a:p>
          <a:p>
            <a:pPr lvl="0" algn="just">
              <a:lnSpc>
                <a:spcPct val="150000"/>
              </a:lnSpc>
            </a:pPr>
            <a:r>
              <a:rPr lang="en-US" sz="2800" dirty="0"/>
              <a:t>2) Does carbon dioxide, air temperature, relative humidity and carbon monoxide play significant roles in climate change?</a:t>
            </a:r>
          </a:p>
          <a:p>
            <a:pPr lvl="0" algn="just">
              <a:lnSpc>
                <a:spcPct val="150000"/>
              </a:lnSpc>
            </a:pPr>
            <a:r>
              <a:rPr lang="en-US" sz="2800" dirty="0"/>
              <a:t>3) What is the relationship between the physicochemical factors and climate change?</a:t>
            </a:r>
          </a:p>
          <a:p>
            <a:pPr lvl="0" algn="l"/>
            <a:endParaRPr lang="en-US" sz="3600" dirty="0">
              <a:latin typeface="Garamond" panose="02020404030301010803" pitchFamily="18" charset="0"/>
            </a:endParaRPr>
          </a:p>
        </p:txBody>
      </p:sp>
      <p:sp>
        <p:nvSpPr>
          <p:cNvPr id="45" name="TextBox 44"/>
          <p:cNvSpPr txBox="1"/>
          <p:nvPr/>
        </p:nvSpPr>
        <p:spPr>
          <a:xfrm>
            <a:off x="530791" y="21701760"/>
            <a:ext cx="11844090" cy="5447645"/>
          </a:xfrm>
          <a:prstGeom prst="rect">
            <a:avLst/>
          </a:prstGeom>
          <a:noFill/>
        </p:spPr>
        <p:txBody>
          <a:bodyPr wrap="square" rtlCol="0">
            <a:spAutoFit/>
          </a:bodyPr>
          <a:lstStyle/>
          <a:p>
            <a:pPr marL="1028700" lvl="1" indent="-571500" algn="l">
              <a:buFont typeface="Arial" panose="020B0604020202020204" pitchFamily="34" charset="0"/>
              <a:buChar char="•"/>
            </a:pPr>
            <a:endParaRPr lang="en-US" sz="3000" dirty="0">
              <a:latin typeface="Garamond" panose="02020404030301010803" pitchFamily="18" charset="0"/>
            </a:endParaRPr>
          </a:p>
          <a:p>
            <a:pPr marL="1028700" lvl="1" indent="-571500" algn="l">
              <a:buFont typeface="Arial" panose="020B0604020202020204" pitchFamily="34" charset="0"/>
              <a:buChar char="•"/>
            </a:pPr>
            <a:endParaRPr lang="en-US" sz="3000" dirty="0">
              <a:latin typeface="Garamond" panose="02020404030301010803" pitchFamily="18" charset="0"/>
            </a:endParaRPr>
          </a:p>
          <a:p>
            <a:pPr marL="1028700" lvl="1" indent="-571500" algn="l">
              <a:buFont typeface="Arial" panose="020B0604020202020204" pitchFamily="34" charset="0"/>
              <a:buChar char="•"/>
            </a:pPr>
            <a:endParaRPr lang="en-US" sz="3200" dirty="0">
              <a:latin typeface="Garamond" panose="02020404030301010803" pitchFamily="18" charset="0"/>
            </a:endParaRPr>
          </a:p>
          <a:p>
            <a:pPr marL="1028700" lvl="1" indent="-571500" algn="l">
              <a:buFont typeface="Arial" panose="020B0604020202020204" pitchFamily="34" charset="0"/>
              <a:buChar char="•"/>
            </a:pPr>
            <a:endParaRPr lang="en-US" sz="3200" dirty="0">
              <a:latin typeface="Garamond" panose="02020404030301010803" pitchFamily="18" charset="0"/>
            </a:endParaRPr>
          </a:p>
          <a:p>
            <a:pPr marL="1028700" lvl="1" indent="-571500" algn="l">
              <a:buFont typeface="Arial" panose="020B0604020202020204" pitchFamily="34" charset="0"/>
              <a:buChar char="•"/>
            </a:pPr>
            <a:endParaRPr lang="en-US" sz="3200" dirty="0">
              <a:latin typeface="Garamond" panose="02020404030301010803" pitchFamily="18" charset="0"/>
            </a:endParaRPr>
          </a:p>
          <a:p>
            <a:pPr marL="1028700" lvl="1" indent="-571500" algn="l">
              <a:buFont typeface="Arial" panose="020B0604020202020204" pitchFamily="34" charset="0"/>
              <a:buChar char="•"/>
            </a:pPr>
            <a:endParaRPr lang="en-US" sz="3200" dirty="0">
              <a:latin typeface="Garamond" panose="02020404030301010803" pitchFamily="18" charset="0"/>
            </a:endParaRPr>
          </a:p>
          <a:p>
            <a:pPr marL="1028700" lvl="1" indent="-571500" algn="l">
              <a:buFont typeface="Arial" panose="020B0604020202020204" pitchFamily="34" charset="0"/>
              <a:buChar char="•"/>
            </a:pPr>
            <a:endParaRPr lang="en-US" sz="3200" dirty="0">
              <a:latin typeface="Garamond" panose="02020404030301010803" pitchFamily="18" charset="0"/>
            </a:endParaRPr>
          </a:p>
          <a:p>
            <a:pPr marL="1028700" lvl="1" indent="-571500" algn="l">
              <a:buFont typeface="Arial" panose="020B0604020202020204" pitchFamily="34" charset="0"/>
              <a:buChar char="•"/>
            </a:pPr>
            <a:endParaRPr lang="en-US" sz="3200" dirty="0">
              <a:latin typeface="Garamond" panose="02020404030301010803" pitchFamily="18" charset="0"/>
            </a:endParaRPr>
          </a:p>
          <a:p>
            <a:pPr marL="1028700" lvl="1" indent="-571500" algn="l">
              <a:buFont typeface="Arial" panose="020B0604020202020204" pitchFamily="34" charset="0"/>
              <a:buChar char="•"/>
            </a:pPr>
            <a:endParaRPr lang="en-US" sz="3200" dirty="0">
              <a:latin typeface="Garamond" panose="02020404030301010803" pitchFamily="18" charset="0"/>
            </a:endParaRPr>
          </a:p>
          <a:p>
            <a:pPr marL="1028700" lvl="1" indent="-571500" algn="l">
              <a:buFont typeface="Arial" panose="020B0604020202020204" pitchFamily="34" charset="0"/>
              <a:buChar char="•"/>
            </a:pPr>
            <a:endParaRPr lang="en-US" sz="3200" dirty="0">
              <a:latin typeface="Garamond" panose="02020404030301010803" pitchFamily="18" charset="0"/>
            </a:endParaRPr>
          </a:p>
          <a:p>
            <a:pPr marL="1028700" lvl="1" indent="-571500" algn="l"/>
            <a:r>
              <a:rPr lang="en-US" sz="3200" dirty="0">
                <a:latin typeface="Garamond" panose="02020404030301010803" pitchFamily="18" charset="0"/>
              </a:rPr>
              <a:t> </a:t>
            </a:r>
          </a:p>
        </p:txBody>
      </p:sp>
      <p:pic>
        <p:nvPicPr>
          <p:cNvPr id="5" name="Picture 4"/>
          <p:cNvPicPr>
            <a:picLocks noChangeAspect="1"/>
          </p:cNvPicPr>
          <p:nvPr/>
        </p:nvPicPr>
        <p:blipFill>
          <a:blip r:embed="rId5"/>
          <a:stretch>
            <a:fillRect/>
          </a:stretch>
        </p:blipFill>
        <p:spPr>
          <a:xfrm>
            <a:off x="40386000" y="4272726"/>
            <a:ext cx="9174480" cy="1960399"/>
          </a:xfrm>
          <a:prstGeom prst="rect">
            <a:avLst/>
          </a:prstGeom>
          <a:ln>
            <a:solidFill>
              <a:srgbClr val="0046D2"/>
            </a:solidFill>
          </a:ln>
        </p:spPr>
      </p:pic>
      <p:pic>
        <p:nvPicPr>
          <p:cNvPr id="39" name="Picture 38" descr="C:\Users\USER\Desktop\St Peters Logo.JPG"/>
          <p:cNvPicPr/>
          <p:nvPr/>
        </p:nvPicPr>
        <p:blipFill>
          <a:blip r:embed="rId6"/>
          <a:srcRect/>
          <a:stretch>
            <a:fillRect/>
          </a:stretch>
        </p:blipFill>
        <p:spPr bwMode="auto">
          <a:xfrm>
            <a:off x="1036320" y="3914470"/>
            <a:ext cx="2573154" cy="231865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8" name="TextBox 57"/>
          <p:cNvSpPr txBox="1"/>
          <p:nvPr/>
        </p:nvSpPr>
        <p:spPr>
          <a:xfrm>
            <a:off x="2103120" y="8382000"/>
            <a:ext cx="9448800" cy="584775"/>
          </a:xfrm>
          <a:prstGeom prst="rect">
            <a:avLst/>
          </a:prstGeom>
          <a:noFill/>
        </p:spPr>
        <p:txBody>
          <a:bodyPr wrap="square" rtlCol="0">
            <a:spAutoFit/>
          </a:bodyPr>
          <a:lstStyle/>
          <a:p>
            <a:endParaRPr lang="en-US" sz="3200" dirty="0"/>
          </a:p>
        </p:txBody>
      </p:sp>
      <p:sp>
        <p:nvSpPr>
          <p:cNvPr id="59" name="TextBox 58"/>
          <p:cNvSpPr txBox="1"/>
          <p:nvPr/>
        </p:nvSpPr>
        <p:spPr>
          <a:xfrm>
            <a:off x="37876590" y="28898510"/>
            <a:ext cx="11444502" cy="5755422"/>
          </a:xfrm>
          <a:prstGeom prst="rect">
            <a:avLst/>
          </a:prstGeom>
          <a:noFill/>
        </p:spPr>
        <p:txBody>
          <a:bodyPr wrap="square" rtlCol="0">
            <a:spAutoFit/>
          </a:bodyPr>
          <a:lstStyle/>
          <a:p>
            <a:pPr algn="just"/>
            <a:r>
              <a:rPr lang="en-US" sz="2800" b="1" dirty="0"/>
              <a:t> </a:t>
            </a:r>
            <a:endParaRPr lang="en-US" sz="2400" dirty="0"/>
          </a:p>
          <a:p>
            <a:pPr lvl="0" algn="just"/>
            <a:r>
              <a:rPr lang="en-US" sz="2400" dirty="0"/>
              <a:t>Afolabi, O.J., &amp; </a:t>
            </a:r>
            <a:r>
              <a:rPr lang="en-US" sz="2400" dirty="0" err="1"/>
              <a:t>Aladesanmi</a:t>
            </a:r>
            <a:r>
              <a:rPr lang="en-US" sz="2400" dirty="0"/>
              <a:t>, C.O. (2018). Seasonal variation in distribution and </a:t>
            </a:r>
          </a:p>
          <a:p>
            <a:pPr algn="just"/>
            <a:r>
              <a:rPr lang="en-US" sz="2400" dirty="0"/>
              <a:t>abundance of mosquitoes (</a:t>
            </a:r>
            <a:r>
              <a:rPr lang="en-US" sz="2400" dirty="0" err="1"/>
              <a:t>Diptera</a:t>
            </a:r>
            <a:r>
              <a:rPr lang="en-US" sz="2400" dirty="0"/>
              <a:t>: </a:t>
            </a:r>
            <a:r>
              <a:rPr lang="en-US" sz="2400" dirty="0" err="1"/>
              <a:t>Culidae</a:t>
            </a:r>
            <a:r>
              <a:rPr lang="en-US" sz="2400" dirty="0"/>
              <a:t>) in Akure North local government area, Ondo State, Nigeria, </a:t>
            </a:r>
            <a:r>
              <a:rPr lang="en-US" sz="2400" i="1" dirty="0"/>
              <a:t>Uttar Pradesh Journal of Zoology</a:t>
            </a:r>
            <a:r>
              <a:rPr lang="en-US" sz="2400" dirty="0"/>
              <a:t>, </a:t>
            </a:r>
            <a:r>
              <a:rPr lang="en-US" sz="2400" i="1" dirty="0"/>
              <a:t>38</a:t>
            </a:r>
            <a:r>
              <a:rPr lang="en-US" sz="2400" dirty="0"/>
              <a:t>, 149–159.</a:t>
            </a:r>
          </a:p>
          <a:p>
            <a:pPr algn="just"/>
            <a:endParaRPr lang="en-US" sz="2400" dirty="0"/>
          </a:p>
          <a:p>
            <a:pPr lvl="0" algn="just"/>
            <a:r>
              <a:rPr lang="en-US" sz="2400" dirty="0" err="1"/>
              <a:t>Amuka</a:t>
            </a:r>
            <a:r>
              <a:rPr lang="en-US" sz="2400" dirty="0"/>
              <a:t>, J.I., </a:t>
            </a:r>
            <a:r>
              <a:rPr lang="en-US" sz="2400" dirty="0" err="1"/>
              <a:t>Asogwa</a:t>
            </a:r>
            <a:r>
              <a:rPr lang="en-US" sz="2400" dirty="0"/>
              <a:t>, F.O., </a:t>
            </a:r>
            <a:r>
              <a:rPr lang="en-US" sz="2400" dirty="0" err="1"/>
              <a:t>Ugwuanyi</a:t>
            </a:r>
            <a:r>
              <a:rPr lang="en-US" sz="2400" dirty="0"/>
              <a:t>, R.O., </a:t>
            </a:r>
            <a:r>
              <a:rPr lang="en-US" sz="2400" dirty="0" err="1"/>
              <a:t>Omeje</a:t>
            </a:r>
            <a:r>
              <a:rPr lang="en-US" sz="2400" dirty="0"/>
              <a:t>, A.N., and </a:t>
            </a:r>
            <a:r>
              <a:rPr lang="en-US" sz="2400" dirty="0" err="1"/>
              <a:t>Onyechi</a:t>
            </a:r>
            <a:r>
              <a:rPr lang="en-US" sz="2400" dirty="0"/>
              <a:t>, T. (2018). </a:t>
            </a:r>
          </a:p>
          <a:p>
            <a:pPr algn="just"/>
            <a:r>
              <a:rPr lang="en-US" sz="2400" dirty="0"/>
              <a:t>         Climate change and life expectancy in a developing country: Evidence from </a:t>
            </a:r>
          </a:p>
          <a:p>
            <a:pPr algn="just"/>
            <a:r>
              <a:rPr lang="en-US" sz="2400" dirty="0"/>
              <a:t>         greenhouse gas (CO2) emission in Nigeria. </a:t>
            </a:r>
            <a:r>
              <a:rPr lang="en-US" sz="2400" i="1" dirty="0" err="1"/>
              <a:t>Ecojournals</a:t>
            </a:r>
            <a:r>
              <a:rPr lang="en-US" sz="2400" dirty="0"/>
              <a:t>, </a:t>
            </a:r>
            <a:r>
              <a:rPr lang="en-US" sz="2400" i="1" dirty="0"/>
              <a:t>8</a:t>
            </a:r>
            <a:r>
              <a:rPr lang="en-US" sz="2400" dirty="0"/>
              <a:t>(4)</a:t>
            </a:r>
          </a:p>
          <a:p>
            <a:pPr algn="just"/>
            <a:endParaRPr lang="en-US" sz="2400" dirty="0"/>
          </a:p>
          <a:p>
            <a:pPr lvl="0" algn="just"/>
            <a:r>
              <a:rPr lang="en-US" sz="2400" dirty="0"/>
              <a:t>Lindsey, R. (2023). Climate change: Atmospheric carbon dioxide</a:t>
            </a:r>
          </a:p>
          <a:p>
            <a:r>
              <a:rPr lang="en-US" dirty="0"/>
              <a:t> </a:t>
            </a:r>
          </a:p>
          <a:p>
            <a:pPr lvl="0" algn="l"/>
            <a:endParaRPr lang="en-US" sz="2800" dirty="0"/>
          </a:p>
        </p:txBody>
      </p:sp>
      <p:sp>
        <p:nvSpPr>
          <p:cNvPr id="62" name="TextBox 61"/>
          <p:cNvSpPr txBox="1"/>
          <p:nvPr/>
        </p:nvSpPr>
        <p:spPr>
          <a:xfrm>
            <a:off x="1036320" y="21945600"/>
            <a:ext cx="11199438" cy="5693866"/>
          </a:xfrm>
          <a:prstGeom prst="rect">
            <a:avLst/>
          </a:prstGeom>
          <a:noFill/>
        </p:spPr>
        <p:txBody>
          <a:bodyPr wrap="square" rtlCol="0">
            <a:spAutoFit/>
          </a:bodyPr>
          <a:lstStyle/>
          <a:p>
            <a:pPr marL="457200" indent="-457200" algn="just">
              <a:buFont typeface="Wingdings" panose="05000000000000000000" pitchFamily="2" charset="2"/>
              <a:buChar char="§"/>
            </a:pPr>
            <a:r>
              <a:rPr lang="en-US" sz="2800" dirty="0"/>
              <a:t>Both natural and human actions have contributed to high greenhouse gas emission and increased concentration of carbon dioxide in the atmosphere in the last four decades. This has led to global warming and subsequently to climate change (</a:t>
            </a:r>
            <a:r>
              <a:rPr lang="en-US" sz="2800" dirty="0" err="1"/>
              <a:t>Amuka</a:t>
            </a:r>
            <a:r>
              <a:rPr lang="en-US" sz="2800" dirty="0"/>
              <a:t> et al., 2018).</a:t>
            </a:r>
          </a:p>
          <a:p>
            <a:pPr marL="457200" indent="-457200" algn="just">
              <a:buFont typeface="Wingdings" panose="05000000000000000000" pitchFamily="2" charset="2"/>
              <a:buChar char="§"/>
            </a:pPr>
            <a:endParaRPr lang="en-US" sz="2800" dirty="0"/>
          </a:p>
          <a:p>
            <a:pPr marL="457200" indent="-457200" algn="just">
              <a:buFont typeface="Wingdings" panose="05000000000000000000" pitchFamily="2" charset="2"/>
              <a:buChar char="§"/>
            </a:pPr>
            <a:r>
              <a:rPr lang="en-US" sz="2800" dirty="0"/>
              <a:t>Effects of rapid climate change include global temperature rise and warming ocean. The large increase in industrial activity during the present century is discharging so much carbon dioxide into the atmosphere that the average temperature is rising at the rate of 1.5 degrees per century. Human activities have raised the atmosphere's carbon dioxide content by 50% in less than 200 years (Lindsey, 2023).</a:t>
            </a:r>
          </a:p>
        </p:txBody>
      </p:sp>
      <p:sp>
        <p:nvSpPr>
          <p:cNvPr id="11" name="Rectangle 4"/>
          <p:cNvSpPr>
            <a:spLocks noChangeArrowheads="1"/>
          </p:cNvSpPr>
          <p:nvPr/>
        </p:nvSpPr>
        <p:spPr bwMode="auto">
          <a:xfrm>
            <a:off x="22080538" y="19364325"/>
            <a:ext cx="504015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4" name="TextBox 3">
            <a:extLst>
              <a:ext uri="{FF2B5EF4-FFF2-40B4-BE49-F238E27FC236}">
                <a16:creationId xmlns:a16="http://schemas.microsoft.com/office/drawing/2014/main" id="{5190C72D-F8BD-430D-9442-A5A4B88522A1}"/>
              </a:ext>
            </a:extLst>
          </p:cNvPr>
          <p:cNvSpPr txBox="1"/>
          <p:nvPr/>
        </p:nvSpPr>
        <p:spPr>
          <a:xfrm>
            <a:off x="800171" y="8674387"/>
            <a:ext cx="11850162" cy="6863417"/>
          </a:xfrm>
          <a:prstGeom prst="rect">
            <a:avLst/>
          </a:prstGeom>
          <a:noFill/>
        </p:spPr>
        <p:txBody>
          <a:bodyPr wrap="square" rtlCol="0">
            <a:spAutoFit/>
          </a:bodyPr>
          <a:lstStyle/>
          <a:p>
            <a:r>
              <a:rPr lang="en-US" sz="2000" dirty="0"/>
              <a:t>The spatial variability of atmospheric carbon dioxide (CO</a:t>
            </a:r>
            <a:r>
              <a:rPr lang="en-US" sz="2000" baseline="-25000" dirty="0"/>
              <a:t>2</a:t>
            </a:r>
            <a:r>
              <a:rPr lang="en-US" sz="2000" dirty="0"/>
              <a:t>), carbon monoxide (CO), air temperature and relative humidity in Akure metropolitan city, Ondo State, Nigeria was carried out with the aim to determine how the earth systems are impacted by climatic changes. The objectives are to evaluate the relationships between the climate parameters. Four observational sites (A, B, C and D) were chosen within the area of investigation, which is the Federal University of Technology Akure (FUTA), Nigeria. The HANNA instrument was used to measure CO</a:t>
            </a:r>
            <a:r>
              <a:rPr lang="en-US" sz="2000" baseline="-25000" dirty="0"/>
              <a:t>2</a:t>
            </a:r>
            <a:r>
              <a:rPr lang="en-US" sz="2000" dirty="0"/>
              <a:t> and CO emissions with the corresponding air temperature and relative humidity from the four locations. </a:t>
            </a:r>
            <a:r>
              <a:rPr lang="en-GB" sz="2000" dirty="0"/>
              <a:t>The interplay between CO levels, temperature, and humidity can have complex effects on local and regional climates. Persistent high levels of CO can lead to deteriorating air quality and health issues, as well as contribute to the warming of the atmosphere. There is a weak negative correlation between CO emissions and time (days) (correlation coefficient of -0.139). This suggests CO emissions may be slightly lower over time. There is a very weak positive correlation between CO</a:t>
            </a:r>
            <a:r>
              <a:rPr lang="en-GB" sz="2000" baseline="-25000" dirty="0"/>
              <a:t>2</a:t>
            </a:r>
            <a:r>
              <a:rPr lang="en-GB" sz="2000" dirty="0"/>
              <a:t> emissions and time (days) (correlation coefficient of 0.005), which is close to zero and suggests no relationship. There is a moderate positive correlation between air temperature and relative humidity (correlation coefficient of 0.779). This means that as relative humidity increases, air temperature also tends to increase. There is a weak positive correlation between CO emissions and CO2 emissions (correlation coefficient of 0.204) and a weak negative correlation between CO emissions and air temperature (correlation coefficient of -0.111). </a:t>
            </a:r>
            <a:r>
              <a:rPr lang="en-US" sz="2000" dirty="0"/>
              <a:t>It is therefore recommended to incorporate sustainable transportation system, adopt sustainable agriculture and forest management, and building sustainable infrastructure to reduce the CO</a:t>
            </a:r>
            <a:r>
              <a:rPr lang="en-US" sz="2000" baseline="-25000" dirty="0"/>
              <a:t>2</a:t>
            </a:r>
            <a:r>
              <a:rPr lang="en-US" sz="2000" dirty="0"/>
              <a:t> emissions from buildings and building new low energy physical structures. Also, adopting renewable energies such as solar, wind, biomass and geothermal, that is, moving away from fossil fuels.</a:t>
            </a:r>
          </a:p>
          <a:p>
            <a:r>
              <a:rPr lang="en-US" sz="2000" b="1" dirty="0"/>
              <a:t>Keywords</a:t>
            </a:r>
            <a:r>
              <a:rPr lang="en-US" sz="2000" dirty="0"/>
              <a:t>: Carbon dioxide, Carbon monoxide, Air temperature, Humidity, Climate change.</a:t>
            </a:r>
          </a:p>
        </p:txBody>
      </p:sp>
      <p:pic>
        <p:nvPicPr>
          <p:cNvPr id="64" name="Picture 63">
            <a:extLst>
              <a:ext uri="{FF2B5EF4-FFF2-40B4-BE49-F238E27FC236}">
                <a16:creationId xmlns:a16="http://schemas.microsoft.com/office/drawing/2014/main" id="{90610683-C36B-4724-AA0E-1A2E052A56AC}"/>
              </a:ext>
            </a:extLst>
          </p:cNvPr>
          <p:cNvPicPr/>
          <p:nvPr/>
        </p:nvPicPr>
        <p:blipFill>
          <a:blip r:embed="rId7"/>
          <a:stretch>
            <a:fillRect/>
          </a:stretch>
        </p:blipFill>
        <p:spPr>
          <a:xfrm>
            <a:off x="12989772" y="17604315"/>
            <a:ext cx="4184265" cy="717593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5" name="Text Box 6">
            <a:extLst>
              <a:ext uri="{FF2B5EF4-FFF2-40B4-BE49-F238E27FC236}">
                <a16:creationId xmlns:a16="http://schemas.microsoft.com/office/drawing/2014/main" id="{AA1EA191-3834-4999-BEFF-FE43379DB2DD}"/>
              </a:ext>
            </a:extLst>
          </p:cNvPr>
          <p:cNvSpPr txBox="1"/>
          <p:nvPr/>
        </p:nvSpPr>
        <p:spPr>
          <a:xfrm>
            <a:off x="12912138" y="25097805"/>
            <a:ext cx="3582188" cy="1116561"/>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Figure 3. A sample of a probe attached with the device.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6" name="Picture 65">
            <a:extLst>
              <a:ext uri="{FF2B5EF4-FFF2-40B4-BE49-F238E27FC236}">
                <a16:creationId xmlns:a16="http://schemas.microsoft.com/office/drawing/2014/main" id="{8FF98C50-DC2D-40E9-853E-607C50A5FDFD}"/>
              </a:ext>
            </a:extLst>
          </p:cNvPr>
          <p:cNvPicPr/>
          <p:nvPr/>
        </p:nvPicPr>
        <p:blipFill>
          <a:blip r:embed="rId8"/>
          <a:stretch>
            <a:fillRect/>
          </a:stretch>
        </p:blipFill>
        <p:spPr>
          <a:xfrm>
            <a:off x="17505815" y="17604316"/>
            <a:ext cx="6886274" cy="7313084"/>
          </a:xfrm>
          <a:prstGeom prst="rect">
            <a:avLst/>
          </a:prstGeom>
        </p:spPr>
      </p:pic>
      <p:sp>
        <p:nvSpPr>
          <p:cNvPr id="67" name="Text Box 7">
            <a:extLst>
              <a:ext uri="{FF2B5EF4-FFF2-40B4-BE49-F238E27FC236}">
                <a16:creationId xmlns:a16="http://schemas.microsoft.com/office/drawing/2014/main" id="{E00F9CB8-0FCB-44E2-A17C-F81EFA7D7448}"/>
              </a:ext>
            </a:extLst>
          </p:cNvPr>
          <p:cNvSpPr txBox="1"/>
          <p:nvPr/>
        </p:nvSpPr>
        <p:spPr>
          <a:xfrm>
            <a:off x="17933988" y="25113370"/>
            <a:ext cx="6145212" cy="679866"/>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200">
                <a:effectLst/>
                <a:latin typeface="Arial" panose="020B0604020202020204" pitchFamily="34" charset="0"/>
                <a:ea typeface="Calibri" panose="020F0502020204030204" pitchFamily="34" charset="0"/>
                <a:cs typeface="Times New Roman" panose="02020603050405020304" pitchFamily="18" charset="0"/>
              </a:rPr>
              <a:t>Figure 4. (a) Map of Nigeria, (b) 18 local government areas of Ondo State and (c) four observation sites at FUTA campus.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9" name="Chart 68">
            <a:extLst>
              <a:ext uri="{FF2B5EF4-FFF2-40B4-BE49-F238E27FC236}">
                <a16:creationId xmlns:a16="http://schemas.microsoft.com/office/drawing/2014/main" id="{63B8666A-786A-4D77-A8A6-6F73E57F3A42}"/>
              </a:ext>
            </a:extLst>
          </p:cNvPr>
          <p:cNvGraphicFramePr/>
          <p:nvPr>
            <p:extLst>
              <p:ext uri="{D42A27DB-BD31-4B8C-83A1-F6EECF244321}">
                <p14:modId xmlns:p14="http://schemas.microsoft.com/office/powerpoint/2010/main" val="2446003933"/>
              </p:ext>
            </p:extLst>
          </p:nvPr>
        </p:nvGraphicFramePr>
        <p:xfrm>
          <a:off x="25200769" y="9518803"/>
          <a:ext cx="10537031" cy="3071495"/>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71" name="Chart 70">
            <a:extLst>
              <a:ext uri="{FF2B5EF4-FFF2-40B4-BE49-F238E27FC236}">
                <a16:creationId xmlns:a16="http://schemas.microsoft.com/office/drawing/2014/main" id="{985FD437-0812-9442-7BC0-E579E26166A5}"/>
              </a:ext>
            </a:extLst>
          </p:cNvPr>
          <p:cNvGraphicFramePr/>
          <p:nvPr>
            <p:extLst>
              <p:ext uri="{D42A27DB-BD31-4B8C-83A1-F6EECF244321}">
                <p14:modId xmlns:p14="http://schemas.microsoft.com/office/powerpoint/2010/main" val="2654850790"/>
              </p:ext>
            </p:extLst>
          </p:nvPr>
        </p:nvGraphicFramePr>
        <p:xfrm>
          <a:off x="26212800" y="13141654"/>
          <a:ext cx="9525000" cy="3071495"/>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72" name="Chart 71">
            <a:extLst>
              <a:ext uri="{FF2B5EF4-FFF2-40B4-BE49-F238E27FC236}">
                <a16:creationId xmlns:a16="http://schemas.microsoft.com/office/drawing/2014/main" id="{FC2FE447-121D-4B3D-BE92-88D35511A632}"/>
              </a:ext>
            </a:extLst>
          </p:cNvPr>
          <p:cNvGraphicFramePr/>
          <p:nvPr>
            <p:extLst>
              <p:ext uri="{D42A27DB-BD31-4B8C-83A1-F6EECF244321}">
                <p14:modId xmlns:p14="http://schemas.microsoft.com/office/powerpoint/2010/main" val="2951602324"/>
              </p:ext>
            </p:extLst>
          </p:nvPr>
        </p:nvGraphicFramePr>
        <p:xfrm>
          <a:off x="26212800" y="16489839"/>
          <a:ext cx="9067800" cy="3020060"/>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73" name="Chart 72">
            <a:extLst>
              <a:ext uri="{FF2B5EF4-FFF2-40B4-BE49-F238E27FC236}">
                <a16:creationId xmlns:a16="http://schemas.microsoft.com/office/drawing/2014/main" id="{47CBC8F3-0735-4840-B6C1-CCA808B0C1A1}"/>
              </a:ext>
            </a:extLst>
          </p:cNvPr>
          <p:cNvGraphicFramePr/>
          <p:nvPr>
            <p:extLst>
              <p:ext uri="{D42A27DB-BD31-4B8C-83A1-F6EECF244321}">
                <p14:modId xmlns:p14="http://schemas.microsoft.com/office/powerpoint/2010/main" val="80973829"/>
              </p:ext>
            </p:extLst>
          </p:nvPr>
        </p:nvGraphicFramePr>
        <p:xfrm>
          <a:off x="26212800" y="19641185"/>
          <a:ext cx="9067799" cy="2743200"/>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6" name="Table 5">
            <a:extLst>
              <a:ext uri="{FF2B5EF4-FFF2-40B4-BE49-F238E27FC236}">
                <a16:creationId xmlns:a16="http://schemas.microsoft.com/office/drawing/2014/main" id="{057B07CD-C5A4-44D6-83DC-F69ABBB5E550}"/>
              </a:ext>
            </a:extLst>
          </p:cNvPr>
          <p:cNvGraphicFramePr>
            <a:graphicFrameLocks noGrp="1"/>
          </p:cNvGraphicFramePr>
          <p:nvPr>
            <p:extLst>
              <p:ext uri="{D42A27DB-BD31-4B8C-83A1-F6EECF244321}">
                <p14:modId xmlns:p14="http://schemas.microsoft.com/office/powerpoint/2010/main" val="3984283693"/>
              </p:ext>
            </p:extLst>
          </p:nvPr>
        </p:nvGraphicFramePr>
        <p:xfrm>
          <a:off x="26199900" y="22878595"/>
          <a:ext cx="9080696" cy="2624573"/>
        </p:xfrm>
        <a:graphic>
          <a:graphicData uri="http://schemas.openxmlformats.org/drawingml/2006/table">
            <a:tbl>
              <a:tblPr firstRow="1" firstCol="1" bandRow="1">
                <a:tableStyleId>{5C22544A-7EE6-4342-B048-85BDC9FD1C3A}</a:tableStyleId>
              </a:tblPr>
              <a:tblGrid>
                <a:gridCol w="2026186">
                  <a:extLst>
                    <a:ext uri="{9D8B030D-6E8A-4147-A177-3AD203B41FA5}">
                      <a16:colId xmlns:a16="http://schemas.microsoft.com/office/drawing/2014/main" val="3883375482"/>
                    </a:ext>
                  </a:extLst>
                </a:gridCol>
                <a:gridCol w="965411">
                  <a:extLst>
                    <a:ext uri="{9D8B030D-6E8A-4147-A177-3AD203B41FA5}">
                      <a16:colId xmlns:a16="http://schemas.microsoft.com/office/drawing/2014/main" val="3697105512"/>
                    </a:ext>
                  </a:extLst>
                </a:gridCol>
                <a:gridCol w="2429541">
                  <a:extLst>
                    <a:ext uri="{9D8B030D-6E8A-4147-A177-3AD203B41FA5}">
                      <a16:colId xmlns:a16="http://schemas.microsoft.com/office/drawing/2014/main" val="3970027990"/>
                    </a:ext>
                  </a:extLst>
                </a:gridCol>
                <a:gridCol w="1697476">
                  <a:extLst>
                    <a:ext uri="{9D8B030D-6E8A-4147-A177-3AD203B41FA5}">
                      <a16:colId xmlns:a16="http://schemas.microsoft.com/office/drawing/2014/main" val="4189251180"/>
                    </a:ext>
                  </a:extLst>
                </a:gridCol>
                <a:gridCol w="1697476">
                  <a:extLst>
                    <a:ext uri="{9D8B030D-6E8A-4147-A177-3AD203B41FA5}">
                      <a16:colId xmlns:a16="http://schemas.microsoft.com/office/drawing/2014/main" val="1835842902"/>
                    </a:ext>
                  </a:extLst>
                </a:gridCol>
                <a:gridCol w="264606">
                  <a:extLst>
                    <a:ext uri="{9D8B030D-6E8A-4147-A177-3AD203B41FA5}">
                      <a16:colId xmlns:a16="http://schemas.microsoft.com/office/drawing/2014/main" val="3031237212"/>
                    </a:ext>
                  </a:extLst>
                </a:gridCol>
              </a:tblGrid>
              <a:tr h="122747">
                <a:tc gridSpan="6">
                  <a:txBody>
                    <a:bodyPr/>
                    <a:lstStyle/>
                    <a:p>
                      <a:endParaRPr lang="en-US" sz="1100">
                        <a:effectLst/>
                        <a:latin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31795292"/>
                  </a:ext>
                </a:extLst>
              </a:tr>
              <a:tr h="397824">
                <a:tc>
                  <a:txBody>
                    <a:bodyPr/>
                    <a:lstStyle/>
                    <a:p>
                      <a:pPr marL="0" marR="0" algn="ctr">
                        <a:lnSpc>
                          <a:spcPct val="107000"/>
                        </a:lnSpc>
                        <a:spcBef>
                          <a:spcPts val="0"/>
                        </a:spcBef>
                        <a:spcAft>
                          <a:spcPts val="0"/>
                        </a:spcAft>
                      </a:pPr>
                      <a:r>
                        <a:rPr lang="en-GB" sz="1200">
                          <a:effectLst/>
                        </a:rPr>
                        <a:t>Time (days)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Site 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Site B</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Site 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Site 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522903293"/>
                  </a:ext>
                </a:extLst>
              </a:tr>
              <a:tr h="533337">
                <a:tc>
                  <a:txBody>
                    <a:bodyPr/>
                    <a:lstStyle/>
                    <a:p>
                      <a:pPr marL="0" marR="0" algn="ctr">
                        <a:lnSpc>
                          <a:spcPct val="107000"/>
                        </a:lnSpc>
                        <a:spcBef>
                          <a:spcPts val="0"/>
                        </a:spcBef>
                        <a:spcAft>
                          <a:spcPts val="0"/>
                        </a:spcAft>
                      </a:pPr>
                      <a:r>
                        <a:rPr lang="en-GB" sz="12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-0.390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-0.325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-0.075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0.132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79780166"/>
                  </a:ext>
                </a:extLst>
              </a:tr>
              <a:tr h="126798">
                <a:tc>
                  <a:txBody>
                    <a:bodyPr/>
                    <a:lstStyle/>
                    <a:p>
                      <a:pPr marL="0" marR="0" algn="ctr">
                        <a:lnSpc>
                          <a:spcPct val="107000"/>
                        </a:lnSpc>
                        <a:spcBef>
                          <a:spcPts val="0"/>
                        </a:spcBef>
                        <a:spcAft>
                          <a:spcPts val="0"/>
                        </a:spcAft>
                      </a:pPr>
                      <a:r>
                        <a:rPr lang="en-GB" sz="1200">
                          <a:effectLst/>
                        </a:rPr>
                        <a:t>-0.390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0.749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0.268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-0.121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196742402"/>
                  </a:ext>
                </a:extLst>
              </a:tr>
              <a:tr h="397824">
                <a:tc>
                  <a:txBody>
                    <a:bodyPr/>
                    <a:lstStyle/>
                    <a:p>
                      <a:pPr marL="0" marR="0" algn="ctr">
                        <a:lnSpc>
                          <a:spcPct val="107000"/>
                        </a:lnSpc>
                        <a:spcBef>
                          <a:spcPts val="0"/>
                        </a:spcBef>
                        <a:spcAft>
                          <a:spcPts val="0"/>
                        </a:spcAft>
                      </a:pPr>
                      <a:r>
                        <a:rPr lang="en-GB" sz="1200">
                          <a:effectLst/>
                        </a:rPr>
                        <a:t>-0.325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0.749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0.574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0.245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67914022"/>
                  </a:ext>
                </a:extLst>
              </a:tr>
              <a:tr h="397824">
                <a:tc>
                  <a:txBody>
                    <a:bodyPr/>
                    <a:lstStyle/>
                    <a:p>
                      <a:pPr marL="0" marR="0" algn="ctr">
                        <a:lnSpc>
                          <a:spcPct val="107000"/>
                        </a:lnSpc>
                        <a:spcBef>
                          <a:spcPts val="0"/>
                        </a:spcBef>
                        <a:spcAft>
                          <a:spcPts val="0"/>
                        </a:spcAft>
                      </a:pPr>
                      <a:r>
                        <a:rPr lang="en-GB" sz="1200">
                          <a:effectLst/>
                        </a:rPr>
                        <a:t>-0.075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0.268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0.574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0.863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03632696"/>
                  </a:ext>
                </a:extLst>
              </a:tr>
              <a:tr h="533337">
                <a:tc>
                  <a:txBody>
                    <a:bodyPr/>
                    <a:lstStyle/>
                    <a:p>
                      <a:pPr marL="0" marR="0" algn="ctr">
                        <a:lnSpc>
                          <a:spcPct val="107000"/>
                        </a:lnSpc>
                        <a:spcBef>
                          <a:spcPts val="0"/>
                        </a:spcBef>
                        <a:spcAft>
                          <a:spcPts val="0"/>
                        </a:spcAft>
                      </a:pPr>
                      <a:r>
                        <a:rPr lang="en-GB" sz="1200">
                          <a:effectLst/>
                        </a:rPr>
                        <a:t>0.132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-0.121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0.245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0.863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GB" sz="12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19566381"/>
                  </a:ext>
                </a:extLst>
              </a:tr>
            </a:tbl>
          </a:graphicData>
        </a:graphic>
      </p:graphicFrame>
      <p:graphicFrame>
        <p:nvGraphicFramePr>
          <p:cNvPr id="7" name="Table 6">
            <a:extLst>
              <a:ext uri="{FF2B5EF4-FFF2-40B4-BE49-F238E27FC236}">
                <a16:creationId xmlns:a16="http://schemas.microsoft.com/office/drawing/2014/main" id="{E94B4DAF-10AB-4E81-94D2-57ADBD8F34E4}"/>
              </a:ext>
            </a:extLst>
          </p:cNvPr>
          <p:cNvGraphicFramePr>
            <a:graphicFrameLocks noGrp="1"/>
          </p:cNvGraphicFramePr>
          <p:nvPr>
            <p:extLst>
              <p:ext uri="{D42A27DB-BD31-4B8C-83A1-F6EECF244321}">
                <p14:modId xmlns:p14="http://schemas.microsoft.com/office/powerpoint/2010/main" val="4046140814"/>
              </p:ext>
            </p:extLst>
          </p:nvPr>
        </p:nvGraphicFramePr>
        <p:xfrm>
          <a:off x="26199900" y="26298838"/>
          <a:ext cx="9080696" cy="3342964"/>
        </p:xfrm>
        <a:graphic>
          <a:graphicData uri="http://schemas.openxmlformats.org/drawingml/2006/table">
            <a:tbl>
              <a:tblPr firstRow="1" firstCol="1" bandRow="1">
                <a:tableStyleId>{5C22544A-7EE6-4342-B048-85BDC9FD1C3A}</a:tableStyleId>
              </a:tblPr>
              <a:tblGrid>
                <a:gridCol w="1112830">
                  <a:extLst>
                    <a:ext uri="{9D8B030D-6E8A-4147-A177-3AD203B41FA5}">
                      <a16:colId xmlns:a16="http://schemas.microsoft.com/office/drawing/2014/main" val="697139626"/>
                    </a:ext>
                  </a:extLst>
                </a:gridCol>
                <a:gridCol w="1048963">
                  <a:extLst>
                    <a:ext uri="{9D8B030D-6E8A-4147-A177-3AD203B41FA5}">
                      <a16:colId xmlns:a16="http://schemas.microsoft.com/office/drawing/2014/main" val="358481606"/>
                    </a:ext>
                  </a:extLst>
                </a:gridCol>
                <a:gridCol w="1347009">
                  <a:extLst>
                    <a:ext uri="{9D8B030D-6E8A-4147-A177-3AD203B41FA5}">
                      <a16:colId xmlns:a16="http://schemas.microsoft.com/office/drawing/2014/main" val="1510032044"/>
                    </a:ext>
                  </a:extLst>
                </a:gridCol>
                <a:gridCol w="1048963">
                  <a:extLst>
                    <a:ext uri="{9D8B030D-6E8A-4147-A177-3AD203B41FA5}">
                      <a16:colId xmlns:a16="http://schemas.microsoft.com/office/drawing/2014/main" val="4194788234"/>
                    </a:ext>
                  </a:extLst>
                </a:gridCol>
                <a:gridCol w="1272498">
                  <a:extLst>
                    <a:ext uri="{9D8B030D-6E8A-4147-A177-3AD203B41FA5}">
                      <a16:colId xmlns:a16="http://schemas.microsoft.com/office/drawing/2014/main" val="3652689911"/>
                    </a:ext>
                  </a:extLst>
                </a:gridCol>
                <a:gridCol w="1556027">
                  <a:extLst>
                    <a:ext uri="{9D8B030D-6E8A-4147-A177-3AD203B41FA5}">
                      <a16:colId xmlns:a16="http://schemas.microsoft.com/office/drawing/2014/main" val="575242524"/>
                    </a:ext>
                  </a:extLst>
                </a:gridCol>
                <a:gridCol w="1694406">
                  <a:extLst>
                    <a:ext uri="{9D8B030D-6E8A-4147-A177-3AD203B41FA5}">
                      <a16:colId xmlns:a16="http://schemas.microsoft.com/office/drawing/2014/main" val="2214470833"/>
                    </a:ext>
                  </a:extLst>
                </a:gridCol>
              </a:tblGrid>
              <a:tr h="1745351">
                <a:tc>
                  <a:txBody>
                    <a:bodyPr/>
                    <a:lstStyle/>
                    <a:p>
                      <a:pPr marL="0" marR="0" algn="ctr">
                        <a:lnSpc>
                          <a:spcPct val="107000"/>
                        </a:lnSpc>
                        <a:spcBef>
                          <a:spcPts val="0"/>
                        </a:spcBef>
                        <a:spcAft>
                          <a:spcPts val="0"/>
                        </a:spcAft>
                      </a:pPr>
                      <a:r>
                        <a:rPr lang="en-GB" sz="1200">
                          <a:effectLst/>
                        </a:rPr>
                        <a:t>Source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1200">
                          <a:effectLst/>
                        </a:rPr>
                        <a:t>Value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endParaRPr lang="en-US" sz="1100">
                        <a:effectLst/>
                      </a:endParaRPr>
                    </a:p>
                    <a:p>
                      <a:pPr marL="0" marR="0">
                        <a:lnSpc>
                          <a:spcPct val="107000"/>
                        </a:lnSpc>
                        <a:spcBef>
                          <a:spcPts val="0"/>
                        </a:spcBef>
                        <a:spcAft>
                          <a:spcPts val="800"/>
                        </a:spcAft>
                      </a:pPr>
                      <a:r>
                        <a:rPr lang="en-US" sz="1200">
                          <a:effectLst/>
                        </a:rPr>
                        <a:t>Table 3. </a:t>
                      </a:r>
                      <a:r>
                        <a:rPr lang="en-GB" sz="1200">
                          <a:effectLst/>
                        </a:rPr>
                        <a:t>Model parameters (CO</a:t>
                      </a:r>
                      <a:r>
                        <a:rPr lang="en-GB" sz="1200" baseline="-25000">
                          <a:effectLst/>
                        </a:rPr>
                        <a:t>2</a:t>
                      </a:r>
                      <a:r>
                        <a:rPr lang="en-GB" sz="1200">
                          <a:effectLst/>
                        </a:rPr>
                        <a:t> emissions)</a:t>
                      </a:r>
                      <a:endParaRPr lang="en-US" sz="1100">
                        <a:effectLst/>
                      </a:endParaRPr>
                    </a:p>
                    <a:p>
                      <a:r>
                        <a:rPr lang="en-GB" sz="1200">
                          <a:effectLst/>
                        </a:rPr>
                        <a:t>Standard error</a:t>
                      </a:r>
                      <a:r>
                        <a:rPr lang="en-US" sz="1100">
                          <a:effectLst/>
                        </a:rPr>
                        <a:t> </a:t>
                      </a:r>
                      <a:endParaRPr lang="en-US" sz="1100">
                        <a:effectLst/>
                        <a:latin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1200">
                          <a:effectLst/>
                        </a:rPr>
                        <a: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1200">
                          <a:effectLst/>
                        </a:rPr>
                        <a:t>Pr &gt; |t|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1200">
                          <a:effectLst/>
                        </a:rPr>
                        <a:t>Lower bound (95%)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1200">
                          <a:effectLst/>
                        </a:rPr>
                        <a:t>Upper bound (95%)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16975946"/>
                  </a:ext>
                </a:extLst>
              </a:tr>
              <a:tr h="316359">
                <a:tc>
                  <a:txBody>
                    <a:bodyPr/>
                    <a:lstStyle/>
                    <a:p>
                      <a:pPr marL="0" marR="0">
                        <a:lnSpc>
                          <a:spcPct val="107000"/>
                        </a:lnSpc>
                        <a:spcBef>
                          <a:spcPts val="0"/>
                        </a:spcBef>
                        <a:spcAft>
                          <a:spcPts val="0"/>
                        </a:spcAft>
                      </a:pPr>
                      <a:r>
                        <a:rPr lang="en-GB" sz="1200">
                          <a:effectLst/>
                        </a:rPr>
                        <a:t>Intercept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564.071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5.318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106.071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&lt; 0.0001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553.571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574.572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04742602"/>
                  </a:ext>
                </a:extLst>
              </a:tr>
              <a:tr h="316359">
                <a:tc>
                  <a:txBody>
                    <a:bodyPr/>
                    <a:lstStyle/>
                    <a:p>
                      <a:pPr marL="0" marR="0">
                        <a:lnSpc>
                          <a:spcPct val="107000"/>
                        </a:lnSpc>
                        <a:spcBef>
                          <a:spcPts val="0"/>
                        </a:spcBef>
                        <a:spcAft>
                          <a:spcPts val="0"/>
                        </a:spcAft>
                      </a:pPr>
                      <a:r>
                        <a:rPr lang="en-GB" sz="1200">
                          <a:effectLst/>
                        </a:rPr>
                        <a:t>DATE-Site 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-67.048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7.521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-8.915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&lt; 0.0001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-81.897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-52.198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16878171"/>
                  </a:ext>
                </a:extLst>
              </a:tr>
              <a:tr h="316359">
                <a:tc>
                  <a:txBody>
                    <a:bodyPr/>
                    <a:lstStyle/>
                    <a:p>
                      <a:pPr marL="0" marR="0">
                        <a:lnSpc>
                          <a:spcPct val="107000"/>
                        </a:lnSpc>
                        <a:spcBef>
                          <a:spcPts val="0"/>
                        </a:spcBef>
                        <a:spcAft>
                          <a:spcPts val="0"/>
                        </a:spcAft>
                      </a:pPr>
                      <a:r>
                        <a:rPr lang="en-GB" sz="1200">
                          <a:effectLst/>
                        </a:rPr>
                        <a:t>DATE-Site B</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-36.048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7.521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-4.793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&lt; 0.0001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-50.897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-21.198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7631536"/>
                  </a:ext>
                </a:extLst>
              </a:tr>
              <a:tr h="316359">
                <a:tc>
                  <a:txBody>
                    <a:bodyPr/>
                    <a:lstStyle/>
                    <a:p>
                      <a:pPr marL="0" marR="0">
                        <a:lnSpc>
                          <a:spcPct val="107000"/>
                        </a:lnSpc>
                        <a:spcBef>
                          <a:spcPts val="0"/>
                        </a:spcBef>
                        <a:spcAft>
                          <a:spcPts val="0"/>
                        </a:spcAft>
                      </a:pPr>
                      <a:r>
                        <a:rPr lang="en-GB" sz="1200">
                          <a:effectLst/>
                        </a:rPr>
                        <a:t>DATE-Site 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-41.190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7.521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-5.477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&lt; 0.0001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-56.040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-26.341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4218083"/>
                  </a:ext>
                </a:extLst>
              </a:tr>
              <a:tr h="332177">
                <a:tc>
                  <a:txBody>
                    <a:bodyPr/>
                    <a:lstStyle/>
                    <a:p>
                      <a:pPr marL="0" marR="0">
                        <a:lnSpc>
                          <a:spcPct val="107000"/>
                        </a:lnSpc>
                        <a:spcBef>
                          <a:spcPts val="0"/>
                        </a:spcBef>
                        <a:spcAft>
                          <a:spcPts val="0"/>
                        </a:spcAft>
                      </a:pPr>
                      <a:r>
                        <a:rPr lang="en-GB" sz="1200">
                          <a:effectLst/>
                        </a:rPr>
                        <a:t>DATE-Site 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0.000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GB" sz="1200">
                          <a:effectLst/>
                        </a:rPr>
                        <a:t>0.000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0107896"/>
                  </a:ext>
                </a:extLst>
              </a:tr>
            </a:tbl>
          </a:graphicData>
        </a:graphic>
      </p:graphicFrame>
      <p:sp>
        <p:nvSpPr>
          <p:cNvPr id="74" name="Text Box 16">
            <a:extLst>
              <a:ext uri="{FF2B5EF4-FFF2-40B4-BE49-F238E27FC236}">
                <a16:creationId xmlns:a16="http://schemas.microsoft.com/office/drawing/2014/main" id="{DA01D592-62CA-4DA0-AF07-5C83714AD9C8}"/>
              </a:ext>
            </a:extLst>
          </p:cNvPr>
          <p:cNvSpPr txBox="1"/>
          <p:nvPr/>
        </p:nvSpPr>
        <p:spPr>
          <a:xfrm>
            <a:off x="27334330" y="26298838"/>
            <a:ext cx="4969031" cy="45872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Table 3.</a:t>
            </a:r>
            <a:r>
              <a:rPr lang="en-US"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Model parameters (CO</a:t>
            </a:r>
            <a:r>
              <a:rPr lang="en-GB" sz="1200" baseline="-25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emissions)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8561</TotalTime>
  <Words>1483</Words>
  <Application>Microsoft Office PowerPoint</Application>
  <PresentationFormat>Custom</PresentationFormat>
  <Paragraphs>159</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Black</vt:lpstr>
      <vt:lpstr>Calibri</vt:lpstr>
      <vt:lpstr>Garamond</vt:lpstr>
      <vt:lpstr>Helvetica</vt:lpstr>
      <vt:lpstr>Wingdings</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140x100 cm horizontal poster</dc:title>
  <dc:creator>Ethan Shulda;www.postersession.com</dc:creator>
  <cp:keywords>www.postersession.com</cp:keywords>
  <dc:description>©MegaPrint Inc. 2009-2015</dc:description>
  <cp:lastModifiedBy>user</cp:lastModifiedBy>
  <cp:revision>187</cp:revision>
  <dcterms:created xsi:type="dcterms:W3CDTF">2008-12-04T00:20:37Z</dcterms:created>
  <dcterms:modified xsi:type="dcterms:W3CDTF">2024-03-08T06:12:45Z</dcterms:modified>
</cp:coreProperties>
</file>