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8" r:id="rId2"/>
    <p:sldId id="275" r:id="rId3"/>
    <p:sldId id="284" r:id="rId4"/>
    <p:sldId id="283" r:id="rId5"/>
    <p:sldId id="311" r:id="rId6"/>
    <p:sldId id="294" r:id="rId7"/>
    <p:sldId id="300" r:id="rId8"/>
    <p:sldId id="285" r:id="rId9"/>
    <p:sldId id="306" r:id="rId10"/>
    <p:sldId id="298" r:id="rId11"/>
    <p:sldId id="299" r:id="rId12"/>
    <p:sldId id="302" r:id="rId13"/>
    <p:sldId id="309" r:id="rId14"/>
    <p:sldId id="286" r:id="rId15"/>
    <p:sldId id="307" r:id="rId16"/>
    <p:sldId id="310" r:id="rId17"/>
    <p:sldId id="291" r:id="rId18"/>
    <p:sldId id="308" r:id="rId19"/>
    <p:sldId id="301" r:id="rId20"/>
    <p:sldId id="312" r:id="rId21"/>
    <p:sldId id="293" r:id="rId22"/>
    <p:sldId id="278" r:id="rId23"/>
    <p:sldId id="289" r:id="rId24"/>
    <p:sldId id="290" r:id="rId25"/>
    <p:sldId id="292" r:id="rId26"/>
    <p:sldId id="279" r:id="rId27"/>
    <p:sldId id="282" r:id="rId28"/>
    <p:sldId id="295" r:id="rId29"/>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arget="../theme/themeOverride1.xml" Type="http://schemas.openxmlformats.org/officeDocument/2006/relationships/themeOverride"/><Relationship Id="rId2" Target="colors1.xml" Type="http://schemas.microsoft.com/office/2011/relationships/chartColorStyle"/><Relationship Id="rId1" Target="style1.xml" Type="http://schemas.microsoft.com/office/2011/relationships/chartStyle"/><Relationship Id="rId4" Target="NULL" TargetMode="External" Type="http://schemas.openxmlformats.org/officeDocument/2006/relationships/oleObject"/></Relationships>
</file>

<file path=ppt/charts/_rels/chart2.xml.rels><?xml version="1.0" encoding="UTF-8" standalone="yes" ?><Relationships xmlns="http://schemas.openxmlformats.org/package/2006/relationships"><Relationship Id="rId3" Target="../theme/themeOverride2.xml" Type="http://schemas.openxmlformats.org/officeDocument/2006/relationships/themeOverride"/><Relationship Id="rId2" Target="colors2.xml" Type="http://schemas.microsoft.com/office/2011/relationships/chartColorStyle"/><Relationship Id="rId1" Target="style2.xml" Type="http://schemas.microsoft.com/office/2011/relationships/chartStyle"/><Relationship Id="rId4"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400" b="0" i="0" u="none" strike="noStrike" baseline="0"/>
              <a:t>The relationship graph between water temperature and air temperature at the ecological pond in </a:t>
            </a:r>
            <a:r>
              <a:rPr lang="en-US" altLang="zh-TW" sz="2400" b="0" i="0" u="none" strike="noStrike" baseline="0" err="1"/>
              <a:t>Daan</a:t>
            </a:r>
            <a:r>
              <a:rPr lang="en-US" altLang="zh-TW" sz="2400" b="0" i="0" u="none" strike="noStrike" baseline="0"/>
              <a:t> Forest Park</a:t>
            </a:r>
            <a:endParaRPr lang="zh-TW" altLang="en-US" sz="2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工作表1!$A$22</c:f>
              <c:strCache>
                <c:ptCount val="1"/>
                <c:pt idx="0">
                  <c:v>Electronic thermometer (℃)</c:v>
                </c:pt>
              </c:strCache>
            </c:strRef>
          </c:tx>
          <c:spPr>
            <a:solidFill>
              <a:schemeClr val="accent1"/>
            </a:solidFill>
            <a:ln>
              <a:noFill/>
            </a:ln>
            <a:effectLst/>
          </c:spPr>
          <c:invertIfNegative val="0"/>
          <c:val>
            <c:numRef>
              <c:f>工作表1!$B$22:$J$22</c:f>
              <c:numCache>
                <c:formatCode>General</c:formatCode>
                <c:ptCount val="9"/>
                <c:pt idx="0">
                  <c:v>18.600000000000001</c:v>
                </c:pt>
                <c:pt idx="1">
                  <c:v>17.2</c:v>
                </c:pt>
                <c:pt idx="2">
                  <c:v>18</c:v>
                </c:pt>
                <c:pt idx="3">
                  <c:v>18.5</c:v>
                </c:pt>
                <c:pt idx="4">
                  <c:v>19</c:v>
                </c:pt>
                <c:pt idx="5">
                  <c:v>18.7</c:v>
                </c:pt>
                <c:pt idx="6">
                  <c:v>19.5</c:v>
                </c:pt>
                <c:pt idx="7">
                  <c:v>19.399999999999999</c:v>
                </c:pt>
                <c:pt idx="8">
                  <c:v>19.399999999999999</c:v>
                </c:pt>
              </c:numCache>
            </c:numRef>
          </c:val>
          <c:extLst>
            <c:ext xmlns:c16="http://schemas.microsoft.com/office/drawing/2014/chart" uri="{C3380CC4-5D6E-409C-BE32-E72D297353CC}">
              <c16:uniqueId val="{00000000-B3A9-4359-ACF1-441EBAA154E4}"/>
            </c:ext>
          </c:extLst>
        </c:ser>
        <c:ser>
          <c:idx val="1"/>
          <c:order val="1"/>
          <c:tx>
            <c:strRef>
              <c:f>工作表1!$A$23</c:f>
              <c:strCache>
                <c:ptCount val="1"/>
                <c:pt idx="0">
                  <c:v>Paper thermometer (℃)</c:v>
                </c:pt>
              </c:strCache>
            </c:strRef>
          </c:tx>
          <c:spPr>
            <a:solidFill>
              <a:schemeClr val="accent2"/>
            </a:solidFill>
            <a:ln>
              <a:noFill/>
            </a:ln>
            <a:effectLst/>
          </c:spPr>
          <c:invertIfNegative val="0"/>
          <c:val>
            <c:numRef>
              <c:f>工作表1!$B$23:$J$23</c:f>
              <c:numCache>
                <c:formatCode>General</c:formatCode>
                <c:ptCount val="9"/>
                <c:pt idx="0">
                  <c:v>17</c:v>
                </c:pt>
                <c:pt idx="1">
                  <c:v>17</c:v>
                </c:pt>
                <c:pt idx="2">
                  <c:v>15</c:v>
                </c:pt>
                <c:pt idx="3">
                  <c:v>17</c:v>
                </c:pt>
                <c:pt idx="4">
                  <c:v>17</c:v>
                </c:pt>
                <c:pt idx="5">
                  <c:v>17</c:v>
                </c:pt>
                <c:pt idx="6">
                  <c:v>19</c:v>
                </c:pt>
                <c:pt idx="7">
                  <c:v>19</c:v>
                </c:pt>
                <c:pt idx="8">
                  <c:v>19</c:v>
                </c:pt>
              </c:numCache>
            </c:numRef>
          </c:val>
          <c:extLst>
            <c:ext xmlns:c16="http://schemas.microsoft.com/office/drawing/2014/chart" uri="{C3380CC4-5D6E-409C-BE32-E72D297353CC}">
              <c16:uniqueId val="{00000001-B3A9-4359-ACF1-441EBAA154E4}"/>
            </c:ext>
          </c:extLst>
        </c:ser>
        <c:dLbls>
          <c:showLegendKey val="0"/>
          <c:showVal val="0"/>
          <c:showCatName val="0"/>
          <c:showSerName val="0"/>
          <c:showPercent val="0"/>
          <c:showBubbleSize val="0"/>
        </c:dLbls>
        <c:gapWidth val="150"/>
        <c:axId val="368643680"/>
        <c:axId val="368642240"/>
      </c:barChart>
      <c:lineChart>
        <c:grouping val="standard"/>
        <c:varyColors val="0"/>
        <c:ser>
          <c:idx val="2"/>
          <c:order val="2"/>
          <c:tx>
            <c:strRef>
              <c:f>工作表1!$A$24</c:f>
              <c:strCache>
                <c:ptCount val="1"/>
                <c:pt idx="0">
                  <c:v>Air temperature (℃)</c:v>
                </c:pt>
              </c:strCache>
            </c:strRef>
          </c:tx>
          <c:spPr>
            <a:ln w="28575" cap="rnd">
              <a:solidFill>
                <a:schemeClr val="accent3"/>
              </a:solidFill>
              <a:round/>
            </a:ln>
            <a:effectLst/>
          </c:spPr>
          <c:marker>
            <c:symbol val="none"/>
          </c:marker>
          <c:val>
            <c:numRef>
              <c:f>工作表1!$B$24:$J$24</c:f>
              <c:numCache>
                <c:formatCode>General</c:formatCode>
                <c:ptCount val="9"/>
                <c:pt idx="0">
                  <c:v>15.9</c:v>
                </c:pt>
                <c:pt idx="1">
                  <c:v>15.9</c:v>
                </c:pt>
                <c:pt idx="2">
                  <c:v>15.9</c:v>
                </c:pt>
                <c:pt idx="3">
                  <c:v>16.899999999999999</c:v>
                </c:pt>
                <c:pt idx="4">
                  <c:v>16.899999999999999</c:v>
                </c:pt>
                <c:pt idx="5">
                  <c:v>16.899999999999999</c:v>
                </c:pt>
                <c:pt idx="6">
                  <c:v>18</c:v>
                </c:pt>
                <c:pt idx="7">
                  <c:v>18</c:v>
                </c:pt>
                <c:pt idx="8">
                  <c:v>18</c:v>
                </c:pt>
              </c:numCache>
            </c:numRef>
          </c:val>
          <c:smooth val="0"/>
          <c:extLst>
            <c:ext xmlns:c16="http://schemas.microsoft.com/office/drawing/2014/chart" uri="{C3380CC4-5D6E-409C-BE32-E72D297353CC}">
              <c16:uniqueId val="{00000002-B3A9-4359-ACF1-441EBAA154E4}"/>
            </c:ext>
          </c:extLst>
        </c:ser>
        <c:dLbls>
          <c:showLegendKey val="0"/>
          <c:showVal val="0"/>
          <c:showCatName val="0"/>
          <c:showSerName val="0"/>
          <c:showPercent val="0"/>
          <c:showBubbleSize val="0"/>
        </c:dLbls>
        <c:marker val="1"/>
        <c:smooth val="0"/>
        <c:axId val="368643680"/>
        <c:axId val="368642240"/>
      </c:lineChart>
      <c:catAx>
        <c:axId val="3686436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68642240"/>
        <c:crosses val="autoZero"/>
        <c:auto val="1"/>
        <c:lblAlgn val="ctr"/>
        <c:lblOffset val="100"/>
        <c:noMultiLvlLbl val="0"/>
      </c:catAx>
      <c:valAx>
        <c:axId val="368642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6864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altLang="zh-TW" sz="2400" b="0" i="0" u="none" strike="noStrike" kern="1200" spc="0" baseline="0">
                <a:solidFill>
                  <a:prstClr val="black">
                    <a:lumMod val="65000"/>
                    <a:lumOff val="35000"/>
                  </a:prstClr>
                </a:solidFill>
              </a:rPr>
              <a:t>The relationship graph between water temperature and air temperature at </a:t>
            </a:r>
            <a:r>
              <a:rPr lang="en-US" altLang="zh-TW" sz="2400" b="0" i="0" u="none" strike="noStrike" kern="1200" spc="0" baseline="0">
                <a:solidFill>
                  <a:sysClr val="windowText" lastClr="000000">
                    <a:lumMod val="65000"/>
                    <a:lumOff val="35000"/>
                  </a:sysClr>
                </a:solidFill>
              </a:rPr>
              <a:t>Drunken Moon Lake in National Taiwan University</a:t>
            </a:r>
            <a:endParaRPr lang="zh-TW" altLang="en-US" sz="2400" b="0" i="0" u="none" strike="noStrike" kern="1200" spc="0" baseline="0">
              <a:solidFill>
                <a:prstClr val="black">
                  <a:lumMod val="65000"/>
                  <a:lumOff val="35000"/>
                </a:prst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zh-TW" altLang="en-US"/>
          </a:p>
        </c:rich>
      </c:tx>
      <c:layout>
        <c:manualLayout>
          <c:xMode val="edge"/>
          <c:yMode val="edge"/>
          <c:x val="0.14166666666666666"/>
          <c:y val="2.777777777777777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zh-TW"/>
        </a:p>
      </c:txPr>
    </c:title>
    <c:autoTitleDeleted val="0"/>
    <c:plotArea>
      <c:layout/>
      <c:barChart>
        <c:barDir val="col"/>
        <c:grouping val="clustered"/>
        <c:varyColors val="0"/>
        <c:ser>
          <c:idx val="0"/>
          <c:order val="0"/>
          <c:tx>
            <c:strRef>
              <c:f>工作表1!$A$26</c:f>
              <c:strCache>
                <c:ptCount val="1"/>
                <c:pt idx="0">
                  <c:v>Electronic thermometer (℃)</c:v>
                </c:pt>
              </c:strCache>
            </c:strRef>
          </c:tx>
          <c:spPr>
            <a:solidFill>
              <a:schemeClr val="accent1"/>
            </a:solidFill>
            <a:ln>
              <a:noFill/>
            </a:ln>
            <a:effectLst/>
          </c:spPr>
          <c:invertIfNegative val="0"/>
          <c:val>
            <c:numRef>
              <c:f>工作表1!$B$26:$J$26</c:f>
              <c:numCache>
                <c:formatCode>General</c:formatCode>
                <c:ptCount val="9"/>
                <c:pt idx="0">
                  <c:v>18.7</c:v>
                </c:pt>
                <c:pt idx="1">
                  <c:v>19.3</c:v>
                </c:pt>
                <c:pt idx="2">
                  <c:v>19.2</c:v>
                </c:pt>
                <c:pt idx="3">
                  <c:v>20.7</c:v>
                </c:pt>
                <c:pt idx="4">
                  <c:v>20.6</c:v>
                </c:pt>
                <c:pt idx="5">
                  <c:v>21</c:v>
                </c:pt>
                <c:pt idx="6">
                  <c:v>20.6</c:v>
                </c:pt>
                <c:pt idx="7">
                  <c:v>20.100000000000001</c:v>
                </c:pt>
                <c:pt idx="8">
                  <c:v>20.3</c:v>
                </c:pt>
              </c:numCache>
            </c:numRef>
          </c:val>
          <c:extLst>
            <c:ext xmlns:c16="http://schemas.microsoft.com/office/drawing/2014/chart" uri="{C3380CC4-5D6E-409C-BE32-E72D297353CC}">
              <c16:uniqueId val="{00000000-8F58-42EC-8B91-9DB16C18A3D7}"/>
            </c:ext>
          </c:extLst>
        </c:ser>
        <c:ser>
          <c:idx val="1"/>
          <c:order val="1"/>
          <c:tx>
            <c:strRef>
              <c:f>工作表1!$A$27</c:f>
              <c:strCache>
                <c:ptCount val="1"/>
                <c:pt idx="0">
                  <c:v>Paper thermometer (℃)</c:v>
                </c:pt>
              </c:strCache>
            </c:strRef>
          </c:tx>
          <c:spPr>
            <a:solidFill>
              <a:schemeClr val="accent2"/>
            </a:solidFill>
            <a:ln>
              <a:noFill/>
            </a:ln>
            <a:effectLst/>
          </c:spPr>
          <c:invertIfNegative val="0"/>
          <c:val>
            <c:numRef>
              <c:f>工作表1!$B$27:$J$27</c:f>
              <c:numCache>
                <c:formatCode>General</c:formatCode>
                <c:ptCount val="9"/>
                <c:pt idx="0">
                  <c:v>17</c:v>
                </c:pt>
                <c:pt idx="1">
                  <c:v>17</c:v>
                </c:pt>
                <c:pt idx="2">
                  <c:v>17</c:v>
                </c:pt>
                <c:pt idx="3">
                  <c:v>19</c:v>
                </c:pt>
                <c:pt idx="4">
                  <c:v>19</c:v>
                </c:pt>
                <c:pt idx="5">
                  <c:v>19</c:v>
                </c:pt>
                <c:pt idx="6">
                  <c:v>19</c:v>
                </c:pt>
                <c:pt idx="7">
                  <c:v>19</c:v>
                </c:pt>
                <c:pt idx="8">
                  <c:v>19</c:v>
                </c:pt>
              </c:numCache>
            </c:numRef>
          </c:val>
          <c:extLst>
            <c:ext xmlns:c16="http://schemas.microsoft.com/office/drawing/2014/chart" uri="{C3380CC4-5D6E-409C-BE32-E72D297353CC}">
              <c16:uniqueId val="{00000001-8F58-42EC-8B91-9DB16C18A3D7}"/>
            </c:ext>
          </c:extLst>
        </c:ser>
        <c:dLbls>
          <c:showLegendKey val="0"/>
          <c:showVal val="0"/>
          <c:showCatName val="0"/>
          <c:showSerName val="0"/>
          <c:showPercent val="0"/>
          <c:showBubbleSize val="0"/>
        </c:dLbls>
        <c:gapWidth val="150"/>
        <c:axId val="368818352"/>
        <c:axId val="368806352"/>
      </c:barChart>
      <c:lineChart>
        <c:grouping val="standard"/>
        <c:varyColors val="0"/>
        <c:ser>
          <c:idx val="2"/>
          <c:order val="2"/>
          <c:tx>
            <c:strRef>
              <c:f>工作表1!$A$28</c:f>
              <c:strCache>
                <c:ptCount val="1"/>
                <c:pt idx="0">
                  <c:v>Air temperature (℃)</c:v>
                </c:pt>
              </c:strCache>
            </c:strRef>
          </c:tx>
          <c:spPr>
            <a:ln w="28575" cap="rnd">
              <a:solidFill>
                <a:schemeClr val="accent3"/>
              </a:solidFill>
              <a:round/>
            </a:ln>
            <a:effectLst/>
          </c:spPr>
          <c:marker>
            <c:symbol val="none"/>
          </c:marker>
          <c:val>
            <c:numRef>
              <c:f>工作表1!$B$28:$J$28</c:f>
              <c:numCache>
                <c:formatCode>General</c:formatCode>
                <c:ptCount val="9"/>
                <c:pt idx="0">
                  <c:v>19</c:v>
                </c:pt>
                <c:pt idx="1">
                  <c:v>19</c:v>
                </c:pt>
                <c:pt idx="2">
                  <c:v>19</c:v>
                </c:pt>
                <c:pt idx="3">
                  <c:v>19.399999999999999</c:v>
                </c:pt>
                <c:pt idx="4">
                  <c:v>19.399999999999999</c:v>
                </c:pt>
                <c:pt idx="5">
                  <c:v>19.399999999999999</c:v>
                </c:pt>
                <c:pt idx="6">
                  <c:v>18.8</c:v>
                </c:pt>
                <c:pt idx="7">
                  <c:v>18.8</c:v>
                </c:pt>
                <c:pt idx="8">
                  <c:v>18.8</c:v>
                </c:pt>
              </c:numCache>
            </c:numRef>
          </c:val>
          <c:smooth val="0"/>
          <c:extLst>
            <c:ext xmlns:c16="http://schemas.microsoft.com/office/drawing/2014/chart" uri="{C3380CC4-5D6E-409C-BE32-E72D297353CC}">
              <c16:uniqueId val="{00000002-8F58-42EC-8B91-9DB16C18A3D7}"/>
            </c:ext>
          </c:extLst>
        </c:ser>
        <c:dLbls>
          <c:showLegendKey val="0"/>
          <c:showVal val="0"/>
          <c:showCatName val="0"/>
          <c:showSerName val="0"/>
          <c:showPercent val="0"/>
          <c:showBubbleSize val="0"/>
        </c:dLbls>
        <c:marker val="1"/>
        <c:smooth val="0"/>
        <c:axId val="368818352"/>
        <c:axId val="368806352"/>
      </c:lineChart>
      <c:catAx>
        <c:axId val="3688183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68806352"/>
        <c:crosses val="autoZero"/>
        <c:auto val="1"/>
        <c:lblAlgn val="ctr"/>
        <c:lblOffset val="100"/>
        <c:noMultiLvlLbl val="0"/>
      </c:catAx>
      <c:valAx>
        <c:axId val="36880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6881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34A8C4-D79B-4AD2-A818-804AE4A1821C}" type="datetime2">
              <a:rPr lang="zh-TW" altLang="en-US" smtClean="0">
                <a:latin typeface="微軟正黑體" panose="020B0604030504040204" pitchFamily="34" charset="-120"/>
                <a:ea typeface="微軟正黑體" panose="020B0604030504040204" pitchFamily="34" charset="-120"/>
              </a:rPr>
              <a:t>2025年3月5日</a:t>
            </a:fld>
            <a:endParaRPr lang="zh-TW" altLang="en-US">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n-US" altLang="zh-TW" smtClean="0">
                <a:latin typeface="微軟正黑體" panose="020B0604030504040204" pitchFamily="34" charset="-120"/>
                <a:ea typeface="微軟正黑體" panose="020B0604030504040204" pitchFamily="34" charset="-120"/>
              </a:rPr>
              <a:t>‹#›</a:t>
            </a:fld>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5432A542-741B-492A-B01C-022BEC36B85A}" type="datetime2">
              <a:rPr lang="zh-TW" altLang="en-US" smtClean="0"/>
              <a:pPr/>
              <a:t>2025年3月5日</a:t>
            </a:fld>
            <a:endParaRPr lang="zh-TW" altLang="en-US"/>
          </a:p>
        </p:txBody>
      </p:sp>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77542409-6A04-4DC6-AC3A-D3758287A8F2}" type="slidenum">
              <a:rPr lang="en-US" altLang="zh-TW" noProof="0" smtClean="0"/>
              <a:pPr/>
              <a:t>‹#›</a:t>
            </a:fld>
            <a:endParaRPr lang="zh-TW" altLang="en-US" noProof="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noProof="0">
              <a:latin typeface="微軟正黑體" panose="020B0604030504040204" pitchFamily="34" charset="-120"/>
              <a:ea typeface="微軟正黑體"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noProof="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rtl="0"/>
            <a:fld id="{77542409-6A04-4DC6-AC3A-D3758287A8F2}" type="slidenum">
              <a:rPr lang="en-US" altLang="zh-TW" smtClean="0"/>
              <a:t>2</a:t>
            </a:fld>
            <a:endParaRPr lang="zh-TW" altLang="en-US"/>
          </a:p>
        </p:txBody>
      </p:sp>
    </p:spTree>
    <p:extLst>
      <p:ext uri="{BB962C8B-B14F-4D97-AF65-F5344CB8AC3E}">
        <p14:creationId xmlns:p14="http://schemas.microsoft.com/office/powerpoint/2010/main" val="236174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rtl="0"/>
            <a:fld id="{77542409-6A04-4DC6-AC3A-D3758287A8F2}" type="slidenum">
              <a:rPr lang="en-US" altLang="zh-TW" smtClean="0"/>
              <a:t>4</a:t>
            </a:fld>
            <a:endParaRPr lang="zh-TW" altLang="en-US"/>
          </a:p>
        </p:txBody>
      </p:sp>
    </p:spTree>
    <p:extLst>
      <p:ext uri="{BB962C8B-B14F-4D97-AF65-F5344CB8AC3E}">
        <p14:creationId xmlns:p14="http://schemas.microsoft.com/office/powerpoint/2010/main" val="6250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noProof="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rtl="0"/>
            <a:fld id="{77542409-6A04-4DC6-AC3A-D3758287A8F2}" type="slidenum">
              <a:rPr lang="en-US" altLang="zh-TW" smtClean="0"/>
              <a:t>22</a:t>
            </a:fld>
            <a:endParaRPr lang="zh-TW" altLang="en-US"/>
          </a:p>
        </p:txBody>
      </p:sp>
    </p:spTree>
    <p:extLst>
      <p:ext uri="{BB962C8B-B14F-4D97-AF65-F5344CB8AC3E}">
        <p14:creationId xmlns:p14="http://schemas.microsoft.com/office/powerpoint/2010/main" val="142237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rtl="0"/>
            <a:fld id="{77542409-6A04-4DC6-AC3A-D3758287A8F2}" type="slidenum">
              <a:rPr lang="en-US" altLang="zh-TW" smtClean="0"/>
              <a:t>26</a:t>
            </a:fld>
            <a:endParaRPr lang="zh-TW" altLang="en-US"/>
          </a:p>
        </p:txBody>
      </p:sp>
    </p:spTree>
    <p:extLst>
      <p:ext uri="{BB962C8B-B14F-4D97-AF65-F5344CB8AC3E}">
        <p14:creationId xmlns:p14="http://schemas.microsoft.com/office/powerpoint/2010/main" val="115370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rtl="0"/>
            <a:fld id="{77542409-6A04-4DC6-AC3A-D3758287A8F2}" type="slidenum">
              <a:rPr lang="en-US" altLang="zh-TW" smtClean="0"/>
              <a:t>27</a:t>
            </a:fld>
            <a:endParaRPr lang="zh-TW" altLang="en-US"/>
          </a:p>
        </p:txBody>
      </p:sp>
    </p:spTree>
    <p:extLst>
      <p:ext uri="{BB962C8B-B14F-4D97-AF65-F5344CB8AC3E}">
        <p14:creationId xmlns:p14="http://schemas.microsoft.com/office/powerpoint/2010/main" val="202160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9" name="矩形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微軟正黑體" panose="020B0604030504040204" pitchFamily="34" charset="-120"/>
              <a:ea typeface="微軟正黑體" panose="020B0604030504040204" pitchFamily="34" charset="-120"/>
            </a:endParaRPr>
          </a:p>
        </p:txBody>
      </p:sp>
      <p:sp>
        <p:nvSpPr>
          <p:cNvPr id="2" name="標題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latin typeface="微軟正黑體" panose="020B0604030504040204" pitchFamily="34" charset="-120"/>
                <a:ea typeface="微軟正黑體" panose="020B0604030504040204" pitchFamily="34" charset="-120"/>
              </a:defRPr>
            </a:lvl1pPr>
          </a:lstStyle>
          <a:p>
            <a:pPr rtl="0"/>
            <a:r>
              <a:rPr lang="zh-TW" altLang="en-US" noProof="0"/>
              <a:t>按一下以編輯母片標題樣式</a:t>
            </a:r>
          </a:p>
        </p:txBody>
      </p:sp>
      <p:sp>
        <p:nvSpPr>
          <p:cNvPr id="3" name="副標題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按一下以編輯母片子標題樣式</a:t>
            </a:r>
          </a:p>
        </p:txBody>
      </p:sp>
      <p:pic>
        <p:nvPicPr>
          <p:cNvPr id="8" name="圖片 7" descr="純白色雲朵與深藍色天空"/>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圖片 9" descr="植物嫩芽的特寫"/>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圖片 10" descr="波浪"/>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p>
        </p:txBody>
      </p:sp>
      <p:sp>
        <p:nvSpPr>
          <p:cNvPr id="3" name="直排文字預留位置 2"/>
          <p:cNvSpPr>
            <a:spLocks noGrp="1"/>
          </p:cNvSpPr>
          <p:nvPr>
            <p:ph type="body" orient="vert" idx="1"/>
          </p:nvPr>
        </p:nvSpPr>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p>
        </p:txBody>
      </p:sp>
      <p:sp>
        <p:nvSpPr>
          <p:cNvPr id="6" name="投影片編號預留位置 5"/>
          <p:cNvSpPr>
            <a:spLocks noGrp="1"/>
          </p:cNvSpPr>
          <p:nvPr>
            <p:ph type="sldNum" sz="quarter" idx="12"/>
          </p:nvPr>
        </p:nvSpPr>
        <p:spPr/>
        <p:txBody>
          <a:bodyPr rtlCol="0"/>
          <a:lstStyle/>
          <a:p>
            <a:pPr rtl="0"/>
            <a:fld id="{9CD8D479-8942-46E8-A226-A4E01F7A105C}" type="slidenum">
              <a:rPr lang="en-US" altLang="zh-TW" smtClean="0"/>
              <a:t>‹#›</a:t>
            </a:fld>
            <a:endParaRPr lang="zh-TW" altLang="en-US"/>
          </a:p>
        </p:txBody>
      </p:sp>
      <p:sp>
        <p:nvSpPr>
          <p:cNvPr id="4" name="日期預留位置 3"/>
          <p:cNvSpPr>
            <a:spLocks noGrp="1"/>
          </p:cNvSpPr>
          <p:nvPr>
            <p:ph type="dt" sz="half" idx="10"/>
          </p:nvPr>
        </p:nvSpPr>
        <p:spPr/>
        <p:txBody>
          <a:bodyPr rtlCol="0"/>
          <a:lstStyle>
            <a:lvl1pPr>
              <a:defRPr/>
            </a:lvl1pPr>
          </a:lstStyle>
          <a:p>
            <a:fld id="{0D13F17D-DD29-4C93-B70F-BF15A651C6D1}" type="datetime2">
              <a:rPr lang="zh-TW" altLang="en-US" smtClean="0"/>
              <a:pPr/>
              <a:t>2025年3月5日</a:t>
            </a:fld>
            <a:endParaRPr lang="zh-TW" altLang="en-US"/>
          </a:p>
        </p:txBody>
      </p:sp>
      <p:sp>
        <p:nvSpPr>
          <p:cNvPr id="5" name="頁尾預留位置 4"/>
          <p:cNvSpPr>
            <a:spLocks noGrp="1"/>
          </p:cNvSpPr>
          <p:nvPr>
            <p:ph type="ftr" sz="quarter" idx="11"/>
          </p:nvPr>
        </p:nvSpPr>
        <p:spPr/>
        <p:txBody>
          <a:bodyPr rtlCol="0"/>
          <a:lstStyle>
            <a:lvl1pPr>
              <a:defRPr/>
            </a:lvl1pPr>
          </a:lstStyle>
          <a:p>
            <a:pPr rtl="0"/>
            <a:r>
              <a:rPr lang="zh-TW" altLang="en-US"/>
              <a:t>新增頁尾</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190500"/>
            <a:ext cx="2057400" cy="5986463"/>
          </a:xfrm>
        </p:spPr>
        <p:txBody>
          <a:bodyPr vert="eaVert" rtlCol="0"/>
          <a:lstStyle/>
          <a:p>
            <a:pPr rtl="0"/>
            <a:r>
              <a:rPr lang="zh-TW" altLang="en-US"/>
              <a:t>按一下以編輯母片標題樣式</a:t>
            </a:r>
          </a:p>
        </p:txBody>
      </p:sp>
      <p:sp>
        <p:nvSpPr>
          <p:cNvPr id="3" name="直排文字預留位置 2"/>
          <p:cNvSpPr>
            <a:spLocks noGrp="1"/>
          </p:cNvSpPr>
          <p:nvPr>
            <p:ph type="body" orient="vert" idx="1"/>
          </p:nvPr>
        </p:nvSpPr>
        <p:spPr>
          <a:xfrm>
            <a:off x="838200" y="190500"/>
            <a:ext cx="7734300" cy="5986463"/>
          </a:xfrm>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p>
        </p:txBody>
      </p:sp>
      <p:sp>
        <p:nvSpPr>
          <p:cNvPr id="6" name="投影片編號預留位置 5"/>
          <p:cNvSpPr>
            <a:spLocks noGrp="1"/>
          </p:cNvSpPr>
          <p:nvPr>
            <p:ph type="sldNum" sz="quarter" idx="12"/>
          </p:nvPr>
        </p:nvSpPr>
        <p:spPr/>
        <p:txBody>
          <a:bodyPr rtlCol="0"/>
          <a:lstStyle/>
          <a:p>
            <a:pPr rtl="0"/>
            <a:fld id="{9CD8D479-8942-46E8-A226-A4E01F7A105C}" type="slidenum">
              <a:rPr lang="en-US" altLang="zh-TW" smtClean="0"/>
              <a:t>‹#›</a:t>
            </a:fld>
            <a:endParaRPr lang="zh-TW" altLang="en-US"/>
          </a:p>
        </p:txBody>
      </p:sp>
      <p:sp>
        <p:nvSpPr>
          <p:cNvPr id="4" name="日期預留位置 3"/>
          <p:cNvSpPr>
            <a:spLocks noGrp="1"/>
          </p:cNvSpPr>
          <p:nvPr>
            <p:ph type="dt" sz="half" idx="10"/>
          </p:nvPr>
        </p:nvSpPr>
        <p:spPr/>
        <p:txBody>
          <a:bodyPr rtlCol="0"/>
          <a:lstStyle>
            <a:lvl1pPr>
              <a:defRPr/>
            </a:lvl1pPr>
          </a:lstStyle>
          <a:p>
            <a:fld id="{D248A1C6-D238-497D-A442-18B77B12B498}" type="datetime2">
              <a:rPr lang="zh-TW" altLang="en-US" smtClean="0"/>
              <a:pPr/>
              <a:t>2025年3月5日</a:t>
            </a:fld>
            <a:endParaRPr lang="zh-TW" altLang="en-US"/>
          </a:p>
        </p:txBody>
      </p:sp>
      <p:sp>
        <p:nvSpPr>
          <p:cNvPr id="5" name="頁尾預留位置 4"/>
          <p:cNvSpPr>
            <a:spLocks noGrp="1"/>
          </p:cNvSpPr>
          <p:nvPr>
            <p:ph type="ftr" sz="quarter" idx="11"/>
          </p:nvPr>
        </p:nvSpPr>
        <p:spPr/>
        <p:txBody>
          <a:bodyPr rtlCol="0"/>
          <a:lstStyle>
            <a:lvl1pPr>
              <a:defRPr/>
            </a:lvl1pPr>
          </a:lstStyle>
          <a:p>
            <a:pPr rtl="0"/>
            <a:r>
              <a:rPr lang="zh-TW" altLang="en-US"/>
              <a:t>新增頁尾</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p>
        </p:txBody>
      </p:sp>
      <p:sp>
        <p:nvSpPr>
          <p:cNvPr id="3" name="內容預留位置 2"/>
          <p:cNvSpPr>
            <a:spLocks noGrp="1"/>
          </p:cNvSpPr>
          <p:nvPr>
            <p:ph idx="1"/>
          </p:nvPr>
        </p:nvSpPr>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p>
        </p:txBody>
      </p:sp>
      <p:sp>
        <p:nvSpPr>
          <p:cNvPr id="6" name="投影片編號預留位置 5"/>
          <p:cNvSpPr>
            <a:spLocks noGrp="1"/>
          </p:cNvSpPr>
          <p:nvPr>
            <p:ph type="sldNum" sz="quarter" idx="12"/>
          </p:nvPr>
        </p:nvSpPr>
        <p:spPr/>
        <p:txBody>
          <a:bodyPr rtlCol="0"/>
          <a:lstStyle/>
          <a:p>
            <a:pPr rtl="0"/>
            <a:fld id="{9CD8D479-8942-46E8-A226-A4E01F7A105C}" type="slidenum">
              <a:rPr lang="en-US" altLang="zh-TW" smtClean="0"/>
              <a:t>‹#›</a:t>
            </a:fld>
            <a:endParaRPr lang="zh-TW" altLang="en-US"/>
          </a:p>
        </p:txBody>
      </p:sp>
      <p:sp>
        <p:nvSpPr>
          <p:cNvPr id="4" name="日期預留位置 3"/>
          <p:cNvSpPr>
            <a:spLocks noGrp="1"/>
          </p:cNvSpPr>
          <p:nvPr>
            <p:ph type="dt" sz="half" idx="10"/>
          </p:nvPr>
        </p:nvSpPr>
        <p:spPr/>
        <p:txBody>
          <a:bodyPr rtlCol="0"/>
          <a:lstStyle>
            <a:lvl1pPr>
              <a:defRPr/>
            </a:lvl1pPr>
          </a:lstStyle>
          <a:p>
            <a:fld id="{1ED25E05-8C57-4CA2-A6EA-1EBF2CB41307}" type="datetime2">
              <a:rPr lang="zh-TW" altLang="en-US" smtClean="0"/>
              <a:pPr/>
              <a:t>2025年3月5日</a:t>
            </a:fld>
            <a:endParaRPr lang="zh-TW" altLang="en-US"/>
          </a:p>
        </p:txBody>
      </p:sp>
      <p:sp>
        <p:nvSpPr>
          <p:cNvPr id="5" name="頁尾預留位置 4"/>
          <p:cNvSpPr>
            <a:spLocks noGrp="1"/>
          </p:cNvSpPr>
          <p:nvPr>
            <p:ph type="ftr" sz="quarter" idx="11"/>
          </p:nvPr>
        </p:nvSpPr>
        <p:spPr>
          <a:xfrm>
            <a:off x="1731600" y="6629400"/>
            <a:ext cx="9144259" cy="228600"/>
          </a:xfrm>
        </p:spPr>
        <p:txBody>
          <a:bodyPr rtlCol="0"/>
          <a:lstStyle>
            <a:lvl1pPr>
              <a:defRPr/>
            </a:lvl1pPr>
          </a:lstStyle>
          <a:p>
            <a:pPr rtl="0"/>
            <a:r>
              <a:rPr lang="zh-TW" altLang="en-US"/>
              <a:t>新增頁尾</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8" name="矩形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1751777" y="2263913"/>
            <a:ext cx="6949440" cy="3143393"/>
          </a:xfrm>
        </p:spPr>
        <p:txBody>
          <a:bodyPr rtlCol="0" anchor="b"/>
          <a:lstStyle>
            <a:lvl1pPr>
              <a:defRPr sz="6000">
                <a:solidFill>
                  <a:schemeClr val="bg1"/>
                </a:solidFill>
                <a:latin typeface="微軟正黑體" panose="020B0604030504040204" pitchFamily="34" charset="-120"/>
                <a:ea typeface="微軟正黑體" panose="020B0604030504040204" pitchFamily="34" charset="-120"/>
              </a:defRPr>
            </a:lvl1pPr>
          </a:lstStyle>
          <a:p>
            <a:pPr rtl="0"/>
            <a:r>
              <a:rPr lang="zh-TW" altLang="en-US" noProof="0"/>
              <a:t>按一下以編輯母片標題樣式</a:t>
            </a:r>
          </a:p>
        </p:txBody>
      </p:sp>
      <p:sp>
        <p:nvSpPr>
          <p:cNvPr id="3" name="文字預留位置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latin typeface="微軟正黑體" panose="020B0604030504040204" pitchFamily="34" charset="-120"/>
                <a:ea typeface="微軟正黑體" panose="020B0604030504040204" pitchFamily="34" charset="-12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TW" altLang="en-US" noProof="0"/>
              <a:t>按一下以編輯母片文字樣式</a:t>
            </a:r>
          </a:p>
        </p:txBody>
      </p:sp>
      <p:pic>
        <p:nvPicPr>
          <p:cNvPr id="11" name="圖片 10" descr="綠色植物的特寫"/>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圖片 8" descr="波浪"/>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p>
        </p:txBody>
      </p:sp>
      <p:sp>
        <p:nvSpPr>
          <p:cNvPr id="3" name="內容預留位置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投影片編號預留位置 6"/>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a:p>
        </p:txBody>
      </p:sp>
      <p:sp>
        <p:nvSpPr>
          <p:cNvPr id="5" name="日期預留位置 4"/>
          <p:cNvSpPr>
            <a:spLocks noGrp="1"/>
          </p:cNvSpPr>
          <p:nvPr>
            <p:ph type="dt" sz="half" idx="10"/>
          </p:nvPr>
        </p:nvSpPr>
        <p:spPr/>
        <p:txBody>
          <a:bodyPr rtlCol="0"/>
          <a:lstStyle>
            <a:lvl1pPr>
              <a:defRPr/>
            </a:lvl1pPr>
          </a:lstStyle>
          <a:p>
            <a:fld id="{2305E5D7-874B-456E-A310-B9B20A1DF1A7}" type="datetime2">
              <a:rPr lang="zh-TW" altLang="en-US" smtClean="0"/>
              <a:pPr/>
              <a:t>2025年3月5日</a:t>
            </a:fld>
            <a:endParaRPr lang="zh-TW" altLang="en-US"/>
          </a:p>
        </p:txBody>
      </p:sp>
      <p:sp>
        <p:nvSpPr>
          <p:cNvPr id="6" name="頁尾預留位置 5"/>
          <p:cNvSpPr>
            <a:spLocks noGrp="1"/>
          </p:cNvSpPr>
          <p:nvPr>
            <p:ph type="ftr" sz="quarter" idx="11"/>
          </p:nvPr>
        </p:nvSpPr>
        <p:spPr/>
        <p:txBody>
          <a:bodyPr rtlCol="0"/>
          <a:lstStyle>
            <a:lvl1pPr>
              <a:defRPr/>
            </a:lvl1pPr>
          </a:lstStyle>
          <a:p>
            <a:pPr rtl="0"/>
            <a:r>
              <a:rPr lang="zh-TW" altLang="en-US" noProof="0"/>
              <a:t>新增頁尾</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p>
        </p:txBody>
      </p:sp>
      <p:sp>
        <p:nvSpPr>
          <p:cNvPr id="3" name="文字預留位置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9" name="投影片編號預留位置 8"/>
          <p:cNvSpPr>
            <a:spLocks noGrp="1"/>
          </p:cNvSpPr>
          <p:nvPr>
            <p:ph type="sldNum" sz="quarter" idx="12"/>
          </p:nvPr>
        </p:nvSpPr>
        <p:spPr/>
        <p:txBody>
          <a:bodyPr rtlCol="0"/>
          <a:lstStyle/>
          <a:p>
            <a:pPr rtl="0"/>
            <a:fld id="{9CD8D479-8942-46E8-A226-A4E01F7A105C}" type="slidenum">
              <a:rPr lang="en-US" altLang="zh-TW" noProof="0"/>
              <a:t>‹#›</a:t>
            </a:fld>
            <a:endParaRPr lang="zh-TW" altLang="en-US" noProof="0"/>
          </a:p>
        </p:txBody>
      </p:sp>
      <p:sp>
        <p:nvSpPr>
          <p:cNvPr id="7" name="日期預留位置 6"/>
          <p:cNvSpPr>
            <a:spLocks noGrp="1"/>
          </p:cNvSpPr>
          <p:nvPr>
            <p:ph type="dt" sz="half" idx="10"/>
          </p:nvPr>
        </p:nvSpPr>
        <p:spPr/>
        <p:txBody>
          <a:bodyPr rtlCol="0"/>
          <a:lstStyle>
            <a:lvl1pPr>
              <a:defRPr/>
            </a:lvl1pPr>
          </a:lstStyle>
          <a:p>
            <a:fld id="{F51783F7-8EE4-4317-9DCA-B6CD21A04E2E}" type="datetime2">
              <a:rPr lang="zh-TW" altLang="en-US" smtClean="0"/>
              <a:pPr/>
              <a:t>2025年3月5日</a:t>
            </a:fld>
            <a:endParaRPr lang="zh-TW" altLang="en-US"/>
          </a:p>
        </p:txBody>
      </p:sp>
      <p:sp>
        <p:nvSpPr>
          <p:cNvPr id="8" name="頁尾預留位置 7"/>
          <p:cNvSpPr>
            <a:spLocks noGrp="1"/>
          </p:cNvSpPr>
          <p:nvPr>
            <p:ph type="ftr" sz="quarter" idx="11"/>
          </p:nvPr>
        </p:nvSpPr>
        <p:spPr/>
        <p:txBody>
          <a:bodyPr rtlCol="0"/>
          <a:lstStyle>
            <a:lvl1pPr>
              <a:defRPr/>
            </a:lvl1pPr>
          </a:lstStyle>
          <a:p>
            <a:pPr rtl="0"/>
            <a:r>
              <a:rPr lang="zh-TW" altLang="en-US" noProof="0"/>
              <a:t>新增頁尾</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p>
        </p:txBody>
      </p:sp>
      <p:sp>
        <p:nvSpPr>
          <p:cNvPr id="5" name="投影片編號預留位置 4"/>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a:p>
        </p:txBody>
      </p:sp>
      <p:sp>
        <p:nvSpPr>
          <p:cNvPr id="3" name="日期預留位置 2"/>
          <p:cNvSpPr>
            <a:spLocks noGrp="1"/>
          </p:cNvSpPr>
          <p:nvPr>
            <p:ph type="dt" sz="half" idx="10"/>
          </p:nvPr>
        </p:nvSpPr>
        <p:spPr/>
        <p:txBody>
          <a:bodyPr rtlCol="0"/>
          <a:lstStyle>
            <a:lvl1pPr>
              <a:defRPr/>
            </a:lvl1pPr>
          </a:lstStyle>
          <a:p>
            <a:fld id="{828405D5-54EE-49D5-89A7-D462B6DD676B}" type="datetime2">
              <a:rPr lang="zh-TW" altLang="en-US" smtClean="0"/>
              <a:pPr/>
              <a:t>2025年3月5日</a:t>
            </a:fld>
            <a:endParaRPr lang="zh-TW" altLang="en-US"/>
          </a:p>
        </p:txBody>
      </p:sp>
      <p:sp>
        <p:nvSpPr>
          <p:cNvPr id="4" name="頁尾預留位置 3"/>
          <p:cNvSpPr>
            <a:spLocks noGrp="1"/>
          </p:cNvSpPr>
          <p:nvPr>
            <p:ph type="ftr" sz="quarter" idx="11"/>
          </p:nvPr>
        </p:nvSpPr>
        <p:spPr/>
        <p:txBody>
          <a:bodyPr rtlCol="0"/>
          <a:lstStyle>
            <a:lvl1pPr>
              <a:defRPr/>
            </a:lvl1pPr>
          </a:lstStyle>
          <a:p>
            <a:pPr rtl="0"/>
            <a:r>
              <a:rPr lang="zh-TW" altLang="en-US" noProof="0"/>
              <a:t>新增頁尾</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a:p>
        </p:txBody>
      </p:sp>
      <p:sp>
        <p:nvSpPr>
          <p:cNvPr id="2" name="日期預留位置 1"/>
          <p:cNvSpPr>
            <a:spLocks noGrp="1"/>
          </p:cNvSpPr>
          <p:nvPr>
            <p:ph type="dt" sz="half" idx="10"/>
          </p:nvPr>
        </p:nvSpPr>
        <p:spPr/>
        <p:txBody>
          <a:bodyPr rtlCol="0"/>
          <a:lstStyle>
            <a:lvl1pPr>
              <a:defRPr/>
            </a:lvl1pPr>
          </a:lstStyle>
          <a:p>
            <a:fld id="{D040EF29-DBBB-41B1-9C5D-FE42212D415C}" type="datetime2">
              <a:rPr lang="zh-TW" altLang="en-US" smtClean="0"/>
              <a:pPr/>
              <a:t>2025年3月5日</a:t>
            </a:fld>
            <a:endParaRPr lang="zh-TW" altLang="en-US"/>
          </a:p>
        </p:txBody>
      </p:sp>
      <p:sp>
        <p:nvSpPr>
          <p:cNvPr id="3" name="頁尾預留位置 2"/>
          <p:cNvSpPr>
            <a:spLocks noGrp="1"/>
          </p:cNvSpPr>
          <p:nvPr>
            <p:ph type="ftr" sz="quarter" idx="11"/>
          </p:nvPr>
        </p:nvSpPr>
        <p:spPr/>
        <p:txBody>
          <a:bodyPr rtlCol="0"/>
          <a:lstStyle>
            <a:lvl1pPr>
              <a:defRPr/>
            </a:lvl1pPr>
          </a:lstStyle>
          <a:p>
            <a:pPr rtl="0"/>
            <a:r>
              <a:rPr lang="zh-TW" altLang="en-US" noProof="0"/>
              <a:t>新增頁尾</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682434" y="919616"/>
            <a:ext cx="4155622" cy="2532888"/>
          </a:xfrm>
        </p:spPr>
        <p:txBody>
          <a:bodyPr rtlCol="0" anchor="b"/>
          <a:lstStyle>
            <a:lvl1pPr>
              <a:defRPr sz="3200"/>
            </a:lvl1pPr>
          </a:lstStyle>
          <a:p>
            <a:pPr rtl="0"/>
            <a:r>
              <a:rPr lang="zh-TW" altLang="en-US" noProof="0"/>
              <a:t>按一下以編輯母片標題樣式</a:t>
            </a:r>
          </a:p>
        </p:txBody>
      </p:sp>
      <p:sp>
        <p:nvSpPr>
          <p:cNvPr id="3" name="內容預留位置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7" name="投影片編號預留位置 6"/>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a:p>
        </p:txBody>
      </p:sp>
      <p:sp>
        <p:nvSpPr>
          <p:cNvPr id="5" name="日期預留位置 4"/>
          <p:cNvSpPr>
            <a:spLocks noGrp="1"/>
          </p:cNvSpPr>
          <p:nvPr>
            <p:ph type="dt" sz="half" idx="10"/>
          </p:nvPr>
        </p:nvSpPr>
        <p:spPr/>
        <p:txBody>
          <a:bodyPr rtlCol="0"/>
          <a:lstStyle>
            <a:lvl1pPr>
              <a:defRPr/>
            </a:lvl1pPr>
          </a:lstStyle>
          <a:p>
            <a:fld id="{7A032E67-0DBD-414D-9A80-7639D35C1D16}" type="datetime2">
              <a:rPr lang="zh-TW" altLang="en-US" smtClean="0"/>
              <a:pPr/>
              <a:t>2025年3月5日</a:t>
            </a:fld>
            <a:endParaRPr lang="zh-TW" altLang="en-US"/>
          </a:p>
        </p:txBody>
      </p:sp>
      <p:sp>
        <p:nvSpPr>
          <p:cNvPr id="6" name="頁尾預留位置 5"/>
          <p:cNvSpPr>
            <a:spLocks noGrp="1"/>
          </p:cNvSpPr>
          <p:nvPr>
            <p:ph type="ftr" sz="quarter" idx="11"/>
          </p:nvPr>
        </p:nvSpPr>
        <p:spPr/>
        <p:txBody>
          <a:bodyPr rtlCol="0"/>
          <a:lstStyle>
            <a:lvl1pPr>
              <a:defRPr/>
            </a:lvl1pPr>
          </a:lstStyle>
          <a:p>
            <a:pPr rtl="0"/>
            <a:r>
              <a:rPr lang="zh-TW" altLang="en-US" noProof="0"/>
              <a:t>新增頁尾</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82435" y="919616"/>
            <a:ext cx="4155622" cy="2532888"/>
          </a:xfrm>
        </p:spPr>
        <p:txBody>
          <a:bodyPr rtlCol="0" anchor="b"/>
          <a:lstStyle>
            <a:lvl1pPr>
              <a:defRPr sz="3200"/>
            </a:lvl1pPr>
          </a:lstStyle>
          <a:p>
            <a:pPr rtl="0"/>
            <a:r>
              <a:rPr lang="zh-TW" altLang="en-US" noProof="0"/>
              <a:t>按一下以編輯母片標題樣式</a:t>
            </a:r>
          </a:p>
        </p:txBody>
      </p:sp>
      <p:sp>
        <p:nvSpPr>
          <p:cNvPr id="3" name="圖片預留位置 2" descr="要新增影像的空白預留位置。按一下預留位置，然後選取您要新增的影像"/>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預留位置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7" name="投影片編號預留位置 6"/>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a:p>
        </p:txBody>
      </p:sp>
      <p:sp>
        <p:nvSpPr>
          <p:cNvPr id="5" name="日期預留位置 4"/>
          <p:cNvSpPr>
            <a:spLocks noGrp="1"/>
          </p:cNvSpPr>
          <p:nvPr>
            <p:ph type="dt" sz="half" idx="10"/>
          </p:nvPr>
        </p:nvSpPr>
        <p:spPr/>
        <p:txBody>
          <a:bodyPr rtlCol="0"/>
          <a:lstStyle>
            <a:lvl1pPr>
              <a:defRPr/>
            </a:lvl1pPr>
          </a:lstStyle>
          <a:p>
            <a:fld id="{68E8F52D-7094-4826-90CF-82F187863C55}" type="datetime2">
              <a:rPr lang="zh-TW" altLang="en-US" smtClean="0"/>
              <a:pPr/>
              <a:t>2025年3月5日</a:t>
            </a:fld>
            <a:endParaRPr lang="zh-TW" altLang="en-US"/>
          </a:p>
        </p:txBody>
      </p:sp>
      <p:sp>
        <p:nvSpPr>
          <p:cNvPr id="6" name="頁尾預留位置 5"/>
          <p:cNvSpPr>
            <a:spLocks noGrp="1"/>
          </p:cNvSpPr>
          <p:nvPr>
            <p:ph type="ftr" sz="quarter" idx="11"/>
          </p:nvPr>
        </p:nvSpPr>
        <p:spPr/>
        <p:txBody>
          <a:bodyPr rtlCol="0"/>
          <a:lstStyle>
            <a:lvl1pPr>
              <a:defRPr/>
            </a:lvl1pPr>
          </a:lstStyle>
          <a:p>
            <a:pPr rtl="0"/>
            <a:r>
              <a:rPr lang="zh-TW" altLang="en-US" noProof="0"/>
              <a:t>新增頁尾</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0" y="6629400"/>
            <a:ext cx="162000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微軟正黑體" panose="020B0604030504040204" pitchFamily="34" charset="-120"/>
              <a:ea typeface="微軟正黑體" panose="020B0604030504040204" pitchFamily="34" charset="-120"/>
            </a:endParaRPr>
          </a:p>
        </p:txBody>
      </p:sp>
      <p:sp>
        <p:nvSpPr>
          <p:cNvPr id="11" name="矩形 10"/>
          <p:cNvSpPr/>
          <p:nvPr/>
        </p:nvSpPr>
        <p:spPr>
          <a:xfrm>
            <a:off x="1714119" y="6629400"/>
            <a:ext cx="10476000"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2" name="標題預留位置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zh-TW" altLang="en-US"/>
              <a:t>按一下以編輯母片標題樣式</a:t>
            </a:r>
          </a:p>
        </p:txBody>
      </p:sp>
      <p:sp>
        <p:nvSpPr>
          <p:cNvPr id="3" name="文字預留位置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p>
        </p:txBody>
      </p:sp>
      <p:sp>
        <p:nvSpPr>
          <p:cNvPr id="6" name="投影片編號預留位置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latin typeface="微軟正黑體" panose="020B0604030504040204" pitchFamily="34" charset="-120"/>
                <a:ea typeface="微軟正黑體" panose="020B0604030504040204" pitchFamily="34" charset="-120"/>
              </a:defRPr>
            </a:lvl1pPr>
          </a:lstStyle>
          <a:p>
            <a:fld id="{9CD8D479-8942-46E8-A226-A4E01F7A105C}" type="slidenum">
              <a:rPr lang="en-US" altLang="zh-TW" smtClean="0"/>
              <a:pPr/>
              <a:t>‹#›</a:t>
            </a:fld>
            <a:endParaRPr lang="zh-TW" altLang="en-US"/>
          </a:p>
        </p:txBody>
      </p:sp>
      <p:sp>
        <p:nvSpPr>
          <p:cNvPr id="4" name="日期預留位置 3"/>
          <p:cNvSpPr>
            <a:spLocks noGrp="1"/>
          </p:cNvSpPr>
          <p:nvPr>
            <p:ph type="dt" sz="half" idx="2"/>
          </p:nvPr>
        </p:nvSpPr>
        <p:spPr>
          <a:xfrm>
            <a:off x="453402" y="6629400"/>
            <a:ext cx="1185445" cy="228600"/>
          </a:xfrm>
          <a:prstGeom prst="rect">
            <a:avLst/>
          </a:prstGeom>
        </p:spPr>
        <p:txBody>
          <a:bodyPr vert="horz" lIns="91440" tIns="45720" rIns="91440" bIns="45720" rtlCol="0" anchor="ctr"/>
          <a:lstStyle>
            <a:lvl1pPr algn="r">
              <a:defRPr sz="1100">
                <a:solidFill>
                  <a:schemeClr val="accent1">
                    <a:lumMod val="50000"/>
                  </a:schemeClr>
                </a:solidFill>
                <a:latin typeface="微軟正黑體" panose="020B0604030504040204" pitchFamily="34" charset="-120"/>
                <a:ea typeface="微軟正黑體" panose="020B0604030504040204" pitchFamily="34" charset="-120"/>
              </a:defRPr>
            </a:lvl1pPr>
          </a:lstStyle>
          <a:p>
            <a:fld id="{C978CE90-604D-494E-B554-2D837CFE91F3}" type="datetime2">
              <a:rPr lang="zh-TW" altLang="en-US" smtClean="0"/>
              <a:pPr/>
              <a:t>2025年3月5日</a:t>
            </a:fld>
            <a:endParaRPr lang="zh-TW" altLang="en-US"/>
          </a:p>
        </p:txBody>
      </p:sp>
      <p:sp>
        <p:nvSpPr>
          <p:cNvPr id="5" name="頁尾預留位置 4"/>
          <p:cNvSpPr>
            <a:spLocks noGrp="1"/>
          </p:cNvSpPr>
          <p:nvPr>
            <p:ph type="ftr" sz="quarter" idx="3"/>
          </p:nvPr>
        </p:nvSpPr>
        <p:spPr>
          <a:xfrm>
            <a:off x="1732966" y="6629400"/>
            <a:ext cx="9144259" cy="228600"/>
          </a:xfrm>
          <a:prstGeom prst="rect">
            <a:avLst/>
          </a:prstGeom>
        </p:spPr>
        <p:txBody>
          <a:bodyPr vert="horz" lIns="91440" tIns="45720" rIns="91440" bIns="45720" rtlCol="0" anchor="ctr"/>
          <a:lstStyle>
            <a:lvl1pPr algn="l">
              <a:defRPr sz="1100">
                <a:solidFill>
                  <a:schemeClr val="accent1">
                    <a:lumMod val="50000"/>
                  </a:schemeClr>
                </a:solidFill>
                <a:latin typeface="微軟正黑體" panose="020B0604030504040204" pitchFamily="34" charset="-120"/>
                <a:ea typeface="微軟正黑體" panose="020B0604030504040204" pitchFamily="34" charset="-120"/>
              </a:defRPr>
            </a:lvl1pPr>
          </a:lstStyle>
          <a:p>
            <a:r>
              <a:rPr lang="zh-TW" altLang="en-US"/>
              <a:t>新增頁尾</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微軟正黑體" panose="020B0604030504040204" pitchFamily="34" charset="-120"/>
          <a:ea typeface="微軟正黑體" panose="020B0604030504040204" pitchFamily="34" charset="-120"/>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arget="../media/image31.jpeg" Type="http://schemas.openxmlformats.org/officeDocument/2006/relationships/image"/><Relationship Id="rId2" Target="../notesSlides/notesSlide4.xml" Type="http://schemas.openxmlformats.org/officeDocument/2006/relationships/notesSlide"/><Relationship Id="rId1" Target="../slideLayouts/slideLayout4.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8.jpeg" Type="http://schemas.openxmlformats.org/officeDocument/2006/relationships/image"/><Relationship Id="rId1" Target="../slideLayouts/slideLayout9.xml" Type="http://schemas.openxmlformats.org/officeDocument/2006/relationships/slideLayout"/></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arget="../media/image36.jpeg" Type="http://schemas.openxmlformats.org/officeDocument/2006/relationships/image"/><Relationship Id="rId2" Target="../notesSlides/notesSlide6.xml" Type="http://schemas.openxmlformats.org/officeDocument/2006/relationships/notesSlide"/><Relationship Id="rId1" Target="../slideLayouts/slideLayout8.xml" Type="http://schemas.openxmlformats.org/officeDocument/2006/relationships/slideLayout"/></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arget="../media/image8.jpeg" Type="http://schemas.openxmlformats.org/officeDocument/2006/relationships/image"/><Relationship Id="rId2" Target="../media/image7.jpeg" Type="http://schemas.openxmlformats.org/officeDocument/2006/relationships/image"/><Relationship Id="rId1" Target="../slideLayouts/slideLayout5.xml" Type="http://schemas.openxmlformats.org/officeDocument/2006/relationships/slideLayout"/><Relationship Id="rId5" Target="https://en.wikipedia.org/wiki/Talk:Chiang_Kai-shek_Memorial_Hall_metro_station" TargetMode="External" Type="http://schemas.openxmlformats.org/officeDocument/2006/relationships/hyperlink"/><Relationship Id="rId4" Target="../media/image9.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標題 1"/>
          <p:cNvSpPr>
            <a:spLocks noGrp="1"/>
          </p:cNvSpPr>
          <p:nvPr>
            <p:ph type="title"/>
          </p:nvPr>
        </p:nvSpPr>
        <p:spPr>
          <a:xfrm>
            <a:off x="6092965" y="-535"/>
            <a:ext cx="6096563" cy="3064851"/>
          </a:xfrm>
        </p:spPr>
        <p:txBody>
          <a:bodyPr anchor="b" rtlCol="0">
            <a:normAutofit/>
          </a:bodyPr>
          <a:lstStyle/>
          <a:p>
            <a:r>
              <a:rPr b="1" baseline="30000" lang="en-US" sz="6000">
                <a:latin typeface="微軟正黑體"/>
                <a:ea typeface="微軟正黑體"/>
              </a:rPr>
              <a:t>Protecting Wetlands for Our Common Future</a:t>
            </a:r>
            <a:r>
              <a:rPr altLang="zh-TW" b="1" baseline="30000" lang="en-US" sz="4000">
                <a:latin typeface="微軟正黑體"/>
                <a:ea typeface="微軟正黑體"/>
              </a:rPr>
              <a:t> </a:t>
            </a:r>
            <a:endParaRPr altLang="en-US" b="1" lang="zh-TW" sz="4000">
              <a:latin typeface="微軟正黑體"/>
              <a:ea typeface="微軟正黑體"/>
            </a:endParaRPr>
          </a:p>
        </p:txBody>
      </p:sp>
      <p:pic>
        <p:nvPicPr>
          <p:cNvPr descr="一張含有 戶外, 雲, 天空, 建築 的圖片&#10;&#10;自動產生的描述" id="5" name="圖片 4">
            <a:extLst>
              <a:ext uri="{FF2B5EF4-FFF2-40B4-BE49-F238E27FC236}">
                <a16:creationId xmlns:a16="http://schemas.microsoft.com/office/drawing/2014/main" id="{191228A2-49CE-A1D8-C68B-3C6721D804DD}"/>
              </a:ext>
            </a:extLst>
          </p:cNvPr>
          <p:cNvPicPr>
            <a:picLocks noChangeAspect="1"/>
          </p:cNvPicPr>
          <p:nvPr/>
        </p:nvPicPr>
        <p:blipFill>
          <a:blip cstate="print" r:embed="rId3">
            <a:extLst>
              <a:ext uri="{28A0092B-C50C-407E-A947-70E740481C1C}">
                <a14:useLocalDpi xmlns:a14="http://schemas.microsoft.com/office/drawing/2010/main" val="0"/>
              </a:ext>
            </a:extLst>
          </a:blip>
          <a:srcRect r="20"/>
          <a:stretch/>
        </p:blipFill>
        <p:spPr>
          <a:xfrm>
            <a:off x="-143753" y="0"/>
            <a:ext cx="6095980" cy="6862551"/>
          </a:xfrm>
          <a:prstGeom prst="rect">
            <a:avLst/>
          </a:prstGeom>
          <a:noFill/>
        </p:spPr>
      </p:pic>
      <p:sp>
        <p:nvSpPr>
          <p:cNvPr id="3" name="副標題 2"/>
          <p:cNvSpPr>
            <a:spLocks noGrp="1"/>
          </p:cNvSpPr>
          <p:nvPr>
            <p:ph idx="2" sz="half" type="body"/>
          </p:nvPr>
        </p:nvSpPr>
        <p:spPr>
          <a:xfrm>
            <a:off x="6096000" y="3297836"/>
            <a:ext cx="6096000" cy="3560163"/>
          </a:xfrm>
        </p:spPr>
        <p:txBody>
          <a:bodyPr anchor="t" bIns="45720" lIns="91440" rIns="91440" rtlCol="0" tIns="45720" vert="horz">
            <a:normAutofit/>
          </a:bodyPr>
          <a:lstStyle/>
          <a:p>
            <a:r>
              <a:rPr dirty="0" lang="en-US">
                <a:solidFill>
                  <a:schemeClr val="tx2"/>
                </a:solidFill>
                <a:latin typeface="微軟正黑體"/>
                <a:ea typeface="微軟正黑體"/>
              </a:rPr>
              <a:t>Protecting Wetlands for Our Common Future-Water quality and sample analysis, taking the Taipei </a:t>
            </a:r>
            <a:r>
              <a:rPr dirty="0" err="1" lang="en-US">
                <a:solidFill>
                  <a:schemeClr val="tx2"/>
                </a:solidFill>
                <a:latin typeface="微軟正黑體"/>
                <a:ea typeface="微軟正黑體"/>
              </a:rPr>
              <a:t>Daan</a:t>
            </a:r>
            <a:r>
              <a:rPr dirty="0" lang="en-US">
                <a:solidFill>
                  <a:schemeClr val="tx2"/>
                </a:solidFill>
                <a:latin typeface="微軟正黑體"/>
                <a:ea typeface="微軟正黑體"/>
              </a:rPr>
              <a:t> Forest Park Ecological Pond and NTU Drunken Moon Lake as examples </a:t>
            </a:r>
            <a:endParaRPr altLang="en-US" dirty="0" lang="zh-TW">
              <a:solidFill>
                <a:schemeClr val="tx2"/>
              </a:solidFill>
            </a:endParaRPr>
          </a:p>
          <a:p>
            <a:pPr rtl="0"/>
            <a:endParaRPr altLang="zh-TW" dirty="0" lang="en-US" sz="2400"/>
          </a:p>
          <a:p>
            <a:pPr rtl="0"/>
            <a:endParaRPr altLang="zh-TW" dirty="0" lang="en-US" sz="2400"/>
          </a:p>
          <a:p>
            <a:pPr rtl="0"/>
            <a:endParaRPr altLang="zh-TW" dirty="0" lang="en-US" sz="2400"/>
          </a:p>
        </p:txBody>
      </p:sp>
      <p:sp>
        <p:nvSpPr>
          <p:cNvPr id="7" name="Rectangle 3">
            <a:extLst>
              <a:ext uri="{FF2B5EF4-FFF2-40B4-BE49-F238E27FC236}">
                <a16:creationId xmlns:a16="http://schemas.microsoft.com/office/drawing/2014/main" id="{45B4CFA2-5E81-FE0C-8B32-E94175CAD8DA}"/>
              </a:ext>
            </a:extLst>
          </p:cNvPr>
          <p:cNvSpPr>
            <a:spLocks noChangeArrowheads="1"/>
          </p:cNvSpPr>
          <p:nvPr/>
        </p:nvSpPr>
        <p:spPr bwMode="auto">
          <a:xfrm flipH="1">
            <a:off x="6095996" y="4811337"/>
            <a:ext cx="609600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pPr algn="l" defTabSz="914400" indent="0" lvl="0" marL="0" marR="0">
              <a:lnSpc>
                <a:spcPct val="100000"/>
              </a:lnSpc>
              <a:spcBef>
                <a:spcPct val="0"/>
              </a:spcBef>
              <a:spcAft>
                <a:spcPct val="0"/>
              </a:spcAft>
              <a:buNone/>
              <a:tabLst/>
            </a:pPr>
            <a:endParaRPr b="0" baseline="0" cap="none" dirty="0" i="0" lang="zh-TW" normalizeH="0" strike="noStrike" sz="1800" u="none">
              <a:ln>
                <a:noFill/>
              </a:ln>
              <a:solidFill>
                <a:schemeClr val="tx1"/>
              </a:solidFill>
              <a:effectLst/>
              <a:latin charset="0" panose="020B0604020202020204" pitchFamily="34" typeface="Arial"/>
              <a:cs typeface="Arial"/>
            </a:endParaRPr>
          </a:p>
          <a:p>
            <a:pPr>
              <a:spcBef>
                <a:spcPct val="0"/>
              </a:spcBef>
              <a:spcAft>
                <a:spcPct val="0"/>
              </a:spcAft>
              <a:buFont typeface="Arial"/>
              <a:buChar char="•"/>
            </a:pPr>
            <a:r>
              <a:rPr b="0" baseline="0" cap="none" dirty="0" i="0" kumimoji="0" lang="zh-TW" normalizeH="0" strike="noStrike" sz="1400" u="none">
                <a:ln>
                  <a:noFill/>
                </a:ln>
                <a:effectLst/>
                <a:latin typeface="Arial"/>
                <a:ea typeface="新細明體"/>
                <a:cs typeface="Arial"/>
              </a:rPr>
              <a:t>Yunhan</a:t>
            </a:r>
            <a:r>
              <a:rPr b="0" baseline="0" cap="none" dirty="0" i="0" kumimoji="0" lang="en-US" normalizeH="0" strike="noStrike" sz="1400" u="none">
                <a:ln>
                  <a:noFill/>
                </a:ln>
                <a:effectLst/>
                <a:latin typeface="Arial"/>
                <a:ea typeface="新細明體"/>
                <a:cs typeface="Arial"/>
              </a:rPr>
              <a:t> Lu</a:t>
            </a:r>
            <a:r>
              <a:rPr altLang="zh-TW" b="0" baseline="0" cap="none" dirty="0" i="0" kumimoji="0" lang="zh-TW" normalizeH="0" strike="noStrike" sz="1400" u="none">
                <a:ln>
                  <a:noFill/>
                </a:ln>
                <a:effectLst/>
                <a:latin typeface="Arial"/>
                <a:ea typeface="新細明體"/>
                <a:cs typeface="Arial"/>
              </a:rPr>
              <a:t>, Taipei Municipal Wanfang Senior High School, Taiwan</a:t>
            </a:r>
            <a:endParaRPr altLang="zh-TW" b="0" baseline="0" cap="none" dirty="0" i="0" lang="zh-TW" normalizeH="0" strike="noStrike" u="none">
              <a:ln>
                <a:noFill/>
              </a:ln>
              <a:effectLst/>
              <a:latin typeface="Arial"/>
              <a:ea typeface="新細明體"/>
              <a:cs typeface="Arial"/>
            </a:endParaRPr>
          </a:p>
          <a:p>
            <a:pPr>
              <a:spcBef>
                <a:spcPct val="0"/>
              </a:spcBef>
              <a:spcAft>
                <a:spcPct val="0"/>
              </a:spcAft>
              <a:buFontTx/>
              <a:buChar char="•"/>
            </a:pPr>
            <a:r>
              <a:rPr altLang="zh-TW" dirty="0" lang="zh-TW" sz="1400">
                <a:latin typeface="Arial"/>
                <a:ea typeface="新細明體"/>
                <a:cs typeface="Arial"/>
              </a:rPr>
              <a:t>Teacher: YiChen,Chiu</a:t>
            </a:r>
            <a:endParaRPr altLang="zh-TW" dirty="0" lang="zh-TW" sz="1400">
              <a:latin charset="0" panose="020B0604020202020204" pitchFamily="34" typeface="Arial"/>
              <a:ea typeface="新細明體"/>
              <a:cs typeface="Arial"/>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a:extLst>
              <a:ext uri="{FF2B5EF4-FFF2-40B4-BE49-F238E27FC236}">
                <a16:creationId xmlns:a16="http://schemas.microsoft.com/office/drawing/2014/main" id="{934F4BBD-B0D1-1ED1-6B2F-41AEEC03C3B2}"/>
              </a:ext>
            </a:extLst>
          </p:cNvPr>
          <p:cNvGraphicFramePr>
            <a:graphicFrameLocks noGrp="1"/>
          </p:cNvGraphicFramePr>
          <p:nvPr>
            <p:ph idx="1"/>
            <p:extLst>
              <p:ext uri="{D42A27DB-BD31-4B8C-83A1-F6EECF244321}">
                <p14:modId xmlns:p14="http://schemas.microsoft.com/office/powerpoint/2010/main" val="3960560533"/>
              </p:ext>
            </p:extLst>
          </p:nvPr>
        </p:nvGraphicFramePr>
        <p:xfrm>
          <a:off x="-29497" y="0"/>
          <a:ext cx="12221495" cy="6858000"/>
        </p:xfrm>
        <a:graphic>
          <a:graphicData uri="http://schemas.openxmlformats.org/drawingml/2006/table">
            <a:tbl>
              <a:tblPr firstRow="1" firstCol="1" bandRow="1">
                <a:tableStyleId>{3B4B98B0-60AC-42C2-AFA5-B58CD77FA1E5}</a:tableStyleId>
              </a:tblPr>
              <a:tblGrid>
                <a:gridCol w="1828800">
                  <a:extLst>
                    <a:ext uri="{9D8B030D-6E8A-4147-A177-3AD203B41FA5}">
                      <a16:colId xmlns:a16="http://schemas.microsoft.com/office/drawing/2014/main" val="2264797259"/>
                    </a:ext>
                  </a:extLst>
                </a:gridCol>
                <a:gridCol w="3819069">
                  <a:extLst>
                    <a:ext uri="{9D8B030D-6E8A-4147-A177-3AD203B41FA5}">
                      <a16:colId xmlns:a16="http://schemas.microsoft.com/office/drawing/2014/main" val="2007085306"/>
                    </a:ext>
                  </a:extLst>
                </a:gridCol>
                <a:gridCol w="6573626">
                  <a:extLst>
                    <a:ext uri="{9D8B030D-6E8A-4147-A177-3AD203B41FA5}">
                      <a16:colId xmlns:a16="http://schemas.microsoft.com/office/drawing/2014/main" val="2372436743"/>
                    </a:ext>
                  </a:extLst>
                </a:gridCol>
              </a:tblGrid>
              <a:tr h="1601754">
                <a:tc>
                  <a:txBody>
                    <a:bodyPr/>
                    <a:lstStyle/>
                    <a:p>
                      <a:pPr marL="0" indent="0">
                        <a:lnSpc>
                          <a:spcPct val="115000"/>
                        </a:lnSpc>
                        <a:spcAft>
                          <a:spcPts val="800"/>
                        </a:spcAft>
                        <a:buNone/>
                      </a:pPr>
                      <a:r>
                        <a:rPr lang="en-US" sz="2000" kern="100">
                          <a:effectLst/>
                        </a:rPr>
                        <a:t>1. </a:t>
                      </a:r>
                      <a:r>
                        <a:rPr lang="en-US" sz="2000" b="1" i="0" u="none" strike="noStrike" kern="100" noProof="0">
                          <a:solidFill>
                            <a:schemeClr val="accent1">
                              <a:lumMod val="76000"/>
                            </a:schemeClr>
                          </a:solidFill>
                          <a:effectLst/>
                          <a:latin typeface="Corbel"/>
                        </a:rPr>
                        <a:t>Bagging water</a:t>
                      </a:r>
                      <a:endParaRPr lang="zh-TW" sz="2000" b="1" kern="100">
                        <a:solidFill>
                          <a:schemeClr val="accent1">
                            <a:lumMod val="76000"/>
                          </a:schemeClr>
                        </a:solidFill>
                        <a:effectLst/>
                        <a:latin typeface="Aptos"/>
                        <a:ea typeface="新細明體"/>
                        <a:cs typeface="Times New Roman"/>
                      </a:endParaRPr>
                    </a:p>
                  </a:txBody>
                  <a:tcPr marL="68580" marR="68580" marT="0" marB="0"/>
                </a:tc>
                <a:tc>
                  <a:txBody>
                    <a:bodyPr/>
                    <a:lstStyle/>
                    <a:p>
                      <a:pPr>
                        <a:lnSpc>
                          <a:spcPct val="115000"/>
                        </a:lnSpc>
                        <a:spcAft>
                          <a:spcPts val="800"/>
                        </a:spcAft>
                      </a:pPr>
                      <a:endParaRPr lang="en-US"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15000"/>
                        </a:lnSpc>
                        <a:spcAft>
                          <a:spcPts val="800"/>
                        </a:spcAft>
                      </a:pPr>
                      <a:r>
                        <a:rPr lang="en-US" sz="2000" b="0" kern="100">
                          <a:effectLst/>
                        </a:rPr>
                        <a:t>Bagging water from the water to the water fill line.</a:t>
                      </a:r>
                      <a:endParaRPr lang="zh-TW" sz="2000" b="0" kern="100">
                        <a:effectLst/>
                        <a:latin typeface="Aptos"/>
                        <a:ea typeface="新細明體"/>
                        <a:cs typeface="Times New Roman"/>
                      </a:endParaRPr>
                    </a:p>
                  </a:txBody>
                  <a:tcPr marL="68580" marR="68580" marT="0" marB="0"/>
                </a:tc>
                <a:extLst>
                  <a:ext uri="{0D108BD9-81ED-4DB2-BD59-A6C34878D82A}">
                    <a16:rowId xmlns:a16="http://schemas.microsoft.com/office/drawing/2014/main" val="2231863637"/>
                  </a:ext>
                </a:extLst>
              </a:tr>
              <a:tr h="1629370">
                <a:tc>
                  <a:txBody>
                    <a:bodyPr/>
                    <a:lstStyle/>
                    <a:p>
                      <a:pPr>
                        <a:lnSpc>
                          <a:spcPct val="115000"/>
                        </a:lnSpc>
                        <a:spcAft>
                          <a:spcPts val="800"/>
                        </a:spcAft>
                      </a:pPr>
                      <a:r>
                        <a:rPr lang="en-US" sz="2000" kern="100">
                          <a:effectLst/>
                        </a:rPr>
                        <a:t>2 .</a:t>
                      </a:r>
                      <a:r>
                        <a:rPr lang="en-US" sz="2000" kern="100">
                          <a:solidFill>
                            <a:schemeClr val="accent1">
                              <a:lumMod val="76000"/>
                            </a:schemeClr>
                          </a:solidFill>
                          <a:effectLst/>
                        </a:rPr>
                        <a:t>M</a:t>
                      </a:r>
                      <a:r>
                        <a:rPr lang="en-US" sz="2000" b="1" i="0" u="none" strike="noStrike" kern="100" noProof="0">
                          <a:solidFill>
                            <a:schemeClr val="accent1">
                              <a:lumMod val="76000"/>
                            </a:schemeClr>
                          </a:solidFill>
                          <a:effectLst/>
                          <a:latin typeface="Corbel"/>
                        </a:rPr>
                        <a:t>easuring the pH value</a:t>
                      </a:r>
                      <a:endParaRPr lang="zh-TW" sz="2000" b="1" kern="100">
                        <a:solidFill>
                          <a:schemeClr val="accent1">
                            <a:lumMod val="76000"/>
                          </a:schemeClr>
                        </a:solidFill>
                        <a:effectLst/>
                        <a:latin typeface="Aptos"/>
                        <a:ea typeface="新細明體"/>
                        <a:cs typeface="Times New Roman"/>
                      </a:endParaRPr>
                    </a:p>
                  </a:txBody>
                  <a:tcPr marL="68580" marR="68580" marT="0" marB="0"/>
                </a:tc>
                <a:tc>
                  <a:txBody>
                    <a:bodyPr/>
                    <a:lstStyle/>
                    <a:p>
                      <a:pPr>
                        <a:lnSpc>
                          <a:spcPct val="115000"/>
                        </a:lnSpc>
                        <a:spcAft>
                          <a:spcPts val="800"/>
                        </a:spcAft>
                      </a:pPr>
                      <a:endParaRPr lang="en-US"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15000"/>
                        </a:lnSpc>
                        <a:spcAft>
                          <a:spcPts val="800"/>
                        </a:spcAft>
                      </a:pPr>
                      <a:r>
                        <a:rPr lang="en-US" sz="2000" kern="100">
                          <a:effectLst/>
                        </a:rPr>
                        <a:t>When measuring the pH value of water with an electronic pH meter, be careful not to touch the measuring end to the wall or bottom of the cup during measurement.</a:t>
                      </a:r>
                      <a:endParaRPr lang="zh-TW" sz="2000" kern="100">
                        <a:effectLst/>
                        <a:latin typeface="Aptos"/>
                        <a:ea typeface="新細明體"/>
                        <a:cs typeface="Times New Roman"/>
                      </a:endParaRPr>
                    </a:p>
                  </a:txBody>
                  <a:tcPr marL="68580" marR="68580" marT="0" marB="0"/>
                </a:tc>
                <a:extLst>
                  <a:ext uri="{0D108BD9-81ED-4DB2-BD59-A6C34878D82A}">
                    <a16:rowId xmlns:a16="http://schemas.microsoft.com/office/drawing/2014/main" val="4106168717"/>
                  </a:ext>
                </a:extLst>
              </a:tr>
              <a:tr h="1615561">
                <a:tc>
                  <a:txBody>
                    <a:bodyPr/>
                    <a:lstStyle/>
                    <a:p>
                      <a:pPr>
                        <a:lnSpc>
                          <a:spcPct val="115000"/>
                        </a:lnSpc>
                        <a:spcAft>
                          <a:spcPts val="800"/>
                        </a:spcAft>
                      </a:pPr>
                      <a:r>
                        <a:rPr lang="en-US" sz="2000" kern="100">
                          <a:effectLst/>
                        </a:rPr>
                        <a:t>3.</a:t>
                      </a:r>
                      <a:r>
                        <a:rPr lang="en-US" sz="2000" kern="100">
                          <a:solidFill>
                            <a:schemeClr val="accent1">
                              <a:lumMod val="76000"/>
                            </a:schemeClr>
                          </a:solidFill>
                          <a:effectLst/>
                        </a:rPr>
                        <a:t>M</a:t>
                      </a:r>
                      <a:r>
                        <a:rPr lang="en-US" sz="2000" b="1" i="0" u="none" strike="noStrike" kern="100" noProof="0">
                          <a:solidFill>
                            <a:schemeClr val="accent1">
                              <a:lumMod val="76000"/>
                            </a:schemeClr>
                          </a:solidFill>
                          <a:effectLst/>
                          <a:latin typeface="Corbel"/>
                        </a:rPr>
                        <a:t>easure the temperature</a:t>
                      </a:r>
                      <a:endParaRPr lang="zh-TW" sz="2000" b="1" kern="100">
                        <a:solidFill>
                          <a:schemeClr val="accent1">
                            <a:lumMod val="76000"/>
                          </a:schemeClr>
                        </a:solidFill>
                        <a:effectLst/>
                        <a:latin typeface="Aptos"/>
                        <a:ea typeface="新細明體"/>
                        <a:cs typeface="Times New Roman"/>
                      </a:endParaRPr>
                    </a:p>
                  </a:txBody>
                  <a:tcPr marL="68580" marR="68580" marT="0" marB="0"/>
                </a:tc>
                <a:tc>
                  <a:txBody>
                    <a:bodyPr/>
                    <a:lstStyle/>
                    <a:p>
                      <a:pPr>
                        <a:lnSpc>
                          <a:spcPct val="115000"/>
                        </a:lnSpc>
                        <a:spcAft>
                          <a:spcPts val="800"/>
                        </a:spcAft>
                      </a:pPr>
                      <a:endParaRPr lang="en-US"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15000"/>
                        </a:lnSpc>
                        <a:spcAft>
                          <a:spcPts val="800"/>
                        </a:spcAft>
                      </a:pPr>
                      <a:r>
                        <a:rPr lang="en-US" sz="2000" kern="100">
                          <a:effectLst/>
                        </a:rPr>
                        <a:t>Use an electronic thermometer to measure the temperature of water. Be careful not to knock the probe against the wall or bottom of the cup when measuring.</a:t>
                      </a:r>
                      <a:endParaRPr lang="zh-TW" sz="2000" kern="100">
                        <a:effectLst/>
                        <a:latin typeface="Aptos"/>
                        <a:ea typeface="新細明體"/>
                        <a:cs typeface="Times New Roman"/>
                      </a:endParaRPr>
                    </a:p>
                  </a:txBody>
                  <a:tcPr marL="68580" marR="68580" marT="0" marB="0"/>
                </a:tc>
                <a:extLst>
                  <a:ext uri="{0D108BD9-81ED-4DB2-BD59-A6C34878D82A}">
                    <a16:rowId xmlns:a16="http://schemas.microsoft.com/office/drawing/2014/main" val="179780936"/>
                  </a:ext>
                </a:extLst>
              </a:tr>
              <a:tr h="2011315">
                <a:tc>
                  <a:txBody>
                    <a:bodyPr/>
                    <a:lstStyle/>
                    <a:p>
                      <a:pPr>
                        <a:lnSpc>
                          <a:spcPct val="115000"/>
                        </a:lnSpc>
                        <a:spcAft>
                          <a:spcPts val="800"/>
                        </a:spcAft>
                      </a:pPr>
                      <a:r>
                        <a:rPr lang="en-US" sz="2000" kern="100">
                          <a:effectLst/>
                        </a:rPr>
                        <a:t>4.</a:t>
                      </a:r>
                      <a:r>
                        <a:rPr lang="en-US" sz="2000" b="1" i="0" u="none" strike="noStrike" kern="100" noProof="0">
                          <a:solidFill>
                            <a:schemeClr val="accent1">
                              <a:lumMod val="76000"/>
                            </a:schemeClr>
                          </a:solidFill>
                          <a:effectLst/>
                          <a:latin typeface="Corbel"/>
                        </a:rPr>
                        <a:t>Measuring dissolved oxygen</a:t>
                      </a:r>
                      <a:endParaRPr lang="zh-TW" sz="2000" b="1" kern="100">
                        <a:solidFill>
                          <a:schemeClr val="accent1">
                            <a:lumMod val="76000"/>
                          </a:schemeClr>
                        </a:solidFill>
                        <a:effectLst/>
                        <a:latin typeface="Aptos"/>
                        <a:ea typeface="新細明體"/>
                        <a:cs typeface="Times New Roman"/>
                      </a:endParaRPr>
                    </a:p>
                  </a:txBody>
                  <a:tcPr marL="68580" marR="68580" marT="0" marB="0"/>
                </a:tc>
                <a:tc>
                  <a:txBody>
                    <a:bodyPr/>
                    <a:lstStyle/>
                    <a:p>
                      <a:pPr>
                        <a:lnSpc>
                          <a:spcPct val="115000"/>
                        </a:lnSpc>
                        <a:spcAft>
                          <a:spcPts val="800"/>
                        </a:spcAft>
                      </a:pPr>
                      <a:endParaRPr lang="en-US"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15000"/>
                        </a:lnSpc>
                        <a:spcAft>
                          <a:spcPts val="800"/>
                        </a:spcAft>
                      </a:pPr>
                      <a:r>
                        <a:rPr lang="en-US" sz="2000" kern="100">
                          <a:effectLst/>
                        </a:rPr>
                        <a:t>Put two DO(</a:t>
                      </a:r>
                      <a:r>
                        <a:rPr lang="zh-TW" sz="2000" kern="100">
                          <a:effectLst/>
                        </a:rPr>
                        <a:t>Dissolved oxygen</a:t>
                      </a:r>
                      <a:r>
                        <a:rPr lang="en-US" sz="2000" kern="100">
                          <a:effectLst/>
                        </a:rPr>
                        <a:t>) pills into the glass bottle, add the water you just scooped out, lock the bottle cap after filling it up, and wait for the pills to completely dissolve in the water.</a:t>
                      </a:r>
                      <a:endParaRPr lang="zh-TW" sz="2000" kern="100">
                        <a:effectLst/>
                        <a:latin typeface="Aptos"/>
                        <a:ea typeface="新細明體"/>
                        <a:cs typeface="Times New Roman"/>
                      </a:endParaRPr>
                    </a:p>
                  </a:txBody>
                  <a:tcPr marL="68580" marR="68580" marT="0" marB="0"/>
                </a:tc>
                <a:extLst>
                  <a:ext uri="{0D108BD9-81ED-4DB2-BD59-A6C34878D82A}">
                    <a16:rowId xmlns:a16="http://schemas.microsoft.com/office/drawing/2014/main" val="2498519155"/>
                  </a:ext>
                </a:extLst>
              </a:tr>
            </a:tbl>
          </a:graphicData>
        </a:graphic>
      </p:graphicFrame>
      <p:pic>
        <p:nvPicPr>
          <p:cNvPr id="1028" name="圖片 8" descr="一張含有 地面, 杯子, 戶外, 茶 的圖片&#10;&#10;自動產生的描述">
            <a:extLst>
              <a:ext uri="{FF2B5EF4-FFF2-40B4-BE49-F238E27FC236}">
                <a16:creationId xmlns:a16="http://schemas.microsoft.com/office/drawing/2014/main" id="{C749B371-A423-3FF4-8BD0-B5A566C26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809" y="-14377"/>
            <a:ext cx="1994805" cy="17227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圖片 3" descr="一張含有 地面, 戶外, 人員, 杯子 的圖片&#10;&#10;自動產生的描述">
            <a:extLst>
              <a:ext uri="{FF2B5EF4-FFF2-40B4-BE49-F238E27FC236}">
                <a16:creationId xmlns:a16="http://schemas.microsoft.com/office/drawing/2014/main" id="{A7E06B83-BABF-4843-BE6A-C33E20660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810" y="1562430"/>
            <a:ext cx="1994804" cy="1722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圖片 5" descr="一張含有 地面, 人員, 戶外, 碗 的圖片&#10;&#10;自動產生的描述">
            <a:extLst>
              <a:ext uri="{FF2B5EF4-FFF2-40B4-BE49-F238E27FC236}">
                <a16:creationId xmlns:a16="http://schemas.microsoft.com/office/drawing/2014/main" id="{B92AD01A-38CF-B476-05AB-E293B9243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809" y="3141453"/>
            <a:ext cx="1994805" cy="1792468"/>
          </a:xfrm>
          <a:prstGeom prst="rect">
            <a:avLst/>
          </a:prstGeom>
          <a:noFill/>
          <a:extLst>
            <a:ext uri="{909E8E84-426E-40DD-AFC4-6F175D3DCCD1}">
              <a14:hiddenFill xmlns:a14="http://schemas.microsoft.com/office/drawing/2010/main">
                <a:solidFill>
                  <a:srgbClr val="FFFFFF"/>
                </a:solidFill>
              </a14:hiddenFill>
            </a:ext>
          </a:extLst>
        </p:spPr>
      </p:pic>
      <p:pic>
        <p:nvPicPr>
          <p:cNvPr id="1025" name="圖片 7" descr="一張含有 地面, 戶外, 瓶子, 餐具 的圖片&#10;&#10;自動產生的描述">
            <a:extLst>
              <a:ext uri="{FF2B5EF4-FFF2-40B4-BE49-F238E27FC236}">
                <a16:creationId xmlns:a16="http://schemas.microsoft.com/office/drawing/2014/main" id="{24F7F164-9169-0BA9-F287-4AEE0AEFC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809" y="4933921"/>
            <a:ext cx="1994805" cy="192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8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953E7A87-06B0-3BE9-0FAC-60B02EA24749}"/>
              </a:ext>
            </a:extLst>
          </p:cNvPr>
          <p:cNvGraphicFramePr>
            <a:graphicFrameLocks noGrp="1"/>
          </p:cNvGraphicFramePr>
          <p:nvPr>
            <p:extLst>
              <p:ext uri="{D42A27DB-BD31-4B8C-83A1-F6EECF244321}">
                <p14:modId xmlns:p14="http://schemas.microsoft.com/office/powerpoint/2010/main" val="551360880"/>
              </p:ext>
            </p:extLst>
          </p:nvPr>
        </p:nvGraphicFramePr>
        <p:xfrm>
          <a:off x="-1" y="0"/>
          <a:ext cx="12191997" cy="6857999"/>
        </p:xfrm>
        <a:graphic>
          <a:graphicData uri="http://schemas.openxmlformats.org/drawingml/2006/table">
            <a:tbl>
              <a:tblPr firstRow="1" firstCol="1" bandRow="1">
                <a:tableStyleId>{3B4B98B0-60AC-42C2-AFA5-B58CD77FA1E5}</a:tableStyleId>
              </a:tblPr>
              <a:tblGrid>
                <a:gridCol w="1844039">
                  <a:extLst>
                    <a:ext uri="{9D8B030D-6E8A-4147-A177-3AD203B41FA5}">
                      <a16:colId xmlns:a16="http://schemas.microsoft.com/office/drawing/2014/main" val="3596777368"/>
                    </a:ext>
                  </a:extLst>
                </a:gridCol>
                <a:gridCol w="3774332">
                  <a:extLst>
                    <a:ext uri="{9D8B030D-6E8A-4147-A177-3AD203B41FA5}">
                      <a16:colId xmlns:a16="http://schemas.microsoft.com/office/drawing/2014/main" val="3343708002"/>
                    </a:ext>
                  </a:extLst>
                </a:gridCol>
                <a:gridCol w="6573626">
                  <a:extLst>
                    <a:ext uri="{9D8B030D-6E8A-4147-A177-3AD203B41FA5}">
                      <a16:colId xmlns:a16="http://schemas.microsoft.com/office/drawing/2014/main" val="3493030612"/>
                    </a:ext>
                  </a:extLst>
                </a:gridCol>
              </a:tblGrid>
              <a:tr h="1698204">
                <a:tc>
                  <a:txBody>
                    <a:bodyPr/>
                    <a:lstStyle/>
                    <a:p>
                      <a:pPr>
                        <a:lnSpc>
                          <a:spcPct val="115000"/>
                        </a:lnSpc>
                        <a:spcAft>
                          <a:spcPts val="800"/>
                        </a:spcAft>
                      </a:pPr>
                      <a:r>
                        <a:rPr lang="en-US" sz="2000" kern="100">
                          <a:effectLst/>
                        </a:rPr>
                        <a:t>5</a:t>
                      </a:r>
                      <a:r>
                        <a:rPr lang="en-US" sz="2000" b="1" i="0" u="none" strike="noStrike" kern="100" noProof="0">
                          <a:solidFill>
                            <a:srgbClr val="4D3E2F"/>
                          </a:solidFill>
                          <a:effectLst/>
                          <a:latin typeface="Corbel"/>
                        </a:rPr>
                        <a:t>.</a:t>
                      </a:r>
                      <a:r>
                        <a:rPr lang="en-US" sz="2000" b="1" i="0" u="none" strike="noStrike" kern="100" noProof="0">
                          <a:solidFill>
                            <a:schemeClr val="accent1">
                              <a:lumMod val="76000"/>
                            </a:schemeClr>
                          </a:solidFill>
                          <a:effectLst/>
                          <a:latin typeface="Corbel"/>
                        </a:rPr>
                        <a:t>Measuring the pH value</a:t>
                      </a:r>
                      <a:endParaRPr lang="en-US" altLang="zh-TW" sz="2000" b="0" i="0" u="none" strike="noStrike" kern="100" noProof="0">
                        <a:solidFill>
                          <a:srgbClr val="4D3E2F"/>
                        </a:solidFill>
                        <a:effectLst/>
                        <a:latin typeface="Corbel"/>
                      </a:endParaRPr>
                    </a:p>
                  </a:txBody>
                  <a:tcPr marL="68580" marR="68580" marT="0" marB="0"/>
                </a:tc>
                <a:tc>
                  <a:txBody>
                    <a:bodyPr/>
                    <a:lstStyle/>
                    <a:p>
                      <a:pPr lvl="0">
                        <a:lnSpc>
                          <a:spcPct val="114999"/>
                        </a:lnSpc>
                        <a:spcAft>
                          <a:spcPts val="800"/>
                        </a:spcAft>
                        <a:buNone/>
                      </a:pPr>
                      <a:endParaRPr lang="en-US" altLang="zh-TW" sz="2000" b="0" i="0" u="none" strike="noStrike" kern="100" noProof="0">
                        <a:solidFill>
                          <a:srgbClr val="4D3E2F"/>
                        </a:solidFill>
                        <a:effectLst/>
                        <a:latin typeface="Corbel"/>
                      </a:endParaRPr>
                    </a:p>
                  </a:txBody>
                  <a:tcPr marL="68580" marR="68580" marT="0" marB="0"/>
                </a:tc>
                <a:tc>
                  <a:txBody>
                    <a:bodyPr/>
                    <a:lstStyle/>
                    <a:p>
                      <a:pPr>
                        <a:lnSpc>
                          <a:spcPct val="115000"/>
                        </a:lnSpc>
                        <a:spcAft>
                          <a:spcPts val="800"/>
                        </a:spcAft>
                      </a:pPr>
                      <a:r>
                        <a:rPr lang="en-US" sz="2000" b="0" kern="100">
                          <a:effectLst/>
                        </a:rPr>
                        <a:t>Put a PH medicine into a plastic bottle, add the water you just scooped out, fill it to the mark of 10 ml, lock the bottle cap, and wait for the medicine to completely dissolve in the water.</a:t>
                      </a:r>
                      <a:endParaRPr lang="zh-TW" sz="2000" b="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11266250"/>
                  </a:ext>
                </a:extLst>
              </a:tr>
              <a:tr h="1474756">
                <a:tc>
                  <a:txBody>
                    <a:bodyPr/>
                    <a:lstStyle/>
                    <a:p>
                      <a:pPr>
                        <a:lnSpc>
                          <a:spcPct val="115000"/>
                        </a:lnSpc>
                        <a:spcAft>
                          <a:spcPts val="800"/>
                        </a:spcAft>
                      </a:pPr>
                      <a:r>
                        <a:rPr lang="en-US" sz="2000" kern="100">
                          <a:effectLst/>
                        </a:rPr>
                        <a:t>6.</a:t>
                      </a:r>
                      <a:r>
                        <a:rPr lang="en-US" sz="2000" b="1" i="0" u="none" strike="noStrike" kern="100" noProof="0">
                          <a:solidFill>
                            <a:schemeClr val="accent1">
                              <a:lumMod val="76000"/>
                            </a:schemeClr>
                          </a:solidFill>
                          <a:effectLst/>
                          <a:latin typeface="Corbel"/>
                        </a:rPr>
                        <a:t>Measure the temperature</a:t>
                      </a:r>
                      <a:endParaRPr lang="zh-TW" sz="2000" kern="100">
                        <a:effectLst/>
                        <a:latin typeface="Aptos"/>
                        <a:ea typeface="新細明體"/>
                        <a:cs typeface="Times New Roman"/>
                      </a:endParaRPr>
                    </a:p>
                  </a:txBody>
                  <a:tcPr marL="68580" marR="68580" marT="0" marB="0"/>
                </a:tc>
                <a:tc>
                  <a:txBody>
                    <a:bodyPr/>
                    <a:lstStyle/>
                    <a:p>
                      <a:pPr>
                        <a:lnSpc>
                          <a:spcPct val="115000"/>
                        </a:lnSpc>
                        <a:spcAft>
                          <a:spcPts val="800"/>
                        </a:spcAft>
                      </a:pPr>
                      <a:endParaRPr lang="en-US"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15000"/>
                        </a:lnSpc>
                        <a:spcAft>
                          <a:spcPts val="800"/>
                        </a:spcAft>
                      </a:pPr>
                      <a:r>
                        <a:rPr lang="en-US" sz="2000" kern="100">
                          <a:effectLst/>
                        </a:rPr>
                        <a:t>After putting the paper thermometer into the water, take it out after 15 seconds, the water temperature value will turn blue.</a:t>
                      </a:r>
                      <a:endParaRPr lang="zh-TW" sz="20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573425599"/>
                  </a:ext>
                </a:extLst>
              </a:tr>
              <a:tr h="1817377">
                <a:tc>
                  <a:txBody>
                    <a:bodyPr/>
                    <a:lstStyle/>
                    <a:p>
                      <a:pPr>
                        <a:lnSpc>
                          <a:spcPct val="115000"/>
                        </a:lnSpc>
                        <a:spcAft>
                          <a:spcPts val="800"/>
                        </a:spcAft>
                      </a:pPr>
                      <a:r>
                        <a:rPr lang="en-US" sz="2000" kern="100">
                          <a:effectLst/>
                        </a:rPr>
                        <a:t>7.</a:t>
                      </a:r>
                      <a:r>
                        <a:rPr lang="en-US" sz="2000" kern="100">
                          <a:solidFill>
                            <a:schemeClr val="accent1">
                              <a:lumMod val="76000"/>
                            </a:schemeClr>
                          </a:solidFill>
                          <a:effectLst/>
                        </a:rPr>
                        <a:t>Compare</a:t>
                      </a:r>
                      <a:endParaRPr lang="en-US" sz="2000" b="1" i="0" u="none" strike="noStrike" kern="100" noProof="0">
                        <a:solidFill>
                          <a:schemeClr val="accent1">
                            <a:lumMod val="76000"/>
                          </a:schemeClr>
                        </a:solidFill>
                        <a:effectLst/>
                        <a:latin typeface="Corbel"/>
                      </a:endParaRPr>
                    </a:p>
                  </a:txBody>
                  <a:tcPr marL="68580" marR="68580" marT="0" marB="0"/>
                </a:tc>
                <a:tc>
                  <a:txBody>
                    <a:bodyPr/>
                    <a:lstStyle/>
                    <a:p>
                      <a:pPr>
                        <a:lnSpc>
                          <a:spcPct val="115000"/>
                        </a:lnSpc>
                        <a:spcAft>
                          <a:spcPts val="800"/>
                        </a:spcAft>
                      </a:pPr>
                      <a:endParaRPr lang="en-US"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15000"/>
                        </a:lnSpc>
                        <a:spcAft>
                          <a:spcPts val="800"/>
                        </a:spcAft>
                      </a:pPr>
                      <a:r>
                        <a:rPr lang="en-US" sz="2000" kern="100">
                          <a:effectLst/>
                        </a:rPr>
                        <a:t>Then compare it to the chart to determine why the value.</a:t>
                      </a:r>
                      <a:endParaRPr lang="zh-TW" sz="20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8696668"/>
                  </a:ext>
                </a:extLst>
              </a:tr>
              <a:tr h="1867662">
                <a:tc>
                  <a:txBody>
                    <a:bodyPr/>
                    <a:lstStyle/>
                    <a:p>
                      <a:pPr>
                        <a:lnSpc>
                          <a:spcPct val="115000"/>
                        </a:lnSpc>
                        <a:spcAft>
                          <a:spcPts val="800"/>
                        </a:spcAft>
                      </a:pPr>
                      <a:r>
                        <a:rPr lang="en-US" sz="2000" kern="100">
                          <a:effectLst/>
                        </a:rPr>
                        <a:t>8.</a:t>
                      </a:r>
                      <a:r>
                        <a:rPr lang="en-US" sz="2000" b="1" i="0" u="none" strike="noStrike" kern="100" noProof="0">
                          <a:solidFill>
                            <a:schemeClr val="accent1">
                              <a:lumMod val="76000"/>
                            </a:schemeClr>
                          </a:solidFill>
                          <a:effectLst/>
                          <a:latin typeface="Corbel"/>
                        </a:rPr>
                        <a:t>Measure the turbidity</a:t>
                      </a:r>
                      <a:endParaRPr lang="zh-TW" sz="2000" b="1" kern="100">
                        <a:solidFill>
                          <a:schemeClr val="accent1">
                            <a:lumMod val="76000"/>
                          </a:schemeClr>
                        </a:solidFill>
                        <a:effectLst/>
                        <a:latin typeface="Aptos"/>
                        <a:ea typeface="新細明體"/>
                        <a:cs typeface="Times New Roman"/>
                      </a:endParaRPr>
                    </a:p>
                  </a:txBody>
                  <a:tcPr marL="68580" marR="68580" marT="0" marB="0"/>
                </a:tc>
                <a:tc>
                  <a:txBody>
                    <a:bodyPr/>
                    <a:lstStyle/>
                    <a:p>
                      <a:pPr>
                        <a:lnSpc>
                          <a:spcPct val="115000"/>
                        </a:lnSpc>
                        <a:spcAft>
                          <a:spcPts val="800"/>
                        </a:spcAft>
                      </a:pPr>
                      <a:endParaRPr lang="en-US"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15000"/>
                        </a:lnSpc>
                        <a:spcAft>
                          <a:spcPts val="800"/>
                        </a:spcAft>
                      </a:pPr>
                      <a:r>
                        <a:rPr lang="en-US" sz="2000" kern="100">
                          <a:effectLst/>
                        </a:rPr>
                        <a:t>Finally, if there is sediment, it is more accurate to observe the turbidity when it settles to the bottom of the water.</a:t>
                      </a:r>
                      <a:endParaRPr lang="zh-TW" sz="20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43803167"/>
                  </a:ext>
                </a:extLst>
              </a:tr>
            </a:tbl>
          </a:graphicData>
        </a:graphic>
      </p:graphicFrame>
      <p:pic>
        <p:nvPicPr>
          <p:cNvPr id="2052" name="圖片 6" descr="一張含有 戶外, 地面, 道路, 街道 的圖片&#10;&#10;自動產生的描述">
            <a:extLst>
              <a:ext uri="{FF2B5EF4-FFF2-40B4-BE49-F238E27FC236}">
                <a16:creationId xmlns:a16="http://schemas.microsoft.com/office/drawing/2014/main" id="{1B34AA06-4FC2-3961-4166-C07E49226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474" y="0"/>
            <a:ext cx="1655353" cy="17108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圖片 4" descr="一張含有 地面, 杯子, 餐具, 戶外 的圖片&#10;&#10;自動產生的描述">
            <a:extLst>
              <a:ext uri="{FF2B5EF4-FFF2-40B4-BE49-F238E27FC236}">
                <a16:creationId xmlns:a16="http://schemas.microsoft.com/office/drawing/2014/main" id="{93DF5A4F-E98F-223B-09B3-98D094710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14472" y="1528043"/>
            <a:ext cx="1655354"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圖片 1" descr="一張含有 文字, 指甲, 人員, 一般物資 的圖片&#10;&#10;自動產生的描述">
            <a:extLst>
              <a:ext uri="{FF2B5EF4-FFF2-40B4-BE49-F238E27FC236}">
                <a16:creationId xmlns:a16="http://schemas.microsoft.com/office/drawing/2014/main" id="{F5D2318D-0937-719F-F207-18741F3FC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474" y="3162300"/>
            <a:ext cx="1655353" cy="1847849"/>
          </a:xfrm>
          <a:prstGeom prst="rect">
            <a:avLst/>
          </a:prstGeom>
          <a:noFill/>
          <a:extLst>
            <a:ext uri="{909E8E84-426E-40DD-AFC4-6F175D3DCCD1}">
              <a14:hiddenFill xmlns:a14="http://schemas.microsoft.com/office/drawing/2010/main">
                <a:solidFill>
                  <a:srgbClr val="FFFFFF"/>
                </a:solidFill>
              </a14:hiddenFill>
            </a:ext>
          </a:extLst>
        </p:spPr>
      </p:pic>
      <p:pic>
        <p:nvPicPr>
          <p:cNvPr id="2049" name="圖片 2" descr="一張含有 地面, 杯子, 戶外, 茶 的圖片&#10;&#10;自動產生的描述">
            <a:extLst>
              <a:ext uri="{FF2B5EF4-FFF2-40B4-BE49-F238E27FC236}">
                <a16:creationId xmlns:a16="http://schemas.microsoft.com/office/drawing/2014/main" id="{81C04B6F-8609-BCC3-648F-49CEE8330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214474" y="4995772"/>
            <a:ext cx="1655353"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DABD8A4F-A094-2559-0A09-F59E6E49C5CA}"/>
              </a:ext>
            </a:extLst>
          </p:cNvPr>
          <p:cNvSpPr>
            <a:spLocks noChangeArrowheads="1"/>
          </p:cNvSpPr>
          <p:nvPr/>
        </p:nvSpPr>
        <p:spPr bwMode="auto">
          <a:xfrm>
            <a:off x="3462338" y="2424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Aptos" panose="020B0004020202020204" pitchFamily="34" charset="0"/>
                <a:ea typeface="新細明體" panose="02020500000000000000" pitchFamily="18" charset="-120"/>
                <a:cs typeface="Times New Roman" panose="02020603050405020304" pitchFamily="18" charset="0"/>
              </a:rPr>
              <a:t>                                                          </a:t>
            </a:r>
            <a:endParaRPr kumimoji="0" lang="en-US"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312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DA18BE-8227-AFAC-B2A1-959A6862FFC3}"/>
              </a:ext>
            </a:extLst>
          </p:cNvPr>
          <p:cNvSpPr>
            <a:spLocks noGrp="1"/>
          </p:cNvSpPr>
          <p:nvPr>
            <p:ph type="title"/>
          </p:nvPr>
        </p:nvSpPr>
        <p:spPr>
          <a:xfrm>
            <a:off x="2352" y="-5970"/>
            <a:ext cx="9371949" cy="1308256"/>
          </a:xfrm>
        </p:spPr>
        <p:txBody>
          <a:bodyPr/>
          <a:lstStyle/>
          <a:p>
            <a:r>
              <a:rPr lang="zh-TW" altLang="en-US">
                <a:latin typeface="微軟正黑體"/>
                <a:ea typeface="微軟正黑體"/>
              </a:rPr>
              <a:t>Daan Forest Park</a:t>
            </a:r>
            <a:endParaRPr lang="zh-TW" altLang="en-US"/>
          </a:p>
        </p:txBody>
      </p:sp>
      <p:sp>
        <p:nvSpPr>
          <p:cNvPr id="4" name="日期版面配置區 3">
            <a:extLst>
              <a:ext uri="{FF2B5EF4-FFF2-40B4-BE49-F238E27FC236}">
                <a16:creationId xmlns:a16="http://schemas.microsoft.com/office/drawing/2014/main" id="{6524EEAB-A6E5-7862-BF29-2C8772F7924F}"/>
              </a:ext>
            </a:extLst>
          </p:cNvPr>
          <p:cNvSpPr>
            <a:spLocks noGrp="1"/>
          </p:cNvSpPr>
          <p:nvPr>
            <p:ph type="dt" sz="half" idx="10"/>
          </p:nvPr>
        </p:nvSpPr>
        <p:spPr/>
        <p:txBody>
          <a:bodyPr/>
          <a:lstStyle/>
          <a:p>
            <a:fld id="{828405D5-54EE-49D5-89A7-D462B6DD676B}" type="datetime2">
              <a:rPr lang="zh-TW" altLang="en-US" smtClean="0"/>
              <a:pPr/>
              <a:t>2025年3月5日</a:t>
            </a:fld>
            <a:endParaRPr lang="zh-TW" altLang="en-US"/>
          </a:p>
        </p:txBody>
      </p:sp>
      <p:graphicFrame>
        <p:nvGraphicFramePr>
          <p:cNvPr id="3" name="表格 2">
            <a:extLst>
              <a:ext uri="{FF2B5EF4-FFF2-40B4-BE49-F238E27FC236}">
                <a16:creationId xmlns:a16="http://schemas.microsoft.com/office/drawing/2014/main" id="{AC78681C-723B-F3C4-B5BB-8D13061010EA}"/>
              </a:ext>
            </a:extLst>
          </p:cNvPr>
          <p:cNvGraphicFramePr>
            <a:graphicFrameLocks noGrp="1"/>
          </p:cNvGraphicFramePr>
          <p:nvPr>
            <p:extLst>
              <p:ext uri="{D42A27DB-BD31-4B8C-83A1-F6EECF244321}">
                <p14:modId xmlns:p14="http://schemas.microsoft.com/office/powerpoint/2010/main" val="2010416120"/>
              </p:ext>
            </p:extLst>
          </p:nvPr>
        </p:nvGraphicFramePr>
        <p:xfrm>
          <a:off x="0" y="1551709"/>
          <a:ext cx="12214063" cy="4736554"/>
        </p:xfrm>
        <a:graphic>
          <a:graphicData uri="http://schemas.openxmlformats.org/drawingml/2006/table">
            <a:tbl>
              <a:tblPr firstRow="1" bandRow="1">
                <a:tableStyleId>{3B4B98B0-60AC-42C2-AFA5-B58CD77FA1E5}</a:tableStyleId>
              </a:tblPr>
              <a:tblGrid>
                <a:gridCol w="1404429">
                  <a:extLst>
                    <a:ext uri="{9D8B030D-6E8A-4147-A177-3AD203B41FA5}">
                      <a16:colId xmlns:a16="http://schemas.microsoft.com/office/drawing/2014/main" val="1374644639"/>
                    </a:ext>
                  </a:extLst>
                </a:gridCol>
                <a:gridCol w="1414911">
                  <a:extLst>
                    <a:ext uri="{9D8B030D-6E8A-4147-A177-3AD203B41FA5}">
                      <a16:colId xmlns:a16="http://schemas.microsoft.com/office/drawing/2014/main" val="566093176"/>
                    </a:ext>
                  </a:extLst>
                </a:gridCol>
                <a:gridCol w="976283">
                  <a:extLst>
                    <a:ext uri="{9D8B030D-6E8A-4147-A177-3AD203B41FA5}">
                      <a16:colId xmlns:a16="http://schemas.microsoft.com/office/drawing/2014/main" val="3404077072"/>
                    </a:ext>
                  </a:extLst>
                </a:gridCol>
                <a:gridCol w="1697894">
                  <a:extLst>
                    <a:ext uri="{9D8B030D-6E8A-4147-A177-3AD203B41FA5}">
                      <a16:colId xmlns:a16="http://schemas.microsoft.com/office/drawing/2014/main" val="2559006982"/>
                    </a:ext>
                  </a:extLst>
                </a:gridCol>
                <a:gridCol w="1683744">
                  <a:extLst>
                    <a:ext uri="{9D8B030D-6E8A-4147-A177-3AD203B41FA5}">
                      <a16:colId xmlns:a16="http://schemas.microsoft.com/office/drawing/2014/main" val="11963148"/>
                    </a:ext>
                  </a:extLst>
                </a:gridCol>
                <a:gridCol w="1018733">
                  <a:extLst>
                    <a:ext uri="{9D8B030D-6E8A-4147-A177-3AD203B41FA5}">
                      <a16:colId xmlns:a16="http://schemas.microsoft.com/office/drawing/2014/main" val="681250508"/>
                    </a:ext>
                  </a:extLst>
                </a:gridCol>
                <a:gridCol w="1188521">
                  <a:extLst>
                    <a:ext uri="{9D8B030D-6E8A-4147-A177-3AD203B41FA5}">
                      <a16:colId xmlns:a16="http://schemas.microsoft.com/office/drawing/2014/main" val="1338461328"/>
                    </a:ext>
                  </a:extLst>
                </a:gridCol>
                <a:gridCol w="1518390">
                  <a:extLst>
                    <a:ext uri="{9D8B030D-6E8A-4147-A177-3AD203B41FA5}">
                      <a16:colId xmlns:a16="http://schemas.microsoft.com/office/drawing/2014/main" val="3093573304"/>
                    </a:ext>
                  </a:extLst>
                </a:gridCol>
                <a:gridCol w="1311158">
                  <a:extLst>
                    <a:ext uri="{9D8B030D-6E8A-4147-A177-3AD203B41FA5}">
                      <a16:colId xmlns:a16="http://schemas.microsoft.com/office/drawing/2014/main" val="1629682525"/>
                    </a:ext>
                  </a:extLst>
                </a:gridCol>
              </a:tblGrid>
              <a:tr h="1336423">
                <a:tc>
                  <a:txBody>
                    <a:bodyPr/>
                    <a:lstStyle/>
                    <a:p>
                      <a:pPr lvl="0" algn="l">
                        <a:lnSpc>
                          <a:spcPct val="100000"/>
                        </a:lnSpc>
                        <a:spcBef>
                          <a:spcPts val="0"/>
                        </a:spcBef>
                        <a:spcAft>
                          <a:spcPts val="0"/>
                        </a:spcAft>
                        <a:buNone/>
                      </a:pPr>
                      <a:r>
                        <a:rPr lang="zh-TW" sz="1600" b="1" i="0" u="none" strike="noStrike" noProof="0">
                          <a:solidFill>
                            <a:srgbClr val="4D3E2F"/>
                          </a:solidFill>
                          <a:latin typeface="PMingLiU"/>
                          <a:ea typeface="PMingLiU"/>
                        </a:rPr>
                        <a:t>Numbers</a:t>
                      </a:r>
                    </a:p>
                    <a:p>
                      <a:pPr lvl="0">
                        <a:buNone/>
                      </a:pPr>
                      <a:endParaRPr lang="zh-TW" altLang="en-US"/>
                    </a:p>
                  </a:txBody>
                  <a:tcPr/>
                </a:tc>
                <a:tc>
                  <a:txBody>
                    <a:bodyPr/>
                    <a:lstStyle/>
                    <a:p>
                      <a:pPr lvl="0">
                        <a:buNone/>
                      </a:pPr>
                      <a:r>
                        <a:rPr lang="zh-TW" sz="1800" b="1" i="0" u="none" strike="noStrike" noProof="0">
                          <a:solidFill>
                            <a:srgbClr val="4D3E2F"/>
                          </a:solidFill>
                          <a:latin typeface="PMingLiU"/>
                          <a:ea typeface="PMingLiU"/>
                        </a:rPr>
                        <a:t>Date</a:t>
                      </a:r>
                      <a:endParaRPr lang="zh-TW"/>
                    </a:p>
                  </a:txBody>
                  <a:tcPr/>
                </a:tc>
                <a:tc>
                  <a:txBody>
                    <a:bodyPr/>
                    <a:lstStyle/>
                    <a:p>
                      <a:pPr lvl="0" algn="l">
                        <a:lnSpc>
                          <a:spcPct val="100000"/>
                        </a:lnSpc>
                        <a:spcBef>
                          <a:spcPts val="0"/>
                        </a:spcBef>
                        <a:spcAft>
                          <a:spcPts val="0"/>
                        </a:spcAft>
                        <a:buNone/>
                      </a:pPr>
                      <a:r>
                        <a:rPr lang="zh-TW" sz="1800" b="1" i="0" u="none" strike="noStrike" noProof="0">
                          <a:solidFill>
                            <a:srgbClr val="4D3E2F"/>
                          </a:solidFill>
                          <a:latin typeface="PMingLiU"/>
                          <a:ea typeface="PMingLiU"/>
                        </a:rPr>
                        <a:t>Time</a:t>
                      </a:r>
                    </a:p>
                    <a:p>
                      <a:pPr lvl="0">
                        <a:buNone/>
                      </a:pPr>
                      <a:endParaRPr lang="zh-TW" altLang="en-US"/>
                    </a:p>
                  </a:txBody>
                  <a:tcPr/>
                </a:tc>
                <a:tc>
                  <a:txBody>
                    <a:bodyPr/>
                    <a:lstStyle/>
                    <a:p>
                      <a:pPr lvl="0" algn="l">
                        <a:lnSpc>
                          <a:spcPct val="100000"/>
                        </a:lnSpc>
                        <a:spcBef>
                          <a:spcPts val="0"/>
                        </a:spcBef>
                        <a:spcAft>
                          <a:spcPts val="0"/>
                        </a:spcAft>
                        <a:buNone/>
                      </a:pPr>
                      <a:r>
                        <a:rPr lang="zh-TW" sz="1400" b="1" i="0" u="none" strike="noStrike" noProof="0">
                          <a:solidFill>
                            <a:srgbClr val="4D3E2F"/>
                          </a:solidFill>
                          <a:latin typeface="PMingLiU"/>
                          <a:ea typeface="PMingLiU"/>
                        </a:rPr>
                        <a:t>Electronic Thermometer</a:t>
                      </a:r>
                      <a:r>
                        <a:rPr lang="zh-TW" sz="1400" b="0" i="0" u="none" strike="noStrike" noProof="0">
                          <a:solidFill>
                            <a:srgbClr val="242424"/>
                          </a:solidFill>
                          <a:latin typeface="Aptos Narrow"/>
                        </a:rPr>
                        <a:t>(°C)</a:t>
                      </a:r>
                      <a:endParaRPr lang="zh-TW" sz="1400" b="1" i="0" u="none" strike="noStrike" noProof="0">
                        <a:solidFill>
                          <a:srgbClr val="4D3E2F"/>
                        </a:solidFill>
                        <a:latin typeface="Aptos Narrow"/>
                      </a:endParaRPr>
                    </a:p>
                    <a:p>
                      <a:pPr lvl="0">
                        <a:buNone/>
                      </a:pPr>
                      <a:endParaRPr lang="zh-TW" sz="1800" b="1" i="0" u="none" strike="noStrike" noProof="0">
                        <a:solidFill>
                          <a:srgbClr val="4D3E2F"/>
                        </a:solidFill>
                        <a:latin typeface="PMingLiU"/>
                        <a:ea typeface="PMingLiU"/>
                      </a:endParaRPr>
                    </a:p>
                    <a:p>
                      <a:pPr lvl="0">
                        <a:buNone/>
                      </a:pPr>
                      <a:endParaRPr lang="zh-TW" altLang="en-US"/>
                    </a:p>
                  </a:txBody>
                  <a:tcPr/>
                </a:tc>
                <a:tc>
                  <a:txBody>
                    <a:bodyPr/>
                    <a:lstStyle/>
                    <a:p>
                      <a:pPr lvl="0" algn="l">
                        <a:lnSpc>
                          <a:spcPct val="100000"/>
                        </a:lnSpc>
                        <a:spcBef>
                          <a:spcPts val="0"/>
                        </a:spcBef>
                        <a:spcAft>
                          <a:spcPts val="0"/>
                        </a:spcAft>
                        <a:buNone/>
                      </a:pPr>
                      <a:r>
                        <a:rPr lang="zh-TW" sz="1600" b="0" i="0" u="none" strike="noStrike" noProof="0">
                          <a:solidFill>
                            <a:srgbClr val="242424"/>
                          </a:solidFill>
                          <a:latin typeface="Aptos Narrow"/>
                        </a:rPr>
                        <a:t>Paper Thermometer (°C)</a:t>
                      </a:r>
                      <a:endParaRPr lang="zh-TW" sz="1600" b="1" i="0" u="none" strike="noStrike" noProof="0">
                        <a:solidFill>
                          <a:srgbClr val="4D3E2F"/>
                        </a:solidFill>
                        <a:latin typeface="Aptos Narrow"/>
                      </a:endParaRPr>
                    </a:p>
                    <a:p>
                      <a:pPr lvl="0">
                        <a:buNone/>
                      </a:pPr>
                      <a:endParaRPr lang="zh-TW" altLang="en-US"/>
                    </a:p>
                  </a:txBody>
                  <a:tcPr/>
                </a:tc>
                <a:tc>
                  <a:txBody>
                    <a:bodyPr/>
                    <a:lstStyle/>
                    <a:p>
                      <a:pPr lvl="0" algn="l">
                        <a:lnSpc>
                          <a:spcPct val="100000"/>
                        </a:lnSpc>
                        <a:spcBef>
                          <a:spcPts val="0"/>
                        </a:spcBef>
                        <a:spcAft>
                          <a:spcPts val="0"/>
                        </a:spcAft>
                        <a:buNone/>
                      </a:pPr>
                      <a:r>
                        <a:rPr lang="zh-TW" sz="1600" b="0" i="0" u="none" strike="noStrike" noProof="0">
                          <a:solidFill>
                            <a:srgbClr val="242424"/>
                          </a:solidFill>
                          <a:latin typeface="Aptos Narrow"/>
                        </a:rPr>
                        <a:t>Turbidity (JTU)</a:t>
                      </a:r>
                      <a:endParaRPr lang="zh-TW" sz="1600" b="1" i="0" u="none" strike="noStrike" noProof="0">
                        <a:solidFill>
                          <a:srgbClr val="4D3E2F"/>
                        </a:solidFill>
                        <a:latin typeface="Aptos Narrow"/>
                      </a:endParaRPr>
                    </a:p>
                    <a:p>
                      <a:pPr lvl="0">
                        <a:buNone/>
                      </a:pPr>
                      <a:endParaRPr lang="zh-TW" altLang="en-US"/>
                    </a:p>
                  </a:txBody>
                  <a:tcPr/>
                </a:tc>
                <a:tc>
                  <a:txBody>
                    <a:bodyPr/>
                    <a:lstStyle/>
                    <a:p>
                      <a:pPr lvl="0">
                        <a:buNone/>
                      </a:pPr>
                      <a:r>
                        <a:rPr lang="zh-TW" sz="1800" b="0" i="0" u="none" strike="noStrike" noProof="0">
                          <a:solidFill>
                            <a:srgbClr val="242424"/>
                          </a:solidFill>
                          <a:latin typeface="Aptos Narrow"/>
                        </a:rPr>
                        <a:t>pH Value</a:t>
                      </a:r>
                      <a:endParaRPr lang="zh-TW"/>
                    </a:p>
                  </a:txBody>
                  <a:tcPr/>
                </a:tc>
                <a:tc>
                  <a:txBody>
                    <a:bodyPr/>
                    <a:lstStyle/>
                    <a:p>
                      <a:pPr lvl="0" algn="l">
                        <a:lnSpc>
                          <a:spcPct val="100000"/>
                        </a:lnSpc>
                        <a:spcBef>
                          <a:spcPts val="0"/>
                        </a:spcBef>
                        <a:spcAft>
                          <a:spcPts val="0"/>
                        </a:spcAft>
                        <a:buNone/>
                      </a:pPr>
                      <a:r>
                        <a:rPr lang="zh-TW" sz="1800" b="0" i="0" u="none" strike="noStrike" noProof="0">
                          <a:solidFill>
                            <a:srgbClr val="242424"/>
                          </a:solidFill>
                          <a:latin typeface="Aptos Narrow"/>
                        </a:rPr>
                        <a:t>Dissolved Oxygen (DO ppm)</a:t>
                      </a:r>
                      <a:endParaRPr lang="zh-TW" sz="1800" b="1" i="0" u="none" strike="noStrike" noProof="0">
                        <a:solidFill>
                          <a:srgbClr val="4D3E2F"/>
                        </a:solidFill>
                        <a:latin typeface="Aptos Narrow"/>
                      </a:endParaRPr>
                    </a:p>
                    <a:p>
                      <a:pPr lvl="0">
                        <a:buNone/>
                      </a:pPr>
                      <a:endParaRPr lang="zh-TW" altLang="en-US"/>
                    </a:p>
                  </a:txBody>
                  <a:tcPr/>
                </a:tc>
                <a:tc>
                  <a:txBody>
                    <a:bodyPr/>
                    <a:lstStyle/>
                    <a:p>
                      <a:pPr lvl="0">
                        <a:buNone/>
                      </a:pPr>
                      <a:r>
                        <a:rPr lang="zh-TW" sz="1800" b="0" i="0" u="none" strike="noStrike" noProof="0">
                          <a:solidFill>
                            <a:srgbClr val="242424"/>
                          </a:solidFill>
                          <a:latin typeface="Aptos Narrow"/>
                        </a:rPr>
                        <a:t>Electronic pH Meter</a:t>
                      </a:r>
                      <a:endParaRPr lang="zh-TW"/>
                    </a:p>
                  </a:txBody>
                  <a:tcPr/>
                </a:tc>
                <a:extLst>
                  <a:ext uri="{0D108BD9-81ED-4DB2-BD59-A6C34878D82A}">
                    <a16:rowId xmlns:a16="http://schemas.microsoft.com/office/drawing/2014/main" val="4072300256"/>
                  </a:ext>
                </a:extLst>
              </a:tr>
              <a:tr h="386740">
                <a:tc>
                  <a:txBody>
                    <a:bodyPr/>
                    <a:lstStyle/>
                    <a:p>
                      <a:r>
                        <a:rPr lang="zh-TW" altLang="en-US"/>
                        <a:t>1-1</a:t>
                      </a:r>
                    </a:p>
                  </a:txBody>
                  <a:tcPr/>
                </a:tc>
                <a:tc>
                  <a:txBody>
                    <a:bodyPr/>
                    <a:lstStyle/>
                    <a:p>
                      <a:r>
                        <a:rPr lang="zh-TW" altLang="en-US" sz="1800"/>
                        <a:t>2024/12/31</a:t>
                      </a:r>
                    </a:p>
                  </a:txBody>
                  <a:tcPr/>
                </a:tc>
                <a:tc>
                  <a:txBody>
                    <a:bodyPr/>
                    <a:lstStyle/>
                    <a:p>
                      <a:r>
                        <a:rPr lang="zh-TW" altLang="en-US"/>
                        <a:t>18:13</a:t>
                      </a:r>
                    </a:p>
                  </a:txBody>
                  <a:tcPr/>
                </a:tc>
                <a:tc>
                  <a:txBody>
                    <a:bodyPr/>
                    <a:lstStyle/>
                    <a:p>
                      <a:r>
                        <a:rPr lang="zh-TW" altLang="en-US"/>
                        <a:t>18.6</a:t>
                      </a:r>
                    </a:p>
                  </a:txBody>
                  <a:tcPr/>
                </a:tc>
                <a:tc>
                  <a:txBody>
                    <a:bodyPr/>
                    <a:lstStyle/>
                    <a:p>
                      <a:r>
                        <a:rPr lang="zh-TW" altLang="en-US"/>
                        <a:t>17</a:t>
                      </a:r>
                    </a:p>
                  </a:txBody>
                  <a:tcPr/>
                </a:tc>
                <a:tc>
                  <a:txBody>
                    <a:bodyPr/>
                    <a:lstStyle/>
                    <a:p>
                      <a:r>
                        <a:rPr lang="zh-TW" altLang="en-US"/>
                        <a:t>0</a:t>
                      </a:r>
                    </a:p>
                  </a:txBody>
                  <a:tcPr/>
                </a:tc>
                <a:tc>
                  <a:txBody>
                    <a:bodyPr/>
                    <a:lstStyle/>
                    <a:p>
                      <a:pPr lvl="0">
                        <a:buNone/>
                      </a:pPr>
                      <a:r>
                        <a:rPr lang="zh-TW" altLang="en-US"/>
                        <a:t>7</a:t>
                      </a:r>
                      <a:endParaRPr lang="zh-TW"/>
                    </a:p>
                  </a:txBody>
                  <a:tcPr/>
                </a:tc>
                <a:tc>
                  <a:txBody>
                    <a:bodyPr/>
                    <a:lstStyle/>
                    <a:p>
                      <a:r>
                        <a:rPr lang="zh-TW" altLang="en-US"/>
                        <a:t>2</a:t>
                      </a:r>
                    </a:p>
                  </a:txBody>
                  <a:tcPr/>
                </a:tc>
                <a:tc>
                  <a:txBody>
                    <a:bodyPr/>
                    <a:lstStyle/>
                    <a:p>
                      <a:r>
                        <a:rPr lang="zh-TW" altLang="en-US"/>
                        <a:t>7.1</a:t>
                      </a:r>
                    </a:p>
                  </a:txBody>
                  <a:tcPr/>
                </a:tc>
                <a:extLst>
                  <a:ext uri="{0D108BD9-81ED-4DB2-BD59-A6C34878D82A}">
                    <a16:rowId xmlns:a16="http://schemas.microsoft.com/office/drawing/2014/main" val="3545487670"/>
                  </a:ext>
                </a:extLst>
              </a:tr>
              <a:tr h="378233">
                <a:tc>
                  <a:txBody>
                    <a:bodyPr/>
                    <a:lstStyle/>
                    <a:p>
                      <a:r>
                        <a:rPr lang="zh-TW" altLang="en-US"/>
                        <a:t>1-2</a:t>
                      </a:r>
                    </a:p>
                  </a:txBody>
                  <a:tcPr/>
                </a:tc>
                <a:tc>
                  <a:txBody>
                    <a:bodyPr/>
                    <a:lstStyle/>
                    <a:p>
                      <a:r>
                        <a:rPr lang="zh-TW" altLang="en-US" sz="1800"/>
                        <a:t>2025/1/3</a:t>
                      </a:r>
                    </a:p>
                  </a:txBody>
                  <a:tcPr/>
                </a:tc>
                <a:tc>
                  <a:txBody>
                    <a:bodyPr/>
                    <a:lstStyle/>
                    <a:p>
                      <a:r>
                        <a:rPr lang="zh-TW" altLang="en-US"/>
                        <a:t>19:13</a:t>
                      </a:r>
                    </a:p>
                  </a:txBody>
                  <a:tcPr/>
                </a:tc>
                <a:tc>
                  <a:txBody>
                    <a:bodyPr/>
                    <a:lstStyle/>
                    <a:p>
                      <a:r>
                        <a:rPr lang="zh-TW" altLang="en-US"/>
                        <a:t>18.5</a:t>
                      </a:r>
                    </a:p>
                  </a:txBody>
                  <a:tcPr/>
                </a:tc>
                <a:tc>
                  <a:txBody>
                    <a:bodyPr/>
                    <a:lstStyle/>
                    <a:p>
                      <a:r>
                        <a:rPr lang="zh-TW" altLang="en-US"/>
                        <a:t>17</a:t>
                      </a:r>
                    </a:p>
                  </a:txBody>
                  <a:tcPr/>
                </a:tc>
                <a:tc>
                  <a:txBody>
                    <a:bodyPr/>
                    <a:lstStyle/>
                    <a:p>
                      <a:r>
                        <a:rPr lang="zh-TW" altLang="en-US"/>
                        <a:t>40</a:t>
                      </a:r>
                    </a:p>
                  </a:txBody>
                  <a:tcPr/>
                </a:tc>
                <a:tc>
                  <a:txBody>
                    <a:bodyPr/>
                    <a:lstStyle/>
                    <a:p>
                      <a:r>
                        <a:rPr lang="zh-TW" altLang="en-US"/>
                        <a:t>6</a:t>
                      </a:r>
                    </a:p>
                  </a:txBody>
                  <a:tcPr/>
                </a:tc>
                <a:tc>
                  <a:txBody>
                    <a:bodyPr/>
                    <a:lstStyle/>
                    <a:p>
                      <a:r>
                        <a:rPr lang="zh-TW" altLang="en-US"/>
                        <a:t>1</a:t>
                      </a:r>
                    </a:p>
                  </a:txBody>
                  <a:tcPr/>
                </a:tc>
                <a:tc>
                  <a:txBody>
                    <a:bodyPr/>
                    <a:lstStyle/>
                    <a:p>
                      <a:r>
                        <a:rPr lang="zh-TW" altLang="en-US"/>
                        <a:t>6.5</a:t>
                      </a:r>
                    </a:p>
                  </a:txBody>
                  <a:tcPr/>
                </a:tc>
                <a:extLst>
                  <a:ext uri="{0D108BD9-81ED-4DB2-BD59-A6C34878D82A}">
                    <a16:rowId xmlns:a16="http://schemas.microsoft.com/office/drawing/2014/main" val="2271098264"/>
                  </a:ext>
                </a:extLst>
              </a:tr>
              <a:tr h="361789">
                <a:tc>
                  <a:txBody>
                    <a:bodyPr/>
                    <a:lstStyle/>
                    <a:p>
                      <a:r>
                        <a:rPr lang="zh-TW" altLang="en-US"/>
                        <a:t>1-3</a:t>
                      </a:r>
                    </a:p>
                  </a:txBody>
                  <a:tcPr/>
                </a:tc>
                <a:tc>
                  <a:txBody>
                    <a:bodyPr/>
                    <a:lstStyle/>
                    <a:p>
                      <a:r>
                        <a:rPr lang="zh-TW" altLang="en-US" sz="1800"/>
                        <a:t>2025/1/4</a:t>
                      </a:r>
                    </a:p>
                  </a:txBody>
                  <a:tcPr/>
                </a:tc>
                <a:tc>
                  <a:txBody>
                    <a:bodyPr/>
                    <a:lstStyle/>
                    <a:p>
                      <a:r>
                        <a:rPr lang="zh-TW" altLang="en-US"/>
                        <a:t>13:12</a:t>
                      </a:r>
                    </a:p>
                  </a:txBody>
                  <a:tcPr/>
                </a:tc>
                <a:tc>
                  <a:txBody>
                    <a:bodyPr/>
                    <a:lstStyle/>
                    <a:p>
                      <a:r>
                        <a:rPr lang="zh-TW" altLang="en-US"/>
                        <a:t>19.5</a:t>
                      </a:r>
                    </a:p>
                  </a:txBody>
                  <a:tcPr/>
                </a:tc>
                <a:tc>
                  <a:txBody>
                    <a:bodyPr/>
                    <a:lstStyle/>
                    <a:p>
                      <a:r>
                        <a:rPr lang="zh-TW" altLang="en-US"/>
                        <a:t>19</a:t>
                      </a:r>
                    </a:p>
                  </a:txBody>
                  <a:tcPr/>
                </a:tc>
                <a:tc>
                  <a:txBody>
                    <a:bodyPr/>
                    <a:lstStyle/>
                    <a:p>
                      <a:r>
                        <a:rPr lang="zh-TW" altLang="en-US"/>
                        <a:t>0</a:t>
                      </a:r>
                    </a:p>
                  </a:txBody>
                  <a:tcPr/>
                </a:tc>
                <a:tc>
                  <a:txBody>
                    <a:bodyPr/>
                    <a:lstStyle/>
                    <a:p>
                      <a:pPr lvl="0">
                        <a:buNone/>
                      </a:pPr>
                      <a:r>
                        <a:rPr lang="zh-TW" altLang="en-US"/>
                        <a:t>7</a:t>
                      </a:r>
                    </a:p>
                  </a:txBody>
                  <a:tcPr/>
                </a:tc>
                <a:tc>
                  <a:txBody>
                    <a:bodyPr/>
                    <a:lstStyle/>
                    <a:p>
                      <a:r>
                        <a:rPr lang="zh-TW" altLang="en-US"/>
                        <a:t>1</a:t>
                      </a:r>
                    </a:p>
                  </a:txBody>
                  <a:tcPr/>
                </a:tc>
                <a:tc>
                  <a:txBody>
                    <a:bodyPr/>
                    <a:lstStyle/>
                    <a:p>
                      <a:r>
                        <a:rPr lang="zh-TW" altLang="en-US"/>
                        <a:t>6.5</a:t>
                      </a:r>
                    </a:p>
                  </a:txBody>
                  <a:tcPr/>
                </a:tc>
                <a:extLst>
                  <a:ext uri="{0D108BD9-81ED-4DB2-BD59-A6C34878D82A}">
                    <a16:rowId xmlns:a16="http://schemas.microsoft.com/office/drawing/2014/main" val="3889550430"/>
                  </a:ext>
                </a:extLst>
              </a:tr>
              <a:tr h="378233">
                <a:tc>
                  <a:txBody>
                    <a:bodyPr/>
                    <a:lstStyle/>
                    <a:p>
                      <a:r>
                        <a:rPr lang="zh-TW" altLang="en-US"/>
                        <a:t>2-1</a:t>
                      </a:r>
                    </a:p>
                  </a:txBody>
                  <a:tcPr/>
                </a:tc>
                <a:tc>
                  <a:txBody>
                    <a:bodyPr/>
                    <a:lstStyle/>
                    <a:p>
                      <a:r>
                        <a:rPr lang="zh-TW" altLang="en-US"/>
                        <a:t>2024/12/31</a:t>
                      </a:r>
                    </a:p>
                  </a:txBody>
                  <a:tcPr/>
                </a:tc>
                <a:tc>
                  <a:txBody>
                    <a:bodyPr/>
                    <a:lstStyle/>
                    <a:p>
                      <a:r>
                        <a:rPr lang="zh-TW" altLang="en-US"/>
                        <a:t>18:59</a:t>
                      </a:r>
                    </a:p>
                  </a:txBody>
                  <a:tcPr/>
                </a:tc>
                <a:tc>
                  <a:txBody>
                    <a:bodyPr/>
                    <a:lstStyle/>
                    <a:p>
                      <a:r>
                        <a:rPr lang="zh-TW" altLang="en-US"/>
                        <a:t>17.2</a:t>
                      </a:r>
                    </a:p>
                  </a:txBody>
                  <a:tcPr/>
                </a:tc>
                <a:tc>
                  <a:txBody>
                    <a:bodyPr/>
                    <a:lstStyle/>
                    <a:p>
                      <a:r>
                        <a:rPr lang="zh-TW" altLang="en-US"/>
                        <a:t>17</a:t>
                      </a:r>
                    </a:p>
                  </a:txBody>
                  <a:tcPr/>
                </a:tc>
                <a:tc>
                  <a:txBody>
                    <a:bodyPr/>
                    <a:lstStyle/>
                    <a:p>
                      <a:r>
                        <a:rPr lang="zh-TW" altLang="en-US"/>
                        <a:t>0</a:t>
                      </a:r>
                    </a:p>
                  </a:txBody>
                  <a:tcPr/>
                </a:tc>
                <a:tc>
                  <a:txBody>
                    <a:bodyPr/>
                    <a:lstStyle/>
                    <a:p>
                      <a:pPr lvl="0">
                        <a:buNone/>
                      </a:pPr>
                      <a:r>
                        <a:rPr lang="zh-TW" altLang="en-US"/>
                        <a:t>7</a:t>
                      </a:r>
                    </a:p>
                  </a:txBody>
                  <a:tcPr/>
                </a:tc>
                <a:tc>
                  <a:txBody>
                    <a:bodyPr/>
                    <a:lstStyle/>
                    <a:p>
                      <a:r>
                        <a:rPr lang="zh-TW" altLang="en-US"/>
                        <a:t>1</a:t>
                      </a:r>
                    </a:p>
                  </a:txBody>
                  <a:tcPr/>
                </a:tc>
                <a:tc>
                  <a:txBody>
                    <a:bodyPr/>
                    <a:lstStyle/>
                    <a:p>
                      <a:r>
                        <a:rPr lang="zh-TW" altLang="en-US"/>
                        <a:t>7.2</a:t>
                      </a:r>
                    </a:p>
                  </a:txBody>
                  <a:tcPr/>
                </a:tc>
                <a:extLst>
                  <a:ext uri="{0D108BD9-81ED-4DB2-BD59-A6C34878D82A}">
                    <a16:rowId xmlns:a16="http://schemas.microsoft.com/office/drawing/2014/main" val="851163860"/>
                  </a:ext>
                </a:extLst>
              </a:tr>
              <a:tr h="378233">
                <a:tc>
                  <a:txBody>
                    <a:bodyPr/>
                    <a:lstStyle/>
                    <a:p>
                      <a:r>
                        <a:rPr lang="zh-TW" altLang="en-US"/>
                        <a:t>2-2</a:t>
                      </a:r>
                    </a:p>
                  </a:txBody>
                  <a:tcPr/>
                </a:tc>
                <a:tc>
                  <a:txBody>
                    <a:bodyPr/>
                    <a:lstStyle/>
                    <a:p>
                      <a:r>
                        <a:rPr lang="zh-TW" altLang="en-US"/>
                        <a:t>2025/1/3</a:t>
                      </a:r>
                    </a:p>
                  </a:txBody>
                  <a:tcPr/>
                </a:tc>
                <a:tc>
                  <a:txBody>
                    <a:bodyPr/>
                    <a:lstStyle/>
                    <a:p>
                      <a:r>
                        <a:rPr lang="zh-TW" altLang="en-US"/>
                        <a:t>19:33</a:t>
                      </a:r>
                    </a:p>
                  </a:txBody>
                  <a:tcPr/>
                </a:tc>
                <a:tc>
                  <a:txBody>
                    <a:bodyPr/>
                    <a:lstStyle/>
                    <a:p>
                      <a:r>
                        <a:rPr lang="zh-TW" altLang="en-US"/>
                        <a:t>19</a:t>
                      </a:r>
                    </a:p>
                  </a:txBody>
                  <a:tcPr/>
                </a:tc>
                <a:tc>
                  <a:txBody>
                    <a:bodyPr/>
                    <a:lstStyle/>
                    <a:p>
                      <a:r>
                        <a:rPr lang="zh-TW" altLang="en-US"/>
                        <a:t>17</a:t>
                      </a:r>
                    </a:p>
                  </a:txBody>
                  <a:tcPr/>
                </a:tc>
                <a:tc>
                  <a:txBody>
                    <a:bodyPr/>
                    <a:lstStyle/>
                    <a:p>
                      <a:r>
                        <a:rPr lang="zh-TW" altLang="en-US"/>
                        <a:t>0</a:t>
                      </a:r>
                    </a:p>
                  </a:txBody>
                  <a:tcPr/>
                </a:tc>
                <a:tc>
                  <a:txBody>
                    <a:bodyPr/>
                    <a:lstStyle/>
                    <a:p>
                      <a:r>
                        <a:rPr lang="zh-TW" altLang="en-US"/>
                        <a:t>7</a:t>
                      </a:r>
                    </a:p>
                  </a:txBody>
                  <a:tcPr/>
                </a:tc>
                <a:tc>
                  <a:txBody>
                    <a:bodyPr/>
                    <a:lstStyle/>
                    <a:p>
                      <a:r>
                        <a:rPr lang="zh-TW" altLang="en-US"/>
                        <a:t>2</a:t>
                      </a:r>
                    </a:p>
                  </a:txBody>
                  <a:tcPr/>
                </a:tc>
                <a:tc>
                  <a:txBody>
                    <a:bodyPr/>
                    <a:lstStyle/>
                    <a:p>
                      <a:r>
                        <a:rPr lang="zh-TW" altLang="en-US"/>
                        <a:t>6.7</a:t>
                      </a:r>
                    </a:p>
                  </a:txBody>
                  <a:tcPr/>
                </a:tc>
                <a:extLst>
                  <a:ext uri="{0D108BD9-81ED-4DB2-BD59-A6C34878D82A}">
                    <a16:rowId xmlns:a16="http://schemas.microsoft.com/office/drawing/2014/main" val="2048868999"/>
                  </a:ext>
                </a:extLst>
              </a:tr>
              <a:tr h="378233">
                <a:tc>
                  <a:txBody>
                    <a:bodyPr/>
                    <a:lstStyle/>
                    <a:p>
                      <a:r>
                        <a:rPr lang="zh-TW" altLang="en-US"/>
                        <a:t>2-3</a:t>
                      </a:r>
                    </a:p>
                  </a:txBody>
                  <a:tcPr/>
                </a:tc>
                <a:tc>
                  <a:txBody>
                    <a:bodyPr/>
                    <a:lstStyle/>
                    <a:p>
                      <a:r>
                        <a:rPr lang="zh-TW" altLang="en-US"/>
                        <a:t>2025/1/4</a:t>
                      </a:r>
                    </a:p>
                  </a:txBody>
                  <a:tcPr/>
                </a:tc>
                <a:tc>
                  <a:txBody>
                    <a:bodyPr/>
                    <a:lstStyle/>
                    <a:p>
                      <a:r>
                        <a:rPr lang="zh-TW" altLang="en-US"/>
                        <a:t>13:37</a:t>
                      </a:r>
                    </a:p>
                  </a:txBody>
                  <a:tcPr/>
                </a:tc>
                <a:tc>
                  <a:txBody>
                    <a:bodyPr/>
                    <a:lstStyle/>
                    <a:p>
                      <a:r>
                        <a:rPr lang="zh-TW" altLang="en-US"/>
                        <a:t>19.4</a:t>
                      </a:r>
                    </a:p>
                  </a:txBody>
                  <a:tcPr/>
                </a:tc>
                <a:tc>
                  <a:txBody>
                    <a:bodyPr/>
                    <a:lstStyle/>
                    <a:p>
                      <a:r>
                        <a:rPr lang="zh-TW" altLang="en-US"/>
                        <a:t>19</a:t>
                      </a:r>
                    </a:p>
                  </a:txBody>
                  <a:tcPr/>
                </a:tc>
                <a:tc>
                  <a:txBody>
                    <a:bodyPr/>
                    <a:lstStyle/>
                    <a:p>
                      <a:r>
                        <a:rPr lang="zh-TW" altLang="en-US"/>
                        <a:t>0</a:t>
                      </a:r>
                    </a:p>
                  </a:txBody>
                  <a:tcPr/>
                </a:tc>
                <a:tc>
                  <a:txBody>
                    <a:bodyPr/>
                    <a:lstStyle/>
                    <a:p>
                      <a:r>
                        <a:rPr lang="zh-TW" altLang="en-US"/>
                        <a:t>7</a:t>
                      </a:r>
                    </a:p>
                  </a:txBody>
                  <a:tcPr/>
                </a:tc>
                <a:tc>
                  <a:txBody>
                    <a:bodyPr/>
                    <a:lstStyle/>
                    <a:p>
                      <a:r>
                        <a:rPr lang="zh-TW" altLang="en-US"/>
                        <a:t>0</a:t>
                      </a:r>
                    </a:p>
                  </a:txBody>
                  <a:tcPr/>
                </a:tc>
                <a:tc>
                  <a:txBody>
                    <a:bodyPr/>
                    <a:lstStyle/>
                    <a:p>
                      <a:r>
                        <a:rPr lang="zh-TW" altLang="en-US"/>
                        <a:t>6.9</a:t>
                      </a:r>
                    </a:p>
                  </a:txBody>
                  <a:tcPr/>
                </a:tc>
                <a:extLst>
                  <a:ext uri="{0D108BD9-81ED-4DB2-BD59-A6C34878D82A}">
                    <a16:rowId xmlns:a16="http://schemas.microsoft.com/office/drawing/2014/main" val="2501633201"/>
                  </a:ext>
                </a:extLst>
              </a:tr>
              <a:tr h="378233">
                <a:tc>
                  <a:txBody>
                    <a:bodyPr/>
                    <a:lstStyle/>
                    <a:p>
                      <a:r>
                        <a:rPr lang="zh-TW" altLang="en-US"/>
                        <a:t>3-1</a:t>
                      </a:r>
                    </a:p>
                  </a:txBody>
                  <a:tcPr/>
                </a:tc>
                <a:tc>
                  <a:txBody>
                    <a:bodyPr/>
                    <a:lstStyle/>
                    <a:p>
                      <a:r>
                        <a:rPr lang="zh-TW" altLang="en-US"/>
                        <a:t>2024/12/31</a:t>
                      </a:r>
                    </a:p>
                  </a:txBody>
                  <a:tcPr/>
                </a:tc>
                <a:tc>
                  <a:txBody>
                    <a:bodyPr/>
                    <a:lstStyle/>
                    <a:p>
                      <a:r>
                        <a:rPr lang="zh-TW" altLang="en-US"/>
                        <a:t>19:22</a:t>
                      </a:r>
                    </a:p>
                  </a:txBody>
                  <a:tcPr/>
                </a:tc>
                <a:tc>
                  <a:txBody>
                    <a:bodyPr/>
                    <a:lstStyle/>
                    <a:p>
                      <a:r>
                        <a:rPr lang="zh-TW" altLang="en-US"/>
                        <a:t>18</a:t>
                      </a:r>
                    </a:p>
                  </a:txBody>
                  <a:tcPr/>
                </a:tc>
                <a:tc>
                  <a:txBody>
                    <a:bodyPr/>
                    <a:lstStyle/>
                    <a:p>
                      <a:r>
                        <a:rPr lang="zh-TW" altLang="en-US"/>
                        <a:t>15</a:t>
                      </a:r>
                    </a:p>
                  </a:txBody>
                  <a:tcPr/>
                </a:tc>
                <a:tc>
                  <a:txBody>
                    <a:bodyPr/>
                    <a:lstStyle/>
                    <a:p>
                      <a:r>
                        <a:rPr lang="zh-TW" altLang="en-US"/>
                        <a:t>50</a:t>
                      </a:r>
                    </a:p>
                  </a:txBody>
                  <a:tcPr/>
                </a:tc>
                <a:tc>
                  <a:txBody>
                    <a:bodyPr/>
                    <a:lstStyle/>
                    <a:p>
                      <a:r>
                        <a:rPr lang="zh-TW" altLang="en-US"/>
                        <a:t>8</a:t>
                      </a:r>
                    </a:p>
                  </a:txBody>
                  <a:tcPr/>
                </a:tc>
                <a:tc>
                  <a:txBody>
                    <a:bodyPr/>
                    <a:lstStyle/>
                    <a:p>
                      <a:r>
                        <a:rPr lang="zh-TW" altLang="en-US"/>
                        <a:t>1</a:t>
                      </a:r>
                    </a:p>
                  </a:txBody>
                  <a:tcPr/>
                </a:tc>
                <a:tc>
                  <a:txBody>
                    <a:bodyPr/>
                    <a:lstStyle/>
                    <a:p>
                      <a:r>
                        <a:rPr lang="zh-TW" altLang="en-US"/>
                        <a:t>7.5</a:t>
                      </a:r>
                    </a:p>
                  </a:txBody>
                  <a:tcPr/>
                </a:tc>
                <a:extLst>
                  <a:ext uri="{0D108BD9-81ED-4DB2-BD59-A6C34878D82A}">
                    <a16:rowId xmlns:a16="http://schemas.microsoft.com/office/drawing/2014/main" val="3303238465"/>
                  </a:ext>
                </a:extLst>
              </a:tr>
              <a:tr h="378233">
                <a:tc>
                  <a:txBody>
                    <a:bodyPr/>
                    <a:lstStyle/>
                    <a:p>
                      <a:pPr lvl="0">
                        <a:buNone/>
                      </a:pPr>
                      <a:r>
                        <a:rPr lang="zh-TW" altLang="en-US"/>
                        <a:t>3-2</a:t>
                      </a:r>
                    </a:p>
                  </a:txBody>
                  <a:tcPr/>
                </a:tc>
                <a:tc>
                  <a:txBody>
                    <a:bodyPr/>
                    <a:lstStyle/>
                    <a:p>
                      <a:pPr lvl="0">
                        <a:buNone/>
                      </a:pPr>
                      <a:r>
                        <a:rPr lang="zh-TW" sz="1800" b="0" i="0" u="none" strike="noStrike" noProof="0">
                          <a:solidFill>
                            <a:srgbClr val="4D3E2F"/>
                          </a:solidFill>
                          <a:latin typeface="PMingLiU"/>
                          <a:ea typeface="PMingLiU"/>
                        </a:rPr>
                        <a:t>2025/1/</a:t>
                      </a:r>
                      <a:r>
                        <a:rPr lang="en-US" altLang="zh-TW" sz="1800" b="0" i="0" u="none" strike="noStrike" noProof="0">
                          <a:solidFill>
                            <a:srgbClr val="4D3E2F"/>
                          </a:solidFill>
                          <a:latin typeface="PMingLiU"/>
                          <a:ea typeface="PMingLiU"/>
                        </a:rPr>
                        <a:t>3</a:t>
                      </a:r>
                      <a:endParaRPr lang="en-US" altLang="zh-TW" sz="1800" b="0" i="0" u="none" strike="noStrike" noProof="0">
                        <a:solidFill>
                          <a:srgbClr val="4D3E2F"/>
                        </a:solidFill>
                        <a:latin typeface="PMingLiU"/>
                        <a:ea typeface="新細明體"/>
                      </a:endParaRPr>
                    </a:p>
                  </a:txBody>
                  <a:tcPr/>
                </a:tc>
                <a:tc>
                  <a:txBody>
                    <a:bodyPr/>
                    <a:lstStyle/>
                    <a:p>
                      <a:pPr lvl="0">
                        <a:buNone/>
                      </a:pPr>
                      <a:r>
                        <a:rPr lang="zh-TW" altLang="en-US"/>
                        <a:t>19:52</a:t>
                      </a:r>
                    </a:p>
                  </a:txBody>
                  <a:tcPr/>
                </a:tc>
                <a:tc>
                  <a:txBody>
                    <a:bodyPr/>
                    <a:lstStyle/>
                    <a:p>
                      <a:pPr lvl="0">
                        <a:buNone/>
                      </a:pPr>
                      <a:r>
                        <a:rPr lang="zh-TW" altLang="en-US"/>
                        <a:t>18.7</a:t>
                      </a:r>
                    </a:p>
                  </a:txBody>
                  <a:tcPr/>
                </a:tc>
                <a:tc>
                  <a:txBody>
                    <a:bodyPr/>
                    <a:lstStyle/>
                    <a:p>
                      <a:pPr lvl="0">
                        <a:buNone/>
                      </a:pPr>
                      <a:r>
                        <a:rPr lang="zh-TW" altLang="en-US"/>
                        <a:t>17</a:t>
                      </a:r>
                    </a:p>
                  </a:txBody>
                  <a:tcPr/>
                </a:tc>
                <a:tc>
                  <a:txBody>
                    <a:bodyPr/>
                    <a:lstStyle/>
                    <a:p>
                      <a:pPr lvl="0">
                        <a:buNone/>
                      </a:pPr>
                      <a:r>
                        <a:rPr lang="zh-TW" altLang="en-US"/>
                        <a:t>30</a:t>
                      </a:r>
                    </a:p>
                  </a:txBody>
                  <a:tcPr/>
                </a:tc>
                <a:tc>
                  <a:txBody>
                    <a:bodyPr/>
                    <a:lstStyle/>
                    <a:p>
                      <a:pPr lvl="0">
                        <a:buNone/>
                      </a:pPr>
                      <a:r>
                        <a:rPr lang="zh-TW" altLang="en-US"/>
                        <a:t>7</a:t>
                      </a:r>
                    </a:p>
                  </a:txBody>
                  <a:tcPr/>
                </a:tc>
                <a:tc>
                  <a:txBody>
                    <a:bodyPr/>
                    <a:lstStyle/>
                    <a:p>
                      <a:pPr lvl="0">
                        <a:buNone/>
                      </a:pPr>
                      <a:r>
                        <a:rPr lang="zh-TW" altLang="en-US"/>
                        <a:t>2</a:t>
                      </a:r>
                    </a:p>
                  </a:txBody>
                  <a:tcPr/>
                </a:tc>
                <a:tc>
                  <a:txBody>
                    <a:bodyPr/>
                    <a:lstStyle/>
                    <a:p>
                      <a:pPr lvl="0">
                        <a:buNone/>
                      </a:pPr>
                      <a:r>
                        <a:rPr lang="zh-TW" altLang="en-US"/>
                        <a:t>6.6</a:t>
                      </a:r>
                    </a:p>
                  </a:txBody>
                  <a:tcPr/>
                </a:tc>
                <a:extLst>
                  <a:ext uri="{0D108BD9-81ED-4DB2-BD59-A6C34878D82A}">
                    <a16:rowId xmlns:a16="http://schemas.microsoft.com/office/drawing/2014/main" val="1900543497"/>
                  </a:ext>
                </a:extLst>
              </a:tr>
              <a:tr h="378233">
                <a:tc>
                  <a:txBody>
                    <a:bodyPr/>
                    <a:lstStyle/>
                    <a:p>
                      <a:pPr lvl="0">
                        <a:buNone/>
                      </a:pPr>
                      <a:r>
                        <a:rPr lang="zh-TW" altLang="en-US"/>
                        <a:t>3-3</a:t>
                      </a:r>
                    </a:p>
                  </a:txBody>
                  <a:tcPr/>
                </a:tc>
                <a:tc>
                  <a:txBody>
                    <a:bodyPr/>
                    <a:lstStyle/>
                    <a:p>
                      <a:pPr lvl="0">
                        <a:buNone/>
                      </a:pPr>
                      <a:r>
                        <a:rPr lang="zh-TW" altLang="en-US"/>
                        <a:t>2025/1/4</a:t>
                      </a:r>
                    </a:p>
                  </a:txBody>
                  <a:tcPr/>
                </a:tc>
                <a:tc>
                  <a:txBody>
                    <a:bodyPr/>
                    <a:lstStyle/>
                    <a:p>
                      <a:pPr lvl="0">
                        <a:buNone/>
                      </a:pPr>
                      <a:r>
                        <a:rPr lang="zh-TW" altLang="en-US"/>
                        <a:t>13:46</a:t>
                      </a:r>
                    </a:p>
                  </a:txBody>
                  <a:tcPr/>
                </a:tc>
                <a:tc>
                  <a:txBody>
                    <a:bodyPr/>
                    <a:lstStyle/>
                    <a:p>
                      <a:pPr lvl="0">
                        <a:buNone/>
                      </a:pPr>
                      <a:r>
                        <a:rPr lang="zh-TW" altLang="en-US"/>
                        <a:t>19.4</a:t>
                      </a:r>
                    </a:p>
                  </a:txBody>
                  <a:tcPr/>
                </a:tc>
                <a:tc>
                  <a:txBody>
                    <a:bodyPr/>
                    <a:lstStyle/>
                    <a:p>
                      <a:pPr lvl="0">
                        <a:buNone/>
                      </a:pPr>
                      <a:r>
                        <a:rPr lang="zh-TW" altLang="en-US"/>
                        <a:t>19</a:t>
                      </a:r>
                      <a:endParaRPr lang="zh-TW"/>
                    </a:p>
                  </a:txBody>
                  <a:tcPr/>
                </a:tc>
                <a:tc>
                  <a:txBody>
                    <a:bodyPr/>
                    <a:lstStyle/>
                    <a:p>
                      <a:pPr lvl="0">
                        <a:buNone/>
                      </a:pPr>
                      <a:r>
                        <a:rPr lang="zh-TW" altLang="en-US"/>
                        <a:t>0</a:t>
                      </a:r>
                    </a:p>
                  </a:txBody>
                  <a:tcPr/>
                </a:tc>
                <a:tc>
                  <a:txBody>
                    <a:bodyPr/>
                    <a:lstStyle/>
                    <a:p>
                      <a:pPr lvl="0">
                        <a:buNone/>
                      </a:pPr>
                      <a:r>
                        <a:rPr lang="zh-TW" altLang="en-US"/>
                        <a:t>7</a:t>
                      </a:r>
                    </a:p>
                  </a:txBody>
                  <a:tcPr/>
                </a:tc>
                <a:tc>
                  <a:txBody>
                    <a:bodyPr/>
                    <a:lstStyle/>
                    <a:p>
                      <a:pPr lvl="0">
                        <a:buNone/>
                      </a:pPr>
                      <a:r>
                        <a:rPr lang="zh-TW" altLang="en-US"/>
                        <a:t>0</a:t>
                      </a:r>
                    </a:p>
                  </a:txBody>
                  <a:tcPr/>
                </a:tc>
                <a:tc>
                  <a:txBody>
                    <a:bodyPr/>
                    <a:lstStyle/>
                    <a:p>
                      <a:pPr lvl="0">
                        <a:buNone/>
                      </a:pPr>
                      <a:r>
                        <a:rPr lang="zh-TW" altLang="en-US"/>
                        <a:t>6.8</a:t>
                      </a:r>
                    </a:p>
                  </a:txBody>
                  <a:tcPr/>
                </a:tc>
                <a:extLst>
                  <a:ext uri="{0D108BD9-81ED-4DB2-BD59-A6C34878D82A}">
                    <a16:rowId xmlns:a16="http://schemas.microsoft.com/office/drawing/2014/main" val="3452141308"/>
                  </a:ext>
                </a:extLst>
              </a:tr>
            </a:tbl>
          </a:graphicData>
        </a:graphic>
      </p:graphicFrame>
    </p:spTree>
    <p:extLst>
      <p:ext uri="{BB962C8B-B14F-4D97-AF65-F5344CB8AC3E}">
        <p14:creationId xmlns:p14="http://schemas.microsoft.com/office/powerpoint/2010/main" val="394182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日期版面配置區 4">
            <a:extLst>
              <a:ext uri="{FF2B5EF4-FFF2-40B4-BE49-F238E27FC236}">
                <a16:creationId xmlns:a16="http://schemas.microsoft.com/office/drawing/2014/main" id="{4E6CAD53-E23A-524D-18A3-25CA544BBBB5}"/>
              </a:ext>
            </a:extLst>
          </p:cNvPr>
          <p:cNvSpPr>
            <a:spLocks noGrp="1"/>
          </p:cNvSpPr>
          <p:nvPr>
            <p:ph idx="10" sz="half" type="dt"/>
          </p:nvPr>
        </p:nvSpPr>
        <p:spPr/>
        <p:txBody>
          <a:bodyPr/>
          <a:lstStyle/>
          <a:p>
            <a:fld id="{1ED25E05-8C57-4CA2-A6EA-1EBF2CB41307}" type="datetime2">
              <a:rPr altLang="en-US" lang="zh-TW" smtClean="0"/>
              <a:pPr/>
              <a:t>2025年3月5日</a:t>
            </a:fld>
            <a:endParaRPr altLang="en-US" lang="zh-TW"/>
          </a:p>
        </p:txBody>
      </p:sp>
      <p:sp>
        <p:nvSpPr>
          <p:cNvPr id="17" name="文字方塊 16">
            <a:extLst>
              <a:ext uri="{FF2B5EF4-FFF2-40B4-BE49-F238E27FC236}">
                <a16:creationId xmlns:a16="http://schemas.microsoft.com/office/drawing/2014/main" id="{32D92263-F9DD-35F5-CE4E-7CD11F2011F8}"/>
              </a:ext>
            </a:extLst>
          </p:cNvPr>
          <p:cNvSpPr txBox="1"/>
          <p:nvPr/>
        </p:nvSpPr>
        <p:spPr>
          <a:xfrm>
            <a:off x="845356" y="533585"/>
            <a:ext cx="3566978" cy="58477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3200">
                <a:ea typeface="新細明體"/>
              </a:rPr>
              <a:t>Sample3-3</a:t>
            </a:r>
            <a:endParaRPr altLang="en-US" lang="zh-TW" sz="3200"/>
          </a:p>
        </p:txBody>
      </p:sp>
      <p:pic>
        <p:nvPicPr>
          <p:cNvPr descr="一張含有 space, 圓球, 世界, 圓形 的圖片&#10;&#10;AI 產生的內容可能不正確。" id="2" name="圖片 1">
            <a:extLst>
              <a:ext uri="{FF2B5EF4-FFF2-40B4-BE49-F238E27FC236}">
                <a16:creationId xmlns:a16="http://schemas.microsoft.com/office/drawing/2014/main" id="{B4A8502B-AF87-F964-CC87-0ED8B8B2CD23}"/>
              </a:ext>
            </a:extLst>
          </p:cNvPr>
          <p:cNvPicPr>
            <a:picLocks noChangeAspect="1"/>
          </p:cNvPicPr>
          <p:nvPr/>
        </p:nvPicPr>
        <p:blipFill>
          <a:blip r:embed="rId2"/>
          <a:srcRect b="70" r="54"/>
          <a:stretch/>
        </p:blipFill>
        <p:spPr>
          <a:xfrm>
            <a:off x="845055" y="1166001"/>
            <a:ext cx="2173387" cy="2508854"/>
          </a:xfrm>
          <a:prstGeom prst="rect">
            <a:avLst/>
          </a:prstGeom>
        </p:spPr>
      </p:pic>
      <p:pic>
        <p:nvPicPr>
          <p:cNvPr descr="一張含有 space, 圓球, 螢幕擷取畫面, 天文學 的圖片&#10;&#10;AI 產生的內容可能不正確。" id="3" name="圖片 2">
            <a:extLst>
              <a:ext uri="{FF2B5EF4-FFF2-40B4-BE49-F238E27FC236}">
                <a16:creationId xmlns:a16="http://schemas.microsoft.com/office/drawing/2014/main" id="{B3EF1CB1-997C-3045-01DA-77AF706E2E5E}"/>
              </a:ext>
            </a:extLst>
          </p:cNvPr>
          <p:cNvPicPr>
            <a:picLocks noChangeAspect="1"/>
          </p:cNvPicPr>
          <p:nvPr/>
        </p:nvPicPr>
        <p:blipFill>
          <a:blip r:embed="rId3"/>
          <a:srcRect b="5" r="50" t="3"/>
          <a:stretch/>
        </p:blipFill>
        <p:spPr>
          <a:xfrm>
            <a:off x="3422947" y="4201824"/>
            <a:ext cx="2632145" cy="2518113"/>
          </a:xfrm>
          <a:prstGeom prst="rect">
            <a:avLst/>
          </a:prstGeom>
        </p:spPr>
      </p:pic>
      <p:pic>
        <p:nvPicPr>
          <p:cNvPr descr="一張含有 space, 圓球, 行星, 天文學 的圖片&#10;&#10;AI 產生的內容可能不正確。" id="7" name="圖片 6">
            <a:extLst>
              <a:ext uri="{FF2B5EF4-FFF2-40B4-BE49-F238E27FC236}">
                <a16:creationId xmlns:a16="http://schemas.microsoft.com/office/drawing/2014/main" id="{9E3379C3-B68C-82A2-7A78-23356396FA92}"/>
              </a:ext>
            </a:extLst>
          </p:cNvPr>
          <p:cNvPicPr>
            <a:picLocks noChangeAspect="1"/>
          </p:cNvPicPr>
          <p:nvPr/>
        </p:nvPicPr>
        <p:blipFill>
          <a:blip r:embed="rId4"/>
          <a:srcRect b="28" r="80" t="23"/>
          <a:stretch/>
        </p:blipFill>
        <p:spPr>
          <a:xfrm>
            <a:off x="6605657" y="1205833"/>
            <a:ext cx="2333409" cy="2521726"/>
          </a:xfrm>
          <a:prstGeom prst="rect">
            <a:avLst/>
          </a:prstGeom>
        </p:spPr>
      </p:pic>
      <p:pic>
        <p:nvPicPr>
          <p:cNvPr descr="一張含有 圓形, space, 圓球, 世界 的圖片&#10;&#10;AI 產生的內容可能不正確。" id="8" name="圖片 7">
            <a:extLst>
              <a:ext uri="{FF2B5EF4-FFF2-40B4-BE49-F238E27FC236}">
                <a16:creationId xmlns:a16="http://schemas.microsoft.com/office/drawing/2014/main" id="{EC9D757D-4E11-2812-C218-4CAD143ECE29}"/>
              </a:ext>
            </a:extLst>
          </p:cNvPr>
          <p:cNvPicPr>
            <a:picLocks noChangeAspect="1"/>
          </p:cNvPicPr>
          <p:nvPr/>
        </p:nvPicPr>
        <p:blipFill>
          <a:blip r:embed="rId5"/>
          <a:srcRect b="33" r="1" t="89"/>
          <a:stretch/>
        </p:blipFill>
        <p:spPr>
          <a:xfrm>
            <a:off x="9590346" y="4146542"/>
            <a:ext cx="2165050" cy="2647398"/>
          </a:xfrm>
          <a:prstGeom prst="rect">
            <a:avLst/>
          </a:prstGeom>
        </p:spPr>
      </p:pic>
      <p:sp>
        <p:nvSpPr>
          <p:cNvPr id="10" name="文字方塊 9">
            <a:extLst>
              <a:ext uri="{FF2B5EF4-FFF2-40B4-BE49-F238E27FC236}">
                <a16:creationId xmlns:a16="http://schemas.microsoft.com/office/drawing/2014/main" id="{6165E68D-C151-35A8-04E6-B1484B041CBF}"/>
              </a:ext>
            </a:extLst>
          </p:cNvPr>
          <p:cNvSpPr txBox="1"/>
          <p:nvPr/>
        </p:nvSpPr>
        <p:spPr>
          <a:xfrm>
            <a:off x="1421715" y="3998023"/>
            <a:ext cx="1758545"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2800">
                <a:ea typeface="新細明體"/>
              </a:rPr>
              <a:t>(1,1)</a:t>
            </a:r>
            <a:endParaRPr altLang="en-US" lang="zh-TW" sz="2800"/>
          </a:p>
        </p:txBody>
      </p:sp>
      <p:sp>
        <p:nvSpPr>
          <p:cNvPr id="11" name="文字方塊 10">
            <a:extLst>
              <a:ext uri="{FF2B5EF4-FFF2-40B4-BE49-F238E27FC236}">
                <a16:creationId xmlns:a16="http://schemas.microsoft.com/office/drawing/2014/main" id="{F3D1811F-AEBD-3DAE-018C-1FD42E69FF48}"/>
              </a:ext>
            </a:extLst>
          </p:cNvPr>
          <p:cNvSpPr txBox="1"/>
          <p:nvPr/>
        </p:nvSpPr>
        <p:spPr>
          <a:xfrm>
            <a:off x="4233465" y="3683344"/>
            <a:ext cx="1859702"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2800">
                <a:ea typeface="新細明體"/>
              </a:rPr>
              <a:t>(2,-4)</a:t>
            </a:r>
            <a:endParaRPr altLang="en-US" lang="zh-TW" sz="2800"/>
          </a:p>
        </p:txBody>
      </p:sp>
      <p:sp>
        <p:nvSpPr>
          <p:cNvPr id="12" name="文字方塊 11">
            <a:extLst>
              <a:ext uri="{FF2B5EF4-FFF2-40B4-BE49-F238E27FC236}">
                <a16:creationId xmlns:a16="http://schemas.microsoft.com/office/drawing/2014/main" id="{2C472806-C24E-A293-511A-91DEFB5DEFD0}"/>
              </a:ext>
            </a:extLst>
          </p:cNvPr>
          <p:cNvSpPr txBox="1"/>
          <p:nvPr/>
        </p:nvSpPr>
        <p:spPr>
          <a:xfrm>
            <a:off x="7164373" y="3741643"/>
            <a:ext cx="1771017"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2800">
                <a:ea typeface="新細明體"/>
              </a:rPr>
              <a:t>(-1,-1)</a:t>
            </a:r>
            <a:endParaRPr altLang="en-US" lang="zh-TW" sz="2800"/>
          </a:p>
        </p:txBody>
      </p:sp>
      <p:sp>
        <p:nvSpPr>
          <p:cNvPr id="13" name="文字方塊 12">
            <a:extLst>
              <a:ext uri="{FF2B5EF4-FFF2-40B4-BE49-F238E27FC236}">
                <a16:creationId xmlns:a16="http://schemas.microsoft.com/office/drawing/2014/main" id="{33741C93-5C1C-A3FE-DF5A-B8C8FDD4B1EB}"/>
              </a:ext>
            </a:extLst>
          </p:cNvPr>
          <p:cNvSpPr txBox="1"/>
          <p:nvPr/>
        </p:nvSpPr>
        <p:spPr>
          <a:xfrm>
            <a:off x="10021861" y="3616896"/>
            <a:ext cx="1696185"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2800">
                <a:ea typeface="新細明體"/>
              </a:rPr>
              <a:t>(-4,-4)</a:t>
            </a:r>
            <a:endParaRPr altLang="en-US" lang="zh-TW" sz="2800"/>
          </a:p>
        </p:txBody>
      </p:sp>
    </p:spTree>
    <p:extLst>
      <p:ext uri="{BB962C8B-B14F-4D97-AF65-F5344CB8AC3E}">
        <p14:creationId xmlns:p14="http://schemas.microsoft.com/office/powerpoint/2010/main" val="378450127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hidden="1">
            <a:extLst>
              <a:ext uri="{FF2B5EF4-FFF2-40B4-BE49-F238E27FC236}">
                <a16:creationId xmlns:a16="http://schemas.microsoft.com/office/drawing/2014/main" id="{DD412961-E9BD-8BAC-0CA6-32307940D3B3}"/>
              </a:ext>
            </a:extLst>
          </p:cNvPr>
          <p:cNvSpPr>
            <a:spLocks noGrp="1"/>
          </p:cNvSpPr>
          <p:nvPr>
            <p:ph type="sldNum" sz="quarter" idx="12"/>
          </p:nvPr>
        </p:nvSpPr>
        <p:spPr/>
        <p:txBody>
          <a:bodyPr/>
          <a:lstStyle/>
          <a:p>
            <a:pPr rtl="0">
              <a:spcAft>
                <a:spcPts val="600"/>
              </a:spcAft>
            </a:pPr>
            <a:fld id="{9CD8D479-8942-46E8-A226-A4E01F7A105C}" type="slidenum">
              <a:rPr lang="en-US" altLang="zh-TW" noProof="0" smtClean="0"/>
              <a:pPr rtl="0">
                <a:spcAft>
                  <a:spcPts val="600"/>
                </a:spcAft>
              </a:pPr>
              <a:t>14</a:t>
            </a:fld>
            <a:endParaRPr lang="zh-TW" altLang="en-US" noProof="0"/>
          </a:p>
        </p:txBody>
      </p:sp>
      <p:sp>
        <p:nvSpPr>
          <p:cNvPr id="6" name="日期版面配置區 5" hidden="1">
            <a:extLst>
              <a:ext uri="{FF2B5EF4-FFF2-40B4-BE49-F238E27FC236}">
                <a16:creationId xmlns:a16="http://schemas.microsoft.com/office/drawing/2014/main" id="{59E27EC6-DD51-499F-E0A4-D6B5C5A696BC}"/>
              </a:ext>
            </a:extLst>
          </p:cNvPr>
          <p:cNvSpPr>
            <a:spLocks noGrp="1"/>
          </p:cNvSpPr>
          <p:nvPr>
            <p:ph type="dt" sz="half" idx="10"/>
          </p:nvPr>
        </p:nvSpPr>
        <p:spPr/>
        <p:txBody>
          <a:bodyPr/>
          <a:lstStyle/>
          <a:p>
            <a:pPr>
              <a:spcAft>
                <a:spcPts val="600"/>
              </a:spcAft>
            </a:pPr>
            <a:fld id="{2305E5D7-874B-456E-A310-B9B20A1DF1A7}" type="datetime2">
              <a:rPr lang="zh-TW" altLang="en-US" smtClean="0"/>
              <a:pPr>
                <a:spcAft>
                  <a:spcPts val="600"/>
                </a:spcAft>
              </a:pPr>
              <a:t>2025年3月5日</a:t>
            </a:fld>
            <a:endParaRPr lang="zh-TW" altLang="en-US"/>
          </a:p>
        </p:txBody>
      </p:sp>
      <p:graphicFrame>
        <p:nvGraphicFramePr>
          <p:cNvPr id="3" name="圖表 2">
            <a:extLst>
              <a:ext uri="{FF2B5EF4-FFF2-40B4-BE49-F238E27FC236}">
                <a16:creationId xmlns:a16="http://schemas.microsoft.com/office/drawing/2014/main" id="{5B9EB0FE-9F41-F01C-7752-2A9CB9AD6A50}"/>
              </a:ext>
            </a:extLst>
          </p:cNvPr>
          <p:cNvGraphicFramePr>
            <a:graphicFrameLocks/>
          </p:cNvGraphicFramePr>
          <p:nvPr>
            <p:extLst>
              <p:ext uri="{D42A27DB-BD31-4B8C-83A1-F6EECF244321}">
                <p14:modId xmlns:p14="http://schemas.microsoft.com/office/powerpoint/2010/main" val="1790071551"/>
              </p:ext>
            </p:extLst>
          </p:nvPr>
        </p:nvGraphicFramePr>
        <p:xfrm>
          <a:off x="0" y="809470"/>
          <a:ext cx="12192000" cy="6048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261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CC6910C8-1437-9B22-B33D-EB1692D08EFE}"/>
              </a:ext>
            </a:extLst>
          </p:cNvPr>
          <p:cNvSpPr>
            <a:spLocks noGrp="1"/>
          </p:cNvSpPr>
          <p:nvPr>
            <p:ph type="dt" sz="half" idx="10"/>
          </p:nvPr>
        </p:nvSpPr>
        <p:spPr/>
        <p:txBody>
          <a:bodyPr/>
          <a:lstStyle/>
          <a:p>
            <a:fld id="{828405D5-54EE-49D5-89A7-D462B6DD676B}" type="datetime2">
              <a:rPr lang="zh-TW" altLang="en-US" smtClean="0"/>
              <a:pPr/>
              <a:t>2025年3月5日</a:t>
            </a:fld>
            <a:endParaRPr lang="zh-TW" altLang="en-US"/>
          </a:p>
        </p:txBody>
      </p:sp>
      <p:graphicFrame>
        <p:nvGraphicFramePr>
          <p:cNvPr id="7" name="表格 6">
            <a:extLst>
              <a:ext uri="{FF2B5EF4-FFF2-40B4-BE49-F238E27FC236}">
                <a16:creationId xmlns:a16="http://schemas.microsoft.com/office/drawing/2014/main" id="{99517BB2-DF97-07DA-FCB4-CDD3FA91E939}"/>
              </a:ext>
            </a:extLst>
          </p:cNvPr>
          <p:cNvGraphicFramePr>
            <a:graphicFrameLocks noGrp="1"/>
          </p:cNvGraphicFramePr>
          <p:nvPr>
            <p:extLst>
              <p:ext uri="{D42A27DB-BD31-4B8C-83A1-F6EECF244321}">
                <p14:modId xmlns:p14="http://schemas.microsoft.com/office/powerpoint/2010/main" val="2784934505"/>
              </p:ext>
            </p:extLst>
          </p:nvPr>
        </p:nvGraphicFramePr>
        <p:xfrm>
          <a:off x="-13854" y="1413163"/>
          <a:ext cx="12201889" cy="4755549"/>
        </p:xfrm>
        <a:graphic>
          <a:graphicData uri="http://schemas.openxmlformats.org/drawingml/2006/table">
            <a:tbl>
              <a:tblPr firstRow="1" bandRow="1">
                <a:tableStyleId>{3B4B98B0-60AC-42C2-AFA5-B58CD77FA1E5}</a:tableStyleId>
              </a:tblPr>
              <a:tblGrid>
                <a:gridCol w="1315892">
                  <a:extLst>
                    <a:ext uri="{9D8B030D-6E8A-4147-A177-3AD203B41FA5}">
                      <a16:colId xmlns:a16="http://schemas.microsoft.com/office/drawing/2014/main" val="2009215249"/>
                    </a:ext>
                  </a:extLst>
                </a:gridCol>
                <a:gridCol w="1261515">
                  <a:extLst>
                    <a:ext uri="{9D8B030D-6E8A-4147-A177-3AD203B41FA5}">
                      <a16:colId xmlns:a16="http://schemas.microsoft.com/office/drawing/2014/main" val="2758945616"/>
                    </a:ext>
                  </a:extLst>
                </a:gridCol>
                <a:gridCol w="1087511">
                  <a:extLst>
                    <a:ext uri="{9D8B030D-6E8A-4147-A177-3AD203B41FA5}">
                      <a16:colId xmlns:a16="http://schemas.microsoft.com/office/drawing/2014/main" val="1826640039"/>
                    </a:ext>
                  </a:extLst>
                </a:gridCol>
                <a:gridCol w="1729146">
                  <a:extLst>
                    <a:ext uri="{9D8B030D-6E8A-4147-A177-3AD203B41FA5}">
                      <a16:colId xmlns:a16="http://schemas.microsoft.com/office/drawing/2014/main" val="1339879594"/>
                    </a:ext>
                  </a:extLst>
                </a:gridCol>
                <a:gridCol w="1979278">
                  <a:extLst>
                    <a:ext uri="{9D8B030D-6E8A-4147-A177-3AD203B41FA5}">
                      <a16:colId xmlns:a16="http://schemas.microsoft.com/office/drawing/2014/main" val="2948891199"/>
                    </a:ext>
                  </a:extLst>
                </a:gridCol>
                <a:gridCol w="1122792">
                  <a:extLst>
                    <a:ext uri="{9D8B030D-6E8A-4147-A177-3AD203B41FA5}">
                      <a16:colId xmlns:a16="http://schemas.microsoft.com/office/drawing/2014/main" val="1751300520"/>
                    </a:ext>
                  </a:extLst>
                </a:gridCol>
                <a:gridCol w="1010514">
                  <a:extLst>
                    <a:ext uri="{9D8B030D-6E8A-4147-A177-3AD203B41FA5}">
                      <a16:colId xmlns:a16="http://schemas.microsoft.com/office/drawing/2014/main" val="736754543"/>
                    </a:ext>
                  </a:extLst>
                </a:gridCol>
                <a:gridCol w="1347352">
                  <a:extLst>
                    <a:ext uri="{9D8B030D-6E8A-4147-A177-3AD203B41FA5}">
                      <a16:colId xmlns:a16="http://schemas.microsoft.com/office/drawing/2014/main" val="404954445"/>
                    </a:ext>
                  </a:extLst>
                </a:gridCol>
                <a:gridCol w="1347889">
                  <a:extLst>
                    <a:ext uri="{9D8B030D-6E8A-4147-A177-3AD203B41FA5}">
                      <a16:colId xmlns:a16="http://schemas.microsoft.com/office/drawing/2014/main" val="2648366755"/>
                    </a:ext>
                  </a:extLst>
                </a:gridCol>
              </a:tblGrid>
              <a:tr h="985563">
                <a:tc>
                  <a:txBody>
                    <a:bodyPr/>
                    <a:lstStyle/>
                    <a:p>
                      <a:r>
                        <a:rPr lang="zh-TW" altLang="en-US" sz="1800"/>
                        <a:t>Numbers</a:t>
                      </a:r>
                    </a:p>
                  </a:txBody>
                  <a:tcPr/>
                </a:tc>
                <a:tc>
                  <a:txBody>
                    <a:bodyPr/>
                    <a:lstStyle/>
                    <a:p>
                      <a:pPr lvl="0">
                        <a:buNone/>
                      </a:pPr>
                      <a:r>
                        <a:rPr lang="zh-TW" altLang="en-US" sz="1800"/>
                        <a:t>Date</a:t>
                      </a:r>
                    </a:p>
                  </a:txBody>
                  <a:tcPr/>
                </a:tc>
                <a:tc>
                  <a:txBody>
                    <a:bodyPr/>
                    <a:lstStyle/>
                    <a:p>
                      <a:r>
                        <a:rPr lang="zh-TW" altLang="en-US"/>
                        <a:t>Time</a:t>
                      </a:r>
                    </a:p>
                  </a:txBody>
                  <a:tcPr/>
                </a:tc>
                <a:tc>
                  <a:txBody>
                    <a:bodyPr/>
                    <a:lstStyle/>
                    <a:p>
                      <a:pPr lvl="0" algn="l">
                        <a:lnSpc>
                          <a:spcPct val="100000"/>
                        </a:lnSpc>
                        <a:spcBef>
                          <a:spcPts val="0"/>
                        </a:spcBef>
                        <a:spcAft>
                          <a:spcPts val="0"/>
                        </a:spcAft>
                        <a:buNone/>
                      </a:pPr>
                      <a:r>
                        <a:rPr lang="zh-TW" sz="1400" b="1" i="0" u="none" strike="noStrike" noProof="0">
                          <a:solidFill>
                            <a:srgbClr val="4D3E2F"/>
                          </a:solidFill>
                          <a:latin typeface="PMingLiU"/>
                          <a:ea typeface="PMingLiU"/>
                        </a:rPr>
                        <a:t>Electronic Thermometer</a:t>
                      </a:r>
                      <a:r>
                        <a:rPr lang="zh-TW" sz="1400" b="0" i="0" u="none" strike="noStrike" noProof="0">
                          <a:solidFill>
                            <a:srgbClr val="242424"/>
                          </a:solidFill>
                          <a:latin typeface="Aptos Narrow"/>
                        </a:rPr>
                        <a:t>(°C)</a:t>
                      </a:r>
                      <a:endParaRPr lang="zh-TW" sz="1400" b="1" i="0" u="none" strike="noStrike" noProof="0">
                        <a:solidFill>
                          <a:srgbClr val="4D3E2F"/>
                        </a:solidFill>
                        <a:latin typeface="Aptos Narrow"/>
                      </a:endParaRPr>
                    </a:p>
                    <a:p>
                      <a:pPr lvl="0">
                        <a:buNone/>
                      </a:pPr>
                      <a:endParaRPr lang="zh-TW" altLang="en-US"/>
                    </a:p>
                  </a:txBody>
                  <a:tcPr/>
                </a:tc>
                <a:tc>
                  <a:txBody>
                    <a:bodyPr/>
                    <a:lstStyle/>
                    <a:p>
                      <a:pPr lvl="0" algn="l">
                        <a:lnSpc>
                          <a:spcPct val="100000"/>
                        </a:lnSpc>
                        <a:spcBef>
                          <a:spcPts val="0"/>
                        </a:spcBef>
                        <a:spcAft>
                          <a:spcPts val="0"/>
                        </a:spcAft>
                        <a:buNone/>
                      </a:pPr>
                      <a:r>
                        <a:rPr lang="zh-TW" sz="1600" b="0" i="0" u="none" strike="noStrike" noProof="0">
                          <a:solidFill>
                            <a:srgbClr val="242424"/>
                          </a:solidFill>
                          <a:latin typeface="Aptos Narrow"/>
                        </a:rPr>
                        <a:t>Paper Thermometer (°C)</a:t>
                      </a:r>
                      <a:endParaRPr lang="zh-TW" sz="1600" b="1" i="0" u="none" strike="noStrike" noProof="0">
                        <a:solidFill>
                          <a:srgbClr val="4D3E2F"/>
                        </a:solidFill>
                        <a:latin typeface="Aptos Narrow"/>
                      </a:endParaRPr>
                    </a:p>
                  </a:txBody>
                  <a:tcPr/>
                </a:tc>
                <a:tc>
                  <a:txBody>
                    <a:bodyPr/>
                    <a:lstStyle/>
                    <a:p>
                      <a:pPr lvl="0">
                        <a:buNone/>
                      </a:pPr>
                      <a:r>
                        <a:rPr lang="zh-TW" sz="1600" b="0" i="0" u="none" strike="noStrike" noProof="0">
                          <a:solidFill>
                            <a:srgbClr val="242424"/>
                          </a:solidFill>
                          <a:latin typeface="Aptos Narrow"/>
                        </a:rPr>
                        <a:t>Turbidity (JTU)</a:t>
                      </a:r>
                      <a:endParaRPr lang="zh-TW"/>
                    </a:p>
                  </a:txBody>
                  <a:tcPr/>
                </a:tc>
                <a:tc>
                  <a:txBody>
                    <a:bodyPr/>
                    <a:lstStyle/>
                    <a:p>
                      <a:pPr lvl="0">
                        <a:buNone/>
                      </a:pPr>
                      <a:r>
                        <a:rPr lang="en-US" altLang="zh-TW" sz="1800" b="0" i="0" u="none" strike="noStrike" noProof="0">
                          <a:solidFill>
                            <a:srgbClr val="242424"/>
                          </a:solidFill>
                          <a:latin typeface="Aptos Narrow"/>
                        </a:rPr>
                        <a:t>pH</a:t>
                      </a:r>
                      <a:r>
                        <a:rPr lang="zh-TW" altLang="en-US" sz="1800" b="0" i="0" u="none" strike="noStrike" noProof="0">
                          <a:solidFill>
                            <a:srgbClr val="242424"/>
                          </a:solidFill>
                          <a:latin typeface="Aptos Narrow"/>
                        </a:rPr>
                        <a:t> </a:t>
                      </a:r>
                      <a:r>
                        <a:rPr lang="en-US" altLang="zh-TW" sz="1800" b="0" i="0" u="none" strike="noStrike" noProof="0">
                          <a:solidFill>
                            <a:srgbClr val="242424"/>
                          </a:solidFill>
                          <a:latin typeface="Aptos Narrow"/>
                        </a:rPr>
                        <a:t>Value</a:t>
                      </a:r>
                      <a:endParaRPr lang="zh-TW"/>
                    </a:p>
                  </a:txBody>
                  <a:tcPr/>
                </a:tc>
                <a:tc>
                  <a:txBody>
                    <a:bodyPr/>
                    <a:lstStyle/>
                    <a:p>
                      <a:pPr lvl="0" algn="l">
                        <a:lnSpc>
                          <a:spcPct val="100000"/>
                        </a:lnSpc>
                        <a:spcBef>
                          <a:spcPts val="0"/>
                        </a:spcBef>
                        <a:spcAft>
                          <a:spcPts val="0"/>
                        </a:spcAft>
                        <a:buNone/>
                      </a:pPr>
                      <a:r>
                        <a:rPr lang="en-US" altLang="zh-TW" sz="1800" b="0" i="0" u="none" strike="noStrike" noProof="0">
                          <a:solidFill>
                            <a:srgbClr val="242424"/>
                          </a:solidFill>
                          <a:latin typeface="Aptos Narrow"/>
                        </a:rPr>
                        <a:t>Dissolved</a:t>
                      </a:r>
                      <a:r>
                        <a:rPr lang="zh-TW" altLang="en-US" sz="1800" b="0" i="0" u="none" strike="noStrike" noProof="0">
                          <a:solidFill>
                            <a:srgbClr val="242424"/>
                          </a:solidFill>
                          <a:latin typeface="Aptos Narrow"/>
                        </a:rPr>
                        <a:t> </a:t>
                      </a:r>
                      <a:r>
                        <a:rPr lang="en-US" altLang="zh-TW" sz="1800" b="0" i="0" u="none" strike="noStrike" noProof="0">
                          <a:solidFill>
                            <a:srgbClr val="242424"/>
                          </a:solidFill>
                          <a:latin typeface="Aptos Narrow"/>
                        </a:rPr>
                        <a:t>Oxygen</a:t>
                      </a:r>
                      <a:r>
                        <a:rPr lang="zh-TW" altLang="en-US" sz="1800" b="0" i="0" u="none" strike="noStrike" noProof="0">
                          <a:solidFill>
                            <a:srgbClr val="242424"/>
                          </a:solidFill>
                          <a:latin typeface="Aptos Narrow"/>
                        </a:rPr>
                        <a:t> </a:t>
                      </a:r>
                      <a:r>
                        <a:rPr lang="en-US" altLang="zh-TW" sz="1800" b="0" i="0" u="none" strike="noStrike" noProof="0">
                          <a:solidFill>
                            <a:srgbClr val="242424"/>
                          </a:solidFill>
                          <a:latin typeface="Aptos Narrow"/>
                        </a:rPr>
                        <a:t>(DO</a:t>
                      </a:r>
                      <a:r>
                        <a:rPr lang="zh-TW" altLang="en-US" sz="1800" b="0" i="0" u="none" strike="noStrike" noProof="0">
                          <a:solidFill>
                            <a:srgbClr val="242424"/>
                          </a:solidFill>
                          <a:latin typeface="Aptos Narrow"/>
                        </a:rPr>
                        <a:t> </a:t>
                      </a:r>
                      <a:r>
                        <a:rPr lang="en-US" altLang="zh-TW" sz="1800" b="0" i="0" u="none" strike="noStrike" noProof="0">
                          <a:solidFill>
                            <a:srgbClr val="242424"/>
                          </a:solidFill>
                          <a:latin typeface="Aptos Narrow"/>
                        </a:rPr>
                        <a:t>ppm)</a:t>
                      </a:r>
                      <a:endParaRPr lang="zh-TW" altLang="en-US" sz="1800" b="1" i="0" u="none" strike="noStrike" noProof="0">
                        <a:solidFill>
                          <a:srgbClr val="4D3E2F"/>
                        </a:solidFill>
                        <a:latin typeface="Aptos Narrow"/>
                      </a:endParaRPr>
                    </a:p>
                    <a:p>
                      <a:pPr lvl="0">
                        <a:buNone/>
                      </a:pPr>
                      <a:endParaRPr lang="zh-TW" sz="1600" b="0" i="0" u="none" strike="noStrike" noProof="0">
                        <a:solidFill>
                          <a:srgbClr val="242424"/>
                        </a:solidFill>
                        <a:latin typeface="Aptos Narrow"/>
                      </a:endParaRPr>
                    </a:p>
                  </a:txBody>
                  <a:tcPr/>
                </a:tc>
                <a:tc>
                  <a:txBody>
                    <a:bodyPr/>
                    <a:lstStyle/>
                    <a:p>
                      <a:pPr lvl="0" algn="l">
                        <a:lnSpc>
                          <a:spcPct val="100000"/>
                        </a:lnSpc>
                        <a:spcBef>
                          <a:spcPts val="0"/>
                        </a:spcBef>
                        <a:spcAft>
                          <a:spcPts val="0"/>
                        </a:spcAft>
                        <a:buNone/>
                      </a:pPr>
                      <a:r>
                        <a:rPr lang="en-US" altLang="zh-TW" sz="1800" b="0" i="0" u="none" strike="noStrike" noProof="0">
                          <a:solidFill>
                            <a:srgbClr val="242424"/>
                          </a:solidFill>
                          <a:latin typeface="Aptos Narrow"/>
                        </a:rPr>
                        <a:t>Electronic</a:t>
                      </a:r>
                      <a:r>
                        <a:rPr lang="zh-TW" altLang="en-US" sz="1800" b="0" i="0" u="none" strike="noStrike" noProof="0">
                          <a:solidFill>
                            <a:srgbClr val="242424"/>
                          </a:solidFill>
                          <a:latin typeface="Aptos Narrow"/>
                        </a:rPr>
                        <a:t> </a:t>
                      </a:r>
                      <a:r>
                        <a:rPr lang="en-US" altLang="zh-TW" sz="1800" b="0" i="0" u="none" strike="noStrike" noProof="0">
                          <a:solidFill>
                            <a:srgbClr val="242424"/>
                          </a:solidFill>
                          <a:latin typeface="Aptos Narrow"/>
                        </a:rPr>
                        <a:t>pH</a:t>
                      </a:r>
                      <a:r>
                        <a:rPr lang="zh-TW" altLang="en-US" sz="1800" b="0" i="0" u="none" strike="noStrike" noProof="0">
                          <a:solidFill>
                            <a:srgbClr val="242424"/>
                          </a:solidFill>
                          <a:latin typeface="Aptos Narrow"/>
                        </a:rPr>
                        <a:t> </a:t>
                      </a:r>
                      <a:r>
                        <a:rPr lang="en-US" altLang="zh-TW" sz="1800" b="0" i="0" u="none" strike="noStrike" noProof="0">
                          <a:solidFill>
                            <a:srgbClr val="242424"/>
                          </a:solidFill>
                          <a:latin typeface="Aptos Narrow"/>
                        </a:rPr>
                        <a:t>Meter</a:t>
                      </a:r>
                      <a:endParaRPr lang="zh-TW" altLang="en-US" sz="1800" b="1" i="0" u="none" strike="noStrike" noProof="0">
                        <a:solidFill>
                          <a:srgbClr val="4D3E2F"/>
                        </a:solidFill>
                        <a:latin typeface="Aptos Narrow"/>
                      </a:endParaRPr>
                    </a:p>
                    <a:p>
                      <a:pPr lvl="0">
                        <a:buNone/>
                      </a:pPr>
                      <a:endParaRPr lang="zh-TW" sz="1600" b="0" i="0" u="none" strike="noStrike" noProof="0">
                        <a:solidFill>
                          <a:srgbClr val="242424"/>
                        </a:solidFill>
                        <a:latin typeface="Aptos Narrow"/>
                      </a:endParaRPr>
                    </a:p>
                  </a:txBody>
                  <a:tcPr/>
                </a:tc>
                <a:extLst>
                  <a:ext uri="{0D108BD9-81ED-4DB2-BD59-A6C34878D82A}">
                    <a16:rowId xmlns:a16="http://schemas.microsoft.com/office/drawing/2014/main" val="3716528912"/>
                  </a:ext>
                </a:extLst>
              </a:tr>
              <a:tr h="383815">
                <a:tc>
                  <a:txBody>
                    <a:bodyPr/>
                    <a:lstStyle/>
                    <a:p>
                      <a:pPr lvl="0">
                        <a:buNone/>
                      </a:pPr>
                      <a:r>
                        <a:rPr lang="zh-TW" altLang="en-US"/>
                        <a:t>4-1</a:t>
                      </a:r>
                    </a:p>
                  </a:txBody>
                  <a:tcPr/>
                </a:tc>
                <a:tc>
                  <a:txBody>
                    <a:bodyPr/>
                    <a:lstStyle/>
                    <a:p>
                      <a:r>
                        <a:rPr lang="zh-TW" altLang="en-US"/>
                        <a:t>2025/1/4</a:t>
                      </a:r>
                    </a:p>
                  </a:txBody>
                  <a:tcPr/>
                </a:tc>
                <a:tc>
                  <a:txBody>
                    <a:bodyPr/>
                    <a:lstStyle/>
                    <a:p>
                      <a:pPr lvl="0">
                        <a:buNone/>
                      </a:pPr>
                      <a:r>
                        <a:rPr lang="zh-TW" altLang="en-US"/>
                        <a:t>10:42</a:t>
                      </a:r>
                      <a:endParaRPr lang="zh-TW"/>
                    </a:p>
                  </a:txBody>
                  <a:tcPr/>
                </a:tc>
                <a:tc>
                  <a:txBody>
                    <a:bodyPr/>
                    <a:lstStyle/>
                    <a:p>
                      <a:pPr lvl="0">
                        <a:buNone/>
                      </a:pPr>
                      <a:r>
                        <a:rPr lang="zh-TW" altLang="en-US"/>
                        <a:t>18.7</a:t>
                      </a:r>
                      <a:endParaRPr lang="zh-TW"/>
                    </a:p>
                  </a:txBody>
                  <a:tcPr/>
                </a:tc>
                <a:tc>
                  <a:txBody>
                    <a:bodyPr/>
                    <a:lstStyle/>
                    <a:p>
                      <a:pPr lvl="0">
                        <a:buNone/>
                      </a:pPr>
                      <a:r>
                        <a:rPr lang="zh-TW" altLang="en-US"/>
                        <a:t>17</a:t>
                      </a:r>
                      <a:endParaRPr lang="zh-TW"/>
                    </a:p>
                  </a:txBody>
                  <a:tcPr/>
                </a:tc>
                <a:tc>
                  <a:txBody>
                    <a:bodyPr/>
                    <a:lstStyle/>
                    <a:p>
                      <a:pPr lvl="0">
                        <a:buNone/>
                      </a:pPr>
                      <a:r>
                        <a:rPr lang="zh-TW" altLang="en-US"/>
                        <a:t>0</a:t>
                      </a:r>
                      <a:endParaRPr lang="zh-TW"/>
                    </a:p>
                  </a:txBody>
                  <a:tcPr/>
                </a:tc>
                <a:tc>
                  <a:txBody>
                    <a:bodyPr/>
                    <a:lstStyle/>
                    <a:p>
                      <a:pPr lvl="0">
                        <a:buNone/>
                      </a:pPr>
                      <a:r>
                        <a:rPr lang="zh-TW" altLang="en-US"/>
                        <a:t>7</a:t>
                      </a:r>
                    </a:p>
                  </a:txBody>
                  <a:tcPr/>
                </a:tc>
                <a:tc>
                  <a:txBody>
                    <a:bodyPr/>
                    <a:lstStyle/>
                    <a:p>
                      <a:pPr lvl="0">
                        <a:buNone/>
                      </a:pPr>
                      <a:r>
                        <a:rPr lang="zh-TW" altLang="en-US"/>
                        <a:t>0</a:t>
                      </a:r>
                    </a:p>
                  </a:txBody>
                  <a:tcPr/>
                </a:tc>
                <a:tc>
                  <a:txBody>
                    <a:bodyPr/>
                    <a:lstStyle/>
                    <a:p>
                      <a:pPr lvl="0">
                        <a:buNone/>
                      </a:pPr>
                      <a:r>
                        <a:rPr lang="zh-TW" altLang="en-US"/>
                        <a:t>6.7</a:t>
                      </a:r>
                    </a:p>
                  </a:txBody>
                  <a:tcPr/>
                </a:tc>
                <a:extLst>
                  <a:ext uri="{0D108BD9-81ED-4DB2-BD59-A6C34878D82A}">
                    <a16:rowId xmlns:a16="http://schemas.microsoft.com/office/drawing/2014/main" val="2658045978"/>
                  </a:ext>
                </a:extLst>
              </a:tr>
              <a:tr h="374264">
                <a:tc>
                  <a:txBody>
                    <a:bodyPr/>
                    <a:lstStyle/>
                    <a:p>
                      <a:pPr lvl="0">
                        <a:buNone/>
                      </a:pPr>
                      <a:r>
                        <a:rPr lang="zh-TW" altLang="en-US"/>
                        <a:t>4-2</a:t>
                      </a:r>
                    </a:p>
                  </a:txBody>
                  <a:tcPr/>
                </a:tc>
                <a:tc>
                  <a:txBody>
                    <a:bodyPr/>
                    <a:lstStyle/>
                    <a:p>
                      <a:r>
                        <a:rPr lang="zh-TW" altLang="en-US"/>
                        <a:t>2025/1/5</a:t>
                      </a:r>
                    </a:p>
                  </a:txBody>
                  <a:tcPr/>
                </a:tc>
                <a:tc>
                  <a:txBody>
                    <a:bodyPr/>
                    <a:lstStyle/>
                    <a:p>
                      <a:pPr lvl="0">
                        <a:buNone/>
                      </a:pPr>
                      <a:r>
                        <a:rPr lang="zh-TW" altLang="en-US"/>
                        <a:t>14:06</a:t>
                      </a:r>
                    </a:p>
                  </a:txBody>
                  <a:tcPr/>
                </a:tc>
                <a:tc>
                  <a:txBody>
                    <a:bodyPr/>
                    <a:lstStyle/>
                    <a:p>
                      <a:pPr lvl="0">
                        <a:buNone/>
                      </a:pPr>
                      <a:r>
                        <a:rPr lang="zh-TW" altLang="en-US"/>
                        <a:t>20.7</a:t>
                      </a:r>
                    </a:p>
                  </a:txBody>
                  <a:tcPr/>
                </a:tc>
                <a:tc>
                  <a:txBody>
                    <a:bodyPr/>
                    <a:lstStyle/>
                    <a:p>
                      <a:pPr lvl="0">
                        <a:buNone/>
                      </a:pPr>
                      <a:r>
                        <a:rPr lang="zh-TW" altLang="en-US"/>
                        <a:t>19</a:t>
                      </a:r>
                    </a:p>
                  </a:txBody>
                  <a:tcPr/>
                </a:tc>
                <a:tc>
                  <a:txBody>
                    <a:bodyPr/>
                    <a:lstStyle/>
                    <a:p>
                      <a:pPr lvl="0">
                        <a:buNone/>
                      </a:pPr>
                      <a:r>
                        <a:rPr lang="zh-TW" altLang="en-US"/>
                        <a:t>0</a:t>
                      </a:r>
                    </a:p>
                  </a:txBody>
                  <a:tcPr/>
                </a:tc>
                <a:tc>
                  <a:txBody>
                    <a:bodyPr/>
                    <a:lstStyle/>
                    <a:p>
                      <a:pPr lvl="0">
                        <a:buNone/>
                      </a:pPr>
                      <a:r>
                        <a:rPr lang="zh-TW" altLang="en-US"/>
                        <a:t>6</a:t>
                      </a:r>
                    </a:p>
                  </a:txBody>
                  <a:tcPr/>
                </a:tc>
                <a:tc>
                  <a:txBody>
                    <a:bodyPr/>
                    <a:lstStyle/>
                    <a:p>
                      <a:pPr lvl="0">
                        <a:buNone/>
                      </a:pPr>
                      <a:r>
                        <a:rPr lang="zh-TW" altLang="en-US"/>
                        <a:t>1</a:t>
                      </a:r>
                    </a:p>
                  </a:txBody>
                  <a:tcPr/>
                </a:tc>
                <a:tc>
                  <a:txBody>
                    <a:bodyPr/>
                    <a:lstStyle/>
                    <a:p>
                      <a:pPr lvl="0">
                        <a:buNone/>
                      </a:pPr>
                      <a:r>
                        <a:rPr lang="zh-TW" altLang="en-US"/>
                        <a:t>6.3</a:t>
                      </a:r>
                    </a:p>
                  </a:txBody>
                  <a:tcPr/>
                </a:tc>
                <a:extLst>
                  <a:ext uri="{0D108BD9-81ED-4DB2-BD59-A6C34878D82A}">
                    <a16:rowId xmlns:a16="http://schemas.microsoft.com/office/drawing/2014/main" val="2901584055"/>
                  </a:ext>
                </a:extLst>
              </a:tr>
              <a:tr h="361789">
                <a:tc>
                  <a:txBody>
                    <a:bodyPr/>
                    <a:lstStyle/>
                    <a:p>
                      <a:pPr lvl="0">
                        <a:buNone/>
                      </a:pPr>
                      <a:r>
                        <a:rPr lang="zh-TW" altLang="en-US"/>
                        <a:t>4-3</a:t>
                      </a:r>
                    </a:p>
                  </a:txBody>
                  <a:tcPr/>
                </a:tc>
                <a:tc>
                  <a:txBody>
                    <a:bodyPr/>
                    <a:lstStyle/>
                    <a:p>
                      <a:r>
                        <a:rPr lang="zh-TW" altLang="en-US"/>
                        <a:t>2025/1/5</a:t>
                      </a:r>
                    </a:p>
                  </a:txBody>
                  <a:tcPr/>
                </a:tc>
                <a:tc>
                  <a:txBody>
                    <a:bodyPr/>
                    <a:lstStyle/>
                    <a:p>
                      <a:pPr lvl="0">
                        <a:buNone/>
                      </a:pPr>
                      <a:r>
                        <a:rPr lang="zh-TW" altLang="en-US"/>
                        <a:t>16:14</a:t>
                      </a:r>
                      <a:endParaRPr lang="zh-TW"/>
                    </a:p>
                  </a:txBody>
                  <a:tcPr/>
                </a:tc>
                <a:tc>
                  <a:txBody>
                    <a:bodyPr/>
                    <a:lstStyle/>
                    <a:p>
                      <a:pPr lvl="0">
                        <a:buNone/>
                      </a:pPr>
                      <a:r>
                        <a:rPr lang="zh-TW" altLang="en-US"/>
                        <a:t>20.6</a:t>
                      </a:r>
                    </a:p>
                  </a:txBody>
                  <a:tcPr/>
                </a:tc>
                <a:tc>
                  <a:txBody>
                    <a:bodyPr/>
                    <a:lstStyle/>
                    <a:p>
                      <a:pPr lvl="0">
                        <a:buNone/>
                      </a:pPr>
                      <a:r>
                        <a:rPr lang="zh-TW" altLang="en-US"/>
                        <a:t>19</a:t>
                      </a:r>
                      <a:endParaRPr lang="zh-TW"/>
                    </a:p>
                  </a:txBody>
                  <a:tcPr/>
                </a:tc>
                <a:tc>
                  <a:txBody>
                    <a:bodyPr/>
                    <a:lstStyle/>
                    <a:p>
                      <a:pPr lvl="0">
                        <a:buNone/>
                      </a:pPr>
                      <a:r>
                        <a:rPr lang="zh-TW" altLang="en-US"/>
                        <a:t>40</a:t>
                      </a:r>
                    </a:p>
                  </a:txBody>
                  <a:tcPr/>
                </a:tc>
                <a:tc>
                  <a:txBody>
                    <a:bodyPr/>
                    <a:lstStyle/>
                    <a:p>
                      <a:pPr lvl="0">
                        <a:buNone/>
                      </a:pPr>
                      <a:r>
                        <a:rPr lang="zh-TW" altLang="en-US"/>
                        <a:t>7</a:t>
                      </a:r>
                    </a:p>
                  </a:txBody>
                  <a:tcPr/>
                </a:tc>
                <a:tc>
                  <a:txBody>
                    <a:bodyPr/>
                    <a:lstStyle/>
                    <a:p>
                      <a:pPr lvl="0">
                        <a:buNone/>
                      </a:pPr>
                      <a:r>
                        <a:rPr lang="zh-TW" altLang="en-US"/>
                        <a:t>0</a:t>
                      </a:r>
                    </a:p>
                  </a:txBody>
                  <a:tcPr/>
                </a:tc>
                <a:tc>
                  <a:txBody>
                    <a:bodyPr/>
                    <a:lstStyle/>
                    <a:p>
                      <a:pPr lvl="0">
                        <a:buNone/>
                      </a:pPr>
                      <a:r>
                        <a:rPr lang="zh-TW" altLang="en-US"/>
                        <a:t>6.6</a:t>
                      </a:r>
                    </a:p>
                  </a:txBody>
                  <a:tcPr/>
                </a:tc>
                <a:extLst>
                  <a:ext uri="{0D108BD9-81ED-4DB2-BD59-A6C34878D82A}">
                    <a16:rowId xmlns:a16="http://schemas.microsoft.com/office/drawing/2014/main" val="2626213531"/>
                  </a:ext>
                </a:extLst>
              </a:tr>
              <a:tr h="383815">
                <a:tc>
                  <a:txBody>
                    <a:bodyPr/>
                    <a:lstStyle/>
                    <a:p>
                      <a:r>
                        <a:rPr lang="zh-TW" altLang="en-US"/>
                        <a:t>5-1</a:t>
                      </a:r>
                    </a:p>
                  </a:txBody>
                  <a:tcPr/>
                </a:tc>
                <a:tc>
                  <a:txBody>
                    <a:bodyPr/>
                    <a:lstStyle/>
                    <a:p>
                      <a:r>
                        <a:rPr lang="zh-TW" altLang="en-US"/>
                        <a:t>2025/1/4</a:t>
                      </a:r>
                    </a:p>
                  </a:txBody>
                  <a:tcPr/>
                </a:tc>
                <a:tc>
                  <a:txBody>
                    <a:bodyPr/>
                    <a:lstStyle/>
                    <a:p>
                      <a:pPr lvl="0">
                        <a:buNone/>
                      </a:pPr>
                      <a:r>
                        <a:rPr lang="zh-TW" altLang="en-US"/>
                        <a:t>11:10</a:t>
                      </a:r>
                      <a:endParaRPr lang="zh-TW"/>
                    </a:p>
                  </a:txBody>
                  <a:tcPr/>
                </a:tc>
                <a:tc>
                  <a:txBody>
                    <a:bodyPr/>
                    <a:lstStyle/>
                    <a:p>
                      <a:pPr lvl="0">
                        <a:buNone/>
                      </a:pPr>
                      <a:r>
                        <a:rPr lang="zh-TW" altLang="en-US"/>
                        <a:t>19.3</a:t>
                      </a:r>
                    </a:p>
                  </a:txBody>
                  <a:tcPr/>
                </a:tc>
                <a:tc>
                  <a:txBody>
                    <a:bodyPr/>
                    <a:lstStyle/>
                    <a:p>
                      <a:pPr lvl="0">
                        <a:buNone/>
                      </a:pPr>
                      <a:r>
                        <a:rPr lang="zh-TW" altLang="en-US"/>
                        <a:t>17</a:t>
                      </a:r>
                      <a:endParaRPr lang="zh-TW"/>
                    </a:p>
                  </a:txBody>
                  <a:tcPr/>
                </a:tc>
                <a:tc>
                  <a:txBody>
                    <a:bodyPr/>
                    <a:lstStyle/>
                    <a:p>
                      <a:pPr lvl="0">
                        <a:buNone/>
                      </a:pPr>
                      <a:r>
                        <a:rPr lang="zh-TW" altLang="en-US"/>
                        <a:t>0</a:t>
                      </a:r>
                      <a:endParaRPr lang="zh-TW"/>
                    </a:p>
                  </a:txBody>
                  <a:tcPr/>
                </a:tc>
                <a:tc>
                  <a:txBody>
                    <a:bodyPr/>
                    <a:lstStyle/>
                    <a:p>
                      <a:pPr lvl="0">
                        <a:buNone/>
                      </a:pPr>
                      <a:r>
                        <a:rPr lang="zh-TW" altLang="en-US"/>
                        <a:t>7</a:t>
                      </a:r>
                    </a:p>
                  </a:txBody>
                  <a:tcPr/>
                </a:tc>
                <a:tc>
                  <a:txBody>
                    <a:bodyPr/>
                    <a:lstStyle/>
                    <a:p>
                      <a:pPr lvl="0">
                        <a:buNone/>
                      </a:pPr>
                      <a:r>
                        <a:rPr lang="zh-TW" altLang="en-US"/>
                        <a:t>1</a:t>
                      </a:r>
                    </a:p>
                  </a:txBody>
                  <a:tcPr/>
                </a:tc>
                <a:tc>
                  <a:txBody>
                    <a:bodyPr/>
                    <a:lstStyle/>
                    <a:p>
                      <a:pPr lvl="0">
                        <a:buNone/>
                      </a:pPr>
                      <a:r>
                        <a:rPr lang="zh-TW" altLang="en-US"/>
                        <a:t>7.1</a:t>
                      </a:r>
                    </a:p>
                  </a:txBody>
                  <a:tcPr/>
                </a:tc>
                <a:extLst>
                  <a:ext uri="{0D108BD9-81ED-4DB2-BD59-A6C34878D82A}">
                    <a16:rowId xmlns:a16="http://schemas.microsoft.com/office/drawing/2014/main" val="1478880427"/>
                  </a:ext>
                </a:extLst>
              </a:tr>
              <a:tr h="383815">
                <a:tc>
                  <a:txBody>
                    <a:bodyPr/>
                    <a:lstStyle/>
                    <a:p>
                      <a:r>
                        <a:rPr lang="zh-TW" altLang="en-US"/>
                        <a:t>5-2</a:t>
                      </a:r>
                    </a:p>
                  </a:txBody>
                  <a:tcPr/>
                </a:tc>
                <a:tc>
                  <a:txBody>
                    <a:bodyPr/>
                    <a:lstStyle/>
                    <a:p>
                      <a:r>
                        <a:rPr lang="zh-TW" altLang="en-US"/>
                        <a:t>2025/1/5</a:t>
                      </a:r>
                    </a:p>
                  </a:txBody>
                  <a:tcPr/>
                </a:tc>
                <a:tc>
                  <a:txBody>
                    <a:bodyPr/>
                    <a:lstStyle/>
                    <a:p>
                      <a:pPr lvl="0">
                        <a:buNone/>
                      </a:pPr>
                      <a:r>
                        <a:rPr lang="zh-TW" altLang="en-US"/>
                        <a:t>14:22</a:t>
                      </a:r>
                      <a:endParaRPr lang="zh-TW"/>
                    </a:p>
                  </a:txBody>
                  <a:tcPr/>
                </a:tc>
                <a:tc>
                  <a:txBody>
                    <a:bodyPr/>
                    <a:lstStyle/>
                    <a:p>
                      <a:pPr lvl="0">
                        <a:buNone/>
                      </a:pPr>
                      <a:r>
                        <a:rPr lang="zh-TW" altLang="en-US"/>
                        <a:t>20.6</a:t>
                      </a:r>
                      <a:endParaRPr lang="zh-TW"/>
                    </a:p>
                  </a:txBody>
                  <a:tcPr/>
                </a:tc>
                <a:tc>
                  <a:txBody>
                    <a:bodyPr/>
                    <a:lstStyle/>
                    <a:p>
                      <a:pPr lvl="0">
                        <a:buNone/>
                      </a:pPr>
                      <a:r>
                        <a:rPr lang="zh-TW" altLang="en-US"/>
                        <a:t>19</a:t>
                      </a:r>
                      <a:endParaRPr lang="zh-TW"/>
                    </a:p>
                  </a:txBody>
                  <a:tcPr/>
                </a:tc>
                <a:tc>
                  <a:txBody>
                    <a:bodyPr/>
                    <a:lstStyle/>
                    <a:p>
                      <a:pPr lvl="0">
                        <a:buNone/>
                      </a:pPr>
                      <a:r>
                        <a:rPr lang="zh-TW" altLang="en-US"/>
                        <a:t>0</a:t>
                      </a:r>
                      <a:endParaRPr lang="zh-TW"/>
                    </a:p>
                  </a:txBody>
                  <a:tcPr/>
                </a:tc>
                <a:tc>
                  <a:txBody>
                    <a:bodyPr/>
                    <a:lstStyle/>
                    <a:p>
                      <a:pPr lvl="0">
                        <a:buNone/>
                      </a:pPr>
                      <a:r>
                        <a:rPr lang="zh-TW" altLang="en-US"/>
                        <a:t>8</a:t>
                      </a:r>
                    </a:p>
                  </a:txBody>
                  <a:tcPr/>
                </a:tc>
                <a:tc>
                  <a:txBody>
                    <a:bodyPr/>
                    <a:lstStyle/>
                    <a:p>
                      <a:pPr lvl="0">
                        <a:buNone/>
                      </a:pPr>
                      <a:r>
                        <a:rPr lang="zh-TW" altLang="en-US"/>
                        <a:t>2</a:t>
                      </a:r>
                    </a:p>
                  </a:txBody>
                  <a:tcPr/>
                </a:tc>
                <a:tc>
                  <a:txBody>
                    <a:bodyPr/>
                    <a:lstStyle/>
                    <a:p>
                      <a:pPr lvl="0">
                        <a:buNone/>
                      </a:pPr>
                      <a:r>
                        <a:rPr lang="zh-TW" altLang="en-US"/>
                        <a:t>8.3</a:t>
                      </a:r>
                    </a:p>
                  </a:txBody>
                  <a:tcPr/>
                </a:tc>
                <a:extLst>
                  <a:ext uri="{0D108BD9-81ED-4DB2-BD59-A6C34878D82A}">
                    <a16:rowId xmlns:a16="http://schemas.microsoft.com/office/drawing/2014/main" val="1608946881"/>
                  </a:ext>
                </a:extLst>
              </a:tr>
              <a:tr h="426460">
                <a:tc>
                  <a:txBody>
                    <a:bodyPr/>
                    <a:lstStyle/>
                    <a:p>
                      <a:pPr lvl="0">
                        <a:buNone/>
                      </a:pPr>
                      <a:r>
                        <a:rPr lang="zh-TW" altLang="en-US"/>
                        <a:t>5-3</a:t>
                      </a:r>
                    </a:p>
                  </a:txBody>
                  <a:tcPr/>
                </a:tc>
                <a:tc>
                  <a:txBody>
                    <a:bodyPr/>
                    <a:lstStyle/>
                    <a:p>
                      <a:r>
                        <a:rPr lang="zh-TW" altLang="en-US"/>
                        <a:t>2025/1/5</a:t>
                      </a:r>
                    </a:p>
                  </a:txBody>
                  <a:tcPr/>
                </a:tc>
                <a:tc>
                  <a:txBody>
                    <a:bodyPr/>
                    <a:lstStyle/>
                    <a:p>
                      <a:pPr lvl="0">
                        <a:buNone/>
                      </a:pPr>
                      <a:r>
                        <a:rPr lang="zh-TW" altLang="en-US"/>
                        <a:t>16:23</a:t>
                      </a:r>
                    </a:p>
                  </a:txBody>
                  <a:tcPr/>
                </a:tc>
                <a:tc>
                  <a:txBody>
                    <a:bodyPr/>
                    <a:lstStyle/>
                    <a:p>
                      <a:pPr lvl="0">
                        <a:buNone/>
                      </a:pPr>
                      <a:r>
                        <a:rPr lang="zh-TW" altLang="en-US"/>
                        <a:t>20.1</a:t>
                      </a:r>
                    </a:p>
                  </a:txBody>
                  <a:tcPr/>
                </a:tc>
                <a:tc>
                  <a:txBody>
                    <a:bodyPr/>
                    <a:lstStyle/>
                    <a:p>
                      <a:pPr lvl="0">
                        <a:buNone/>
                      </a:pPr>
                      <a:r>
                        <a:rPr lang="zh-TW" altLang="en-US"/>
                        <a:t>19</a:t>
                      </a:r>
                    </a:p>
                  </a:txBody>
                  <a:tcPr/>
                </a:tc>
                <a:tc>
                  <a:txBody>
                    <a:bodyPr/>
                    <a:lstStyle/>
                    <a:p>
                      <a:pPr lvl="0">
                        <a:buNone/>
                      </a:pPr>
                      <a:r>
                        <a:rPr lang="zh-TW" altLang="en-US"/>
                        <a:t>0</a:t>
                      </a:r>
                    </a:p>
                  </a:txBody>
                  <a:tcPr/>
                </a:tc>
                <a:tc>
                  <a:txBody>
                    <a:bodyPr/>
                    <a:lstStyle/>
                    <a:p>
                      <a:pPr lvl="0">
                        <a:buNone/>
                      </a:pPr>
                      <a:r>
                        <a:rPr lang="zh-TW" altLang="en-US"/>
                        <a:t>8.5</a:t>
                      </a:r>
                    </a:p>
                  </a:txBody>
                  <a:tcPr/>
                </a:tc>
                <a:tc>
                  <a:txBody>
                    <a:bodyPr/>
                    <a:lstStyle/>
                    <a:p>
                      <a:pPr lvl="0">
                        <a:buNone/>
                      </a:pPr>
                      <a:r>
                        <a:rPr lang="zh-TW" altLang="en-US"/>
                        <a:t>3</a:t>
                      </a:r>
                    </a:p>
                  </a:txBody>
                  <a:tcPr/>
                </a:tc>
                <a:tc>
                  <a:txBody>
                    <a:bodyPr/>
                    <a:lstStyle/>
                    <a:p>
                      <a:pPr lvl="0">
                        <a:buNone/>
                      </a:pPr>
                      <a:r>
                        <a:rPr lang="zh-TW" altLang="en-US"/>
                        <a:t>8.2</a:t>
                      </a:r>
                    </a:p>
                  </a:txBody>
                  <a:tcPr/>
                </a:tc>
                <a:extLst>
                  <a:ext uri="{0D108BD9-81ED-4DB2-BD59-A6C34878D82A}">
                    <a16:rowId xmlns:a16="http://schemas.microsoft.com/office/drawing/2014/main" val="655004464"/>
                  </a:ext>
                </a:extLst>
              </a:tr>
              <a:tr h="426460">
                <a:tc>
                  <a:txBody>
                    <a:bodyPr/>
                    <a:lstStyle/>
                    <a:p>
                      <a:pPr lvl="0">
                        <a:buNone/>
                      </a:pPr>
                      <a:r>
                        <a:rPr lang="zh-TW" altLang="en-US"/>
                        <a:t>6-1</a:t>
                      </a:r>
                    </a:p>
                  </a:txBody>
                  <a:tcPr/>
                </a:tc>
                <a:tc>
                  <a:txBody>
                    <a:bodyPr/>
                    <a:lstStyle/>
                    <a:p>
                      <a:pPr lvl="0">
                        <a:buNone/>
                      </a:pPr>
                      <a:r>
                        <a:rPr lang="zh-TW" sz="1800" b="0" i="0" u="none" strike="noStrike" noProof="0">
                          <a:solidFill>
                            <a:srgbClr val="4D3E2F"/>
                          </a:solidFill>
                          <a:latin typeface="PMingLiU"/>
                          <a:ea typeface="PMingLiU"/>
                        </a:rPr>
                        <a:t>2025/1/</a:t>
                      </a:r>
                      <a:r>
                        <a:rPr lang="en-US" altLang="zh-TW" sz="1800" b="0" i="0" u="none" strike="noStrike" noProof="0">
                          <a:solidFill>
                            <a:srgbClr val="4D3E2F"/>
                          </a:solidFill>
                          <a:latin typeface="PMingLiU"/>
                          <a:ea typeface="PMingLiU"/>
                        </a:rPr>
                        <a:t>4</a:t>
                      </a:r>
                      <a:endParaRPr lang="zh-TW"/>
                    </a:p>
                  </a:txBody>
                  <a:tcPr/>
                </a:tc>
                <a:tc>
                  <a:txBody>
                    <a:bodyPr/>
                    <a:lstStyle/>
                    <a:p>
                      <a:pPr lvl="0">
                        <a:buNone/>
                      </a:pPr>
                      <a:r>
                        <a:rPr lang="zh-TW" altLang="en-US"/>
                        <a:t>11:31</a:t>
                      </a:r>
                    </a:p>
                  </a:txBody>
                  <a:tcPr/>
                </a:tc>
                <a:tc>
                  <a:txBody>
                    <a:bodyPr/>
                    <a:lstStyle/>
                    <a:p>
                      <a:pPr lvl="0">
                        <a:buNone/>
                      </a:pPr>
                      <a:r>
                        <a:rPr lang="zh-TW" altLang="en-US"/>
                        <a:t>19.2</a:t>
                      </a:r>
                    </a:p>
                  </a:txBody>
                  <a:tcPr/>
                </a:tc>
                <a:tc>
                  <a:txBody>
                    <a:bodyPr/>
                    <a:lstStyle/>
                    <a:p>
                      <a:pPr lvl="0">
                        <a:buNone/>
                      </a:pPr>
                      <a:r>
                        <a:rPr lang="zh-TW" altLang="en-US"/>
                        <a:t>17</a:t>
                      </a:r>
                    </a:p>
                  </a:txBody>
                  <a:tcPr/>
                </a:tc>
                <a:tc>
                  <a:txBody>
                    <a:bodyPr/>
                    <a:lstStyle/>
                    <a:p>
                      <a:pPr lvl="0">
                        <a:buNone/>
                      </a:pPr>
                      <a:r>
                        <a:rPr lang="zh-TW" altLang="en-US"/>
                        <a:t>0</a:t>
                      </a:r>
                    </a:p>
                  </a:txBody>
                  <a:tcPr/>
                </a:tc>
                <a:tc>
                  <a:txBody>
                    <a:bodyPr/>
                    <a:lstStyle/>
                    <a:p>
                      <a:pPr lvl="0">
                        <a:buNone/>
                      </a:pPr>
                      <a:r>
                        <a:rPr lang="zh-TW" altLang="en-US"/>
                        <a:t>6</a:t>
                      </a:r>
                    </a:p>
                  </a:txBody>
                  <a:tcPr/>
                </a:tc>
                <a:tc>
                  <a:txBody>
                    <a:bodyPr/>
                    <a:lstStyle/>
                    <a:p>
                      <a:pPr lvl="0">
                        <a:buNone/>
                      </a:pPr>
                      <a:r>
                        <a:rPr lang="zh-TW" altLang="en-US"/>
                        <a:t>0</a:t>
                      </a:r>
                    </a:p>
                  </a:txBody>
                  <a:tcPr/>
                </a:tc>
                <a:tc>
                  <a:txBody>
                    <a:bodyPr/>
                    <a:lstStyle/>
                    <a:p>
                      <a:pPr lvl="0">
                        <a:buNone/>
                      </a:pPr>
                      <a:r>
                        <a:rPr lang="zh-TW" altLang="en-US"/>
                        <a:t>6.7</a:t>
                      </a:r>
                    </a:p>
                  </a:txBody>
                  <a:tcPr/>
                </a:tc>
                <a:extLst>
                  <a:ext uri="{0D108BD9-81ED-4DB2-BD59-A6C34878D82A}">
                    <a16:rowId xmlns:a16="http://schemas.microsoft.com/office/drawing/2014/main" val="2180552698"/>
                  </a:ext>
                </a:extLst>
              </a:tr>
              <a:tr h="426460">
                <a:tc>
                  <a:txBody>
                    <a:bodyPr/>
                    <a:lstStyle/>
                    <a:p>
                      <a:pPr lvl="0">
                        <a:buNone/>
                      </a:pPr>
                      <a:r>
                        <a:rPr lang="zh-TW" altLang="en-US"/>
                        <a:t>6-2</a:t>
                      </a:r>
                    </a:p>
                  </a:txBody>
                  <a:tcPr/>
                </a:tc>
                <a:tc>
                  <a:txBody>
                    <a:bodyPr/>
                    <a:lstStyle/>
                    <a:p>
                      <a:pPr lvl="0">
                        <a:buNone/>
                      </a:pPr>
                      <a:r>
                        <a:rPr lang="zh-TW" sz="1800" b="0" i="0" u="none" strike="noStrike" noProof="0">
                          <a:solidFill>
                            <a:srgbClr val="4D3E2F"/>
                          </a:solidFill>
                          <a:latin typeface="PMingLiU"/>
                          <a:ea typeface="PMingLiU"/>
                        </a:rPr>
                        <a:t>2025/1/5</a:t>
                      </a:r>
                      <a:endParaRPr lang="zh-TW"/>
                    </a:p>
                  </a:txBody>
                  <a:tcPr/>
                </a:tc>
                <a:tc>
                  <a:txBody>
                    <a:bodyPr/>
                    <a:lstStyle/>
                    <a:p>
                      <a:pPr lvl="0">
                        <a:buNone/>
                      </a:pPr>
                      <a:r>
                        <a:rPr lang="zh-TW" altLang="en-US"/>
                        <a:t>15:00</a:t>
                      </a:r>
                    </a:p>
                  </a:txBody>
                  <a:tcPr/>
                </a:tc>
                <a:tc>
                  <a:txBody>
                    <a:bodyPr/>
                    <a:lstStyle/>
                    <a:p>
                      <a:pPr lvl="0">
                        <a:buNone/>
                      </a:pPr>
                      <a:r>
                        <a:rPr lang="zh-TW" altLang="en-US"/>
                        <a:t>21.0</a:t>
                      </a:r>
                    </a:p>
                  </a:txBody>
                  <a:tcPr/>
                </a:tc>
                <a:tc>
                  <a:txBody>
                    <a:bodyPr/>
                    <a:lstStyle/>
                    <a:p>
                      <a:pPr lvl="0">
                        <a:buNone/>
                      </a:pPr>
                      <a:r>
                        <a:rPr lang="zh-TW" altLang="en-US"/>
                        <a:t>19</a:t>
                      </a:r>
                    </a:p>
                  </a:txBody>
                  <a:tcPr/>
                </a:tc>
                <a:tc>
                  <a:txBody>
                    <a:bodyPr/>
                    <a:lstStyle/>
                    <a:p>
                      <a:pPr lvl="0">
                        <a:buNone/>
                      </a:pPr>
                      <a:r>
                        <a:rPr lang="zh-TW" altLang="en-US"/>
                        <a:t>0</a:t>
                      </a:r>
                    </a:p>
                  </a:txBody>
                  <a:tcPr/>
                </a:tc>
                <a:tc>
                  <a:txBody>
                    <a:bodyPr/>
                    <a:lstStyle/>
                    <a:p>
                      <a:pPr lvl="0">
                        <a:buNone/>
                      </a:pPr>
                      <a:r>
                        <a:rPr lang="zh-TW" altLang="en-US"/>
                        <a:t>8.5</a:t>
                      </a:r>
                    </a:p>
                  </a:txBody>
                  <a:tcPr/>
                </a:tc>
                <a:tc>
                  <a:txBody>
                    <a:bodyPr/>
                    <a:lstStyle/>
                    <a:p>
                      <a:pPr lvl="0">
                        <a:buNone/>
                      </a:pPr>
                      <a:r>
                        <a:rPr lang="zh-TW" altLang="en-US"/>
                        <a:t>3</a:t>
                      </a:r>
                    </a:p>
                  </a:txBody>
                  <a:tcPr/>
                </a:tc>
                <a:tc>
                  <a:txBody>
                    <a:bodyPr/>
                    <a:lstStyle/>
                    <a:p>
                      <a:pPr lvl="0">
                        <a:buNone/>
                      </a:pPr>
                      <a:r>
                        <a:rPr lang="zh-TW" altLang="en-US"/>
                        <a:t>8.3</a:t>
                      </a:r>
                    </a:p>
                  </a:txBody>
                  <a:tcPr/>
                </a:tc>
                <a:extLst>
                  <a:ext uri="{0D108BD9-81ED-4DB2-BD59-A6C34878D82A}">
                    <a16:rowId xmlns:a16="http://schemas.microsoft.com/office/drawing/2014/main" val="663215567"/>
                  </a:ext>
                </a:extLst>
              </a:tr>
              <a:tr h="426460">
                <a:tc>
                  <a:txBody>
                    <a:bodyPr/>
                    <a:lstStyle/>
                    <a:p>
                      <a:pPr lvl="0">
                        <a:buNone/>
                      </a:pPr>
                      <a:r>
                        <a:rPr lang="zh-TW" altLang="en-US"/>
                        <a:t>6-3</a:t>
                      </a:r>
                    </a:p>
                  </a:txBody>
                  <a:tcPr/>
                </a:tc>
                <a:tc>
                  <a:txBody>
                    <a:bodyPr/>
                    <a:lstStyle/>
                    <a:p>
                      <a:pPr lvl="0">
                        <a:buNone/>
                      </a:pPr>
                      <a:r>
                        <a:rPr lang="zh-TW" sz="1800" b="0" i="0" u="none" strike="noStrike" noProof="0">
                          <a:solidFill>
                            <a:srgbClr val="4D3E2F"/>
                          </a:solidFill>
                          <a:latin typeface="PMingLiU"/>
                          <a:ea typeface="PMingLiU"/>
                        </a:rPr>
                        <a:t>2025/1/5</a:t>
                      </a:r>
                      <a:endParaRPr lang="zh-TW"/>
                    </a:p>
                  </a:txBody>
                  <a:tcPr/>
                </a:tc>
                <a:tc>
                  <a:txBody>
                    <a:bodyPr/>
                    <a:lstStyle/>
                    <a:p>
                      <a:pPr lvl="0">
                        <a:buNone/>
                      </a:pPr>
                      <a:r>
                        <a:rPr lang="zh-TW" altLang="en-US"/>
                        <a:t>16:39</a:t>
                      </a:r>
                      <a:endParaRPr lang="zh-TW"/>
                    </a:p>
                  </a:txBody>
                  <a:tcPr/>
                </a:tc>
                <a:tc>
                  <a:txBody>
                    <a:bodyPr/>
                    <a:lstStyle/>
                    <a:p>
                      <a:pPr lvl="0">
                        <a:buNone/>
                      </a:pPr>
                      <a:r>
                        <a:rPr lang="zh-TW" altLang="en-US"/>
                        <a:t>20.3</a:t>
                      </a:r>
                      <a:endParaRPr lang="zh-TW"/>
                    </a:p>
                  </a:txBody>
                  <a:tcPr/>
                </a:tc>
                <a:tc>
                  <a:txBody>
                    <a:bodyPr/>
                    <a:lstStyle/>
                    <a:p>
                      <a:pPr lvl="0">
                        <a:buNone/>
                      </a:pPr>
                      <a:r>
                        <a:rPr lang="zh-TW" altLang="en-US"/>
                        <a:t>19</a:t>
                      </a:r>
                      <a:endParaRPr lang="zh-TW"/>
                    </a:p>
                  </a:txBody>
                  <a:tcPr/>
                </a:tc>
                <a:tc>
                  <a:txBody>
                    <a:bodyPr/>
                    <a:lstStyle/>
                    <a:p>
                      <a:pPr lvl="0">
                        <a:buNone/>
                      </a:pPr>
                      <a:r>
                        <a:rPr lang="zh-TW" altLang="en-US"/>
                        <a:t>40</a:t>
                      </a:r>
                      <a:endParaRPr lang="zh-TW"/>
                    </a:p>
                  </a:txBody>
                  <a:tcPr/>
                </a:tc>
                <a:tc>
                  <a:txBody>
                    <a:bodyPr/>
                    <a:lstStyle/>
                    <a:p>
                      <a:pPr lvl="0">
                        <a:buNone/>
                      </a:pPr>
                      <a:r>
                        <a:rPr lang="zh-TW" altLang="en-US"/>
                        <a:t>7</a:t>
                      </a:r>
                    </a:p>
                  </a:txBody>
                  <a:tcPr/>
                </a:tc>
                <a:tc>
                  <a:txBody>
                    <a:bodyPr/>
                    <a:lstStyle/>
                    <a:p>
                      <a:pPr lvl="0">
                        <a:buNone/>
                      </a:pPr>
                      <a:r>
                        <a:rPr lang="zh-TW" altLang="en-US"/>
                        <a:t>1</a:t>
                      </a:r>
                    </a:p>
                  </a:txBody>
                  <a:tcPr/>
                </a:tc>
                <a:tc>
                  <a:txBody>
                    <a:bodyPr/>
                    <a:lstStyle/>
                    <a:p>
                      <a:pPr lvl="0">
                        <a:buNone/>
                      </a:pPr>
                      <a:r>
                        <a:rPr lang="zh-TW" altLang="en-US"/>
                        <a:t>7.3</a:t>
                      </a:r>
                    </a:p>
                  </a:txBody>
                  <a:tcPr/>
                </a:tc>
                <a:extLst>
                  <a:ext uri="{0D108BD9-81ED-4DB2-BD59-A6C34878D82A}">
                    <a16:rowId xmlns:a16="http://schemas.microsoft.com/office/drawing/2014/main" val="2597099297"/>
                  </a:ext>
                </a:extLst>
              </a:tr>
            </a:tbl>
          </a:graphicData>
        </a:graphic>
      </p:graphicFrame>
      <p:sp>
        <p:nvSpPr>
          <p:cNvPr id="11" name="文字方塊 10">
            <a:extLst>
              <a:ext uri="{FF2B5EF4-FFF2-40B4-BE49-F238E27FC236}">
                <a16:creationId xmlns:a16="http://schemas.microsoft.com/office/drawing/2014/main" id="{0212B41B-5534-EA3B-5BBA-8A3D0EC1AD38}"/>
              </a:ext>
            </a:extLst>
          </p:cNvPr>
          <p:cNvSpPr txBox="1"/>
          <p:nvPr/>
        </p:nvSpPr>
        <p:spPr>
          <a:xfrm rot="10800000" flipV="1">
            <a:off x="2010" y="288561"/>
            <a:ext cx="76012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3200">
                <a:solidFill>
                  <a:schemeClr val="accent1">
                    <a:lumMod val="76000"/>
                  </a:schemeClr>
                </a:solidFill>
                <a:latin typeface="Microsoft JhengHei"/>
                <a:ea typeface="+mn-lt"/>
              </a:rPr>
              <a:t>NTU Drunken Moon Lake</a:t>
            </a:r>
            <a:endParaRPr lang="zh-TW" sz="3200">
              <a:solidFill>
                <a:schemeClr val="accent1">
                  <a:lumMod val="76000"/>
                </a:schemeClr>
              </a:solidFill>
            </a:endParaRPr>
          </a:p>
        </p:txBody>
      </p:sp>
    </p:spTree>
    <p:extLst>
      <p:ext uri="{BB962C8B-B14F-4D97-AF65-F5344CB8AC3E}">
        <p14:creationId xmlns:p14="http://schemas.microsoft.com/office/powerpoint/2010/main" val="30171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1D470D44-28AC-C26B-BBCF-F9E1407CB6BB}"/>
              </a:ext>
            </a:extLst>
          </p:cNvPr>
          <p:cNvSpPr>
            <a:spLocks noGrp="1"/>
          </p:cNvSpPr>
          <p:nvPr>
            <p:ph idx="10" sz="half" type="dt"/>
          </p:nvPr>
        </p:nvSpPr>
        <p:spPr/>
        <p:txBody>
          <a:bodyPr/>
          <a:lstStyle/>
          <a:p>
            <a:fld id="{828405D5-54EE-49D5-89A7-D462B6DD676B}" type="datetime2">
              <a:rPr altLang="en-US" lang="zh-TW" smtClean="0"/>
              <a:pPr/>
              <a:t>2025年3月5日</a:t>
            </a:fld>
            <a:endParaRPr altLang="en-US" lang="zh-TW"/>
          </a:p>
        </p:txBody>
      </p:sp>
      <p:sp>
        <p:nvSpPr>
          <p:cNvPr id="15" name="文字方塊 14">
            <a:extLst>
              <a:ext uri="{FF2B5EF4-FFF2-40B4-BE49-F238E27FC236}">
                <a16:creationId xmlns:a16="http://schemas.microsoft.com/office/drawing/2014/main" id="{A8659297-2339-88FA-D3C3-85E50B752BB3}"/>
              </a:ext>
            </a:extLst>
          </p:cNvPr>
          <p:cNvSpPr txBox="1"/>
          <p:nvPr/>
        </p:nvSpPr>
        <p:spPr>
          <a:xfrm>
            <a:off x="870328" y="540442"/>
            <a:ext cx="5437771" cy="58477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r>
              <a:rPr altLang="en-US" lang="zh-TW" sz="3200">
                <a:ea typeface="新細明體"/>
              </a:rPr>
              <a:t>Sample </a:t>
            </a:r>
            <a:endParaRPr altLang="en-US" lang="zh-TW" sz="3200"/>
          </a:p>
        </p:txBody>
      </p:sp>
      <p:pic>
        <p:nvPicPr>
          <p:cNvPr descr="一張含有 space 的圖片&#10;&#10;AI 產生的內容可能不正確。" id="6" name="圖片 5">
            <a:extLst>
              <a:ext uri="{FF2B5EF4-FFF2-40B4-BE49-F238E27FC236}">
                <a16:creationId xmlns:a16="http://schemas.microsoft.com/office/drawing/2014/main" id="{D087CE12-55FF-1EFA-9F18-DBDBBF832C6E}"/>
              </a:ext>
            </a:extLst>
          </p:cNvPr>
          <p:cNvPicPr>
            <a:picLocks noChangeAspect="1"/>
          </p:cNvPicPr>
          <p:nvPr/>
        </p:nvPicPr>
        <p:blipFill>
          <a:blip r:embed="rId2"/>
          <a:srcRect b="21" l="109" r="82"/>
          <a:stretch/>
        </p:blipFill>
        <p:spPr>
          <a:xfrm>
            <a:off x="948151" y="2064328"/>
            <a:ext cx="2620184" cy="2715492"/>
          </a:xfrm>
          <a:prstGeom prst="rect">
            <a:avLst/>
          </a:prstGeom>
        </p:spPr>
      </p:pic>
      <p:sp>
        <p:nvSpPr>
          <p:cNvPr id="7" name="文字方塊 6">
            <a:extLst>
              <a:ext uri="{FF2B5EF4-FFF2-40B4-BE49-F238E27FC236}">
                <a16:creationId xmlns:a16="http://schemas.microsoft.com/office/drawing/2014/main" id="{124F4715-1933-241D-9DAD-EC2D9E2CC1B5}"/>
              </a:ext>
            </a:extLst>
          </p:cNvPr>
          <p:cNvSpPr txBox="1"/>
          <p:nvPr/>
        </p:nvSpPr>
        <p:spPr>
          <a:xfrm>
            <a:off x="945131" y="1451095"/>
            <a:ext cx="2314166" cy="58477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3200">
                <a:ea typeface="新細明體"/>
              </a:rPr>
              <a:t>6-1</a:t>
            </a:r>
            <a:endParaRPr altLang="en-US" lang="zh-TW" sz="3200"/>
          </a:p>
        </p:txBody>
      </p:sp>
      <p:pic>
        <p:nvPicPr>
          <p:cNvPr descr="一張含有 space, 圓球, 圓形, 世界 的圖片&#10;&#10;AI 產生的內容可能不正確。" id="8" name="圖片 7">
            <a:extLst>
              <a:ext uri="{FF2B5EF4-FFF2-40B4-BE49-F238E27FC236}">
                <a16:creationId xmlns:a16="http://schemas.microsoft.com/office/drawing/2014/main" id="{F5AA50D8-A92A-59D5-0143-FB4DCA5FC909}"/>
              </a:ext>
            </a:extLst>
          </p:cNvPr>
          <p:cNvPicPr>
            <a:picLocks noChangeAspect="1"/>
          </p:cNvPicPr>
          <p:nvPr/>
        </p:nvPicPr>
        <p:blipFill>
          <a:blip r:embed="rId3"/>
          <a:srcRect b="14" r="110" t="-141"/>
          <a:stretch/>
        </p:blipFill>
        <p:spPr>
          <a:xfrm>
            <a:off x="7847714" y="1870365"/>
            <a:ext cx="2329208" cy="2913303"/>
          </a:xfrm>
          <a:prstGeom prst="rect">
            <a:avLst/>
          </a:prstGeom>
        </p:spPr>
      </p:pic>
      <p:sp>
        <p:nvSpPr>
          <p:cNvPr id="9" name="文字方塊 8">
            <a:extLst>
              <a:ext uri="{FF2B5EF4-FFF2-40B4-BE49-F238E27FC236}">
                <a16:creationId xmlns:a16="http://schemas.microsoft.com/office/drawing/2014/main" id="{F55C2E02-05EC-7B3D-9A76-1F498D07C0DD}"/>
              </a:ext>
            </a:extLst>
          </p:cNvPr>
          <p:cNvSpPr txBox="1"/>
          <p:nvPr/>
        </p:nvSpPr>
        <p:spPr>
          <a:xfrm>
            <a:off x="7771265" y="1324849"/>
            <a:ext cx="2506862" cy="584775"/>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3200">
                <a:ea typeface="新細明體"/>
              </a:rPr>
              <a:t>6-3</a:t>
            </a:r>
            <a:endParaRPr altLang="en-US" lang="zh-TW" sz="3200"/>
          </a:p>
        </p:txBody>
      </p:sp>
      <p:sp>
        <p:nvSpPr>
          <p:cNvPr id="10" name="文字方塊 9">
            <a:extLst>
              <a:ext uri="{FF2B5EF4-FFF2-40B4-BE49-F238E27FC236}">
                <a16:creationId xmlns:a16="http://schemas.microsoft.com/office/drawing/2014/main" id="{259AD2D0-7EF3-6470-25B6-0F4B0779D5CA}"/>
              </a:ext>
            </a:extLst>
          </p:cNvPr>
          <p:cNvSpPr txBox="1"/>
          <p:nvPr/>
        </p:nvSpPr>
        <p:spPr>
          <a:xfrm>
            <a:off x="1384387" y="4976308"/>
            <a:ext cx="1883264" cy="52322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altLang="en-US" lang="zh-TW" sz="2800">
                <a:ea typeface="新細明體"/>
              </a:rPr>
              <a:t>(-1,-3)</a:t>
            </a:r>
          </a:p>
        </p:txBody>
      </p:sp>
    </p:spTree>
    <p:extLst>
      <p:ext uri="{BB962C8B-B14F-4D97-AF65-F5344CB8AC3E}">
        <p14:creationId xmlns:p14="http://schemas.microsoft.com/office/powerpoint/2010/main" val="152717248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a:extLst>
              <a:ext uri="{FF2B5EF4-FFF2-40B4-BE49-F238E27FC236}">
                <a16:creationId xmlns:a16="http://schemas.microsoft.com/office/drawing/2014/main" id="{824106F7-4721-8C37-DC82-0A0DB4581F82}"/>
              </a:ext>
            </a:extLst>
          </p:cNvPr>
          <p:cNvGraphicFramePr>
            <a:graphicFrameLocks noGrp="1"/>
          </p:cNvGraphicFramePr>
          <p:nvPr>
            <p:ph idx="1"/>
            <p:extLst>
              <p:ext uri="{D42A27DB-BD31-4B8C-83A1-F6EECF244321}">
                <p14:modId xmlns:p14="http://schemas.microsoft.com/office/powerpoint/2010/main" val="784103477"/>
              </p:ext>
            </p:extLst>
          </p:nvPr>
        </p:nvGraphicFramePr>
        <p:xfrm>
          <a:off x="0" y="1016880"/>
          <a:ext cx="12192000" cy="5841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53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版面配置區 5">
            <a:extLst>
              <a:ext uri="{FF2B5EF4-FFF2-40B4-BE49-F238E27FC236}">
                <a16:creationId xmlns:a16="http://schemas.microsoft.com/office/drawing/2014/main" id="{E1D0D97B-AF52-7460-288F-289F62480099}"/>
              </a:ext>
            </a:extLst>
          </p:cNvPr>
          <p:cNvSpPr>
            <a:spLocks noGrp="1"/>
          </p:cNvSpPr>
          <p:nvPr>
            <p:ph type="dt" sz="half" idx="10"/>
          </p:nvPr>
        </p:nvSpPr>
        <p:spPr/>
        <p:txBody>
          <a:bodyPr/>
          <a:lstStyle/>
          <a:p>
            <a:fld id="{2305E5D7-874B-456E-A310-B9B20A1DF1A7}" type="datetime2">
              <a:rPr lang="zh-TW" altLang="en-US" smtClean="0"/>
              <a:pPr/>
              <a:t>2025年3月5日</a:t>
            </a:fld>
            <a:endParaRPr lang="zh-TW" altLang="en-US"/>
          </a:p>
        </p:txBody>
      </p:sp>
      <p:graphicFrame>
        <p:nvGraphicFramePr>
          <p:cNvPr id="12" name="內容版面配置區 11">
            <a:extLst>
              <a:ext uri="{FF2B5EF4-FFF2-40B4-BE49-F238E27FC236}">
                <a16:creationId xmlns:a16="http://schemas.microsoft.com/office/drawing/2014/main" id="{3CA85503-441A-3F67-8E5F-EAF9D3C3EDA5}"/>
              </a:ext>
            </a:extLst>
          </p:cNvPr>
          <p:cNvGraphicFramePr>
            <a:graphicFrameLocks noGrp="1"/>
          </p:cNvGraphicFramePr>
          <p:nvPr>
            <p:ph sz="half" idx="1"/>
            <p:extLst>
              <p:ext uri="{D42A27DB-BD31-4B8C-83A1-F6EECF244321}">
                <p14:modId xmlns:p14="http://schemas.microsoft.com/office/powerpoint/2010/main" val="1456153559"/>
              </p:ext>
            </p:extLst>
          </p:nvPr>
        </p:nvGraphicFramePr>
        <p:xfrm>
          <a:off x="86264" y="43132"/>
          <a:ext cx="12078008" cy="6801816"/>
        </p:xfrm>
        <a:graphic>
          <a:graphicData uri="http://schemas.openxmlformats.org/drawingml/2006/table">
            <a:tbl>
              <a:tblPr firstRow="1" firstCol="1" bandRow="1">
                <a:tableStyleId>{3B4B98B0-60AC-42C2-AFA5-B58CD77FA1E5}</a:tableStyleId>
              </a:tblPr>
              <a:tblGrid>
                <a:gridCol w="4025517">
                  <a:extLst>
                    <a:ext uri="{9D8B030D-6E8A-4147-A177-3AD203B41FA5}">
                      <a16:colId xmlns:a16="http://schemas.microsoft.com/office/drawing/2014/main" val="3031480241"/>
                    </a:ext>
                  </a:extLst>
                </a:gridCol>
                <a:gridCol w="4025517">
                  <a:extLst>
                    <a:ext uri="{9D8B030D-6E8A-4147-A177-3AD203B41FA5}">
                      <a16:colId xmlns:a16="http://schemas.microsoft.com/office/drawing/2014/main" val="1781289912"/>
                    </a:ext>
                  </a:extLst>
                </a:gridCol>
                <a:gridCol w="4026974">
                  <a:extLst>
                    <a:ext uri="{9D8B030D-6E8A-4147-A177-3AD203B41FA5}">
                      <a16:colId xmlns:a16="http://schemas.microsoft.com/office/drawing/2014/main" val="1118282760"/>
                    </a:ext>
                  </a:extLst>
                </a:gridCol>
              </a:tblGrid>
              <a:tr h="390909">
                <a:tc gridSpan="3">
                  <a:txBody>
                    <a:bodyPr/>
                    <a:lstStyle/>
                    <a:p>
                      <a:r>
                        <a:rPr lang="en-US">
                          <a:latin typeface="Microsoft JhengHei"/>
                        </a:rPr>
                        <a:t>Table 1</a:t>
                      </a:r>
                    </a:p>
                  </a:txBody>
                  <a:tcPr marL="68580" marR="68580" marT="0" marB="0">
                    <a:lnL>
                      <a:noFill/>
                    </a:lnL>
                    <a:lnR>
                      <a:noFill/>
                    </a:lnR>
                    <a:lnT>
                      <a:noFill/>
                    </a:lnT>
                    <a:lnB>
                      <a:noFill/>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2956682"/>
                  </a:ext>
                </a:extLst>
              </a:tr>
              <a:tr h="742727">
                <a:tc gridSpan="3">
                  <a:txBody>
                    <a:bodyPr/>
                    <a:lstStyle/>
                    <a:p>
                      <a:r>
                        <a:rPr lang="en-US">
                          <a:latin typeface="Microsoft JhengHei"/>
                        </a:rPr>
                        <a:t>The water quality at Taipei Daan Forest Park and NTU Drunken Lake </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3834661"/>
                  </a:ext>
                </a:extLst>
              </a:tr>
              <a:tr h="742727">
                <a:tc>
                  <a:txBody>
                    <a:bodyPr/>
                    <a:lstStyle/>
                    <a:p>
                      <a:endParaRPr lang="en-US">
                        <a:effectLst/>
                        <a:latin typeface="Microsoft JhengHe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a:latin typeface="Microsoft JhengHei"/>
                        </a:rPr>
                        <a:t>Daan Forest Park</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a:latin typeface="Microsoft JhengHei"/>
                        </a:rPr>
                        <a:t>NTU Drunken Lake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1838326"/>
                  </a:ext>
                </a:extLst>
              </a:tr>
              <a:tr h="390909">
                <a:tc>
                  <a:txBody>
                    <a:bodyPr/>
                    <a:lstStyle/>
                    <a:p>
                      <a:endParaRPr lang="en-US">
                        <a:effectLst/>
                        <a:latin typeface="Microsoft JhengHe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r>
                        <a:rPr lang="en-US">
                          <a:latin typeface="Microsoft JhengHei"/>
                        </a:rPr>
                        <a:t>n=9</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r>
                        <a:rPr lang="en-US">
                          <a:latin typeface="Microsoft JhengHei"/>
                        </a:rPr>
                        <a:t>n=9</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04424969"/>
                  </a:ext>
                </a:extLst>
              </a:tr>
              <a:tr h="390909">
                <a:tc>
                  <a:txBody>
                    <a:bodyPr/>
                    <a:lstStyle/>
                    <a:p>
                      <a:endParaRPr lang="en-US">
                        <a:effectLst/>
                        <a:latin typeface="Microsoft JhengHei"/>
                      </a:endParaRPr>
                    </a:p>
                  </a:txBody>
                  <a:tcPr marL="68580" marR="68580" marT="0" marB="0">
                    <a:lnL>
                      <a:noFill/>
                    </a:lnL>
                    <a:lnR>
                      <a:noFill/>
                    </a:lnR>
                    <a:lnT>
                      <a:noFill/>
                    </a:lnT>
                    <a:lnB>
                      <a:noFill/>
                    </a:lnB>
                    <a:noFill/>
                  </a:tcPr>
                </a:tc>
                <a:tc>
                  <a:txBody>
                    <a:bodyPr/>
                    <a:lstStyle/>
                    <a:p>
                      <a:r>
                        <a:rPr lang="en-US">
                          <a:latin typeface="Microsoft JhengHei"/>
                        </a:rPr>
                        <a:t>AVG.(Max, Min)</a:t>
                      </a:r>
                    </a:p>
                  </a:txBody>
                  <a:tcPr marL="68580" marR="68580" marT="0" marB="0">
                    <a:lnL>
                      <a:noFill/>
                    </a:lnL>
                    <a:lnR>
                      <a:noFill/>
                    </a:lnR>
                    <a:lnT>
                      <a:noFill/>
                    </a:lnT>
                    <a:lnB>
                      <a:noFill/>
                    </a:lnB>
                    <a:noFill/>
                  </a:tcPr>
                </a:tc>
                <a:tc>
                  <a:txBody>
                    <a:bodyPr/>
                    <a:lstStyle/>
                    <a:p>
                      <a:r>
                        <a:rPr lang="en-US">
                          <a:latin typeface="Microsoft JhengHei"/>
                        </a:rPr>
                        <a:t>M(Max, Min)</a:t>
                      </a:r>
                    </a:p>
                  </a:txBody>
                  <a:tcPr marL="68580" marR="68580" marT="0" marB="0">
                    <a:lnL>
                      <a:noFill/>
                    </a:lnL>
                    <a:lnR>
                      <a:noFill/>
                    </a:lnR>
                    <a:lnT>
                      <a:noFill/>
                    </a:lnT>
                    <a:lnB>
                      <a:noFill/>
                    </a:lnB>
                    <a:noFill/>
                  </a:tcPr>
                </a:tc>
                <a:extLst>
                  <a:ext uri="{0D108BD9-81ED-4DB2-BD59-A6C34878D82A}">
                    <a16:rowId xmlns:a16="http://schemas.microsoft.com/office/drawing/2014/main" val="4034811655"/>
                  </a:ext>
                </a:extLst>
              </a:tr>
              <a:tr h="390909">
                <a:tc>
                  <a:txBody>
                    <a:bodyPr/>
                    <a:lstStyle/>
                    <a:p>
                      <a:r>
                        <a:rPr lang="en-US">
                          <a:latin typeface="Microsoft JhengHei"/>
                        </a:rPr>
                        <a:t>PH value</a:t>
                      </a:r>
                    </a:p>
                  </a:txBody>
                  <a:tcPr marL="68580" marR="68580" marT="0" marB="0">
                    <a:lnL>
                      <a:noFill/>
                    </a:lnL>
                    <a:lnR>
                      <a:noFill/>
                    </a:lnR>
                    <a:lnT>
                      <a:noFill/>
                    </a:lnT>
                    <a:lnB>
                      <a:noFill/>
                    </a:lnB>
                    <a:noFill/>
                  </a:tcPr>
                </a:tc>
                <a:tc>
                  <a:txBody>
                    <a:bodyPr/>
                    <a:lstStyle/>
                    <a:p>
                      <a:r>
                        <a:rPr lang="en-US">
                          <a:latin typeface="Microsoft JhengHei"/>
                        </a:rPr>
                        <a:t>7.0(8.0,6.0)</a:t>
                      </a:r>
                    </a:p>
                  </a:txBody>
                  <a:tcPr marL="68580" marR="68580" marT="0" marB="0">
                    <a:lnL>
                      <a:noFill/>
                    </a:lnL>
                    <a:lnR>
                      <a:noFill/>
                    </a:lnR>
                    <a:lnT>
                      <a:noFill/>
                    </a:lnT>
                    <a:lnB>
                      <a:noFill/>
                    </a:lnB>
                    <a:noFill/>
                  </a:tcPr>
                </a:tc>
                <a:tc>
                  <a:txBody>
                    <a:bodyPr/>
                    <a:lstStyle/>
                    <a:p>
                      <a:r>
                        <a:rPr lang="en-US">
                          <a:latin typeface="Microsoft JhengHei"/>
                        </a:rPr>
                        <a:t>7.4(8.5,6)</a:t>
                      </a:r>
                    </a:p>
                  </a:txBody>
                  <a:tcPr marL="68580" marR="68580" marT="0" marB="0">
                    <a:lnL>
                      <a:noFill/>
                    </a:lnL>
                    <a:lnR>
                      <a:noFill/>
                    </a:lnR>
                    <a:lnT>
                      <a:noFill/>
                    </a:lnT>
                    <a:lnB>
                      <a:noFill/>
                    </a:lnB>
                    <a:noFill/>
                  </a:tcPr>
                </a:tc>
                <a:extLst>
                  <a:ext uri="{0D108BD9-81ED-4DB2-BD59-A6C34878D82A}">
                    <a16:rowId xmlns:a16="http://schemas.microsoft.com/office/drawing/2014/main" val="585967631"/>
                  </a:ext>
                </a:extLst>
              </a:tr>
              <a:tr h="742727">
                <a:tc>
                  <a:txBody>
                    <a:bodyPr/>
                    <a:lstStyle/>
                    <a:p>
                      <a:r>
                        <a:rPr lang="en-US">
                          <a:latin typeface="Microsoft JhengHei"/>
                        </a:rPr>
                        <a:t>Temperature(℃)</a:t>
                      </a:r>
                    </a:p>
                  </a:txBody>
                  <a:tcPr marL="68580" marR="68580" marT="0" marB="0">
                    <a:lnL>
                      <a:noFill/>
                    </a:lnL>
                    <a:lnR>
                      <a:noFill/>
                    </a:lnR>
                    <a:lnT>
                      <a:noFill/>
                    </a:lnT>
                    <a:lnB>
                      <a:noFill/>
                    </a:lnB>
                    <a:noFill/>
                  </a:tcPr>
                </a:tc>
                <a:tc>
                  <a:txBody>
                    <a:bodyPr/>
                    <a:lstStyle/>
                    <a:p>
                      <a:r>
                        <a:rPr lang="en-US">
                          <a:latin typeface="Microsoft JhengHei"/>
                        </a:rPr>
                        <a:t>18.0(19.4,15.9)</a:t>
                      </a:r>
                    </a:p>
                  </a:txBody>
                  <a:tcPr marL="68580" marR="68580" marT="0" marB="0">
                    <a:lnL>
                      <a:noFill/>
                    </a:lnL>
                    <a:lnR>
                      <a:noFill/>
                    </a:lnR>
                    <a:lnT>
                      <a:noFill/>
                    </a:lnT>
                    <a:lnB>
                      <a:noFill/>
                    </a:lnB>
                    <a:noFill/>
                  </a:tcPr>
                </a:tc>
                <a:tc>
                  <a:txBody>
                    <a:bodyPr/>
                    <a:lstStyle/>
                    <a:p>
                      <a:r>
                        <a:rPr lang="en-US">
                          <a:latin typeface="Microsoft JhengHei"/>
                        </a:rPr>
                        <a:t>18.0(19.4,15.9)</a:t>
                      </a:r>
                    </a:p>
                  </a:txBody>
                  <a:tcPr marL="68580" marR="68580" marT="0" marB="0">
                    <a:lnL>
                      <a:noFill/>
                    </a:lnL>
                    <a:lnR>
                      <a:noFill/>
                    </a:lnR>
                    <a:lnT>
                      <a:noFill/>
                    </a:lnT>
                    <a:lnB>
                      <a:noFill/>
                    </a:lnB>
                    <a:noFill/>
                  </a:tcPr>
                </a:tc>
                <a:extLst>
                  <a:ext uri="{0D108BD9-81ED-4DB2-BD59-A6C34878D82A}">
                    <a16:rowId xmlns:a16="http://schemas.microsoft.com/office/drawing/2014/main" val="3918125342"/>
                  </a:ext>
                </a:extLst>
              </a:tr>
              <a:tr h="1133636">
                <a:tc>
                  <a:txBody>
                    <a:bodyPr/>
                    <a:lstStyle/>
                    <a:p>
                      <a:r>
                        <a:rPr lang="en-US">
                          <a:latin typeface="Microsoft JhengHei"/>
                        </a:rPr>
                        <a:t>Water Temperature(℃)</a:t>
                      </a:r>
                    </a:p>
                  </a:txBody>
                  <a:tcPr marL="68580" marR="68580" marT="0" marB="0">
                    <a:lnL>
                      <a:noFill/>
                    </a:lnL>
                    <a:lnR>
                      <a:noFill/>
                    </a:lnR>
                    <a:lnT>
                      <a:noFill/>
                    </a:lnT>
                    <a:lnB>
                      <a:noFill/>
                    </a:lnB>
                    <a:noFill/>
                  </a:tcPr>
                </a:tc>
                <a:tc>
                  <a:txBody>
                    <a:bodyPr/>
                    <a:lstStyle/>
                    <a:p>
                      <a:r>
                        <a:rPr lang="en-US">
                          <a:latin typeface="Microsoft JhengHei"/>
                        </a:rPr>
                        <a:t>18.7(19.5,17.2)</a:t>
                      </a:r>
                    </a:p>
                  </a:txBody>
                  <a:tcPr marL="68580" marR="68580" marT="0" marB="0">
                    <a:lnL>
                      <a:noFill/>
                    </a:lnL>
                    <a:lnR>
                      <a:noFill/>
                    </a:lnR>
                    <a:lnT>
                      <a:noFill/>
                    </a:lnT>
                    <a:lnB>
                      <a:noFill/>
                    </a:lnB>
                    <a:noFill/>
                  </a:tcPr>
                </a:tc>
                <a:tc>
                  <a:txBody>
                    <a:bodyPr/>
                    <a:lstStyle/>
                    <a:p>
                      <a:r>
                        <a:rPr lang="en-US">
                          <a:latin typeface="Microsoft JhengHei"/>
                        </a:rPr>
                        <a:t>20.1(21.0,18.7)</a:t>
                      </a:r>
                    </a:p>
                  </a:txBody>
                  <a:tcPr marL="68580" marR="68580" marT="0" marB="0">
                    <a:lnL>
                      <a:noFill/>
                    </a:lnL>
                    <a:lnR>
                      <a:noFill/>
                    </a:lnR>
                    <a:lnT>
                      <a:noFill/>
                    </a:lnT>
                    <a:lnB>
                      <a:noFill/>
                    </a:lnB>
                    <a:noFill/>
                  </a:tcPr>
                </a:tc>
                <a:extLst>
                  <a:ext uri="{0D108BD9-81ED-4DB2-BD59-A6C34878D82A}">
                    <a16:rowId xmlns:a16="http://schemas.microsoft.com/office/drawing/2014/main" val="4181824878"/>
                  </a:ext>
                </a:extLst>
              </a:tr>
              <a:tr h="742727">
                <a:tc>
                  <a:txBody>
                    <a:bodyPr/>
                    <a:lstStyle/>
                    <a:p>
                      <a:r>
                        <a:rPr lang="en-US">
                          <a:latin typeface="Microsoft JhengHei"/>
                        </a:rPr>
                        <a:t>Turbidity(JTU)</a:t>
                      </a:r>
                    </a:p>
                  </a:txBody>
                  <a:tcPr marL="68580" marR="68580" marT="0" marB="0">
                    <a:lnL>
                      <a:noFill/>
                    </a:lnL>
                    <a:lnR>
                      <a:noFill/>
                    </a:lnR>
                    <a:lnT>
                      <a:noFill/>
                    </a:lnT>
                    <a:lnB>
                      <a:noFill/>
                    </a:lnB>
                    <a:noFill/>
                  </a:tcPr>
                </a:tc>
                <a:tc>
                  <a:txBody>
                    <a:bodyPr/>
                    <a:lstStyle/>
                    <a:p>
                      <a:r>
                        <a:rPr lang="en-US">
                          <a:latin typeface="Microsoft JhengHei"/>
                        </a:rPr>
                        <a:t>13.3(50,0)</a:t>
                      </a:r>
                    </a:p>
                  </a:txBody>
                  <a:tcPr marL="68580" marR="68580" marT="0" marB="0">
                    <a:lnL>
                      <a:noFill/>
                    </a:lnL>
                    <a:lnR>
                      <a:noFill/>
                    </a:lnR>
                    <a:lnT>
                      <a:noFill/>
                    </a:lnT>
                    <a:lnB>
                      <a:noFill/>
                    </a:lnB>
                    <a:noFill/>
                  </a:tcPr>
                </a:tc>
                <a:tc>
                  <a:txBody>
                    <a:bodyPr/>
                    <a:lstStyle/>
                    <a:p>
                      <a:r>
                        <a:rPr lang="en-US">
                          <a:latin typeface="Microsoft JhengHei"/>
                        </a:rPr>
                        <a:t>8.9(40,0)</a:t>
                      </a:r>
                    </a:p>
                  </a:txBody>
                  <a:tcPr marL="68580" marR="68580" marT="0" marB="0">
                    <a:lnL>
                      <a:noFill/>
                    </a:lnL>
                    <a:lnR>
                      <a:noFill/>
                    </a:lnR>
                    <a:lnT>
                      <a:noFill/>
                    </a:lnT>
                    <a:lnB>
                      <a:noFill/>
                    </a:lnB>
                    <a:noFill/>
                  </a:tcPr>
                </a:tc>
                <a:extLst>
                  <a:ext uri="{0D108BD9-81ED-4DB2-BD59-A6C34878D82A}">
                    <a16:rowId xmlns:a16="http://schemas.microsoft.com/office/drawing/2014/main" val="2050209749"/>
                  </a:ext>
                </a:extLst>
              </a:tr>
              <a:tr h="742727">
                <a:tc>
                  <a:txBody>
                    <a:bodyPr/>
                    <a:lstStyle/>
                    <a:p>
                      <a:r>
                        <a:rPr lang="en-US">
                          <a:latin typeface="Microsoft JhengHei"/>
                        </a:rPr>
                        <a:t>Dissolved Oxygen(ppm)</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r>
                        <a:rPr lang="en-US">
                          <a:latin typeface="Microsoft JhengHei"/>
                        </a:rPr>
                        <a:t>1(2,0)</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r>
                        <a:rPr lang="en-US">
                          <a:latin typeface="Microsoft JhengHei"/>
                        </a:rPr>
                        <a:t>1.4(3,0)</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003881"/>
                  </a:ext>
                </a:extLst>
              </a:tr>
              <a:tr h="390909">
                <a:tc>
                  <a:txBody>
                    <a:bodyPr/>
                    <a:lstStyle/>
                    <a:p>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38078202"/>
                  </a:ext>
                </a:extLst>
              </a:tr>
            </a:tbl>
          </a:graphicData>
        </a:graphic>
      </p:graphicFrame>
    </p:spTree>
    <p:extLst>
      <p:ext uri="{BB962C8B-B14F-4D97-AF65-F5344CB8AC3E}">
        <p14:creationId xmlns:p14="http://schemas.microsoft.com/office/powerpoint/2010/main" val="254453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a:extLst>
              <a:ext uri="{FF2B5EF4-FFF2-40B4-BE49-F238E27FC236}">
                <a16:creationId xmlns:a16="http://schemas.microsoft.com/office/drawing/2014/main" id="{851641AA-CB62-8EDC-5EFB-6AE20E4BE673}"/>
              </a:ext>
            </a:extLst>
          </p:cNvPr>
          <p:cNvSpPr>
            <a:spLocks noGrp="1"/>
          </p:cNvSpPr>
          <p:nvPr>
            <p:ph type="dt" sz="half" idx="10"/>
          </p:nvPr>
        </p:nvSpPr>
        <p:spPr/>
        <p:txBody>
          <a:bodyPr/>
          <a:lstStyle/>
          <a:p>
            <a:fld id="{1ED25E05-8C57-4CA2-A6EA-1EBF2CB41307}" type="datetime2">
              <a:rPr lang="zh-TW" altLang="en-US" smtClean="0"/>
              <a:pPr/>
              <a:t>2025年3月5日</a:t>
            </a:fld>
            <a:endParaRPr lang="zh-TW" altLang="en-US"/>
          </a:p>
        </p:txBody>
      </p:sp>
      <p:pic>
        <p:nvPicPr>
          <p:cNvPr id="18" name="內容版面配置區 17" descr="一張含有 文字, 螢幕擷取畫面, 字型, 平行 的圖片&#10;&#10;自動產生的描述">
            <a:extLst>
              <a:ext uri="{FF2B5EF4-FFF2-40B4-BE49-F238E27FC236}">
                <a16:creationId xmlns:a16="http://schemas.microsoft.com/office/drawing/2014/main" id="{1C7DFDD9-00D2-5F93-3C52-15D9DB2FE73C}"/>
              </a:ext>
            </a:extLst>
          </p:cNvPr>
          <p:cNvPicPr>
            <a:picLocks noGrp="1" noChangeAspect="1"/>
          </p:cNvPicPr>
          <p:nvPr>
            <p:ph idx="1"/>
          </p:nvPr>
        </p:nvPicPr>
        <p:blipFill>
          <a:blip r:embed="rId2"/>
          <a:stretch>
            <a:fillRect/>
          </a:stretch>
        </p:blipFill>
        <p:spPr>
          <a:xfrm>
            <a:off x="-6926" y="5729"/>
            <a:ext cx="12192000" cy="6854535"/>
          </a:xfrm>
        </p:spPr>
      </p:pic>
    </p:spTree>
    <p:extLst>
      <p:ext uri="{BB962C8B-B14F-4D97-AF65-F5344CB8AC3E}">
        <p14:creationId xmlns:p14="http://schemas.microsoft.com/office/powerpoint/2010/main" val="235884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9966" y="319219"/>
            <a:ext cx="10067028" cy="1183566"/>
          </a:xfrm>
        </p:spPr>
        <p:txBody>
          <a:bodyPr rtlCol="0" anchor="b">
            <a:normAutofit/>
          </a:bodyPr>
          <a:lstStyle/>
          <a:p>
            <a:pPr rtl="0"/>
            <a:r>
              <a:rPr lang="en-US" altLang="zh-TW" sz="4000"/>
              <a:t>Abstract</a:t>
            </a:r>
            <a:endParaRPr lang="zh-TW" altLang="en-US" sz="4000"/>
          </a:p>
        </p:txBody>
      </p:sp>
      <p:sp>
        <p:nvSpPr>
          <p:cNvPr id="3" name="內容預留位置 2"/>
          <p:cNvSpPr>
            <a:spLocks noGrp="1"/>
          </p:cNvSpPr>
          <p:nvPr>
            <p:ph idx="1"/>
          </p:nvPr>
        </p:nvSpPr>
        <p:spPr>
          <a:xfrm>
            <a:off x="533795" y="1957327"/>
            <a:ext cx="11106117" cy="3936058"/>
          </a:xfrm>
        </p:spPr>
        <p:txBody>
          <a:bodyPr vert="horz" lIns="91440" tIns="45720" rIns="91440" bIns="45720" rtlCol="0" anchor="t">
            <a:normAutofit/>
          </a:bodyPr>
          <a:lstStyle/>
          <a:p>
            <a:pPr marL="210185" indent="-210185">
              <a:buNone/>
            </a:pPr>
            <a:r>
              <a:rPr lang="zh-TW" sz="2400">
                <a:latin typeface="Arial"/>
                <a:ea typeface="微軟正黑體"/>
                <a:cs typeface="Arial"/>
              </a:rPr>
              <a:t>      </a:t>
            </a:r>
            <a:r>
              <a:rPr lang="zh-TW" sz="2800">
                <a:latin typeface="Arial"/>
                <a:ea typeface="微軟正黑體"/>
                <a:cs typeface="Arial"/>
              </a:rPr>
              <a:t>This report was inspired by a trip to the park with my teacher</a:t>
            </a:r>
            <a:r>
              <a:rPr lang="zh-TW" altLang="en-US" sz="2800">
                <a:latin typeface="Arial"/>
                <a:ea typeface="微軟正黑體"/>
                <a:cs typeface="Arial"/>
              </a:rPr>
              <a:t> </a:t>
            </a:r>
            <a:r>
              <a:rPr lang="zh-TW" sz="2800">
                <a:latin typeface="Arial"/>
                <a:ea typeface="微軟正黑體"/>
                <a:cs typeface="Arial"/>
              </a:rPr>
              <a:t>and classmates to conduct a water quality inspection when </a:t>
            </a:r>
            <a:r>
              <a:rPr lang="en-US" altLang="zh-TW" sz="2800">
                <a:latin typeface="Arial"/>
                <a:ea typeface="微軟正黑體"/>
                <a:cs typeface="Arial"/>
              </a:rPr>
              <a:t>w</a:t>
            </a:r>
            <a:r>
              <a:rPr lang="zh-TW" sz="2800">
                <a:latin typeface="Arial"/>
                <a:ea typeface="微軟正黑體"/>
                <a:cs typeface="Arial"/>
              </a:rPr>
              <a:t>e w</a:t>
            </a:r>
            <a:r>
              <a:rPr lang="en-US" altLang="zh-TW" sz="2800">
                <a:latin typeface="Arial"/>
                <a:ea typeface="微軟正黑體"/>
                <a:cs typeface="Arial"/>
              </a:rPr>
              <a:t>ere</a:t>
            </a:r>
            <a:r>
              <a:rPr lang="zh-TW" sz="2800">
                <a:latin typeface="Arial"/>
                <a:ea typeface="微軟正黑體"/>
                <a:cs typeface="Arial"/>
              </a:rPr>
              <a:t> a freshman in high school. </a:t>
            </a:r>
            <a:endParaRPr lang="zh-TW" altLang="en-US" sz="2800">
              <a:ea typeface="微軟正黑體"/>
              <a:cs typeface="Arial"/>
            </a:endParaRPr>
          </a:p>
          <a:p>
            <a:pPr marL="210185" indent="-210185">
              <a:buNone/>
            </a:pPr>
            <a:r>
              <a:rPr lang="zh-TW" altLang="en-US" sz="2800">
                <a:latin typeface="Arial"/>
                <a:ea typeface="微軟正黑體"/>
                <a:cs typeface="Arial"/>
              </a:rPr>
              <a:t>     This sparked our interest in protecting water quality and prompted us to explore the water near our home.</a:t>
            </a:r>
            <a:endParaRPr lang="zh-TW" altLang="en-US" sz="2800">
              <a:latin typeface="Arial"/>
              <a:cs typeface="Arial"/>
            </a:endParaRP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FFFB872-DA49-D706-D65F-7872AFBA21A4}"/>
              </a:ext>
            </a:extLst>
          </p:cNvPr>
          <p:cNvSpPr>
            <a:spLocks noGrp="1"/>
          </p:cNvSpPr>
          <p:nvPr>
            <p:ph idx="1"/>
          </p:nvPr>
        </p:nvSpPr>
        <p:spPr>
          <a:xfrm>
            <a:off x="1093726" y="2256115"/>
            <a:ext cx="9717004" cy="3384229"/>
          </a:xfrm>
        </p:spPr>
        <p:txBody>
          <a:bodyPr vert="horz" lIns="91440" tIns="45720" rIns="91440" bIns="45720" rtlCol="0" anchor="t">
            <a:normAutofit/>
          </a:bodyPr>
          <a:lstStyle/>
          <a:p>
            <a:pPr marL="0" indent="0">
              <a:buNone/>
            </a:pPr>
            <a:r>
              <a:rPr lang="zh-TW" sz="2800">
                <a:latin typeface="Microsoft JhengHei"/>
                <a:ea typeface="Microsoft JhengHei"/>
              </a:rPr>
              <a:t>The final result of the comparison is that Daan Forest Park has lower dissolved oxygen, higher turbidity, lower water temperature, and similar pH values.</a:t>
            </a:r>
            <a:endParaRPr lang="zh-TW" sz="2800"/>
          </a:p>
          <a:p>
            <a:pPr marL="210185" indent="-210185"/>
            <a:endParaRPr lang="zh-TW" altLang="en-US"/>
          </a:p>
        </p:txBody>
      </p:sp>
      <p:sp>
        <p:nvSpPr>
          <p:cNvPr id="4" name="投影片編號版面配置區 3">
            <a:extLst>
              <a:ext uri="{FF2B5EF4-FFF2-40B4-BE49-F238E27FC236}">
                <a16:creationId xmlns:a16="http://schemas.microsoft.com/office/drawing/2014/main" id="{60AD8950-6FC0-D9B8-1B70-102DCACC878A}"/>
              </a:ext>
            </a:extLst>
          </p:cNvPr>
          <p:cNvSpPr>
            <a:spLocks noGrp="1"/>
          </p:cNvSpPr>
          <p:nvPr>
            <p:ph type="sldNum" sz="quarter" idx="12"/>
          </p:nvPr>
        </p:nvSpPr>
        <p:spPr/>
        <p:txBody>
          <a:bodyPr/>
          <a:lstStyle/>
          <a:p>
            <a:pPr rtl="0"/>
            <a:fld id="{9CD8D479-8942-46E8-A226-A4E01F7A105C}" type="slidenum">
              <a:rPr lang="en-US" altLang="zh-TW" smtClean="0"/>
              <a:t>20</a:t>
            </a:fld>
            <a:endParaRPr lang="zh-TW" altLang="en-US"/>
          </a:p>
        </p:txBody>
      </p:sp>
      <p:sp>
        <p:nvSpPr>
          <p:cNvPr id="5" name="日期版面配置區 4">
            <a:extLst>
              <a:ext uri="{FF2B5EF4-FFF2-40B4-BE49-F238E27FC236}">
                <a16:creationId xmlns:a16="http://schemas.microsoft.com/office/drawing/2014/main" id="{D70788CE-B1A6-D2FB-1833-F6CBD16FC2A4}"/>
              </a:ext>
            </a:extLst>
          </p:cNvPr>
          <p:cNvSpPr>
            <a:spLocks noGrp="1"/>
          </p:cNvSpPr>
          <p:nvPr>
            <p:ph type="dt" sz="half" idx="10"/>
          </p:nvPr>
        </p:nvSpPr>
        <p:spPr/>
        <p:txBody>
          <a:bodyPr/>
          <a:lstStyle/>
          <a:p>
            <a:fld id="{1ED25E05-8C57-4CA2-A6EA-1EBF2CB41307}" type="datetime2">
              <a:rPr lang="zh-TW" altLang="en-US" smtClean="0"/>
              <a:pPr/>
              <a:t>2025年3月5日</a:t>
            </a:fld>
            <a:endParaRPr lang="zh-TW" altLang="en-US"/>
          </a:p>
        </p:txBody>
      </p:sp>
      <p:sp>
        <p:nvSpPr>
          <p:cNvPr id="2" name="文字方塊 1">
            <a:extLst>
              <a:ext uri="{FF2B5EF4-FFF2-40B4-BE49-F238E27FC236}">
                <a16:creationId xmlns:a16="http://schemas.microsoft.com/office/drawing/2014/main" id="{892DC89C-0405-F4A0-E5E0-20C0D92100CB}"/>
              </a:ext>
            </a:extLst>
          </p:cNvPr>
          <p:cNvSpPr txBox="1"/>
          <p:nvPr/>
        </p:nvSpPr>
        <p:spPr>
          <a:xfrm>
            <a:off x="1088485" y="896189"/>
            <a:ext cx="79078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4000">
                <a:ea typeface="新細明體"/>
              </a:rPr>
              <a:t>Results:</a:t>
            </a:r>
            <a:endParaRPr lang="zh-TW" altLang="en-US" sz="4000"/>
          </a:p>
        </p:txBody>
      </p:sp>
    </p:spTree>
    <p:extLst>
      <p:ext uri="{BB962C8B-B14F-4D97-AF65-F5344CB8AC3E}">
        <p14:creationId xmlns:p14="http://schemas.microsoft.com/office/powerpoint/2010/main" val="28457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42796A-AE50-5A24-DB85-0707A79D0182}"/>
              </a:ext>
            </a:extLst>
          </p:cNvPr>
          <p:cNvSpPr>
            <a:spLocks noGrp="1"/>
          </p:cNvSpPr>
          <p:nvPr>
            <p:ph type="title"/>
          </p:nvPr>
        </p:nvSpPr>
        <p:spPr>
          <a:xfrm>
            <a:off x="6682435" y="0"/>
            <a:ext cx="4155622" cy="1154243"/>
          </a:xfrm>
        </p:spPr>
        <p:txBody>
          <a:bodyPr anchor="b">
            <a:normAutofit/>
          </a:bodyPr>
          <a:lstStyle/>
          <a:p>
            <a:r>
              <a:rPr altLang="zh-TW" lang="en-US">
                <a:latin typeface="微軟正黑體"/>
                <a:ea typeface="微軟正黑體"/>
              </a:rPr>
              <a:t>Discussion</a:t>
            </a:r>
            <a:endParaRPr altLang="en-US" lang="zh-TW"/>
          </a:p>
        </p:txBody>
      </p:sp>
      <p:pic>
        <p:nvPicPr>
          <p:cNvPr descr="一張含有 戶外, 水, 草, 路 的圖片&#10;&#10;自動產生的描述" id="8" name="內容版面配置區 7">
            <a:extLst>
              <a:ext uri="{FF2B5EF4-FFF2-40B4-BE49-F238E27FC236}">
                <a16:creationId xmlns:a16="http://schemas.microsoft.com/office/drawing/2014/main" id="{20C8A65E-248C-575F-841C-6463D398DCDD}"/>
              </a:ext>
            </a:extLst>
          </p:cNvPr>
          <p:cNvPicPr>
            <a:picLocks noChangeAspect="1" noGrp="1"/>
          </p:cNvPicPr>
          <p:nvPr>
            <p:ph idx="1" type="pic"/>
          </p:nvPr>
        </p:nvPicPr>
        <p:blipFill>
          <a:blip r:embed="rId2">
            <a:extLst>
              <a:ext uri="{28A0092B-C50C-407E-A947-70E740481C1C}">
                <a14:useLocalDpi xmlns:a14="http://schemas.microsoft.com/office/drawing/2010/main" val="0"/>
              </a:ext>
            </a:extLst>
          </a:blip>
          <a:srcRect b="2" l="52" r="72"/>
          <a:stretch/>
        </p:blipFill>
        <p:spPr>
          <a:xfrm>
            <a:off x="20" y="0"/>
            <a:ext cx="6626657" cy="6858000"/>
          </a:xfrm>
          <a:noFill/>
        </p:spPr>
      </p:pic>
      <p:sp>
        <p:nvSpPr>
          <p:cNvPr id="13" name="Text Placeholder 3">
            <a:extLst>
              <a:ext uri="{FF2B5EF4-FFF2-40B4-BE49-F238E27FC236}">
                <a16:creationId xmlns:a16="http://schemas.microsoft.com/office/drawing/2014/main" id="{85670FAD-8E05-A816-E6F9-44CC9EC45807}"/>
              </a:ext>
            </a:extLst>
          </p:cNvPr>
          <p:cNvSpPr>
            <a:spLocks noGrp="1"/>
          </p:cNvSpPr>
          <p:nvPr>
            <p:ph idx="2" sz="half" type="body"/>
          </p:nvPr>
        </p:nvSpPr>
        <p:spPr>
          <a:xfrm>
            <a:off x="6627017" y="1154244"/>
            <a:ext cx="5277840" cy="5450910"/>
          </a:xfrm>
        </p:spPr>
        <p:txBody>
          <a:bodyPr anchor="t" bIns="45720" lIns="91440" rIns="91440" rtlCol="0" tIns="45720" vert="horz">
            <a:normAutofit/>
          </a:bodyPr>
          <a:lstStyle/>
          <a:p>
            <a:r>
              <a:rPr altLang="en-US" b="1" i="1" lang="zh-TW" sz="1800">
                <a:solidFill>
                  <a:schemeClr val="accent1">
                    <a:lumMod val="75000"/>
                  </a:schemeClr>
                </a:solidFill>
                <a:latin typeface="微軟正黑體"/>
                <a:ea typeface="微軟正黑體"/>
              </a:rPr>
              <a:t>★</a:t>
            </a:r>
            <a:r>
              <a:rPr altLang="zh-TW" b="1" i="1" lang="en-US" sz="1800">
                <a:solidFill>
                  <a:schemeClr val="accent1">
                    <a:lumMod val="75000"/>
                  </a:schemeClr>
                </a:solidFill>
                <a:latin typeface="微軟正黑體"/>
                <a:ea typeface="微軟正黑體"/>
              </a:rPr>
              <a:t>What are the ecological differences between the ecological pond in Daan Forest Park and the </a:t>
            </a:r>
            <a:r>
              <a:rPr altLang="zh-TW" b="1" i="1" lang="en-US" sz="1800">
                <a:solidFill>
                  <a:schemeClr val="accent1">
                    <a:lumMod val="75000"/>
                  </a:schemeClr>
                </a:solidFill>
                <a:effectLst/>
                <a:latin typeface="Arial"/>
                <a:ea typeface="微軟正黑體"/>
                <a:cs typeface="Arial"/>
              </a:rPr>
              <a:t>Drunken</a:t>
            </a:r>
            <a:r>
              <a:rPr altLang="zh-TW" b="1" i="1" lang="en-US" sz="1800">
                <a:solidFill>
                  <a:schemeClr val="accent1">
                    <a:lumMod val="75000"/>
                  </a:schemeClr>
                </a:solidFill>
                <a:latin typeface="Arial"/>
                <a:ea typeface="微軟正黑體"/>
                <a:cs typeface="Arial"/>
              </a:rPr>
              <a:t> </a:t>
            </a:r>
            <a:r>
              <a:rPr altLang="zh-TW" b="1" i="1" lang="en-US">
                <a:solidFill>
                  <a:schemeClr val="accent1">
                    <a:lumMod val="75000"/>
                  </a:schemeClr>
                </a:solidFill>
                <a:latin typeface="Arial"/>
                <a:ea typeface="微軟正黑體"/>
                <a:cs typeface="Arial"/>
              </a:rPr>
              <a:t>Moon</a:t>
            </a:r>
            <a:r>
              <a:rPr altLang="zh-TW" b="1" i="1" lang="en-US">
                <a:solidFill>
                  <a:schemeClr val="accent1">
                    <a:lumMod val="75000"/>
                  </a:schemeClr>
                </a:solidFill>
                <a:latin typeface="微軟正黑體"/>
                <a:ea typeface="微軟正黑體"/>
              </a:rPr>
              <a:t> </a:t>
            </a:r>
            <a:r>
              <a:rPr altLang="zh-TW" b="1" i="1" lang="en-US" sz="1800">
                <a:solidFill>
                  <a:schemeClr val="accent1">
                    <a:lumMod val="75000"/>
                  </a:schemeClr>
                </a:solidFill>
                <a:latin typeface="微軟正黑體"/>
                <a:ea typeface="微軟正黑體"/>
              </a:rPr>
              <a:t>Lake at National Taiwan University?</a:t>
            </a:r>
            <a:endParaRPr altLang="zh-TW" b="1" i="1" lang="en-US" sz="1800">
              <a:solidFill>
                <a:schemeClr val="accent1">
                  <a:lumMod val="75000"/>
                </a:schemeClr>
              </a:solidFill>
            </a:endParaRPr>
          </a:p>
          <a:p>
            <a:endParaRPr altLang="zh-TW" b="1" i="1" lang="en-US">
              <a:solidFill>
                <a:schemeClr val="accent1">
                  <a:lumMod val="75000"/>
                </a:schemeClr>
              </a:solidFill>
              <a:latin typeface="微軟正黑體"/>
              <a:ea typeface="微軟正黑體"/>
            </a:endParaRPr>
          </a:p>
          <a:p>
            <a:r>
              <a:rPr altLang="en-US" b="1" i="1" lang="zh-TW" sz="1800">
                <a:solidFill>
                  <a:schemeClr val="accent1">
                    <a:lumMod val="75000"/>
                  </a:schemeClr>
                </a:solidFill>
                <a:latin typeface="微軟正黑體"/>
                <a:ea typeface="微軟正黑體"/>
              </a:rPr>
              <a:t>★</a:t>
            </a:r>
            <a:r>
              <a:rPr altLang="zh-TW" b="1" i="1" lang="en-US" sz="1800">
                <a:solidFill>
                  <a:schemeClr val="accent1">
                    <a:lumMod val="75000"/>
                  </a:schemeClr>
                </a:solidFill>
                <a:latin typeface="微軟正黑體"/>
                <a:ea typeface="微軟正黑體"/>
              </a:rPr>
              <a:t>Water Quality Differences in </a:t>
            </a:r>
            <a:r>
              <a:rPr altLang="zh-TW" b="1" i="1" lang="en-US" sz="1800">
                <a:solidFill>
                  <a:schemeClr val="accent1">
                    <a:lumMod val="75000"/>
                  </a:schemeClr>
                </a:solidFill>
                <a:effectLst/>
                <a:latin typeface="Arial"/>
                <a:ea typeface="微軟正黑體"/>
                <a:cs typeface="Arial"/>
              </a:rPr>
              <a:t>Drunken </a:t>
            </a:r>
            <a:r>
              <a:rPr altLang="zh-TW" b="1" i="1" lang="en-US" sz="1800">
                <a:solidFill>
                  <a:schemeClr val="accent1">
                    <a:lumMod val="75000"/>
                  </a:schemeClr>
                </a:solidFill>
                <a:latin typeface="微軟正黑體"/>
                <a:ea typeface="微軟正黑體"/>
              </a:rPr>
              <a:t>Lake, National Taiwan </a:t>
            </a:r>
            <a:r>
              <a:rPr altLang="zh-TW" b="1" i="1" lang="en-US">
                <a:solidFill>
                  <a:schemeClr val="accent1">
                    <a:lumMod val="75000"/>
                  </a:schemeClr>
                </a:solidFill>
                <a:latin typeface="微軟正黑體"/>
                <a:ea typeface="微軟正黑體"/>
              </a:rPr>
              <a:t>University </a:t>
            </a:r>
            <a:r>
              <a:rPr altLang="zh-TW" b="1" i="1" lang="en-US">
                <a:solidFill>
                  <a:schemeClr val="accent1">
                    <a:lumMod val="75000"/>
                  </a:schemeClr>
                </a:solidFill>
                <a:latin typeface="微軟正黑體"/>
                <a:ea typeface="微軟正黑體"/>
                <a:hlinkClick action="ppaction://noaction" r:id="">
                  <a:extLst>
                    <a:ext uri="{A12FA001-AC4F-418D-AE19-62706E023703}">
                      <ahyp:hlinkClr xmlns:ahyp="http://schemas.microsoft.com/office/drawing/2018/hyperlinkcolor" val="tx"/>
                    </a:ext>
                  </a:extLst>
                </a:hlinkClick>
              </a:rPr>
              <a:t>？</a:t>
            </a:r>
            <a:endParaRPr altLang="zh-TW" b="1" i="1" lang="en-US" sz="1800">
              <a:solidFill>
                <a:schemeClr val="accent1">
                  <a:lumMod val="75000"/>
                </a:schemeClr>
              </a:solidFill>
            </a:endParaRPr>
          </a:p>
          <a:p>
            <a:endParaRPr altLang="zh-TW" b="1" i="1" lang="en-US">
              <a:solidFill>
                <a:schemeClr val="accent1">
                  <a:lumMod val="75000"/>
                </a:schemeClr>
              </a:solidFill>
              <a:latin typeface="微軟正黑體"/>
              <a:ea typeface="微軟正黑體"/>
            </a:endParaRPr>
          </a:p>
          <a:p>
            <a:r>
              <a:rPr altLang="en-US" b="1" i="1" lang="zh-TW">
                <a:solidFill>
                  <a:schemeClr val="accent1">
                    <a:lumMod val="75000"/>
                  </a:schemeClr>
                </a:solidFill>
                <a:latin typeface="微軟正黑體"/>
                <a:ea typeface="微軟正黑體"/>
              </a:rPr>
              <a:t>★</a:t>
            </a:r>
            <a:r>
              <a:rPr altLang="zh-TW" b="1" i="1" lang="en-US" sz="1800">
                <a:solidFill>
                  <a:schemeClr val="accent1">
                    <a:lumMod val="75000"/>
                  </a:schemeClr>
                </a:solidFill>
                <a:latin typeface="微軟正黑體"/>
                <a:ea typeface="微軟正黑體"/>
              </a:rPr>
              <a:t>What is the thin film on the water surface?</a:t>
            </a:r>
            <a:endParaRPr altLang="zh-TW" b="1" i="1" lang="en-US" sz="1800">
              <a:solidFill>
                <a:schemeClr val="accent1">
                  <a:lumMod val="75000"/>
                </a:schemeClr>
              </a:solidFill>
            </a:endParaRPr>
          </a:p>
          <a:p>
            <a:endParaRPr altLang="zh-TW" b="1" i="1" lang="en-US">
              <a:solidFill>
                <a:schemeClr val="accent1">
                  <a:lumMod val="75000"/>
                </a:schemeClr>
              </a:solidFill>
              <a:latin typeface="微軟正黑體"/>
              <a:ea typeface="微軟正黑體"/>
            </a:endParaRPr>
          </a:p>
          <a:p>
            <a:r>
              <a:rPr altLang="en-US" b="1" i="1" lang="zh-TW">
                <a:solidFill>
                  <a:schemeClr val="accent1">
                    <a:lumMod val="75000"/>
                  </a:schemeClr>
                </a:solidFill>
                <a:latin typeface="微軟正黑體"/>
                <a:ea typeface="微軟正黑體"/>
              </a:rPr>
              <a:t>★</a:t>
            </a:r>
            <a:r>
              <a:rPr altLang="zh-TW" b="1" i="1" lang="en-US" sz="1800">
                <a:solidFill>
                  <a:schemeClr val="accent1">
                    <a:lumMod val="75000"/>
                  </a:schemeClr>
                </a:solidFill>
                <a:latin typeface="微軟正黑體"/>
                <a:ea typeface="微軟正黑體"/>
              </a:rPr>
              <a:t>Factors like, pH values</a:t>
            </a:r>
            <a:r>
              <a:rPr altLang="en-US" b="1" i="1" lang="zh-TW" sz="1800">
                <a:solidFill>
                  <a:schemeClr val="accent1">
                    <a:lumMod val="75000"/>
                  </a:schemeClr>
                </a:solidFill>
                <a:latin typeface="微軟正黑體"/>
                <a:ea typeface="微軟正黑體"/>
              </a:rPr>
              <a:t> </a:t>
            </a:r>
            <a:r>
              <a:rPr altLang="zh-TW" b="1" i="1" lang="en-US" sz="1800">
                <a:solidFill>
                  <a:schemeClr val="accent1">
                    <a:lumMod val="75000"/>
                  </a:schemeClr>
                </a:solidFill>
                <a:latin typeface="微軟正黑體"/>
                <a:ea typeface="微軟正黑體"/>
              </a:rPr>
              <a:t>in water quality can indeed vary due to the presence of plants and animals in wetlands</a:t>
            </a:r>
            <a:r>
              <a:rPr altLang="zh-TW" b="1" i="1" lang="en-US">
                <a:solidFill>
                  <a:schemeClr val="accent1">
                    <a:lumMod val="75000"/>
                  </a:schemeClr>
                </a:solidFill>
                <a:latin typeface="微軟正黑體"/>
                <a:ea typeface="微軟正黑體"/>
              </a:rPr>
              <a:t>？</a:t>
            </a:r>
            <a:endParaRPr altLang="zh-TW" b="1" err="1" i="1" lang="en-US" sz="1800">
              <a:solidFill>
                <a:schemeClr val="accent1">
                  <a:lumMod val="75000"/>
                </a:schemeClr>
              </a:solidFill>
              <a:latin typeface="微軟正黑體"/>
              <a:ea typeface="微軟正黑體"/>
            </a:endParaRPr>
          </a:p>
          <a:p>
            <a:endParaRPr altLang="zh-TW" b="1" i="1" lang="en-US" sz="1800">
              <a:solidFill>
                <a:schemeClr val="accent1">
                  <a:lumMod val="75000"/>
                </a:schemeClr>
              </a:solidFill>
            </a:endParaRPr>
          </a:p>
          <a:p>
            <a:endParaRPr altLang="zh-TW" b="1" i="1" lang="en-US" sz="1800">
              <a:solidFill>
                <a:schemeClr val="accent1">
                  <a:lumMod val="75000"/>
                </a:schemeClr>
              </a:solidFill>
            </a:endParaRPr>
          </a:p>
          <a:p>
            <a:endParaRPr altLang="zh-TW" b="1" i="1" lang="en-US" sz="1800">
              <a:solidFill>
                <a:schemeClr val="accent1">
                  <a:lumMod val="75000"/>
                </a:schemeClr>
              </a:solidFill>
            </a:endParaRPr>
          </a:p>
          <a:p>
            <a:endParaRPr lang="en-US"/>
          </a:p>
        </p:txBody>
      </p:sp>
    </p:spTree>
    <p:extLst>
      <p:ext uri="{BB962C8B-B14F-4D97-AF65-F5344CB8AC3E}">
        <p14:creationId xmlns:p14="http://schemas.microsoft.com/office/powerpoint/2010/main" val="885134240"/>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63E859C-CC4A-4AAE-857F-1CAD1F761BD6}"/>
              </a:ext>
            </a:extLst>
          </p:cNvPr>
          <p:cNvPicPr>
            <a:picLocks noChangeAspect="1"/>
          </p:cNvPicPr>
          <p:nvPr/>
        </p:nvPicPr>
        <p:blipFill>
          <a:blip r:embed="rId3"/>
          <a:stretch>
            <a:fillRect/>
          </a:stretch>
        </p:blipFill>
        <p:spPr>
          <a:xfrm>
            <a:off x="0" y="897549"/>
            <a:ext cx="4472776" cy="5684363"/>
          </a:xfrm>
          <a:prstGeom prst="rect">
            <a:avLst/>
          </a:prstGeom>
        </p:spPr>
      </p:pic>
      <p:sp>
        <p:nvSpPr>
          <p:cNvPr id="3" name="內容預留位置 2"/>
          <p:cNvSpPr>
            <a:spLocks noGrp="1"/>
          </p:cNvSpPr>
          <p:nvPr>
            <p:ph sz="half" idx="1"/>
          </p:nvPr>
        </p:nvSpPr>
        <p:spPr>
          <a:xfrm>
            <a:off x="925645" y="1263599"/>
            <a:ext cx="5728337" cy="5545164"/>
          </a:xfrm>
        </p:spPr>
        <p:txBody>
          <a:bodyPr rtlCol="0"/>
          <a:lstStyle/>
          <a:p>
            <a:pPr marL="0" indent="0" rtl="0">
              <a:buNone/>
            </a:pPr>
            <a:endParaRPr lang="en-US" altLang="zh-TW">
              <a:latin typeface="微軟正黑體" panose="020B0604030504040204" pitchFamily="34" charset="-120"/>
              <a:ea typeface="微軟正黑體" panose="020B0604030504040204" pitchFamily="34" charset="-120"/>
              <a:sym typeface="Arial" panose="020B0604020202020204" pitchFamily="34" charset="0"/>
            </a:endParaRPr>
          </a:p>
          <a:p>
            <a:pPr marL="0" indent="0" rtl="0">
              <a:buNone/>
            </a:pPr>
            <a:endParaRPr lang="zh-TW" altLang="en-US">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9" name="內容版面配置區 8">
            <a:extLst>
              <a:ext uri="{FF2B5EF4-FFF2-40B4-BE49-F238E27FC236}">
                <a16:creationId xmlns:a16="http://schemas.microsoft.com/office/drawing/2014/main" id="{DEB67D39-5E57-BCD0-DA48-95B5B1F42078}"/>
              </a:ext>
            </a:extLst>
          </p:cNvPr>
          <p:cNvSpPr>
            <a:spLocks noGrp="1"/>
          </p:cNvSpPr>
          <p:nvPr>
            <p:ph sz="half" idx="2"/>
          </p:nvPr>
        </p:nvSpPr>
        <p:spPr>
          <a:xfrm>
            <a:off x="4494756" y="0"/>
            <a:ext cx="7697244" cy="6858000"/>
          </a:xfrm>
        </p:spPr>
        <p:txBody>
          <a:bodyPr vert="horz" lIns="91440" tIns="45720" rIns="91440" bIns="45720" rtlCol="0" anchor="t">
            <a:normAutofit/>
          </a:bodyPr>
          <a:lstStyle/>
          <a:p>
            <a:pPr marL="210185" indent="-210185"/>
            <a:r>
              <a:rPr lang="en-US" altLang="zh-TW" sz="2400" b="1" i="1" dirty="0">
                <a:solidFill>
                  <a:schemeClr val="accent1">
                    <a:lumMod val="75000"/>
                  </a:schemeClr>
                </a:solidFill>
                <a:latin typeface="微軟正黑體"/>
                <a:ea typeface="微軟正黑體"/>
              </a:rPr>
              <a:t>What are the ecological differences between the ecological pond in </a:t>
            </a:r>
            <a:r>
              <a:rPr lang="en-US" altLang="zh-TW" sz="2400" b="1" i="1" dirty="0" err="1">
                <a:solidFill>
                  <a:schemeClr val="accent1">
                    <a:lumMod val="75000"/>
                  </a:schemeClr>
                </a:solidFill>
                <a:latin typeface="微軟正黑體"/>
                <a:ea typeface="微軟正黑體"/>
              </a:rPr>
              <a:t>Daan</a:t>
            </a:r>
            <a:r>
              <a:rPr lang="en-US" altLang="zh-TW" sz="2400" b="1" i="1" dirty="0">
                <a:solidFill>
                  <a:schemeClr val="accent1">
                    <a:lumMod val="75000"/>
                  </a:schemeClr>
                </a:solidFill>
                <a:latin typeface="微軟正黑體"/>
                <a:ea typeface="微軟正黑體"/>
              </a:rPr>
              <a:t> Forest Park and the </a:t>
            </a:r>
            <a:r>
              <a:rPr lang="en-US" altLang="zh-TW" sz="2400" b="1" i="1" dirty="0">
                <a:solidFill>
                  <a:schemeClr val="accent1">
                    <a:lumMod val="75000"/>
                  </a:schemeClr>
                </a:solidFill>
                <a:effectLst/>
                <a:latin typeface="Arial"/>
                <a:ea typeface="微軟正黑體"/>
                <a:cs typeface="Arial"/>
              </a:rPr>
              <a:t>Drunken</a:t>
            </a:r>
            <a:r>
              <a:rPr lang="en-US" altLang="zh-TW" sz="2400" b="1" i="1" dirty="0">
                <a:solidFill>
                  <a:schemeClr val="accent1">
                    <a:lumMod val="75000"/>
                  </a:schemeClr>
                </a:solidFill>
                <a:latin typeface="Arial"/>
                <a:ea typeface="微軟正黑體"/>
                <a:cs typeface="Arial"/>
              </a:rPr>
              <a:t> Moon</a:t>
            </a:r>
            <a:r>
              <a:rPr lang="en-US" altLang="zh-TW" sz="2400" b="1" i="1" dirty="0">
                <a:solidFill>
                  <a:schemeClr val="accent1">
                    <a:lumMod val="75000"/>
                  </a:schemeClr>
                </a:solidFill>
                <a:latin typeface="微軟正黑體"/>
                <a:ea typeface="微軟正黑體"/>
              </a:rPr>
              <a:t> Lake at National Taiwan University?</a:t>
            </a:r>
            <a:endParaRPr lang="zh-TW" altLang="en-US" dirty="0">
              <a:solidFill>
                <a:schemeClr val="accent1">
                  <a:lumMod val="75000"/>
                </a:schemeClr>
              </a:solidFill>
              <a:latin typeface="微軟正黑體"/>
              <a:ea typeface="微軟正黑體"/>
            </a:endParaRPr>
          </a:p>
          <a:p>
            <a:pPr marL="0" indent="0">
              <a:buNone/>
            </a:pPr>
            <a:endParaRPr lang="en-US" altLang="zh-TW" sz="2400" dirty="0">
              <a:latin typeface="微軟正黑體"/>
              <a:ea typeface="微軟正黑體"/>
            </a:endParaRPr>
          </a:p>
          <a:p>
            <a:pPr marL="0" indent="0"/>
            <a:r>
              <a:rPr lang="en-US" altLang="zh-TW" sz="2400" dirty="0">
                <a:latin typeface="微軟正黑體"/>
                <a:ea typeface="微軟正黑體"/>
              </a:rPr>
              <a:t>Due to Dann Forest Park extremely low dissolved oxygen levels, there are very few animals. In contrast, the Drunken Moon Lake at National Taiwan University boasts a rich ecosystem. In terms of birds, there are Muscovy ducks, black swans, moorhens with red crests, and western cattle egrets. The fish species are mainly koi, and there are reptiles like red-eared sliders.</a:t>
            </a:r>
            <a:endParaRPr lang="en-US" altLang="zh-TW" sz="2400" b="1" i="1" dirty="0">
              <a:latin typeface="微軟正黑體"/>
              <a:ea typeface="微軟正黑體"/>
              <a:cs typeface="Times New Roman" panose="02020603050405020304" pitchFamily="18" charset="0"/>
            </a:endParaRPr>
          </a:p>
          <a:p>
            <a:pPr marL="0" indent="0">
              <a:buNone/>
            </a:pPr>
            <a:endParaRPr lang="en-US" altLang="zh-TW" sz="2000" dirty="0">
              <a:effectLst/>
              <a:latin typeface="Aptos" panose="020B0004020202020204" pitchFamily="34" charset="0"/>
              <a:ea typeface="新細明體" panose="02020500000000000000" pitchFamily="18" charset="-120"/>
              <a:cs typeface="Times New Roman" panose="02020603050405020304" pitchFamily="18" charset="0"/>
            </a:endParaRPr>
          </a:p>
          <a:p>
            <a:pPr marL="0" indent="0">
              <a:buNone/>
            </a:pPr>
            <a:endParaRPr lang="en-US" altLang="zh-TW" sz="2000" dirty="0">
              <a:effectLst/>
              <a:latin typeface="Aptos" panose="020B0004020202020204" pitchFamily="34" charset="0"/>
              <a:ea typeface="新細明體" panose="02020500000000000000" pitchFamily="18" charset="-120"/>
              <a:cs typeface="Times New Roman" panose="02020603050405020304" pitchFamily="18" charset="0"/>
            </a:endParaRPr>
          </a:p>
          <a:p>
            <a:pPr marL="0" indent="0">
              <a:buNone/>
            </a:pPr>
            <a:endParaRPr lang="en-US" altLang="zh-TW" sz="2800" dirty="0">
              <a:effectLst/>
              <a:latin typeface="Aptos" panose="020B0004020202020204" pitchFamily="34" charset="0"/>
              <a:ea typeface="新細明體" panose="02020500000000000000" pitchFamily="18" charset="-120"/>
              <a:cs typeface="Times New Roman" panose="02020603050405020304" pitchFamily="18" charset="0"/>
            </a:endParaRPr>
          </a:p>
          <a:p>
            <a:pPr marL="0" indent="0">
              <a:buNone/>
            </a:pPr>
            <a:endParaRPr lang="en-US" altLang="zh-TW" sz="2800" b="1" i="1" dirty="0">
              <a:effectLst/>
              <a:latin typeface="Aptos" panose="020B0004020202020204" pitchFamily="34" charset="0"/>
              <a:ea typeface="新細明體" panose="02020500000000000000" pitchFamily="18" charset="-120"/>
              <a:cs typeface="Times New Roman" panose="02020603050405020304" pitchFamily="18" charset="0"/>
            </a:endParaRPr>
          </a:p>
          <a:p>
            <a:pPr marL="0" indent="0">
              <a:buNone/>
            </a:pPr>
            <a:endParaRPr lang="zh-TW" altLang="en-US" dirty="0"/>
          </a:p>
        </p:txBody>
      </p:sp>
      <p:sp>
        <p:nvSpPr>
          <p:cNvPr id="15" name="標題 14">
            <a:extLst>
              <a:ext uri="{FF2B5EF4-FFF2-40B4-BE49-F238E27FC236}">
                <a16:creationId xmlns:a16="http://schemas.microsoft.com/office/drawing/2014/main" id="{6822D879-4BC0-895D-F487-CC0C9F7A4354}"/>
              </a:ext>
            </a:extLst>
          </p:cNvPr>
          <p:cNvSpPr>
            <a:spLocks noGrp="1"/>
          </p:cNvSpPr>
          <p:nvPr>
            <p:ph type="title"/>
          </p:nvPr>
        </p:nvSpPr>
        <p:spPr>
          <a:xfrm>
            <a:off x="275304" y="276088"/>
            <a:ext cx="3293806" cy="987511"/>
          </a:xfrm>
        </p:spPr>
        <p:txBody>
          <a:bodyPr>
            <a:normAutofit fontScale="90000"/>
          </a:bodyPr>
          <a:lstStyle/>
          <a:p>
            <a:r>
              <a:rPr lang="en-US" altLang="zh-TW">
                <a:solidFill>
                  <a:schemeClr val="tx2">
                    <a:lumMod val="95000"/>
                    <a:lumOff val="5000"/>
                  </a:schemeClr>
                </a:solidFill>
                <a:highlight>
                  <a:srgbClr val="C0C0C0"/>
                </a:highlight>
                <a:latin typeface="微軟正黑體" panose="020B0604030504040204" pitchFamily="34" charset="-120"/>
                <a:ea typeface="微軟正黑體" panose="020B0604030504040204" pitchFamily="34" charset="-120"/>
                <a:sym typeface="Arial" panose="020B0604020202020204" pitchFamily="34" charset="0"/>
              </a:rPr>
              <a:t>WHAT</a:t>
            </a:r>
            <a:r>
              <a:rPr lang="zh-TW" altLang="en-US">
                <a:solidFill>
                  <a:schemeClr val="tx2">
                    <a:lumMod val="95000"/>
                    <a:lumOff val="5000"/>
                  </a:schemeClr>
                </a:solidFill>
                <a:highlight>
                  <a:srgbClr val="C0C0C0"/>
                </a:highlight>
                <a:latin typeface="微軟正黑體" panose="020B0604030504040204" pitchFamily="34" charset="-120"/>
                <a:ea typeface="微軟正黑體" panose="020B0604030504040204" pitchFamily="34" charset="-120"/>
                <a:sym typeface="Arial" panose="020B0604020202020204" pitchFamily="34" charset="0"/>
              </a:rPr>
              <a:t> </a:t>
            </a:r>
            <a:r>
              <a:rPr lang="en-US" altLang="zh-TW">
                <a:solidFill>
                  <a:schemeClr val="tx2">
                    <a:lumMod val="95000"/>
                    <a:lumOff val="5000"/>
                  </a:schemeClr>
                </a:solidFill>
                <a:highlight>
                  <a:srgbClr val="C0C0C0"/>
                </a:highlight>
                <a:latin typeface="微軟正黑體" panose="020B0604030504040204" pitchFamily="34" charset="-120"/>
                <a:ea typeface="微軟正黑體" panose="020B0604030504040204" pitchFamily="34" charset="-120"/>
                <a:sym typeface="Arial" panose="020B0604020202020204" pitchFamily="34" charset="0"/>
              </a:rPr>
              <a:t>I</a:t>
            </a:r>
            <a:r>
              <a:rPr lang="zh-TW" altLang="en-US">
                <a:solidFill>
                  <a:schemeClr val="tx2">
                    <a:lumMod val="95000"/>
                    <a:lumOff val="5000"/>
                  </a:schemeClr>
                </a:solidFill>
                <a:highlight>
                  <a:srgbClr val="C0C0C0"/>
                </a:highlight>
                <a:latin typeface="微軟正黑體" panose="020B0604030504040204" pitchFamily="34" charset="-120"/>
                <a:ea typeface="微軟正黑體" panose="020B0604030504040204" pitchFamily="34" charset="-120"/>
                <a:sym typeface="Arial" panose="020B0604020202020204" pitchFamily="34" charset="0"/>
              </a:rPr>
              <a:t> </a:t>
            </a:r>
            <a:r>
              <a:rPr lang="en-US" altLang="zh-TW">
                <a:solidFill>
                  <a:schemeClr val="tx2">
                    <a:lumMod val="95000"/>
                    <a:lumOff val="5000"/>
                  </a:schemeClr>
                </a:solidFill>
                <a:highlight>
                  <a:srgbClr val="C0C0C0"/>
                </a:highlight>
                <a:latin typeface="微軟正黑體" panose="020B0604030504040204" pitchFamily="34" charset="-120"/>
                <a:ea typeface="微軟正黑體" panose="020B0604030504040204" pitchFamily="34" charset="-120"/>
                <a:sym typeface="Arial" panose="020B0604020202020204" pitchFamily="34" charset="0"/>
              </a:rPr>
              <a:t>FOUND</a:t>
            </a:r>
            <a:endParaRPr lang="zh-TW" altLang="en-US">
              <a:solidFill>
                <a:schemeClr val="tx2">
                  <a:lumMod val="95000"/>
                  <a:lumOff val="5000"/>
                </a:schemeClr>
              </a:solidFill>
              <a:highlight>
                <a:srgbClr val="C0C0C0"/>
              </a:highlight>
            </a:endParaRPr>
          </a:p>
        </p:txBody>
      </p:sp>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D53910AA-BDF4-1340-798B-4BD5E080F219}"/>
              </a:ext>
            </a:extLst>
          </p:cNvPr>
          <p:cNvSpPr>
            <a:spLocks noGrp="1"/>
          </p:cNvSpPr>
          <p:nvPr>
            <p:ph type="body" sz="half" idx="2"/>
          </p:nvPr>
        </p:nvSpPr>
        <p:spPr>
          <a:xfrm>
            <a:off x="-20" y="0"/>
            <a:ext cx="12191999" cy="6857999"/>
          </a:xfrm>
        </p:spPr>
        <p:txBody>
          <a:bodyPr vert="horz" lIns="91440" tIns="45720" rIns="91440" bIns="45720" rtlCol="0" anchor="t">
            <a:normAutofit/>
          </a:bodyPr>
          <a:lstStyle/>
          <a:p>
            <a:r>
              <a:rPr lang="en-US" altLang="zh-TW" sz="2800" b="1" i="1">
                <a:solidFill>
                  <a:schemeClr val="accent1">
                    <a:lumMod val="75000"/>
                  </a:schemeClr>
                </a:solidFill>
                <a:latin typeface="微軟正黑體"/>
                <a:ea typeface="微軟正黑體"/>
              </a:rPr>
              <a:t>Water Quality Differences in </a:t>
            </a:r>
            <a:r>
              <a:rPr lang="en-US" altLang="zh-TW" sz="2800" b="1" i="1">
                <a:solidFill>
                  <a:schemeClr val="accent1">
                    <a:lumMod val="75000"/>
                  </a:schemeClr>
                </a:solidFill>
                <a:effectLst/>
                <a:latin typeface="Arial"/>
                <a:ea typeface="微軟正黑體"/>
                <a:cs typeface="Arial"/>
              </a:rPr>
              <a:t>Drunken </a:t>
            </a:r>
            <a:r>
              <a:rPr lang="en-US" altLang="zh-TW" sz="2800" b="1" i="1">
                <a:solidFill>
                  <a:schemeClr val="accent1">
                    <a:lumMod val="75000"/>
                  </a:schemeClr>
                </a:solidFill>
                <a:latin typeface="Arial"/>
                <a:ea typeface="微軟正黑體"/>
                <a:cs typeface="Arial"/>
              </a:rPr>
              <a:t>Moon </a:t>
            </a:r>
            <a:r>
              <a:rPr lang="en-US" altLang="zh-TW" sz="2800" b="1" i="1">
                <a:solidFill>
                  <a:schemeClr val="accent1">
                    <a:lumMod val="75000"/>
                  </a:schemeClr>
                </a:solidFill>
                <a:latin typeface="微軟正黑體"/>
                <a:ea typeface="微軟正黑體"/>
              </a:rPr>
              <a:t>Lake, National Taiwan University</a:t>
            </a:r>
          </a:p>
          <a:p>
            <a:r>
              <a:rPr lang="en-US" altLang="zh-TW" sz="2000">
                <a:latin typeface="微軟正黑體"/>
                <a:ea typeface="微軟正黑體"/>
              </a:rPr>
              <a:t>The pH values at the two upper points are slightly alkaline, ranging between 7.5 and 8.4, while the pH value at the lower point ranges between 6.2 and 7.35.</a:t>
            </a:r>
            <a:endParaRPr lang="en-US" altLang="zh-TW" sz="2000" b="1" i="1">
              <a:effectLst/>
              <a:latin typeface="微軟正黑體"/>
              <a:ea typeface="微軟正黑體"/>
            </a:endParaRPr>
          </a:p>
          <a:p>
            <a:pPr marL="0" indent="0">
              <a:buNone/>
            </a:pPr>
            <a:endParaRPr lang="en-US" altLang="zh-TW" b="1" i="1"/>
          </a:p>
        </p:txBody>
      </p:sp>
      <p:sp>
        <p:nvSpPr>
          <p:cNvPr id="14" name="圖片版面配置區 12">
            <a:extLst>
              <a:ext uri="{FF2B5EF4-FFF2-40B4-BE49-F238E27FC236}">
                <a16:creationId xmlns:a16="http://schemas.microsoft.com/office/drawing/2014/main" id="{577F43F1-37B6-1FDD-1FE8-5AD5AAF10B21}"/>
              </a:ext>
            </a:extLst>
          </p:cNvPr>
          <p:cNvSpPr txBox="1">
            <a:spLocks/>
          </p:cNvSpPr>
          <p:nvPr/>
        </p:nvSpPr>
        <p:spPr>
          <a:xfrm>
            <a:off x="0" y="896112"/>
            <a:ext cx="12191979" cy="5065776"/>
          </a:xfrm>
          <a:prstGeom prst="rect">
            <a:avLst/>
          </a:prstGeom>
        </p:spPr>
        <p:txBody>
          <a:bodyPr vert="horz" lIns="91440" tIns="1371600" rIns="91440" bIns="45720" rtlCol="0">
            <a:normAutofit/>
          </a:bodyPr>
          <a:lstStyle>
            <a:lvl1pPr marL="0" indent="0" algn="ctr" defTabSz="914400" rtl="0" eaLnBrk="1" latinLnBrk="0" hangingPunct="1">
              <a:lnSpc>
                <a:spcPct val="90000"/>
              </a:lnSpc>
              <a:spcBef>
                <a:spcPts val="0"/>
              </a:spcBef>
              <a:buFont typeface="Arial" panose="020B0604020202020204" pitchFamily="34" charset="0"/>
              <a:buNone/>
              <a:defRPr sz="22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l" defTabSz="914400" rtl="0" eaLnBrk="1" latinLnBrk="0" hangingPunct="1">
              <a:lnSpc>
                <a:spcPct val="90000"/>
              </a:lnSpc>
              <a:spcBef>
                <a:spcPts val="400"/>
              </a:spcBef>
              <a:buFont typeface="Arial" panose="020B0604020202020204" pitchFamily="34" charset="0"/>
              <a:buNone/>
              <a:defRPr sz="2800" kern="1200">
                <a:solidFill>
                  <a:schemeClr val="tx1"/>
                </a:solidFill>
                <a:latin typeface="微軟正黑體" panose="020B0604030504040204" pitchFamily="34" charset="-120"/>
                <a:ea typeface="微軟正黑體" panose="020B0604030504040204" pitchFamily="34" charset="-120"/>
                <a:cs typeface="+mn-cs"/>
              </a:defRPr>
            </a:lvl2pPr>
            <a:lvl3pPr marL="914400" indent="0" algn="l" defTabSz="914400" rtl="0" eaLnBrk="1" latinLnBrk="0" hangingPunct="1">
              <a:lnSpc>
                <a:spcPct val="90000"/>
              </a:lnSpc>
              <a:spcBef>
                <a:spcPts val="400"/>
              </a:spcBef>
              <a:buFont typeface="Arial" panose="020B0604020202020204" pitchFamily="34" charset="0"/>
              <a:buNone/>
              <a:defRPr sz="2400" kern="1200">
                <a:solidFill>
                  <a:schemeClr val="tx1"/>
                </a:solidFill>
                <a:latin typeface="微軟正黑體" panose="020B0604030504040204" pitchFamily="34" charset="-120"/>
                <a:ea typeface="微軟正黑體" panose="020B0604030504040204" pitchFamily="34" charset="-120"/>
                <a:cs typeface="+mn-cs"/>
              </a:defRPr>
            </a:lvl3pPr>
            <a:lvl4pPr marL="13716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4pPr>
            <a:lvl5pPr marL="18288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5pPr>
            <a:lvl6pPr marL="22860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9pPr>
          </a:lstStyle>
          <a:p>
            <a:endParaRPr lang="zh-TW" altLang="en-US"/>
          </a:p>
        </p:txBody>
      </p:sp>
      <p:pic>
        <p:nvPicPr>
          <p:cNvPr id="3" name="圖片 2" descr="一張含有 地圖, 螢幕擷取畫面, 空中攝影, 空中 的圖片&#10;&#10;AI 產生的內容可能不正確。">
            <a:extLst>
              <a:ext uri="{FF2B5EF4-FFF2-40B4-BE49-F238E27FC236}">
                <a16:creationId xmlns:a16="http://schemas.microsoft.com/office/drawing/2014/main" id="{ADD3CE18-71D2-72CE-071C-EF0B21256A50}"/>
              </a:ext>
            </a:extLst>
          </p:cNvPr>
          <p:cNvPicPr>
            <a:picLocks noChangeAspect="1"/>
          </p:cNvPicPr>
          <p:nvPr/>
        </p:nvPicPr>
        <p:blipFill>
          <a:blip r:embed="rId2"/>
          <a:stretch>
            <a:fillRect/>
          </a:stretch>
        </p:blipFill>
        <p:spPr>
          <a:xfrm>
            <a:off x="2" y="1466702"/>
            <a:ext cx="12191998" cy="5387742"/>
          </a:xfrm>
          <a:prstGeom prst="rect">
            <a:avLst/>
          </a:prstGeom>
        </p:spPr>
      </p:pic>
    </p:spTree>
    <p:extLst>
      <p:ext uri="{BB962C8B-B14F-4D97-AF65-F5344CB8AC3E}">
        <p14:creationId xmlns:p14="http://schemas.microsoft.com/office/powerpoint/2010/main" val="34413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內容版面配置區 17" descr="一張含有 戶外, 水, 植物, 湖泊 的圖片&#10;&#10;自動產生的描述">
            <a:extLst>
              <a:ext uri="{FF2B5EF4-FFF2-40B4-BE49-F238E27FC236}">
                <a16:creationId xmlns:a16="http://schemas.microsoft.com/office/drawing/2014/main" id="{47DAD3AB-3167-D449-7B1C-83C7D00C848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5426439" cy="6858000"/>
          </a:xfrm>
        </p:spPr>
      </p:pic>
      <p:sp>
        <p:nvSpPr>
          <p:cNvPr id="4" name="內容版面配置區 3">
            <a:extLst>
              <a:ext uri="{FF2B5EF4-FFF2-40B4-BE49-F238E27FC236}">
                <a16:creationId xmlns:a16="http://schemas.microsoft.com/office/drawing/2014/main" id="{A30BBC12-E8AE-D73E-BAF8-470CD6880313}"/>
              </a:ext>
            </a:extLst>
          </p:cNvPr>
          <p:cNvSpPr>
            <a:spLocks noGrp="1"/>
          </p:cNvSpPr>
          <p:nvPr>
            <p:ph sz="half" idx="2"/>
          </p:nvPr>
        </p:nvSpPr>
        <p:spPr>
          <a:xfrm>
            <a:off x="5561351" y="0"/>
            <a:ext cx="6400800" cy="6858000"/>
          </a:xfrm>
        </p:spPr>
        <p:txBody>
          <a:bodyPr vert="horz" lIns="91440" tIns="45720" rIns="91440" bIns="45720" rtlCol="0" anchor="t">
            <a:normAutofit/>
          </a:bodyPr>
          <a:lstStyle/>
          <a:p>
            <a:pPr marL="0" indent="0">
              <a:buNone/>
            </a:pPr>
            <a:r>
              <a:rPr lang="en-US" altLang="zh-TW" sz="2400" b="1" i="1">
                <a:solidFill>
                  <a:schemeClr val="accent1">
                    <a:lumMod val="75000"/>
                  </a:schemeClr>
                </a:solidFill>
                <a:latin typeface="微軟正黑體"/>
                <a:ea typeface="微軟正黑體"/>
              </a:rPr>
              <a:t>What is the thin film on the water surface?</a:t>
            </a:r>
          </a:p>
          <a:p>
            <a:pPr marL="210185" indent="-210185">
              <a:buFont typeface="+mj-lt"/>
              <a:buAutoNum type="arabicPeriod"/>
            </a:pPr>
            <a:r>
              <a:rPr lang="en-US" altLang="zh-TW" sz="2000" b="1">
                <a:latin typeface="微軟正黑體"/>
                <a:ea typeface="微軟正黑體"/>
              </a:rPr>
              <a:t>Reduced Oxygen Exchange</a:t>
            </a:r>
            <a:r>
              <a:rPr lang="en-US" altLang="zh-TW" sz="2000">
                <a:latin typeface="微軟正黑體"/>
                <a:ea typeface="微軟正黑體"/>
              </a:rPr>
              <a:t>: The film hinders gas exchange between the water surface and the atmosphere, reducing dissolved oxygen in the water, which may negatively affect aquatic organisms, especially oxygen-dependent species.</a:t>
            </a:r>
          </a:p>
          <a:p>
            <a:pPr marL="210185" indent="-210185">
              <a:buFont typeface="+mj-lt"/>
              <a:buAutoNum type="arabicPeriod"/>
            </a:pPr>
            <a:r>
              <a:rPr lang="en-US" altLang="zh-TW" sz="2000" b="1">
                <a:latin typeface="微軟正黑體"/>
                <a:ea typeface="微軟正黑體"/>
              </a:rPr>
              <a:t>Changes in pH</a:t>
            </a:r>
            <a:r>
              <a:rPr lang="en-US" altLang="zh-TW" sz="2000">
                <a:latin typeface="微軟正黑體"/>
                <a:ea typeface="微軟正黑體"/>
              </a:rPr>
              <a:t>: Certain substances in the film may release acidic or alkaline compounds, altering the pH of the water body.</a:t>
            </a:r>
          </a:p>
          <a:p>
            <a:pPr marL="210185" indent="-210185">
              <a:buFont typeface="Arial" panose="020B0604020202020204" pitchFamily="34" charset="0"/>
              <a:buChar char="•"/>
            </a:pPr>
            <a:r>
              <a:rPr lang="en-US" altLang="zh-TW" sz="2000" b="1">
                <a:latin typeface="微軟正黑體"/>
                <a:ea typeface="微軟正黑體"/>
              </a:rPr>
              <a:t>Oxygen Deficiency Issues</a:t>
            </a:r>
            <a:r>
              <a:rPr lang="en-US" altLang="zh-TW" sz="2000">
                <a:latin typeface="微軟正黑體"/>
                <a:ea typeface="微軟正黑體"/>
              </a:rPr>
              <a:t>: The film causes lower dissolved oxygen levels, impairing the respiration of aquatic organisms.</a:t>
            </a:r>
          </a:p>
          <a:p>
            <a:pPr marL="210185" indent="-210185">
              <a:buFont typeface="Arial" panose="020B0604020202020204" pitchFamily="34" charset="0"/>
              <a:buChar char="•"/>
            </a:pPr>
            <a:r>
              <a:rPr lang="en-US" altLang="zh-TW" sz="2000" b="1">
                <a:latin typeface="微軟正黑體"/>
                <a:ea typeface="微軟正黑體"/>
              </a:rPr>
              <a:t>Limited Reproduction and Growth</a:t>
            </a:r>
            <a:r>
              <a:rPr lang="en-US" altLang="zh-TW" sz="2000">
                <a:latin typeface="微軟正黑體"/>
                <a:ea typeface="微軟正黑體"/>
              </a:rPr>
              <a:t>: Oxygen deficiency restricts the reproduction and growth of aquatic life, adversely affecting the ecosystem.</a:t>
            </a:r>
          </a:p>
          <a:p>
            <a:pPr marL="0" indent="0">
              <a:buNone/>
            </a:pPr>
            <a:endParaRPr lang="zh-TW" altLang="en-US" sz="2400" b="1" i="1">
              <a:solidFill>
                <a:schemeClr val="accent1">
                  <a:lumMod val="75000"/>
                </a:schemeClr>
              </a:solidFill>
            </a:endParaRPr>
          </a:p>
        </p:txBody>
      </p:sp>
    </p:spTree>
    <p:extLst>
      <p:ext uri="{BB962C8B-B14F-4D97-AF65-F5344CB8AC3E}">
        <p14:creationId xmlns:p14="http://schemas.microsoft.com/office/powerpoint/2010/main" val="83901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905C1-E2FA-CF4E-3CAE-EDD935682367}"/>
              </a:ext>
            </a:extLst>
          </p:cNvPr>
          <p:cNvSpPr>
            <a:spLocks noGrp="1"/>
          </p:cNvSpPr>
          <p:nvPr>
            <p:ph type="title"/>
          </p:nvPr>
        </p:nvSpPr>
        <p:spPr>
          <a:xfrm>
            <a:off x="0" y="0"/>
            <a:ext cx="11932170" cy="1349115"/>
          </a:xfrm>
        </p:spPr>
        <p:txBody>
          <a:bodyPr>
            <a:normAutofit/>
          </a:bodyPr>
          <a:lstStyle/>
          <a:p>
            <a:r>
              <a:rPr lang="en-US" altLang="zh-TW" sz="2800" b="1" i="1">
                <a:latin typeface="微軟正黑體"/>
                <a:ea typeface="微軟正黑體"/>
              </a:rPr>
              <a:t>Factors like, pH values</a:t>
            </a:r>
            <a:r>
              <a:rPr lang="zh-TW" altLang="en-US" sz="2800" b="1" i="1">
                <a:latin typeface="微軟正黑體"/>
                <a:ea typeface="微軟正黑體"/>
              </a:rPr>
              <a:t> </a:t>
            </a:r>
            <a:r>
              <a:rPr lang="en-US" altLang="zh-TW" sz="2800" b="1" i="1">
                <a:latin typeface="微軟正黑體"/>
                <a:ea typeface="微軟正黑體"/>
              </a:rPr>
              <a:t>in water quality can indeed vary due to the presence of animals in wetlands. </a:t>
            </a:r>
            <a:endParaRPr lang="en-US" altLang="zh-TW" sz="2800" b="1" i="1"/>
          </a:p>
        </p:txBody>
      </p:sp>
      <p:sp>
        <p:nvSpPr>
          <p:cNvPr id="3" name="內容版面配置區 2">
            <a:extLst>
              <a:ext uri="{FF2B5EF4-FFF2-40B4-BE49-F238E27FC236}">
                <a16:creationId xmlns:a16="http://schemas.microsoft.com/office/drawing/2014/main" id="{ADB2FA02-46F9-F244-85C8-0D2E77DF1F14}"/>
              </a:ext>
            </a:extLst>
          </p:cNvPr>
          <p:cNvSpPr>
            <a:spLocks noGrp="1"/>
          </p:cNvSpPr>
          <p:nvPr>
            <p:ph sz="half" idx="1"/>
          </p:nvPr>
        </p:nvSpPr>
        <p:spPr>
          <a:xfrm>
            <a:off x="0" y="1783830"/>
            <a:ext cx="12192000" cy="5074170"/>
          </a:xfrm>
        </p:spPr>
        <p:txBody>
          <a:bodyPr vert="horz" lIns="91440" tIns="45720" rIns="91440" bIns="45720" rtlCol="0" anchor="t">
            <a:normAutofit/>
          </a:bodyPr>
          <a:lstStyle/>
          <a:p>
            <a:pPr marL="0" indent="0" algn="l" fontAlgn="base">
              <a:buNone/>
            </a:pPr>
            <a:br>
              <a:rPr lang="en-US" altLang="zh-TW"/>
            </a:br>
            <a:endParaRPr lang="zh-TW" altLang="en-US"/>
          </a:p>
        </p:txBody>
      </p:sp>
      <p:sp>
        <p:nvSpPr>
          <p:cNvPr id="9" name="Rectangle 2">
            <a:extLst>
              <a:ext uri="{FF2B5EF4-FFF2-40B4-BE49-F238E27FC236}">
                <a16:creationId xmlns:a16="http://schemas.microsoft.com/office/drawing/2014/main" id="{3FA33CF5-D794-8DDA-7A8A-A66C8E279FC5}"/>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0" name="Rectangle 3">
            <a:extLst>
              <a:ext uri="{FF2B5EF4-FFF2-40B4-BE49-F238E27FC236}">
                <a16:creationId xmlns:a16="http://schemas.microsoft.com/office/drawing/2014/main" id="{9FF6E0F5-3D94-D1F8-6E04-6915CFF4D739}"/>
              </a:ext>
            </a:extLst>
          </p:cNvPr>
          <p:cNvSpPr>
            <a:spLocks noChangeArrowheads="1"/>
          </p:cNvSpPr>
          <p:nvPr/>
        </p:nvSpPr>
        <p:spPr bwMode="auto">
          <a:xfrm>
            <a:off x="0" y="1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4" name="圖片 3" descr="一張含有 戶外, 水, 湖泊, 植物 的圖片&#10;&#10;AI 產生的內容可能不正確。">
            <a:extLst>
              <a:ext uri="{FF2B5EF4-FFF2-40B4-BE49-F238E27FC236}">
                <a16:creationId xmlns:a16="http://schemas.microsoft.com/office/drawing/2014/main" id="{18C0B40A-52BB-8CEA-A580-07FCAD0E2157}"/>
              </a:ext>
            </a:extLst>
          </p:cNvPr>
          <p:cNvPicPr>
            <a:picLocks noChangeAspect="1"/>
          </p:cNvPicPr>
          <p:nvPr/>
        </p:nvPicPr>
        <p:blipFill>
          <a:blip r:embed="rId2"/>
          <a:stretch>
            <a:fillRect/>
          </a:stretch>
        </p:blipFill>
        <p:spPr>
          <a:xfrm>
            <a:off x="1052060" y="2159000"/>
            <a:ext cx="2315479"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圖片 4" descr="一張含有 鳥類, 水鳥, 天鵝, 戶外 的圖片&#10;&#10;AI 產生的內容可能不正確。">
            <a:extLst>
              <a:ext uri="{FF2B5EF4-FFF2-40B4-BE49-F238E27FC236}">
                <a16:creationId xmlns:a16="http://schemas.microsoft.com/office/drawing/2014/main" id="{DEBE66C5-1255-E367-9769-83324E423DAB}"/>
              </a:ext>
            </a:extLst>
          </p:cNvPr>
          <p:cNvPicPr>
            <a:picLocks noChangeAspect="1"/>
          </p:cNvPicPr>
          <p:nvPr/>
        </p:nvPicPr>
        <p:blipFill>
          <a:blip r:embed="rId3"/>
          <a:stretch>
            <a:fillRect/>
          </a:stretch>
        </p:blipFill>
        <p:spPr>
          <a:xfrm>
            <a:off x="9510712" y="2302933"/>
            <a:ext cx="2314575" cy="4114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文字方塊 7">
            <a:extLst>
              <a:ext uri="{FF2B5EF4-FFF2-40B4-BE49-F238E27FC236}">
                <a16:creationId xmlns:a16="http://schemas.microsoft.com/office/drawing/2014/main" id="{A18B3DE4-AD47-0A5F-4A31-60AAFA698CD8}"/>
              </a:ext>
            </a:extLst>
          </p:cNvPr>
          <p:cNvSpPr txBox="1"/>
          <p:nvPr/>
        </p:nvSpPr>
        <p:spPr>
          <a:xfrm>
            <a:off x="3831167" y="1693333"/>
            <a:ext cx="4910666"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000">
                <a:ea typeface="+mn-lt"/>
                <a:cs typeface="+mn-lt"/>
              </a:rPr>
              <a:t>Through our observations, we found that the water in Zones 4 and 5 of NTU's Drunken Moon Lake was slightly alkaline, while the water in Zone 6 was slightly acidic. The key difference between these areas is that Zones 4 and 5 had waterfowl and no surface film, whereas Zone 6 had no waterfowl but did have a surface film. Based on this, we hypothesize that the slightly alkaline nature of Zones 4 and 5 may be related to the presence of waterfowl. Furthermore, we observed that the waterfowl excreted waste near our observation sites, leading us to reasonably infer that their feces may contribute to the alkalinity of the water.</a:t>
            </a:r>
            <a:endParaRPr lang="zh-TW" sz="2000"/>
          </a:p>
          <a:p>
            <a:pPr algn="l"/>
            <a:endParaRPr lang="zh-TW" altLang="en-US">
              <a:ea typeface="新細明體"/>
            </a:endParaRPr>
          </a:p>
        </p:txBody>
      </p:sp>
    </p:spTree>
    <p:extLst>
      <p:ext uri="{BB962C8B-B14F-4D97-AF65-F5344CB8AC3E}">
        <p14:creationId xmlns:p14="http://schemas.microsoft.com/office/powerpoint/2010/main" val="167258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一張含有 戶外, 植物, 水, 樹狀 的圖片&#10;&#10;自動產生的描述">
            <a:extLst>
              <a:ext uri="{FF2B5EF4-FFF2-40B4-BE49-F238E27FC236}">
                <a16:creationId xmlns:a16="http://schemas.microsoft.com/office/drawing/2014/main" id="{DDEB30CB-8908-F633-4418-D7EE6A11CE52}"/>
              </a:ext>
            </a:extLst>
          </p:cNvPr>
          <p:cNvPicPr>
            <a:picLocks noChangeAspect="1"/>
          </p:cNvPicPr>
          <p:nvPr/>
        </p:nvPicPr>
        <p:blipFill>
          <a:blip r:embed="rId3"/>
          <a:stretch>
            <a:fillRect/>
          </a:stretch>
        </p:blipFill>
        <p:spPr>
          <a:xfrm>
            <a:off x="-3152" y="2719"/>
            <a:ext cx="4503592" cy="6858000"/>
          </a:xfrm>
          <a:prstGeom prst="rect">
            <a:avLst/>
          </a:prstGeom>
        </p:spPr>
      </p:pic>
      <p:sp>
        <p:nvSpPr>
          <p:cNvPr id="2" name="標題 1"/>
          <p:cNvSpPr>
            <a:spLocks noGrp="1"/>
          </p:cNvSpPr>
          <p:nvPr>
            <p:ph type="title"/>
          </p:nvPr>
        </p:nvSpPr>
        <p:spPr>
          <a:xfrm>
            <a:off x="4651989" y="276087"/>
            <a:ext cx="6129986" cy="864912"/>
          </a:xfrm>
        </p:spPr>
        <p:txBody>
          <a:bodyPr rtlCol="0">
            <a:normAutofit fontScale="90000"/>
          </a:bodyPr>
          <a:lstStyle/>
          <a:p>
            <a:r>
              <a:rPr lang="zh-TW">
                <a:solidFill>
                  <a:schemeClr val="accent1">
                    <a:lumMod val="76000"/>
                  </a:schemeClr>
                </a:solidFill>
                <a:latin typeface="微軟正黑體"/>
                <a:ea typeface="微軟正黑體"/>
              </a:rPr>
              <a:t>Conclusion and Recommendations</a:t>
            </a:r>
            <a:endParaRPr lang="zh-TW" altLang="en-US">
              <a:solidFill>
                <a:schemeClr val="accent1">
                  <a:lumMod val="76000"/>
                </a:schemeClr>
              </a:solidFill>
              <a:latin typeface="微軟正黑體"/>
              <a:ea typeface="微軟正黑體"/>
            </a:endParaRPr>
          </a:p>
        </p:txBody>
      </p:sp>
      <p:sp>
        <p:nvSpPr>
          <p:cNvPr id="8" name="日期預留位置 7"/>
          <p:cNvSpPr>
            <a:spLocks noGrp="1"/>
          </p:cNvSpPr>
          <p:nvPr>
            <p:ph type="dt" sz="half" idx="10"/>
          </p:nvPr>
        </p:nvSpPr>
        <p:spPr>
          <a:xfrm>
            <a:off x="453402" y="6629400"/>
            <a:ext cx="1184313" cy="228600"/>
          </a:xfrm>
        </p:spPr>
        <p:txBody>
          <a:bodyPr rtlCol="0"/>
          <a:lstStyle/>
          <a:p>
            <a:pPr rtl="0"/>
            <a:fld id="{40DF7675-E9DA-42E8-96F4-032E409D81DE}" type="datetime2">
              <a:rPr lang="zh-TW" altLang="en-US" smtClean="0">
                <a:latin typeface="微軟正黑體" panose="020B0604030504040204" pitchFamily="34" charset="-120"/>
                <a:ea typeface="微軟正黑體" panose="020B0604030504040204" pitchFamily="34" charset="-120"/>
                <a:sym typeface="Arial" panose="020B0604020202020204" pitchFamily="34" charset="0"/>
              </a:rPr>
              <a:t>2025年3月5日</a:t>
            </a:fld>
            <a:endParaRPr lang="zh-TW" altLang="en-US">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1" name="文字方塊 10">
            <a:extLst>
              <a:ext uri="{FF2B5EF4-FFF2-40B4-BE49-F238E27FC236}">
                <a16:creationId xmlns:a16="http://schemas.microsoft.com/office/drawing/2014/main" id="{8C180CB9-F7FE-6506-0C33-11BB292F65B4}"/>
              </a:ext>
            </a:extLst>
          </p:cNvPr>
          <p:cNvSpPr txBox="1"/>
          <p:nvPr/>
        </p:nvSpPr>
        <p:spPr>
          <a:xfrm>
            <a:off x="4655126" y="1316181"/>
            <a:ext cx="732905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f-ZA" sz="2400" err="1"/>
              <a:t>We</a:t>
            </a:r>
            <a:r>
              <a:rPr lang="af-ZA" sz="2400"/>
              <a:t> </a:t>
            </a:r>
            <a:r>
              <a:rPr lang="af-ZA" sz="2400" err="1"/>
              <a:t>know</a:t>
            </a:r>
            <a:r>
              <a:rPr lang="af-ZA" sz="2400"/>
              <a:t> </a:t>
            </a:r>
            <a:r>
              <a:rPr lang="af-ZA" sz="2400" err="1"/>
              <a:t>from</a:t>
            </a:r>
            <a:r>
              <a:rPr lang="af-ZA" sz="2400"/>
              <a:t> </a:t>
            </a:r>
            <a:r>
              <a:rPr lang="af-ZA" sz="2400" err="1"/>
              <a:t>our</a:t>
            </a:r>
            <a:r>
              <a:rPr lang="af-ZA" sz="2400"/>
              <a:t> </a:t>
            </a:r>
            <a:r>
              <a:rPr lang="af-ZA" sz="2400" err="1"/>
              <a:t>own</a:t>
            </a:r>
            <a:r>
              <a:rPr lang="af-ZA" sz="2400"/>
              <a:t> </a:t>
            </a:r>
            <a:r>
              <a:rPr lang="af-ZA" sz="2400" err="1"/>
              <a:t>observation</a:t>
            </a:r>
            <a:r>
              <a:rPr lang="af-ZA" sz="2400"/>
              <a:t> data </a:t>
            </a:r>
            <a:r>
              <a:rPr lang="af-ZA" sz="2400" err="1"/>
              <a:t>and</a:t>
            </a:r>
            <a:r>
              <a:rPr lang="af-ZA" sz="2400"/>
              <a:t> </a:t>
            </a:r>
            <a:r>
              <a:rPr lang="af-ZA" sz="2400" err="1"/>
              <a:t>related</a:t>
            </a:r>
            <a:r>
              <a:rPr lang="af-ZA" sz="2400"/>
              <a:t> literature </a:t>
            </a:r>
            <a:r>
              <a:rPr lang="af-ZA" sz="2400" err="1"/>
              <a:t>that</a:t>
            </a:r>
            <a:r>
              <a:rPr lang="af-ZA" sz="2400"/>
              <a:t> </a:t>
            </a:r>
            <a:r>
              <a:rPr lang="af-ZA" sz="2400" err="1"/>
              <a:t>the</a:t>
            </a:r>
            <a:r>
              <a:rPr lang="af-ZA" sz="2400"/>
              <a:t> </a:t>
            </a:r>
            <a:r>
              <a:rPr lang="af-ZA" sz="2400" err="1"/>
              <a:t>results</a:t>
            </a:r>
            <a:r>
              <a:rPr lang="af-ZA" sz="2400"/>
              <a:t> of </a:t>
            </a:r>
            <a:r>
              <a:rPr lang="af-ZA" sz="2400" err="1"/>
              <a:t>the</a:t>
            </a:r>
            <a:r>
              <a:rPr lang="af-ZA" sz="2400"/>
              <a:t> </a:t>
            </a:r>
            <a:r>
              <a:rPr lang="af-ZA" sz="2400" err="1"/>
              <a:t>research</a:t>
            </a:r>
            <a:r>
              <a:rPr lang="af-ZA" sz="2400"/>
              <a:t> </a:t>
            </a:r>
            <a:r>
              <a:rPr lang="af-ZA" sz="2400" err="1"/>
              <a:t>we</a:t>
            </a:r>
            <a:r>
              <a:rPr lang="af-ZA" sz="2400"/>
              <a:t> </a:t>
            </a:r>
            <a:r>
              <a:rPr lang="af-ZA" sz="2400" err="1"/>
              <a:t>have</a:t>
            </a:r>
            <a:r>
              <a:rPr lang="af-ZA" sz="2400"/>
              <a:t> put </a:t>
            </a:r>
            <a:r>
              <a:rPr lang="af-ZA" sz="2400" err="1"/>
              <a:t>forward</a:t>
            </a:r>
            <a:r>
              <a:rPr lang="af-ZA" sz="2400"/>
              <a:t> </a:t>
            </a:r>
            <a:r>
              <a:rPr lang="af-ZA" sz="2400" err="1"/>
              <a:t>have</a:t>
            </a:r>
            <a:r>
              <a:rPr lang="af-ZA" sz="2400"/>
              <a:t> been </a:t>
            </a:r>
            <a:r>
              <a:rPr lang="af-ZA" sz="2400" err="1"/>
              <a:t>confirmed</a:t>
            </a:r>
            <a:r>
              <a:rPr lang="af-ZA" sz="2400"/>
              <a:t>, </a:t>
            </a:r>
            <a:r>
              <a:rPr lang="af-ZA" sz="2400" err="1"/>
              <a:t>for</a:t>
            </a:r>
            <a:r>
              <a:rPr lang="af-ZA" sz="2400"/>
              <a:t> </a:t>
            </a:r>
            <a:r>
              <a:rPr lang="af-ZA" sz="2400" err="1"/>
              <a:t>example</a:t>
            </a:r>
            <a:r>
              <a:rPr lang="af-ZA" sz="2400"/>
              <a:t>, </a:t>
            </a:r>
            <a:r>
              <a:rPr lang="af-ZA" sz="2400" err="1"/>
              <a:t>the</a:t>
            </a:r>
            <a:r>
              <a:rPr lang="af-ZA" sz="2400"/>
              <a:t> film </a:t>
            </a:r>
            <a:r>
              <a:rPr lang="af-ZA" sz="2400" err="1"/>
              <a:t>on</a:t>
            </a:r>
            <a:r>
              <a:rPr lang="af-ZA" sz="2400"/>
              <a:t> </a:t>
            </a:r>
            <a:r>
              <a:rPr lang="af-ZA" sz="2400" err="1"/>
              <a:t>the</a:t>
            </a:r>
            <a:r>
              <a:rPr lang="af-ZA" sz="2400"/>
              <a:t> water </a:t>
            </a:r>
            <a:r>
              <a:rPr lang="af-ZA" sz="2400" err="1"/>
              <a:t>surface</a:t>
            </a:r>
            <a:r>
              <a:rPr lang="af-ZA" sz="2400"/>
              <a:t> is </a:t>
            </a:r>
            <a:r>
              <a:rPr lang="af-ZA" sz="2400" err="1"/>
              <a:t>determined</a:t>
            </a:r>
            <a:r>
              <a:rPr lang="af-ZA" sz="2400"/>
              <a:t> </a:t>
            </a:r>
            <a:r>
              <a:rPr lang="af-ZA" sz="2400" err="1"/>
              <a:t>to</a:t>
            </a:r>
            <a:r>
              <a:rPr lang="af-ZA" sz="2400"/>
              <a:t> </a:t>
            </a:r>
            <a:r>
              <a:rPr lang="af-ZA" sz="2400" err="1"/>
              <a:t>be</a:t>
            </a:r>
            <a:r>
              <a:rPr lang="af-ZA" sz="2400"/>
              <a:t> </a:t>
            </a:r>
            <a:r>
              <a:rPr lang="af-ZA" sz="2400" err="1"/>
              <a:t>an</a:t>
            </a:r>
            <a:r>
              <a:rPr lang="af-ZA" sz="2400"/>
              <a:t> </a:t>
            </a:r>
            <a:r>
              <a:rPr lang="af-ZA" sz="2400" err="1"/>
              <a:t>oil</a:t>
            </a:r>
            <a:r>
              <a:rPr lang="af-ZA" sz="2400"/>
              <a:t> film, </a:t>
            </a:r>
            <a:r>
              <a:rPr lang="af-ZA" sz="2400" err="1"/>
              <a:t>and</a:t>
            </a:r>
            <a:r>
              <a:rPr lang="af-ZA" sz="2400"/>
              <a:t> I </a:t>
            </a:r>
            <a:r>
              <a:rPr lang="af-ZA" sz="2400" err="1"/>
              <a:t>have</a:t>
            </a:r>
            <a:r>
              <a:rPr lang="af-ZA" sz="2400"/>
              <a:t> </a:t>
            </a:r>
            <a:r>
              <a:rPr lang="af-ZA" sz="2400" err="1"/>
              <a:t>observed</a:t>
            </a:r>
            <a:r>
              <a:rPr lang="af-ZA" sz="2400"/>
              <a:t> </a:t>
            </a:r>
            <a:r>
              <a:rPr lang="af-ZA" sz="2400" err="1"/>
              <a:t>that</a:t>
            </a:r>
            <a:r>
              <a:rPr lang="af-ZA" sz="2400"/>
              <a:t> </a:t>
            </a:r>
            <a:r>
              <a:rPr lang="af-ZA" sz="2400" err="1"/>
              <a:t>there</a:t>
            </a:r>
            <a:r>
              <a:rPr lang="af-ZA" sz="2400"/>
              <a:t> is a </a:t>
            </a:r>
            <a:r>
              <a:rPr lang="af-ZA" sz="2400" err="1"/>
              <a:t>difference</a:t>
            </a:r>
            <a:r>
              <a:rPr lang="af-ZA" sz="2400"/>
              <a:t> in </a:t>
            </a:r>
            <a:r>
              <a:rPr lang="af-ZA" sz="2400" err="1"/>
              <a:t>the</a:t>
            </a:r>
            <a:r>
              <a:rPr lang="af-ZA" sz="2400"/>
              <a:t> </a:t>
            </a:r>
            <a:r>
              <a:rPr lang="af-ZA" sz="2400" err="1"/>
              <a:t>pH</a:t>
            </a:r>
            <a:r>
              <a:rPr lang="af-ZA" sz="2400"/>
              <a:t> </a:t>
            </a:r>
            <a:r>
              <a:rPr lang="af-ZA" sz="2400" err="1"/>
              <a:t>value</a:t>
            </a:r>
            <a:r>
              <a:rPr lang="af-ZA" sz="2400"/>
              <a:t> </a:t>
            </a:r>
            <a:r>
              <a:rPr lang="af-ZA" sz="2400" err="1"/>
              <a:t>and</a:t>
            </a:r>
            <a:r>
              <a:rPr lang="af-ZA" sz="2400"/>
              <a:t> </a:t>
            </a:r>
            <a:r>
              <a:rPr lang="af-ZA" sz="2400" err="1"/>
              <a:t>dissolved</a:t>
            </a:r>
            <a:r>
              <a:rPr lang="af-ZA" sz="2400"/>
              <a:t> </a:t>
            </a:r>
            <a:r>
              <a:rPr lang="af-ZA" sz="2400" err="1"/>
              <a:t>oxygen</a:t>
            </a:r>
            <a:r>
              <a:rPr lang="af-ZA" sz="2400"/>
              <a:t> </a:t>
            </a:r>
            <a:r>
              <a:rPr lang="af-ZA" sz="2400" err="1"/>
              <a:t>content</a:t>
            </a:r>
            <a:r>
              <a:rPr lang="af-ZA" sz="2400"/>
              <a:t> of </a:t>
            </a:r>
            <a:r>
              <a:rPr lang="af-ZA" sz="2400" err="1"/>
              <a:t>the</a:t>
            </a:r>
            <a:r>
              <a:rPr lang="af-ZA" sz="2400"/>
              <a:t> same water area without </a:t>
            </a:r>
            <a:r>
              <a:rPr lang="af-ZA" sz="2400" err="1"/>
              <a:t>the</a:t>
            </a:r>
            <a:r>
              <a:rPr lang="af-ZA" sz="2400"/>
              <a:t> </a:t>
            </a:r>
            <a:r>
              <a:rPr lang="af-ZA" sz="2400" err="1"/>
              <a:t>oil</a:t>
            </a:r>
            <a:r>
              <a:rPr lang="af-ZA" sz="2400"/>
              <a:t> film, </a:t>
            </a:r>
            <a:r>
              <a:rPr lang="af-ZA" sz="2400" err="1"/>
              <a:t>which</a:t>
            </a:r>
            <a:r>
              <a:rPr lang="af-ZA" sz="2400"/>
              <a:t> in </a:t>
            </a:r>
            <a:r>
              <a:rPr lang="af-ZA" sz="2400" err="1"/>
              <a:t>turn</a:t>
            </a:r>
            <a:r>
              <a:rPr lang="af-ZA" sz="2400"/>
              <a:t> </a:t>
            </a:r>
            <a:r>
              <a:rPr lang="af-ZA" sz="2400" err="1"/>
              <a:t>affects</a:t>
            </a:r>
            <a:r>
              <a:rPr lang="af-ZA" sz="2400"/>
              <a:t> </a:t>
            </a:r>
            <a:r>
              <a:rPr lang="af-ZA" sz="2400" err="1"/>
              <a:t>the</a:t>
            </a:r>
            <a:r>
              <a:rPr lang="af-ZA" sz="2400"/>
              <a:t> </a:t>
            </a:r>
            <a:r>
              <a:rPr lang="af-ZA" sz="2400" err="1"/>
              <a:t>ecology</a:t>
            </a:r>
            <a:r>
              <a:rPr lang="af-ZA" sz="2400"/>
              <a:t> of </a:t>
            </a:r>
            <a:r>
              <a:rPr lang="af-ZA" sz="2400" err="1"/>
              <a:t>the</a:t>
            </a:r>
            <a:r>
              <a:rPr lang="af-ZA" sz="2400"/>
              <a:t> water </a:t>
            </a:r>
            <a:r>
              <a:rPr lang="af-ZA" sz="2400" err="1"/>
              <a:t>and</a:t>
            </a:r>
            <a:r>
              <a:rPr lang="af-ZA" sz="2400"/>
              <a:t> also causes </a:t>
            </a:r>
            <a:r>
              <a:rPr lang="af-ZA" sz="2400" err="1"/>
              <a:t>damage</a:t>
            </a:r>
            <a:r>
              <a:rPr lang="af-ZA" sz="2400"/>
              <a:t> </a:t>
            </a:r>
            <a:r>
              <a:rPr lang="af-ZA" sz="2400" err="1"/>
              <a:t>to</a:t>
            </a:r>
            <a:r>
              <a:rPr lang="af-ZA" sz="2400"/>
              <a:t> </a:t>
            </a:r>
            <a:r>
              <a:rPr lang="af-ZA" sz="2400" err="1"/>
              <a:t>the</a:t>
            </a:r>
            <a:r>
              <a:rPr lang="af-ZA" sz="2400"/>
              <a:t> water </a:t>
            </a:r>
            <a:r>
              <a:rPr lang="af-ZA" sz="2400" err="1"/>
              <a:t>quality</a:t>
            </a:r>
            <a:r>
              <a:rPr lang="af-ZA" sz="2400"/>
              <a:t>, so </a:t>
            </a:r>
            <a:r>
              <a:rPr lang="af-ZA" sz="2400" err="1"/>
              <a:t>we</a:t>
            </a:r>
            <a:r>
              <a:rPr lang="af-ZA" sz="2400"/>
              <a:t> </a:t>
            </a:r>
            <a:r>
              <a:rPr lang="af-ZA" sz="2400" err="1"/>
              <a:t>need</a:t>
            </a:r>
            <a:r>
              <a:rPr lang="af-ZA" sz="2400"/>
              <a:t> </a:t>
            </a:r>
            <a:r>
              <a:rPr lang="af-ZA" sz="2400" err="1"/>
              <a:t>to</a:t>
            </a:r>
            <a:r>
              <a:rPr lang="af-ZA" sz="2400"/>
              <a:t> </a:t>
            </a:r>
            <a:r>
              <a:rPr lang="af-ZA" sz="2400" err="1"/>
              <a:t>protect</a:t>
            </a:r>
            <a:r>
              <a:rPr lang="af-ZA" sz="2400"/>
              <a:t> </a:t>
            </a:r>
            <a:r>
              <a:rPr lang="af-ZA" sz="2400" err="1"/>
              <a:t>this</a:t>
            </a:r>
            <a:r>
              <a:rPr lang="af-ZA" sz="2400"/>
              <a:t> water area </a:t>
            </a:r>
            <a:r>
              <a:rPr lang="af-ZA" sz="2400" err="1"/>
              <a:t>even</a:t>
            </a:r>
            <a:r>
              <a:rPr lang="af-ZA" sz="2400"/>
              <a:t> more.</a:t>
            </a:r>
            <a:endParaRPr lang="zh-TW" altLang="en-US">
              <a:ea typeface="新細明體"/>
            </a:endParaRPr>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25567" y="1580975"/>
            <a:ext cx="4155622" cy="2250666"/>
          </a:xfrm>
        </p:spPr>
        <p:txBody>
          <a:bodyPr rtlCol="0">
            <a:normAutofit/>
          </a:bodyPr>
          <a:lstStyle/>
          <a:p>
            <a:r>
              <a:rPr lang="zh-TW" sz="4000">
                <a:latin typeface="微軟正黑體"/>
                <a:ea typeface="微軟正黑體"/>
              </a:rPr>
              <a:t>References</a:t>
            </a:r>
            <a:endParaRPr lang="zh-TW"/>
          </a:p>
        </p:txBody>
      </p:sp>
      <p:sp>
        <p:nvSpPr>
          <p:cNvPr id="6" name="日期預留位置 5"/>
          <p:cNvSpPr>
            <a:spLocks noGrp="1"/>
          </p:cNvSpPr>
          <p:nvPr>
            <p:ph type="dt" sz="half" idx="10"/>
          </p:nvPr>
        </p:nvSpPr>
        <p:spPr>
          <a:xfrm>
            <a:off x="453402" y="6629400"/>
            <a:ext cx="1184313" cy="228600"/>
          </a:xfrm>
        </p:spPr>
        <p:txBody>
          <a:bodyPr rtlCol="0"/>
          <a:lstStyle/>
          <a:p>
            <a:pPr rtl="0"/>
            <a:fld id="{2C710197-E2B4-4BE1-9F6E-9E4451E61C83}" type="datetime2">
              <a:rPr lang="zh-TW" altLang="en-US" smtClean="0">
                <a:latin typeface="微軟正黑體" panose="020B0604030504040204" pitchFamily="34" charset="-120"/>
                <a:ea typeface="微軟正黑體" panose="020B0604030504040204" pitchFamily="34" charset="-120"/>
                <a:sym typeface="Arial" panose="020B0604020202020204" pitchFamily="34" charset="0"/>
              </a:rPr>
              <a:t>2025年3月5日</a:t>
            </a:fld>
            <a:endParaRPr lang="zh-TW" altLang="en-US">
              <a:latin typeface="微軟正黑體" panose="020B0604030504040204" pitchFamily="34" charset="-120"/>
              <a:ea typeface="微軟正黑體" panose="020B0604030504040204" pitchFamily="34" charset="-120"/>
              <a:sym typeface="Arial" panose="020B0604020202020204" pitchFamily="34" charset="0"/>
            </a:endParaRPr>
          </a:p>
        </p:txBody>
      </p:sp>
      <p:pic>
        <p:nvPicPr>
          <p:cNvPr id="9" name="圖片 8">
            <a:extLst>
              <a:ext uri="{FF2B5EF4-FFF2-40B4-BE49-F238E27FC236}">
                <a16:creationId xmlns:a16="http://schemas.microsoft.com/office/drawing/2014/main" id="{8E243282-0867-092D-691D-6CA712F78A3B}"/>
              </a:ext>
            </a:extLst>
          </p:cNvPr>
          <p:cNvPicPr>
            <a:picLocks noChangeAspect="1"/>
          </p:cNvPicPr>
          <p:nvPr/>
        </p:nvPicPr>
        <p:blipFill>
          <a:blip r:embed="rId3"/>
          <a:stretch>
            <a:fillRect/>
          </a:stretch>
        </p:blipFill>
        <p:spPr>
          <a:xfrm>
            <a:off x="4410" y="0"/>
            <a:ext cx="5607401" cy="6858000"/>
          </a:xfrm>
          <a:prstGeom prst="rect">
            <a:avLst/>
          </a:prstGeom>
        </p:spPr>
      </p:pic>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9292C5-F42C-D9A6-8B40-FD3B0B3D264C}"/>
              </a:ext>
            </a:extLst>
          </p:cNvPr>
          <p:cNvSpPr>
            <a:spLocks noGrp="1"/>
          </p:cNvSpPr>
          <p:nvPr>
            <p:ph type="title"/>
          </p:nvPr>
        </p:nvSpPr>
        <p:spPr>
          <a:xfrm>
            <a:off x="413907" y="1940408"/>
            <a:ext cx="5406452" cy="2532888"/>
          </a:xfrm>
        </p:spPr>
        <p:txBody>
          <a:bodyPr/>
          <a:lstStyle/>
          <a:p>
            <a:r>
              <a:rPr lang="zh-TW" sz="2000">
                <a:solidFill>
                  <a:srgbClr val="222222"/>
                </a:solidFill>
                <a:latin typeface="Microsoft JhengHei"/>
                <a:ea typeface="Microsoft JhengHei"/>
              </a:rPr>
              <a:t>陳以容、侯文祥、周楚洋、林懿蘋 </a:t>
            </a:r>
            <a:r>
              <a:rPr lang="en-US" altLang="zh-TW" sz="2000">
                <a:solidFill>
                  <a:srgbClr val="222222"/>
                </a:solidFill>
                <a:latin typeface="微軟正黑體"/>
                <a:ea typeface="微軟正黑體"/>
              </a:rPr>
              <a:t>(2016)</a:t>
            </a:r>
            <a:r>
              <a:rPr lang="zh-TW" altLang="en-US" sz="2000">
                <a:solidFill>
                  <a:srgbClr val="222222"/>
                </a:solidFill>
                <a:latin typeface="微軟正黑體"/>
                <a:ea typeface="微軟正黑體"/>
              </a:rPr>
              <a:t>。</a:t>
            </a:r>
            <a:r>
              <a:rPr lang="zh-TW" sz="2000">
                <a:solidFill>
                  <a:srgbClr val="222222"/>
                </a:solidFill>
                <a:latin typeface="Microsoft JhengHei"/>
                <a:ea typeface="Microsoft JhengHei"/>
              </a:rPr>
              <a:t>結合生物水質管理法與物理曝氣法處理景觀湖水質之研究</a:t>
            </a:r>
            <a:r>
              <a:rPr lang="en-US" altLang="zh-TW" sz="2000">
                <a:solidFill>
                  <a:srgbClr val="222222"/>
                </a:solidFill>
                <a:latin typeface="微軟正黑體"/>
                <a:ea typeface="微軟正黑體"/>
              </a:rPr>
              <a:t>-</a:t>
            </a:r>
            <a:r>
              <a:rPr lang="zh-TW" sz="2000">
                <a:solidFill>
                  <a:srgbClr val="222222"/>
                </a:solidFill>
                <a:latin typeface="Microsoft JhengHei"/>
                <a:ea typeface="Microsoft JhengHei"/>
              </a:rPr>
              <a:t>以臺灣大學醉月湖為例。</a:t>
            </a:r>
            <a:r>
              <a:rPr lang="zh-TW" sz="2000" i="1">
                <a:solidFill>
                  <a:srgbClr val="222222"/>
                </a:solidFill>
                <a:latin typeface="Microsoft JhengHei"/>
                <a:ea typeface="Microsoft JhengHei"/>
              </a:rPr>
              <a:t>農業工程學報</a:t>
            </a:r>
            <a:r>
              <a:rPr lang="en-US" altLang="zh-TW" sz="2000">
                <a:solidFill>
                  <a:srgbClr val="222222"/>
                </a:solidFill>
                <a:latin typeface="微軟正黑體"/>
                <a:ea typeface="微軟正黑體"/>
              </a:rPr>
              <a:t>,</a:t>
            </a:r>
            <a:r>
              <a:rPr lang="zh-TW" sz="2000">
                <a:solidFill>
                  <a:srgbClr val="222222"/>
                </a:solidFill>
                <a:latin typeface="Microsoft JhengHei"/>
                <a:ea typeface="Microsoft JhengHei"/>
              </a:rPr>
              <a:t> </a:t>
            </a:r>
            <a:r>
              <a:rPr lang="en-US" altLang="zh-TW" sz="2000" i="1">
                <a:solidFill>
                  <a:srgbClr val="222222"/>
                </a:solidFill>
                <a:latin typeface="微軟正黑體"/>
                <a:ea typeface="微軟正黑體"/>
              </a:rPr>
              <a:t>62</a:t>
            </a:r>
            <a:r>
              <a:rPr lang="en-US" altLang="zh-TW" sz="2000">
                <a:solidFill>
                  <a:srgbClr val="222222"/>
                </a:solidFill>
                <a:latin typeface="微軟正黑體"/>
                <a:ea typeface="微軟正黑體"/>
              </a:rPr>
              <a:t>(3),</a:t>
            </a:r>
            <a:r>
              <a:rPr lang="zh-TW" sz="2000">
                <a:solidFill>
                  <a:srgbClr val="222222"/>
                </a:solidFill>
                <a:latin typeface="Microsoft JhengHei"/>
                <a:ea typeface="Microsoft JhengHei"/>
              </a:rPr>
              <a:t> </a:t>
            </a:r>
            <a:r>
              <a:rPr lang="en-US" altLang="zh-TW" sz="2000">
                <a:solidFill>
                  <a:srgbClr val="222222"/>
                </a:solidFill>
                <a:latin typeface="微軟正黑體"/>
                <a:ea typeface="微軟正黑體"/>
              </a:rPr>
              <a:t>13-22.</a:t>
            </a:r>
            <a:endParaRPr lang="zh-TW" sz="2000">
              <a:solidFill>
                <a:srgbClr val="000000"/>
              </a:solidFill>
              <a:latin typeface="微軟正黑體"/>
              <a:ea typeface="微軟正黑體"/>
            </a:endParaRPr>
          </a:p>
          <a:p>
            <a:endParaRPr lang="zh-TW" altLang="en-US"/>
          </a:p>
        </p:txBody>
      </p:sp>
      <p:sp>
        <p:nvSpPr>
          <p:cNvPr id="4" name="文字版面配置區 3">
            <a:extLst>
              <a:ext uri="{FF2B5EF4-FFF2-40B4-BE49-F238E27FC236}">
                <a16:creationId xmlns:a16="http://schemas.microsoft.com/office/drawing/2014/main" id="{5A0E7368-066D-4E88-FD71-B7FD22EEC3BE}"/>
              </a:ext>
            </a:extLst>
          </p:cNvPr>
          <p:cNvSpPr>
            <a:spLocks noGrp="1"/>
          </p:cNvSpPr>
          <p:nvPr>
            <p:ph type="body" sz="half" idx="2"/>
          </p:nvPr>
        </p:nvSpPr>
        <p:spPr>
          <a:xfrm>
            <a:off x="6092964" y="2351964"/>
            <a:ext cx="5406451" cy="3112150"/>
          </a:xfrm>
        </p:spPr>
        <p:txBody>
          <a:bodyPr vert="horz" lIns="91440" tIns="45720" rIns="91440" bIns="45720" rtlCol="0" anchor="t">
            <a:normAutofit/>
          </a:bodyPr>
          <a:lstStyle/>
          <a:p>
            <a:r>
              <a:rPr lang="zh-TW" sz="2000">
                <a:solidFill>
                  <a:srgbClr val="455500"/>
                </a:solidFill>
                <a:latin typeface="Arial"/>
                <a:ea typeface="微軟正黑體"/>
                <a:cs typeface="Arial"/>
              </a:rPr>
              <a:t>Chen Y., Hou W., Xiang Z., Chu Y., </a:t>
            </a:r>
            <a:r>
              <a:rPr lang="zh-TW" sz="2000">
                <a:solidFill>
                  <a:srgbClr val="474747"/>
                </a:solidFill>
                <a:latin typeface="Arial"/>
                <a:ea typeface="微軟正黑體"/>
                <a:cs typeface="Arial"/>
              </a:rPr>
              <a:t>&amp; </a:t>
            </a:r>
            <a:r>
              <a:rPr lang="en-US" altLang="zh-TW" sz="2000">
                <a:solidFill>
                  <a:srgbClr val="474747"/>
                </a:solidFill>
                <a:latin typeface="Arial"/>
                <a:ea typeface="微軟正黑體"/>
                <a:cs typeface="Arial"/>
              </a:rPr>
              <a:t>Lin</a:t>
            </a:r>
            <a:r>
              <a:rPr lang="zh-TW" sz="2000">
                <a:solidFill>
                  <a:srgbClr val="474747"/>
                </a:solidFill>
                <a:latin typeface="Arial"/>
                <a:ea typeface="微軟正黑體"/>
                <a:cs typeface="Arial"/>
              </a:rPr>
              <a:t> </a:t>
            </a:r>
            <a:r>
              <a:rPr lang="en-US" altLang="zh-TW" sz="2000">
                <a:solidFill>
                  <a:srgbClr val="474747"/>
                </a:solidFill>
                <a:latin typeface="Arial"/>
                <a:ea typeface="微軟正黑體"/>
                <a:cs typeface="Arial"/>
              </a:rPr>
              <a:t>Y.(2016).Integrated Biomanipulation and Micro-Bubble Aerator Treatment Landscape Ponds Water for National Taiwan University Drunken Moon Lake. Journal of Taiwan Agricultural Engineering,62(3), 13-22.</a:t>
            </a:r>
            <a:endParaRPr lang="zh-TW" sz="2000">
              <a:solidFill>
                <a:srgbClr val="000000"/>
              </a:solidFill>
              <a:latin typeface="Arial"/>
              <a:ea typeface="微軟正黑體"/>
              <a:cs typeface="Arial"/>
            </a:endParaRPr>
          </a:p>
          <a:p>
            <a:endParaRPr lang="zh-TW" altLang="en-US"/>
          </a:p>
        </p:txBody>
      </p:sp>
      <p:sp>
        <p:nvSpPr>
          <p:cNvPr id="6" name="日期版面配置區 5">
            <a:extLst>
              <a:ext uri="{FF2B5EF4-FFF2-40B4-BE49-F238E27FC236}">
                <a16:creationId xmlns:a16="http://schemas.microsoft.com/office/drawing/2014/main" id="{8EE2F820-36A1-DA5E-EBA1-FBAC5F273223}"/>
              </a:ext>
            </a:extLst>
          </p:cNvPr>
          <p:cNvSpPr>
            <a:spLocks noGrp="1"/>
          </p:cNvSpPr>
          <p:nvPr>
            <p:ph type="dt" sz="half" idx="10"/>
          </p:nvPr>
        </p:nvSpPr>
        <p:spPr/>
        <p:txBody>
          <a:bodyPr/>
          <a:lstStyle/>
          <a:p>
            <a:fld id="{68E8F52D-7094-4826-90CF-82F187863C55}" type="datetime2">
              <a:rPr lang="zh-TW" altLang="en-US" smtClean="0"/>
              <a:pPr/>
              <a:t>2025年3月5日</a:t>
            </a:fld>
            <a:endParaRPr lang="zh-TW" altLang="en-US"/>
          </a:p>
        </p:txBody>
      </p:sp>
    </p:spTree>
    <p:extLst>
      <p:ext uri="{BB962C8B-B14F-4D97-AF65-F5344CB8AC3E}">
        <p14:creationId xmlns:p14="http://schemas.microsoft.com/office/powerpoint/2010/main" val="96573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B075EE-B260-A419-E465-191975C235A7}"/>
              </a:ext>
            </a:extLst>
          </p:cNvPr>
          <p:cNvSpPr>
            <a:spLocks noGrp="1"/>
          </p:cNvSpPr>
          <p:nvPr>
            <p:ph type="title"/>
          </p:nvPr>
        </p:nvSpPr>
        <p:spPr>
          <a:xfrm>
            <a:off x="223764" y="161068"/>
            <a:ext cx="11660300" cy="1169189"/>
          </a:xfrm>
        </p:spPr>
        <p:txBody>
          <a:bodyPr>
            <a:normAutofit/>
          </a:bodyPr>
          <a:lstStyle/>
          <a:p>
            <a:r>
              <a:rPr lang="en-US" altLang="zh-TW" sz="4000"/>
              <a:t>Introduction</a:t>
            </a:r>
            <a:endParaRPr lang="zh-TW" altLang="en-US" sz="4000"/>
          </a:p>
        </p:txBody>
      </p:sp>
      <p:sp>
        <p:nvSpPr>
          <p:cNvPr id="3" name="內容版面配置區 2">
            <a:extLst>
              <a:ext uri="{FF2B5EF4-FFF2-40B4-BE49-F238E27FC236}">
                <a16:creationId xmlns:a16="http://schemas.microsoft.com/office/drawing/2014/main" id="{2B4EC139-24B4-4D15-33D4-B4F72B80F4DB}"/>
              </a:ext>
            </a:extLst>
          </p:cNvPr>
          <p:cNvSpPr>
            <a:spLocks noGrp="1"/>
          </p:cNvSpPr>
          <p:nvPr>
            <p:ph idx="1"/>
          </p:nvPr>
        </p:nvSpPr>
        <p:spPr>
          <a:xfrm>
            <a:off x="841990" y="1455165"/>
            <a:ext cx="11048348" cy="5396535"/>
          </a:xfrm>
        </p:spPr>
        <p:txBody>
          <a:bodyPr vert="horz" lIns="91440" tIns="45720" rIns="91440" bIns="45720" rtlCol="0" anchor="t">
            <a:normAutofit/>
          </a:bodyPr>
          <a:lstStyle/>
          <a:p>
            <a:pPr marL="0" indent="0">
              <a:buNone/>
            </a:pPr>
            <a:r>
              <a:rPr lang="en-US" sz="2400" dirty="0">
                <a:latin typeface="微軟正黑體"/>
                <a:ea typeface="微軟正黑體"/>
              </a:rPr>
              <a:t>   </a:t>
            </a:r>
            <a:r>
              <a:rPr lang="en-US" altLang="zh-TW" sz="2400" dirty="0">
                <a:latin typeface="微軟正黑體"/>
                <a:ea typeface="微軟正黑體"/>
              </a:rPr>
              <a:t>    </a:t>
            </a:r>
            <a:endParaRPr lang="zh-TW" altLang="en-US" dirty="0"/>
          </a:p>
          <a:p>
            <a:pPr marL="0" indent="0">
              <a:buNone/>
            </a:pPr>
            <a:r>
              <a:rPr lang="en-US" altLang="zh-TW" sz="2400" dirty="0">
                <a:latin typeface="Aptos"/>
                <a:ea typeface="微軟正黑體"/>
              </a:rPr>
              <a:t>          </a:t>
            </a:r>
            <a:r>
              <a:rPr lang="en-US" altLang="zh-TW" sz="2800" dirty="0">
                <a:latin typeface="Aptos"/>
                <a:ea typeface="微軟正黑體"/>
              </a:rPr>
              <a:t>We use extracurricular time or after school hours to conduct this activity. This report is about water quality and sample analysis. Taking Taipei Daan Forest Park Ecological Pond and NTU Drunken Moon Lake as examples.</a:t>
            </a:r>
            <a:endParaRPr lang="en-US" dirty="0"/>
          </a:p>
          <a:p>
            <a:pPr marL="0" indent="0">
              <a:buNone/>
            </a:pPr>
            <a:r>
              <a:rPr lang="en-US" altLang="zh-TW" sz="2800" dirty="0">
                <a:latin typeface="Aptos"/>
                <a:ea typeface="微軟正黑體"/>
              </a:rPr>
              <a:t>          We use three sample at different times and three sample sites at each location. There are 18 data sets in total for comparison.</a:t>
            </a:r>
            <a:endParaRPr lang="zh-TW" altLang="en-US" sz="2800" dirty="0"/>
          </a:p>
          <a:p>
            <a:pPr marL="0" indent="0">
              <a:buNone/>
            </a:pPr>
            <a:r>
              <a:rPr lang="en-US" altLang="zh-TW" sz="2800" dirty="0">
                <a:latin typeface="微軟正黑體"/>
                <a:ea typeface="微軟正黑體"/>
              </a:rPr>
              <a:t>       Using tools such as dissolved oxygen (DO)</a:t>
            </a:r>
            <a:endParaRPr lang="zh-TW" altLang="en-US" sz="2800" dirty="0"/>
          </a:p>
          <a:p>
            <a:pPr marL="0" indent="0">
              <a:buNone/>
            </a:pPr>
            <a:r>
              <a:rPr lang="en-US" altLang="zh-TW" sz="2800" dirty="0">
                <a:latin typeface="微軟正黑體"/>
                <a:ea typeface="微軟正黑體"/>
              </a:rPr>
              <a:t>   </a:t>
            </a:r>
            <a:endParaRPr lang="en-US" altLang="zh-TW" sz="2800" dirty="0"/>
          </a:p>
        </p:txBody>
      </p:sp>
    </p:spTree>
    <p:extLst>
      <p:ext uri="{BB962C8B-B14F-4D97-AF65-F5344CB8AC3E}">
        <p14:creationId xmlns:p14="http://schemas.microsoft.com/office/powerpoint/2010/main" val="36405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預留位置 5"/>
          <p:cNvSpPr>
            <a:spLocks noGrp="1"/>
          </p:cNvSpPr>
          <p:nvPr>
            <p:ph type="dt" sz="half" idx="10"/>
          </p:nvPr>
        </p:nvSpPr>
        <p:spPr>
          <a:xfrm>
            <a:off x="453402" y="6629400"/>
            <a:ext cx="1184313" cy="228600"/>
          </a:xfrm>
        </p:spPr>
        <p:txBody>
          <a:bodyPr rtlCol="0"/>
          <a:lstStyle/>
          <a:p>
            <a:pPr rtl="0"/>
            <a:fld id="{4606A178-E17D-42F1-B384-AF0292F8BF33}" type="datetime2">
              <a:rPr lang="zh-TW" altLang="en-US" smtClean="0">
                <a:latin typeface="微軟正黑體" panose="020B0604030504040204" pitchFamily="34" charset="-120"/>
                <a:ea typeface="微軟正黑體" panose="020B0604030504040204" pitchFamily="34" charset="-120"/>
                <a:sym typeface="Arial" panose="020B0604020202020204" pitchFamily="34" charset="0"/>
              </a:rPr>
              <a:t>2025年3月5日</a:t>
            </a:fld>
            <a:endParaRPr lang="zh-TW" altLang="en-US">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7" name="頁尾預留位置 6"/>
          <p:cNvSpPr>
            <a:spLocks noGrp="1"/>
          </p:cNvSpPr>
          <p:nvPr>
            <p:ph type="ftr" sz="quarter" idx="11"/>
          </p:nvPr>
        </p:nvSpPr>
        <p:spPr>
          <a:xfrm>
            <a:off x="1047166" y="1570481"/>
            <a:ext cx="10307750" cy="4368670"/>
          </a:xfrm>
        </p:spPr>
        <p:txBody>
          <a:bodyPr rtlCol="0"/>
          <a:lstStyle/>
          <a:p>
            <a:r>
              <a:rPr lang="en" altLang="zh-TW" sz="2800">
                <a:solidFill>
                  <a:srgbClr val="1F1F1F"/>
                </a:solidFill>
                <a:latin typeface="Microsoft JhengHei"/>
                <a:ea typeface="微軟正黑體"/>
              </a:rPr>
              <a:t>Dissolved oxygen in the water continues to decrease, and water temperature stratification is likely to occur when the seasons change. Anaerobic fermentation on the surface of the sediment causes the release of toxic gases, algae growth, and algal blooms, which seriously affects the water quality and causes the death of organisms in the lake due to lack of oxygen (Chen </a:t>
            </a:r>
            <a:r>
              <a:rPr lang="en" altLang="zh-TW" sz="2800" err="1">
                <a:solidFill>
                  <a:srgbClr val="1F1F1F"/>
                </a:solidFill>
                <a:latin typeface="Microsoft JhengHei"/>
                <a:ea typeface="微軟正黑體"/>
              </a:rPr>
              <a:t>Yirong</a:t>
            </a:r>
            <a:r>
              <a:rPr lang="en" altLang="zh-TW" sz="2800">
                <a:solidFill>
                  <a:srgbClr val="1F1F1F"/>
                </a:solidFill>
                <a:latin typeface="Microsoft JhengHei"/>
                <a:ea typeface="微軟正黑體"/>
              </a:rPr>
              <a:t> et al. , 2016).​</a:t>
            </a:r>
            <a:endParaRPr lang="zh-TW" sz="2800">
              <a:latin typeface="Microsoft JhengHei"/>
              <a:ea typeface="Microsoft JhengHei"/>
            </a:endParaRPr>
          </a:p>
          <a:p>
            <a:endParaRPr lang="zh-TW" altLang="en-US" sz="2800">
              <a:latin typeface="Microsoft JhengHei"/>
              <a:ea typeface="Microsoft JhengHei"/>
            </a:endParaRPr>
          </a:p>
          <a:p>
            <a:endParaRPr lang="zh-TW" altLang="en-US" sz="2800">
              <a:latin typeface="Microsoft JhengHei"/>
              <a:ea typeface="Microsoft JhengHei"/>
            </a:endParaRPr>
          </a:p>
        </p:txBody>
      </p:sp>
    </p:spTree>
    <p:extLst>
      <p:ext uri="{BB962C8B-B14F-4D97-AF65-F5344CB8AC3E}">
        <p14:creationId xmlns:p14="http://schemas.microsoft.com/office/powerpoint/2010/main" val="14456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版面配置區 5">
            <a:extLst>
              <a:ext uri="{FF2B5EF4-FFF2-40B4-BE49-F238E27FC236}">
                <a16:creationId xmlns:a16="http://schemas.microsoft.com/office/drawing/2014/main" id="{C422F862-C553-726C-0840-796227022552}"/>
              </a:ext>
            </a:extLst>
          </p:cNvPr>
          <p:cNvSpPr>
            <a:spLocks noGrp="1"/>
          </p:cNvSpPr>
          <p:nvPr>
            <p:ph type="dt" sz="half" idx="10"/>
          </p:nvPr>
        </p:nvSpPr>
        <p:spPr/>
        <p:txBody>
          <a:bodyPr/>
          <a:lstStyle/>
          <a:p>
            <a:fld id="{68E8F52D-7094-4826-90CF-82F187863C55}" type="datetime2">
              <a:rPr lang="zh-TW" altLang="en-US" smtClean="0"/>
              <a:pPr/>
              <a:t>2025年3月5日</a:t>
            </a:fld>
            <a:endParaRPr lang="zh-TW" altLang="en-US"/>
          </a:p>
        </p:txBody>
      </p:sp>
      <p:sp>
        <p:nvSpPr>
          <p:cNvPr id="8" name="文字方塊 7">
            <a:extLst>
              <a:ext uri="{FF2B5EF4-FFF2-40B4-BE49-F238E27FC236}">
                <a16:creationId xmlns:a16="http://schemas.microsoft.com/office/drawing/2014/main" id="{C3D86D01-7D37-E598-4DC7-E8CA61D93FDF}"/>
              </a:ext>
            </a:extLst>
          </p:cNvPr>
          <p:cNvSpPr txBox="1"/>
          <p:nvPr/>
        </p:nvSpPr>
        <p:spPr>
          <a:xfrm>
            <a:off x="626853" y="1345721"/>
            <a:ext cx="1093829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2400">
                <a:latin typeface="微軟正黑體"/>
                <a:ea typeface="微軟正黑體"/>
              </a:rPr>
              <a:t>   </a:t>
            </a:r>
            <a:r>
              <a:rPr lang="en-US" altLang="zh-TW" sz="2800">
                <a:latin typeface="微軟正黑體"/>
                <a:ea typeface="微軟正黑體"/>
              </a:rPr>
              <a:t>pH test reagents, an electronic thermometer, and a turbidity meter, we aimed to analyze and explain the related </a:t>
            </a:r>
            <a:r>
              <a:rPr lang="en-US" altLang="zh-TW" sz="2800" err="1">
                <a:latin typeface="微軟正黑體"/>
                <a:ea typeface="微軟正黑體"/>
              </a:rPr>
              <a:t>data.We</a:t>
            </a:r>
            <a:r>
              <a:rPr lang="en-US" altLang="zh-TW" sz="2800">
                <a:latin typeface="微軟正黑體"/>
                <a:ea typeface="微軟正黑體"/>
              </a:rPr>
              <a:t> think the water quality of the Daan Forest Park Ecological Pond should be better because it is managed by the Taipei City Government. </a:t>
            </a:r>
            <a:endParaRPr lang="zh-TW" altLang="en-US" sz="2800">
              <a:latin typeface="Corbel" panose="020B0503020204020204"/>
              <a:ea typeface="新細明體"/>
            </a:endParaRPr>
          </a:p>
          <a:p>
            <a:r>
              <a:rPr lang="en-US" altLang="zh-TW" sz="2800">
                <a:latin typeface="微軟正黑體"/>
                <a:ea typeface="微軟正黑體"/>
              </a:rPr>
              <a:t>   As for the National Taiwan University </a:t>
            </a:r>
            <a:r>
              <a:rPr lang="en-US" altLang="zh-TW" sz="2800">
                <a:latin typeface="Arial"/>
                <a:ea typeface="新細明體"/>
                <a:cs typeface="Arial"/>
              </a:rPr>
              <a:t>Drunken Moon</a:t>
            </a:r>
            <a:r>
              <a:rPr lang="en-US" altLang="zh-TW" sz="2800">
                <a:latin typeface="微軟正黑體"/>
                <a:ea typeface="微軟正黑體"/>
              </a:rPr>
              <a:t> Lake, it is managed by the school, so it may not be as strictly controlled as the government.</a:t>
            </a:r>
            <a:r>
              <a:rPr lang="zh-TW" sz="2800">
                <a:solidFill>
                  <a:srgbClr val="000000"/>
                </a:solidFill>
                <a:latin typeface="微軟正黑體"/>
                <a:ea typeface="微軟正黑體"/>
              </a:rPr>
              <a:t>​</a:t>
            </a:r>
            <a:endParaRPr lang="zh-TW" altLang="en-US" sz="2800">
              <a:ea typeface="新細明體"/>
            </a:endParaRPr>
          </a:p>
        </p:txBody>
      </p:sp>
    </p:spTree>
    <p:extLst>
      <p:ext uri="{BB962C8B-B14F-4D97-AF65-F5344CB8AC3E}">
        <p14:creationId xmlns:p14="http://schemas.microsoft.com/office/powerpoint/2010/main" val="126832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3C7CB1-9B5C-F640-2926-B72E882D429F}"/>
              </a:ext>
            </a:extLst>
          </p:cNvPr>
          <p:cNvSpPr>
            <a:spLocks noGrp="1"/>
          </p:cNvSpPr>
          <p:nvPr>
            <p:ph type="title"/>
          </p:nvPr>
        </p:nvSpPr>
        <p:spPr>
          <a:xfrm>
            <a:off x="-3501" y="-2158"/>
            <a:ext cx="6687427" cy="6871372"/>
          </a:xfrm>
        </p:spPr>
        <p:txBody>
          <a:bodyPr vert="horz" lIns="91440" tIns="45720" rIns="91440" bIns="45720" rtlCol="0" anchor="t">
            <a:normAutofit/>
          </a:bodyPr>
          <a:lstStyle/>
          <a:p>
            <a:br>
              <a:rPr lang="zh-TW" altLang="en-US"/>
            </a:br>
            <a:br>
              <a:rPr lang="zh-TW" altLang="en-US"/>
            </a:br>
            <a:br>
              <a:rPr lang="zh-TW" altLang="en-US"/>
            </a:br>
            <a:endParaRPr lang="zh-TW" altLang="en-US"/>
          </a:p>
        </p:txBody>
      </p:sp>
      <p:sp>
        <p:nvSpPr>
          <p:cNvPr id="4" name="文字版面配置區 3">
            <a:extLst>
              <a:ext uri="{FF2B5EF4-FFF2-40B4-BE49-F238E27FC236}">
                <a16:creationId xmlns:a16="http://schemas.microsoft.com/office/drawing/2014/main" id="{DF2819C7-C09E-E680-904D-DCB926D45A84}"/>
              </a:ext>
            </a:extLst>
          </p:cNvPr>
          <p:cNvSpPr>
            <a:spLocks noGrp="1"/>
          </p:cNvSpPr>
          <p:nvPr>
            <p:ph type="body" sz="half" idx="2"/>
          </p:nvPr>
        </p:nvSpPr>
        <p:spPr>
          <a:xfrm>
            <a:off x="6682435" y="134604"/>
            <a:ext cx="4155622" cy="6719707"/>
          </a:xfrm>
        </p:spPr>
        <p:txBody>
          <a:bodyPr vert="horz" lIns="91440" tIns="45720" rIns="91440" bIns="45720" rtlCol="0" anchor="t">
            <a:normAutofit/>
          </a:bodyPr>
          <a:lstStyle/>
          <a:p>
            <a:endParaRPr lang="zh-TW" altLang="en-US"/>
          </a:p>
          <a:p>
            <a:endParaRPr lang="zh-TW" altLang="en-US"/>
          </a:p>
          <a:p>
            <a:endParaRPr lang="zh-TW" altLang="en-US"/>
          </a:p>
          <a:p>
            <a:endParaRPr lang="zh-TW" altLang="en-US"/>
          </a:p>
          <a:p>
            <a:endParaRPr lang="zh-TW" altLang="en-US"/>
          </a:p>
          <a:p>
            <a:endParaRPr lang="zh-TW" altLang="en-US"/>
          </a:p>
          <a:p>
            <a:endParaRPr lang="zh-TW" altLang="en-US"/>
          </a:p>
          <a:p>
            <a:endParaRPr lang="zh-TW" altLang="en-US"/>
          </a:p>
          <a:p>
            <a:endParaRPr lang="zh-TW" altLang="en-US"/>
          </a:p>
          <a:p>
            <a:endParaRPr lang="zh-TW" altLang="en-US"/>
          </a:p>
          <a:p>
            <a:endParaRPr lang="zh-TW" altLang="en-US"/>
          </a:p>
          <a:p>
            <a:endParaRPr lang="zh-TW" altLang="en-US"/>
          </a:p>
        </p:txBody>
      </p:sp>
      <p:sp>
        <p:nvSpPr>
          <p:cNvPr id="6" name="日期版面配置區 5">
            <a:extLst>
              <a:ext uri="{FF2B5EF4-FFF2-40B4-BE49-F238E27FC236}">
                <a16:creationId xmlns:a16="http://schemas.microsoft.com/office/drawing/2014/main" id="{136363F3-F145-4E14-2816-203336BE6B4A}"/>
              </a:ext>
            </a:extLst>
          </p:cNvPr>
          <p:cNvSpPr>
            <a:spLocks noGrp="1"/>
          </p:cNvSpPr>
          <p:nvPr>
            <p:ph type="dt" sz="half" idx="10"/>
          </p:nvPr>
        </p:nvSpPr>
        <p:spPr/>
        <p:txBody>
          <a:bodyPr/>
          <a:lstStyle/>
          <a:p>
            <a:fld id="{68E8F52D-7094-4826-90CF-82F187863C55}" type="datetime2">
              <a:rPr lang="zh-TW" altLang="en-US" smtClean="0"/>
              <a:pPr/>
              <a:t>2025年3月5日</a:t>
            </a:fld>
            <a:endParaRPr lang="zh-TW" altLang="en-US"/>
          </a:p>
        </p:txBody>
      </p:sp>
      <p:sp>
        <p:nvSpPr>
          <p:cNvPr id="7" name="頁尾版面配置區 6">
            <a:extLst>
              <a:ext uri="{FF2B5EF4-FFF2-40B4-BE49-F238E27FC236}">
                <a16:creationId xmlns:a16="http://schemas.microsoft.com/office/drawing/2014/main" id="{08D60CBE-1724-5461-3BA6-A5F5D2E5C590}"/>
              </a:ext>
            </a:extLst>
          </p:cNvPr>
          <p:cNvSpPr>
            <a:spLocks noGrp="1"/>
          </p:cNvSpPr>
          <p:nvPr>
            <p:ph type="ftr" sz="quarter" idx="11"/>
          </p:nvPr>
        </p:nvSpPr>
        <p:spPr>
          <a:xfrm>
            <a:off x="31" y="-7374"/>
            <a:ext cx="6686195" cy="6865374"/>
          </a:xfrm>
        </p:spPr>
        <p:txBody>
          <a:bodyPr vert="horz" lIns="91440" tIns="45720" rIns="91440" bIns="45720" rtlCol="0" anchor="t"/>
          <a:lstStyle/>
          <a:p>
            <a:pPr rtl="0"/>
            <a:endParaRPr lang="zh-TW" altLang="en-US" sz="2200" noProof="0"/>
          </a:p>
          <a:p>
            <a:endParaRPr lang="zh-TW" altLang="en-US" sz="2200"/>
          </a:p>
          <a:p>
            <a:endParaRPr lang="zh-TW" altLang="en-US" sz="2200"/>
          </a:p>
          <a:p>
            <a:endParaRPr lang="zh-TW" altLang="en-US" sz="2200"/>
          </a:p>
          <a:p>
            <a:endParaRPr lang="zh-TW" altLang="en-US" sz="2200"/>
          </a:p>
          <a:p>
            <a:endParaRPr lang="zh-TW" altLang="en-US" sz="2200"/>
          </a:p>
          <a:p>
            <a:endParaRPr lang="zh-TW" altLang="en-US" sz="2200"/>
          </a:p>
        </p:txBody>
      </p:sp>
      <p:sp>
        <p:nvSpPr>
          <p:cNvPr id="3" name="文字方塊 2">
            <a:extLst>
              <a:ext uri="{FF2B5EF4-FFF2-40B4-BE49-F238E27FC236}">
                <a16:creationId xmlns:a16="http://schemas.microsoft.com/office/drawing/2014/main" id="{009A41F2-088A-53C7-F6B2-673B3165B90E}"/>
              </a:ext>
            </a:extLst>
          </p:cNvPr>
          <p:cNvSpPr txBox="1"/>
          <p:nvPr/>
        </p:nvSpPr>
        <p:spPr>
          <a:xfrm>
            <a:off x="311858" y="2049690"/>
            <a:ext cx="1138189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2800">
                <a:ea typeface="新細明體"/>
              </a:rPr>
              <a:t>The water quality of closed type lakes such as Taipei  Druken Moon Lake</a:t>
            </a:r>
            <a:endParaRPr lang="zh-TW"/>
          </a:p>
          <a:p>
            <a:r>
              <a:rPr lang="zh-TW" altLang="en-US" sz="2800">
                <a:ea typeface="新細明體"/>
              </a:rPr>
              <a:t>(醉月湖）can be improved by using both biological and physical methods. These improvement included to increase the dissolved oxygen content, to reduce the water purification time, and to reduce the chance of eutrophication in the water( Chen et al., 2016)</a:t>
            </a:r>
            <a:endParaRPr lang="zh-TW"/>
          </a:p>
        </p:txBody>
      </p:sp>
    </p:spTree>
    <p:extLst>
      <p:ext uri="{BB962C8B-B14F-4D97-AF65-F5344CB8AC3E}">
        <p14:creationId xmlns:p14="http://schemas.microsoft.com/office/powerpoint/2010/main" val="341855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15E5A8-B3F6-2068-08EF-2509E680E295}"/>
              </a:ext>
            </a:extLst>
          </p:cNvPr>
          <p:cNvSpPr>
            <a:spLocks noGrp="1"/>
          </p:cNvSpPr>
          <p:nvPr>
            <p:ph type="title"/>
          </p:nvPr>
        </p:nvSpPr>
        <p:spPr>
          <a:xfrm>
            <a:off x="301662" y="428487"/>
            <a:ext cx="4328895" cy="920330"/>
          </a:xfrm>
        </p:spPr>
        <p:txBody>
          <a:bodyPr>
            <a:normAutofit/>
          </a:bodyPr>
          <a:lstStyle/>
          <a:p>
            <a:r>
              <a:rPr lang="en-US" sz="4000">
                <a:solidFill>
                  <a:schemeClr val="accent1"/>
                </a:solidFill>
                <a:latin typeface="Microsoft JhengHei"/>
                <a:ea typeface="Microsoft JhengHei"/>
              </a:rPr>
              <a:t>Sample Location</a:t>
            </a:r>
            <a:endParaRPr lang="zh-TW" altLang="en-US" sz="4000">
              <a:solidFill>
                <a:schemeClr val="accent1"/>
              </a:solidFill>
            </a:endParaRPr>
          </a:p>
        </p:txBody>
      </p:sp>
      <p:sp>
        <p:nvSpPr>
          <p:cNvPr id="3" name="文字版面配置區 2">
            <a:extLst>
              <a:ext uri="{FF2B5EF4-FFF2-40B4-BE49-F238E27FC236}">
                <a16:creationId xmlns:a16="http://schemas.microsoft.com/office/drawing/2014/main" id="{D5A9D4DF-7C70-CC8C-3591-62BF83C14D21}"/>
              </a:ext>
            </a:extLst>
          </p:cNvPr>
          <p:cNvSpPr>
            <a:spLocks noGrp="1"/>
          </p:cNvSpPr>
          <p:nvPr>
            <p:ph type="body" idx="1"/>
          </p:nvPr>
        </p:nvSpPr>
        <p:spPr>
          <a:xfrm>
            <a:off x="204354" y="1554480"/>
            <a:ext cx="4594722" cy="602240"/>
          </a:xfrm>
        </p:spPr>
        <p:txBody>
          <a:bodyPr>
            <a:normAutofit/>
          </a:bodyPr>
          <a:lstStyle/>
          <a:p>
            <a:r>
              <a:rPr lang="en-US" altLang="zh-TW" sz="1800">
                <a:solidFill>
                  <a:schemeClr val="tx2"/>
                </a:solidFill>
                <a:latin typeface="Microsoft JhengHei"/>
                <a:ea typeface="微軟正黑體"/>
              </a:rPr>
              <a:t>Taipei Daan Forest Park Ecological Pond </a:t>
            </a:r>
            <a:endParaRPr lang="en-US" altLang="zh-TW">
              <a:solidFill>
                <a:schemeClr val="tx2"/>
              </a:solidFill>
            </a:endParaRPr>
          </a:p>
        </p:txBody>
      </p:sp>
      <p:sp>
        <p:nvSpPr>
          <p:cNvPr id="5" name="文字版面配置區 4">
            <a:extLst>
              <a:ext uri="{FF2B5EF4-FFF2-40B4-BE49-F238E27FC236}">
                <a16:creationId xmlns:a16="http://schemas.microsoft.com/office/drawing/2014/main" id="{7A945E41-B2EC-6DF4-31F5-BB3508F56B5C}"/>
              </a:ext>
            </a:extLst>
          </p:cNvPr>
          <p:cNvSpPr>
            <a:spLocks noGrp="1"/>
          </p:cNvSpPr>
          <p:nvPr>
            <p:ph type="body" sz="quarter" idx="3"/>
          </p:nvPr>
        </p:nvSpPr>
        <p:spPr>
          <a:xfrm>
            <a:off x="6490854" y="1554480"/>
            <a:ext cx="4291446" cy="602240"/>
          </a:xfrm>
        </p:spPr>
        <p:txBody>
          <a:bodyPr>
            <a:normAutofit/>
          </a:bodyPr>
          <a:lstStyle/>
          <a:p>
            <a:r>
              <a:rPr lang="en-US" altLang="zh-TW" sz="1800">
                <a:solidFill>
                  <a:schemeClr val="tx2"/>
                </a:solidFill>
                <a:latin typeface="微軟正黑體"/>
                <a:ea typeface="微軟正黑體"/>
              </a:rPr>
              <a:t>NTU </a:t>
            </a:r>
            <a:r>
              <a:rPr lang="en-US" altLang="zh-TW" sz="1800">
                <a:solidFill>
                  <a:schemeClr val="tx2"/>
                </a:solidFill>
                <a:latin typeface="Arial"/>
                <a:ea typeface="微軟正黑體"/>
                <a:cs typeface="Arial"/>
              </a:rPr>
              <a:t>Drunken Moon</a:t>
            </a:r>
            <a:r>
              <a:rPr lang="en-US" altLang="zh-TW" sz="1800">
                <a:solidFill>
                  <a:schemeClr val="tx2"/>
                </a:solidFill>
                <a:latin typeface="微軟正黑體"/>
                <a:ea typeface="微軟正黑體"/>
              </a:rPr>
              <a:t> Lake</a:t>
            </a:r>
            <a:endParaRPr lang="zh-TW">
              <a:solidFill>
                <a:schemeClr val="tx2"/>
              </a:solidFill>
              <a:ea typeface="微軟正黑體"/>
            </a:endParaRPr>
          </a:p>
        </p:txBody>
      </p:sp>
      <p:sp>
        <p:nvSpPr>
          <p:cNvPr id="7" name="投影片編號版面配置區 6">
            <a:extLst>
              <a:ext uri="{FF2B5EF4-FFF2-40B4-BE49-F238E27FC236}">
                <a16:creationId xmlns:a16="http://schemas.microsoft.com/office/drawing/2014/main" id="{DBCBB07F-44B4-A7E8-5DE3-7E612C55B047}"/>
              </a:ext>
            </a:extLst>
          </p:cNvPr>
          <p:cNvSpPr>
            <a:spLocks noGrp="1"/>
          </p:cNvSpPr>
          <p:nvPr>
            <p:ph type="sldNum" sz="quarter" idx="12"/>
          </p:nvPr>
        </p:nvSpPr>
        <p:spPr/>
        <p:txBody>
          <a:bodyPr/>
          <a:lstStyle/>
          <a:p>
            <a:pPr rtl="0"/>
            <a:fld id="{9CD8D479-8942-46E8-A226-A4E01F7A105C}" type="slidenum">
              <a:rPr lang="en-US" altLang="zh-TW" noProof="0"/>
              <a:t>7</a:t>
            </a:fld>
            <a:endParaRPr lang="zh-TW" altLang="en-US" noProof="0"/>
          </a:p>
        </p:txBody>
      </p:sp>
      <p:sp>
        <p:nvSpPr>
          <p:cNvPr id="8" name="日期版面配置區 7">
            <a:extLst>
              <a:ext uri="{FF2B5EF4-FFF2-40B4-BE49-F238E27FC236}">
                <a16:creationId xmlns:a16="http://schemas.microsoft.com/office/drawing/2014/main" id="{F800977D-CD81-6504-9D46-2620DDBF0893}"/>
              </a:ext>
            </a:extLst>
          </p:cNvPr>
          <p:cNvSpPr>
            <a:spLocks noGrp="1"/>
          </p:cNvSpPr>
          <p:nvPr>
            <p:ph type="dt" sz="half" idx="10"/>
          </p:nvPr>
        </p:nvSpPr>
        <p:spPr/>
        <p:txBody>
          <a:bodyPr/>
          <a:lstStyle/>
          <a:p>
            <a:fld id="{F51783F7-8EE4-4317-9DCA-B6CD21A04E2E}" type="datetime2">
              <a:rPr lang="zh-TW" altLang="en-US" smtClean="0"/>
              <a:pPr/>
              <a:t>2025年3月5日</a:t>
            </a:fld>
            <a:endParaRPr lang="zh-TW" altLang="en-US"/>
          </a:p>
        </p:txBody>
      </p:sp>
      <p:sp>
        <p:nvSpPr>
          <p:cNvPr id="9" name="頁尾版面配置區 8">
            <a:extLst>
              <a:ext uri="{FF2B5EF4-FFF2-40B4-BE49-F238E27FC236}">
                <a16:creationId xmlns:a16="http://schemas.microsoft.com/office/drawing/2014/main" id="{AA4A4EBB-EF76-D7B0-B7B0-0DFF46FAF5E6}"/>
              </a:ext>
            </a:extLst>
          </p:cNvPr>
          <p:cNvSpPr>
            <a:spLocks noGrp="1"/>
          </p:cNvSpPr>
          <p:nvPr>
            <p:ph type="ftr" sz="quarter" idx="11"/>
          </p:nvPr>
        </p:nvSpPr>
        <p:spPr>
          <a:xfrm>
            <a:off x="1589193" y="6629400"/>
            <a:ext cx="9201768" cy="228600"/>
          </a:xfrm>
        </p:spPr>
        <p:txBody>
          <a:bodyPr/>
          <a:lstStyle/>
          <a:p>
            <a:pPr rtl="0"/>
            <a:endParaRPr lang="zh-TW" altLang="en-US" noProof="0">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a:p>
            <a:endParaRPr lang="zh-TW" altLang="en-US">
              <a:latin typeface="微軟正黑體"/>
              <a:ea typeface="微軟正黑體"/>
            </a:endParaRPr>
          </a:p>
        </p:txBody>
      </p:sp>
      <p:pic>
        <p:nvPicPr>
          <p:cNvPr id="15" name="內容版面配置區 14" descr="一張含有 地圖, 螢幕擷取畫面, 數位合成, 地球 的圖片">
            <a:extLst>
              <a:ext uri="{FF2B5EF4-FFF2-40B4-BE49-F238E27FC236}">
                <a16:creationId xmlns:a16="http://schemas.microsoft.com/office/drawing/2014/main" id="{D0670986-B00A-078B-B408-C0A49802B1D0}"/>
              </a:ext>
            </a:extLst>
          </p:cNvPr>
          <p:cNvPicPr>
            <a:picLocks noGrp="1" noChangeAspect="1"/>
          </p:cNvPicPr>
          <p:nvPr>
            <p:ph sz="half" idx="2"/>
          </p:nvPr>
        </p:nvPicPr>
        <p:blipFill>
          <a:blip r:embed="rId2"/>
          <a:stretch>
            <a:fillRect/>
          </a:stretch>
        </p:blipFill>
        <p:spPr>
          <a:xfrm>
            <a:off x="1751" y="2372771"/>
            <a:ext cx="6096266" cy="4481146"/>
          </a:xfrm>
        </p:spPr>
      </p:pic>
      <p:pic>
        <p:nvPicPr>
          <p:cNvPr id="6" name="圖片 5" descr="一張含有 地圖, 螢幕擷取畫面, 空中攝影, 空中 的圖片&#10;&#10;AI 產生的內容可能不正確。">
            <a:extLst>
              <a:ext uri="{FF2B5EF4-FFF2-40B4-BE49-F238E27FC236}">
                <a16:creationId xmlns:a16="http://schemas.microsoft.com/office/drawing/2014/main" id="{64672021-2B18-43AD-CC26-091997319935}"/>
              </a:ext>
            </a:extLst>
          </p:cNvPr>
          <p:cNvPicPr>
            <a:picLocks noChangeAspect="1"/>
          </p:cNvPicPr>
          <p:nvPr/>
        </p:nvPicPr>
        <p:blipFill>
          <a:blip r:embed="rId3"/>
          <a:stretch>
            <a:fillRect/>
          </a:stretch>
        </p:blipFill>
        <p:spPr>
          <a:xfrm>
            <a:off x="5999020" y="2376893"/>
            <a:ext cx="6192981" cy="4487197"/>
          </a:xfrm>
          <a:prstGeom prst="rect">
            <a:avLst/>
          </a:prstGeom>
        </p:spPr>
      </p:pic>
      <p:pic>
        <p:nvPicPr>
          <p:cNvPr id="4" name="圖片 3" descr="一張含有 地圖, 文字, 地圖集, 方案 的圖片&#10;&#10;AI 產生的內容可能不正確。">
            <a:extLst>
              <a:ext uri="{FF2B5EF4-FFF2-40B4-BE49-F238E27FC236}">
                <a16:creationId xmlns:a16="http://schemas.microsoft.com/office/drawing/2014/main" id="{1761AD8A-8B92-890F-7DC4-0AA0023625D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10712" y="210415"/>
            <a:ext cx="2536249" cy="1948297"/>
          </a:xfrm>
          <a:prstGeom prst="rect">
            <a:avLst/>
          </a:prstGeom>
        </p:spPr>
      </p:pic>
      <p:sp>
        <p:nvSpPr>
          <p:cNvPr id="10" name="文字方塊 9">
            <a:extLst>
              <a:ext uri="{FF2B5EF4-FFF2-40B4-BE49-F238E27FC236}">
                <a16:creationId xmlns:a16="http://schemas.microsoft.com/office/drawing/2014/main" id="{DC15B349-B123-9EB3-15B9-0BABCBAFFF09}"/>
              </a:ext>
            </a:extLst>
          </p:cNvPr>
          <p:cNvSpPr txBox="1"/>
          <p:nvPr/>
        </p:nvSpPr>
        <p:spPr>
          <a:xfrm>
            <a:off x="12627986" y="2338820"/>
            <a:ext cx="70140" cy="165102"/>
          </a:xfrm>
          <a:prstGeom prst="rect">
            <a:avLst/>
          </a:prstGeom>
        </p:spPr>
        <p:txBody>
          <a:bodyPr>
            <a:normAutofit fontScale="25000" lnSpcReduction="20000"/>
          </a:bodyPr>
          <a:lstStyle/>
          <a:p>
            <a:r>
              <a:rPr lang="en-US" altLang="zh-TW"/>
              <a:t>ThePhoto (</a:t>
            </a:r>
            <a:r>
              <a:rPr lang="zh-TW" altLang="en-US"/>
              <a:t>作者</a:t>
            </a:r>
            <a:r>
              <a:rPr lang="en-US" altLang="zh-TW"/>
              <a:t>: PhotoAuthor) </a:t>
            </a:r>
            <a:r>
              <a:rPr lang="zh-TW" altLang="en-US"/>
              <a:t>已透過</a:t>
            </a:r>
            <a:r>
              <a:rPr lang="en-US" altLang="zh-TW"/>
              <a:t> CCYYSA </a:t>
            </a:r>
            <a:r>
              <a:rPr lang="zh-TW" altLang="en-US"/>
              <a:t>授權。</a:t>
            </a:r>
            <a:endParaRPr lang="en-US" altLang="zh-TW"/>
          </a:p>
        </p:txBody>
      </p:sp>
    </p:spTree>
    <p:extLst>
      <p:ext uri="{BB962C8B-B14F-4D97-AF65-F5344CB8AC3E}">
        <p14:creationId xmlns:p14="http://schemas.microsoft.com/office/powerpoint/2010/main" val="315846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8070FA-21C1-CFB0-8BE8-1600E2777A2D}"/>
              </a:ext>
            </a:extLst>
          </p:cNvPr>
          <p:cNvSpPr>
            <a:spLocks noGrp="1"/>
          </p:cNvSpPr>
          <p:nvPr>
            <p:ph type="title"/>
          </p:nvPr>
        </p:nvSpPr>
        <p:spPr>
          <a:xfrm>
            <a:off x="461121" y="376728"/>
            <a:ext cx="6841534" cy="1183566"/>
          </a:xfrm>
        </p:spPr>
        <p:txBody>
          <a:bodyPr/>
          <a:lstStyle/>
          <a:p>
            <a:r>
              <a:rPr lang="en-US" altLang="zh-TW"/>
              <a:t>Methodology</a:t>
            </a:r>
            <a:endParaRPr lang="zh-TW" altLang="en-US"/>
          </a:p>
        </p:txBody>
      </p:sp>
      <p:sp>
        <p:nvSpPr>
          <p:cNvPr id="3" name="內容版面配置區 2">
            <a:extLst>
              <a:ext uri="{FF2B5EF4-FFF2-40B4-BE49-F238E27FC236}">
                <a16:creationId xmlns:a16="http://schemas.microsoft.com/office/drawing/2014/main" id="{8737C08D-2934-D4FF-935C-AB70D0FA6C2E}"/>
              </a:ext>
            </a:extLst>
          </p:cNvPr>
          <p:cNvSpPr>
            <a:spLocks noGrp="1"/>
          </p:cNvSpPr>
          <p:nvPr>
            <p:ph idx="1"/>
          </p:nvPr>
        </p:nvSpPr>
        <p:spPr>
          <a:xfrm>
            <a:off x="1047" y="1709775"/>
            <a:ext cx="12189909" cy="5152644"/>
          </a:xfrm>
        </p:spPr>
        <p:txBody>
          <a:bodyPr vert="horz" lIns="91440" tIns="45720" rIns="91440" bIns="45720" rtlCol="0" anchor="t">
            <a:normAutofit/>
          </a:bodyPr>
          <a:lstStyle/>
          <a:p>
            <a:pPr marL="210185" indent="-210185"/>
            <a:r>
              <a:rPr lang="en-US" altLang="zh-TW" sz="2400">
                <a:latin typeface="微軟正黑體"/>
                <a:ea typeface="微軟正黑體"/>
              </a:rPr>
              <a:t>Sample Location: The ecological pond at Daan Forest Park and Drunken Moon Lake at National Taiwan University</a:t>
            </a:r>
            <a:endParaRPr lang="zh-TW" altLang="en-US">
              <a:latin typeface="微軟正黑體"/>
              <a:ea typeface="微軟正黑體"/>
            </a:endParaRPr>
          </a:p>
          <a:p>
            <a:pPr marL="210185" indent="-210185"/>
            <a:r>
              <a:rPr lang="en-US" sz="2400">
                <a:latin typeface="微軟正黑體"/>
                <a:ea typeface="微軟正黑體"/>
              </a:rPr>
              <a:t>Experimental method</a:t>
            </a:r>
            <a:r>
              <a:rPr lang="en-US" altLang="zh-TW" sz="2400">
                <a:latin typeface="微軟正黑體"/>
                <a:ea typeface="微軟正黑體"/>
              </a:rPr>
              <a:t>: Refer to Figure 1 </a:t>
            </a:r>
            <a:endParaRPr lang="en-US" altLang="zh-TW" sz="2400">
              <a:solidFill>
                <a:srgbClr val="FF0000"/>
              </a:solidFill>
              <a:latin typeface="微軟正黑體"/>
              <a:ea typeface="微軟正黑體"/>
            </a:endParaRPr>
          </a:p>
          <a:p>
            <a:pPr marL="210185" indent="-210185"/>
            <a:r>
              <a:rPr lang="en-US" altLang="zh-TW" sz="2400">
                <a:latin typeface="微軟正黑體"/>
                <a:ea typeface="微軟正黑體"/>
              </a:rPr>
              <a:t>Data Collection Tools:                                                                                                                                                           </a:t>
            </a:r>
            <a:endParaRPr lang="en-US"/>
          </a:p>
          <a:p>
            <a:pPr marL="210185" indent="-210185"/>
            <a:r>
              <a:rPr lang="en-US" sz="2400">
                <a:solidFill>
                  <a:schemeClr val="tx1">
                    <a:lumMod val="76000"/>
                  </a:schemeClr>
                </a:solidFill>
                <a:latin typeface="微軟正黑體"/>
                <a:ea typeface="微軟正黑體"/>
              </a:rPr>
              <a:t>Data Analysis</a:t>
            </a:r>
            <a:r>
              <a:rPr lang="en-US" altLang="zh-TW" sz="2400">
                <a:latin typeface="微軟正黑體"/>
                <a:ea typeface="微軟正黑體"/>
              </a:rPr>
              <a:t>: Refer to Figure 2 </a:t>
            </a:r>
            <a:endParaRPr lang="en-US" altLang="zh-TW" sz="2400" err="1">
              <a:latin typeface="微軟正黑體"/>
              <a:ea typeface="微軟正黑體"/>
            </a:endParaRPr>
          </a:p>
          <a:p>
            <a:pPr marL="210185" indent="-210185"/>
            <a:endParaRPr lang="en-US" altLang="zh-TW"/>
          </a:p>
          <a:p>
            <a:pPr marL="210185" indent="-210185"/>
            <a:endParaRPr lang="zh-TW" altLang="en-US"/>
          </a:p>
        </p:txBody>
      </p:sp>
      <p:pic>
        <p:nvPicPr>
          <p:cNvPr id="7" name="圖片 6" descr="一張含有 圖形, 圓形, 平面設計, 鮮豔 的圖片&#10;&#10;自動產生的描述">
            <a:extLst>
              <a:ext uri="{FF2B5EF4-FFF2-40B4-BE49-F238E27FC236}">
                <a16:creationId xmlns:a16="http://schemas.microsoft.com/office/drawing/2014/main" id="{B7F90253-BF14-0D2E-053C-37143DABEE83}"/>
              </a:ext>
            </a:extLst>
          </p:cNvPr>
          <p:cNvPicPr>
            <a:picLocks noChangeAspect="1"/>
          </p:cNvPicPr>
          <p:nvPr/>
        </p:nvPicPr>
        <p:blipFill>
          <a:blip r:embed="rId2"/>
          <a:stretch>
            <a:fillRect/>
          </a:stretch>
        </p:blipFill>
        <p:spPr>
          <a:xfrm>
            <a:off x="3889074" y="2583506"/>
            <a:ext cx="1170580" cy="1141825"/>
          </a:xfrm>
          <a:prstGeom prst="rect">
            <a:avLst/>
          </a:prstGeom>
        </p:spPr>
      </p:pic>
      <p:pic>
        <p:nvPicPr>
          <p:cNvPr id="8" name="圖片 7" descr="一張含有 圖形, 符號, 創造力, 設計 的圖片&#10;&#10;自動產生的描述">
            <a:extLst>
              <a:ext uri="{FF2B5EF4-FFF2-40B4-BE49-F238E27FC236}">
                <a16:creationId xmlns:a16="http://schemas.microsoft.com/office/drawing/2014/main" id="{F1B4057B-6813-C8B9-D31D-A1F6AE9361D1}"/>
              </a:ext>
            </a:extLst>
          </p:cNvPr>
          <p:cNvPicPr>
            <a:picLocks noChangeAspect="1"/>
          </p:cNvPicPr>
          <p:nvPr/>
        </p:nvPicPr>
        <p:blipFill>
          <a:blip r:embed="rId3"/>
          <a:stretch>
            <a:fillRect/>
          </a:stretch>
        </p:blipFill>
        <p:spPr>
          <a:xfrm>
            <a:off x="5587182" y="2898276"/>
            <a:ext cx="1911666" cy="766034"/>
          </a:xfrm>
          <a:prstGeom prst="rect">
            <a:avLst/>
          </a:prstGeom>
        </p:spPr>
      </p:pic>
      <p:pic>
        <p:nvPicPr>
          <p:cNvPr id="5" name="圖形 4" descr="一張含有 文字, 字型, 圖形, 螢幕擷取畫面 的圖片&#10;&#10;自動產生的描述">
            <a:extLst>
              <a:ext uri="{FF2B5EF4-FFF2-40B4-BE49-F238E27FC236}">
                <a16:creationId xmlns:a16="http://schemas.microsoft.com/office/drawing/2014/main" id="{DD25237C-072D-DC9F-D1F8-020B7472A4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0049" y="2897332"/>
            <a:ext cx="3993572" cy="523009"/>
          </a:xfrm>
          <a:prstGeom prst="rect">
            <a:avLst/>
          </a:prstGeom>
        </p:spPr>
      </p:pic>
    </p:spTree>
    <p:extLst>
      <p:ext uri="{BB962C8B-B14F-4D97-AF65-F5344CB8AC3E}">
        <p14:creationId xmlns:p14="http://schemas.microsoft.com/office/powerpoint/2010/main" val="19300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descr="一張含有 人員, 服裝, 戶外, 地面 的圖片&#10;&#10;自動產生的描述">
            <a:extLst>
              <a:ext uri="{FF2B5EF4-FFF2-40B4-BE49-F238E27FC236}">
                <a16:creationId xmlns:a16="http://schemas.microsoft.com/office/drawing/2014/main" id="{31D08B12-199C-0773-C098-7F2697CB4932}"/>
              </a:ext>
            </a:extLst>
          </p:cNvPr>
          <p:cNvPicPr>
            <a:picLocks noGrp="1" noChangeAspect="1"/>
          </p:cNvPicPr>
          <p:nvPr>
            <p:ph idx="1"/>
          </p:nvPr>
        </p:nvPicPr>
        <p:blipFill>
          <a:blip r:embed="rId2"/>
          <a:stretch>
            <a:fillRect/>
          </a:stretch>
        </p:blipFill>
        <p:spPr>
          <a:xfrm>
            <a:off x="-5020" y="7396"/>
            <a:ext cx="5401550" cy="6860874"/>
          </a:xfrm>
        </p:spPr>
      </p:pic>
      <p:sp>
        <p:nvSpPr>
          <p:cNvPr id="2" name="標題 1">
            <a:extLst>
              <a:ext uri="{FF2B5EF4-FFF2-40B4-BE49-F238E27FC236}">
                <a16:creationId xmlns:a16="http://schemas.microsoft.com/office/drawing/2014/main" id="{74947D11-D01F-3CC4-BCB1-4D8B8BF0FF29}"/>
              </a:ext>
            </a:extLst>
          </p:cNvPr>
          <p:cNvSpPr>
            <a:spLocks noGrp="1"/>
          </p:cNvSpPr>
          <p:nvPr>
            <p:ph type="title"/>
          </p:nvPr>
        </p:nvSpPr>
        <p:spPr>
          <a:xfrm>
            <a:off x="1045" y="5221897"/>
            <a:ext cx="5389421" cy="996661"/>
          </a:xfrm>
        </p:spPr>
        <p:txBody>
          <a:bodyPr>
            <a:normAutofit/>
          </a:bodyPr>
          <a:lstStyle/>
          <a:p>
            <a:r>
              <a:rPr lang="en-US" altLang="zh-TW" sz="4000">
                <a:solidFill>
                  <a:srgbClr val="4D3E2F"/>
                </a:solidFill>
                <a:highlight>
                  <a:srgbClr val="C0C0C0"/>
                </a:highlight>
                <a:latin typeface="微軟正黑體"/>
                <a:ea typeface="微軟正黑體"/>
              </a:rPr>
              <a:t>Experimental method</a:t>
            </a:r>
            <a:endParaRPr lang="zh-TW" sz="4000">
              <a:highlight>
                <a:srgbClr val="C0C0C0"/>
              </a:highlight>
              <a:ea typeface="微軟正黑體"/>
            </a:endParaRPr>
          </a:p>
        </p:txBody>
      </p:sp>
      <p:sp>
        <p:nvSpPr>
          <p:cNvPr id="5" name="日期版面配置區 4">
            <a:extLst>
              <a:ext uri="{FF2B5EF4-FFF2-40B4-BE49-F238E27FC236}">
                <a16:creationId xmlns:a16="http://schemas.microsoft.com/office/drawing/2014/main" id="{0AC9E201-1C38-1297-DD51-D9CB21B1A491}"/>
              </a:ext>
            </a:extLst>
          </p:cNvPr>
          <p:cNvSpPr>
            <a:spLocks noGrp="1"/>
          </p:cNvSpPr>
          <p:nvPr>
            <p:ph type="dt" sz="half" idx="10"/>
          </p:nvPr>
        </p:nvSpPr>
        <p:spPr/>
        <p:txBody>
          <a:bodyPr/>
          <a:lstStyle/>
          <a:p>
            <a:fld id="{1ED25E05-8C57-4CA2-A6EA-1EBF2CB41307}" type="datetime2">
              <a:rPr lang="zh-TW" altLang="en-US" smtClean="0"/>
              <a:pPr/>
              <a:t>2025年3月5日</a:t>
            </a:fld>
            <a:endParaRPr lang="zh-TW" altLang="en-US"/>
          </a:p>
        </p:txBody>
      </p:sp>
      <p:pic>
        <p:nvPicPr>
          <p:cNvPr id="9" name="圖片 8" descr="一張含有 地面, 杯子, 戶外, 茶 的圖片&#10;&#10;自動產生的描述">
            <a:extLst>
              <a:ext uri="{FF2B5EF4-FFF2-40B4-BE49-F238E27FC236}">
                <a16:creationId xmlns:a16="http://schemas.microsoft.com/office/drawing/2014/main" id="{1350986C-B1BB-A67B-9AD1-7E092861A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8555821" y="949960"/>
            <a:ext cx="1750391" cy="1535891"/>
          </a:xfrm>
          <a:prstGeom prst="rect">
            <a:avLst/>
          </a:prstGeom>
          <a:noFill/>
          <a:extLst>
            <a:ext uri="{909E8E84-426E-40DD-AFC4-6F175D3DCCD1}">
              <a14:hiddenFill xmlns:a14="http://schemas.microsoft.com/office/drawing/2010/main">
                <a:solidFill>
                  <a:srgbClr val="FFFFFF"/>
                </a:solidFill>
              </a14:hiddenFill>
            </a:ext>
          </a:extLst>
        </p:spPr>
      </p:pic>
      <p:pic>
        <p:nvPicPr>
          <p:cNvPr id="11" name="圖片 3" descr="一張含有 地面, 戶外, 人員, 杯子 的圖片&#10;&#10;自動產生的描述">
            <a:extLst>
              <a:ext uri="{FF2B5EF4-FFF2-40B4-BE49-F238E27FC236}">
                <a16:creationId xmlns:a16="http://schemas.microsoft.com/office/drawing/2014/main" id="{DBE5A20C-B358-D883-B6C9-08EBEC6A0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0000">
            <a:off x="5834055" y="2108770"/>
            <a:ext cx="1994804" cy="1722796"/>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5" descr="一張含有 地面, 人員, 戶外, 碗 的圖片&#10;&#10;自動產生的描述">
            <a:extLst>
              <a:ext uri="{FF2B5EF4-FFF2-40B4-BE49-F238E27FC236}">
                <a16:creationId xmlns:a16="http://schemas.microsoft.com/office/drawing/2014/main" id="{05A4BF4E-9B38-227C-736E-4C9C57D0A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80000">
            <a:off x="5834054" y="4593566"/>
            <a:ext cx="1994805" cy="1706204"/>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7" descr="一張含有 地面, 戶外, 瓶子, 餐具 的圖片&#10;&#10;自動產生的描述">
            <a:extLst>
              <a:ext uri="{FF2B5EF4-FFF2-40B4-BE49-F238E27FC236}">
                <a16:creationId xmlns:a16="http://schemas.microsoft.com/office/drawing/2014/main" id="{98392DB7-88DA-C3F3-3336-638AB8AB6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20000">
            <a:off x="10247904" y="3338035"/>
            <a:ext cx="1994805" cy="1706204"/>
          </a:xfrm>
          <a:prstGeom prst="rect">
            <a:avLst/>
          </a:prstGeom>
          <a:noFill/>
          <a:extLst>
            <a:ext uri="{909E8E84-426E-40DD-AFC4-6F175D3DCCD1}">
              <a14:hiddenFill xmlns:a14="http://schemas.microsoft.com/office/drawing/2010/main">
                <a:solidFill>
                  <a:srgbClr val="FFFFFF"/>
                </a:solidFill>
              </a14:hiddenFill>
            </a:ext>
          </a:extLst>
        </p:spPr>
      </p:pic>
      <p:pic>
        <p:nvPicPr>
          <p:cNvPr id="17" name="圖片 6" descr="一張含有 戶外, 地面, 道路, 街道 的圖片&#10;&#10;自動產生的描述">
            <a:extLst>
              <a:ext uri="{FF2B5EF4-FFF2-40B4-BE49-F238E27FC236}">
                <a16:creationId xmlns:a16="http://schemas.microsoft.com/office/drawing/2014/main" id="{C8D82C23-0391-C076-1326-8BB2DE4C1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40000">
            <a:off x="5736927" y="330679"/>
            <a:ext cx="1655353" cy="1710813"/>
          </a:xfrm>
          <a:prstGeom prst="rect">
            <a:avLst/>
          </a:prstGeom>
          <a:noFill/>
          <a:extLst>
            <a:ext uri="{909E8E84-426E-40DD-AFC4-6F175D3DCCD1}">
              <a14:hiddenFill xmlns:a14="http://schemas.microsoft.com/office/drawing/2010/main">
                <a:solidFill>
                  <a:srgbClr val="FFFFFF"/>
                </a:solidFill>
              </a14:hiddenFill>
            </a:ext>
          </a:extLst>
        </p:spPr>
      </p:pic>
      <p:pic>
        <p:nvPicPr>
          <p:cNvPr id="19" name="圖片 1" descr="一張含有 文字, 指甲, 人員, 一般物資 的圖片&#10;&#10;自動產生的描述">
            <a:extLst>
              <a:ext uri="{FF2B5EF4-FFF2-40B4-BE49-F238E27FC236}">
                <a16:creationId xmlns:a16="http://schemas.microsoft.com/office/drawing/2014/main" id="{68030A2B-EEFB-D7BA-1853-D8915A783B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980000">
            <a:off x="7994172" y="3176678"/>
            <a:ext cx="1655353" cy="1847849"/>
          </a:xfrm>
          <a:prstGeom prst="rect">
            <a:avLst/>
          </a:prstGeom>
          <a:noFill/>
          <a:extLst>
            <a:ext uri="{909E8E84-426E-40DD-AFC4-6F175D3DCCD1}">
              <a14:hiddenFill xmlns:a14="http://schemas.microsoft.com/office/drawing/2010/main">
                <a:solidFill>
                  <a:srgbClr val="FFFFFF"/>
                </a:solidFill>
              </a14:hiddenFill>
            </a:ext>
          </a:extLst>
        </p:spPr>
      </p:pic>
      <p:pic>
        <p:nvPicPr>
          <p:cNvPr id="21" name="圖片 2" descr="一張含有 地面, 杯子, 戶外, 茶 的圖片&#10;&#10;自動產生的描述">
            <a:extLst>
              <a:ext uri="{FF2B5EF4-FFF2-40B4-BE49-F238E27FC236}">
                <a16:creationId xmlns:a16="http://schemas.microsoft.com/office/drawing/2014/main" id="{82830C42-70CC-0C69-B99A-FDAC394C33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00000" flipV="1">
            <a:off x="9360021" y="4794489"/>
            <a:ext cx="1655353"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3" name="圖片 4" descr="一張含有 地面, 杯子, 餐具, 戶外 的圖片&#10;&#10;自動產生的描述">
            <a:extLst>
              <a:ext uri="{FF2B5EF4-FFF2-40B4-BE49-F238E27FC236}">
                <a16:creationId xmlns:a16="http://schemas.microsoft.com/office/drawing/2014/main" id="{D79979E9-9ABE-813A-36BC-4EF82FFBEA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440000" flipH="1">
            <a:off x="10481453" y="291590"/>
            <a:ext cx="175599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2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生態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536_TF03098889.potx" id="{14DC7D65-1987-442C-A6CA-B2896D74C7EE}" vid="{1EA0D050-4C6A-4023-BC3D-4086ADBB48E5}"/>
    </a:ext>
  </a:extLst>
</a:theme>
</file>

<file path=ppt/theme/theme2.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自然生態教育相片簡報</Template>
  <TotalTime>4</TotalTime>
  <Words>1961</Words>
  <Application>Microsoft Office PowerPoint</Application>
  <PresentationFormat>寬螢幕</PresentationFormat>
  <Paragraphs>354</Paragraphs>
  <Slides>28</Slides>
  <Notes>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Aptos</vt:lpstr>
      <vt:lpstr>Aptos Narrow</vt:lpstr>
      <vt:lpstr>微軟正黑體</vt:lpstr>
      <vt:lpstr>微軟正黑體</vt:lpstr>
      <vt:lpstr>PMingLiU</vt:lpstr>
      <vt:lpstr>PMingLiU</vt:lpstr>
      <vt:lpstr>Arial</vt:lpstr>
      <vt:lpstr>Corbel</vt:lpstr>
      <vt:lpstr>Times New Roman</vt:lpstr>
      <vt:lpstr>生態 16x9</vt:lpstr>
      <vt:lpstr>Protecting Wetlands for Our Common Future </vt:lpstr>
      <vt:lpstr>Abstract</vt:lpstr>
      <vt:lpstr>Introduction</vt:lpstr>
      <vt:lpstr>PowerPoint 簡報</vt:lpstr>
      <vt:lpstr>PowerPoint 簡報</vt:lpstr>
      <vt:lpstr>   </vt:lpstr>
      <vt:lpstr>Sample Location</vt:lpstr>
      <vt:lpstr>Methodology</vt:lpstr>
      <vt:lpstr>Experimental method</vt:lpstr>
      <vt:lpstr>PowerPoint 簡報</vt:lpstr>
      <vt:lpstr>PowerPoint 簡報</vt:lpstr>
      <vt:lpstr>Daan Forest Park</vt:lpstr>
      <vt:lpstr>PowerPoint 簡報</vt:lpstr>
      <vt:lpstr>PowerPoint 簡報</vt:lpstr>
      <vt:lpstr>PowerPoint 簡報</vt:lpstr>
      <vt:lpstr>PowerPoint 簡報</vt:lpstr>
      <vt:lpstr>PowerPoint 簡報</vt:lpstr>
      <vt:lpstr>PowerPoint 簡報</vt:lpstr>
      <vt:lpstr>PowerPoint 簡報</vt:lpstr>
      <vt:lpstr>PowerPoint 簡報</vt:lpstr>
      <vt:lpstr>Discussion</vt:lpstr>
      <vt:lpstr>WHAT I FOUND</vt:lpstr>
      <vt:lpstr>PowerPoint 簡報</vt:lpstr>
      <vt:lpstr>PowerPoint 簡報</vt:lpstr>
      <vt:lpstr>Factors like, pH values in water quality can indeed vary due to the presence of animals in wetlands. </vt:lpstr>
      <vt:lpstr>Conclusion and Recommendations</vt:lpstr>
      <vt:lpstr>References</vt:lpstr>
      <vt:lpstr>陳以容、侯文祥、周楚洋、林懿蘋 (2016)。結合生物水質管理法與物理曝氣法處理景觀湖水質之研究-以臺灣大學醉月湖為例。農業工程學報, 62(3), 13-22.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Wetlands for Our Common Future</dc:title>
  <dc:creator>hansluohtani@gmail.com</dc:creator>
  <cp:lastModifiedBy>user</cp:lastModifiedBy>
  <cp:revision>26</cp:revision>
  <dcterms:created xsi:type="dcterms:W3CDTF">2025-01-05T12:40:44Z</dcterms:created>
  <dcterms:modified xsi:type="dcterms:W3CDTF">2025-03-05T06:14:17Z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0x010100AA3F7D94069FF64A86F7DFF56D60E3BE</vt:lpwstr>
  </property>
  <property fmtid="{D5CDD505-2E9C-101B-9397-08002B2CF9AE}" name="NXPowerLiteLastOptimized" pid="3">
    <vt:lpwstr>1272992</vt:lpwstr>
  </property>
  <property fmtid="{D5CDD505-2E9C-101B-9397-08002B2CF9AE}" name="NXPowerLiteSettings" pid="4">
    <vt:lpwstr>F7000400038000</vt:lpwstr>
  </property>
  <property fmtid="{D5CDD505-2E9C-101B-9397-08002B2CF9AE}" name="NXPowerLiteVersion" pid="5">
    <vt:lpwstr>S10.3.1</vt:lpwstr>
  </property>
</Properties>
</file>