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43891200" cy="32918400"/>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368" userDrawn="1">
          <p15:clr>
            <a:srgbClr val="A4A3A4"/>
          </p15:clr>
        </p15:guide>
        <p15:guide id="2" pos="1382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showGuides="1">
      <p:cViewPr>
        <p:scale>
          <a:sx n="17" d="100"/>
          <a:sy n="17" d="100"/>
        </p:scale>
        <p:origin x="1478" y="206"/>
      </p:cViewPr>
      <p:guideLst>
        <p:guide orient="horz" pos="10368"/>
        <p:guide pos="1382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5387342"/>
            <a:ext cx="37307520" cy="11460480"/>
          </a:xfrm>
        </p:spPr>
        <p:txBody>
          <a:bodyPr anchor="b"/>
          <a:lstStyle>
            <a:lvl1pPr algn="ctr">
              <a:defRPr sz="28800"/>
            </a:lvl1pPr>
          </a:lstStyle>
          <a:p>
            <a:r>
              <a:rPr lang="en-US"/>
              <a:t>Click to edit Master title style</a:t>
            </a:r>
            <a:endParaRPr lang="en-US" dirty="0"/>
          </a:p>
        </p:txBody>
      </p:sp>
      <p:sp>
        <p:nvSpPr>
          <p:cNvPr id="3" name="Subtitle 2"/>
          <p:cNvSpPr>
            <a:spLocks noGrp="1"/>
          </p:cNvSpPr>
          <p:nvPr>
            <p:ph type="subTitle" idx="1"/>
          </p:nvPr>
        </p:nvSpPr>
        <p:spPr>
          <a:xfrm>
            <a:off x="5486400" y="17289782"/>
            <a:ext cx="32918400" cy="7947658"/>
          </a:xfrm>
        </p:spPr>
        <p:txBody>
          <a:bodyPr/>
          <a:lstStyle>
            <a:lvl1pPr marL="0" indent="0" algn="ctr">
              <a:buNone/>
              <a:defRPr sz="11520"/>
            </a:lvl1pPr>
            <a:lvl2pPr marL="2194560" indent="0" algn="ctr">
              <a:buNone/>
              <a:defRPr sz="9600"/>
            </a:lvl2pPr>
            <a:lvl3pPr marL="4389120" indent="0" algn="ctr">
              <a:buNone/>
              <a:defRPr sz="8640"/>
            </a:lvl3pPr>
            <a:lvl4pPr marL="6583680" indent="0" algn="ctr">
              <a:buNone/>
              <a:defRPr sz="7680"/>
            </a:lvl4pPr>
            <a:lvl5pPr marL="8778240" indent="0" algn="ctr">
              <a:buNone/>
              <a:defRPr sz="7680"/>
            </a:lvl5pPr>
            <a:lvl6pPr marL="10972800" indent="0" algn="ctr">
              <a:buNone/>
              <a:defRPr sz="7680"/>
            </a:lvl6pPr>
            <a:lvl7pPr marL="13167360" indent="0" algn="ctr">
              <a:buNone/>
              <a:defRPr sz="7680"/>
            </a:lvl7pPr>
            <a:lvl8pPr marL="15361920" indent="0" algn="ctr">
              <a:buNone/>
              <a:defRPr sz="7680"/>
            </a:lvl8pPr>
            <a:lvl9pPr marL="17556480" indent="0" algn="ctr">
              <a:buNone/>
              <a:defRPr sz="768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3EEF6A0-101C-4A86-B05B-FA1310B66119}" type="datetimeFigureOut">
              <a:rPr lang="en-US" smtClean="0"/>
              <a:t>1/14/2023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96701F-F2F1-4E14-BB7C-33FD56B86865}" type="slidenum">
              <a:rPr lang="en-US" smtClean="0"/>
              <a:t>‹#›</a:t>
            </a:fld>
            <a:endParaRPr lang="en-US"/>
          </a:p>
        </p:txBody>
      </p:sp>
    </p:spTree>
    <p:extLst>
      <p:ext uri="{BB962C8B-B14F-4D97-AF65-F5344CB8AC3E}">
        <p14:creationId xmlns:p14="http://schemas.microsoft.com/office/powerpoint/2010/main" val="19095785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3EEF6A0-101C-4A86-B05B-FA1310B66119}" type="datetimeFigureOut">
              <a:rPr lang="en-US" smtClean="0"/>
              <a:t>1/14/2023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96701F-F2F1-4E14-BB7C-33FD56B86865}" type="slidenum">
              <a:rPr lang="en-US" smtClean="0"/>
              <a:t>‹#›</a:t>
            </a:fld>
            <a:endParaRPr lang="en-US"/>
          </a:p>
        </p:txBody>
      </p:sp>
    </p:spTree>
    <p:extLst>
      <p:ext uri="{BB962C8B-B14F-4D97-AF65-F5344CB8AC3E}">
        <p14:creationId xmlns:p14="http://schemas.microsoft.com/office/powerpoint/2010/main" val="34231700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409642" y="1752600"/>
            <a:ext cx="9464040" cy="2789682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017522" y="1752600"/>
            <a:ext cx="27843480" cy="2789682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3EEF6A0-101C-4A86-B05B-FA1310B66119}" type="datetimeFigureOut">
              <a:rPr lang="en-US" smtClean="0"/>
              <a:t>1/14/2023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96701F-F2F1-4E14-BB7C-33FD56B86865}" type="slidenum">
              <a:rPr lang="en-US" smtClean="0"/>
              <a:t>‹#›</a:t>
            </a:fld>
            <a:endParaRPr lang="en-US"/>
          </a:p>
        </p:txBody>
      </p:sp>
    </p:spTree>
    <p:extLst>
      <p:ext uri="{BB962C8B-B14F-4D97-AF65-F5344CB8AC3E}">
        <p14:creationId xmlns:p14="http://schemas.microsoft.com/office/powerpoint/2010/main" val="23988926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3EEF6A0-101C-4A86-B05B-FA1310B66119}" type="datetimeFigureOut">
              <a:rPr lang="en-US" smtClean="0"/>
              <a:t>1/14/2023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96701F-F2F1-4E14-BB7C-33FD56B86865}" type="slidenum">
              <a:rPr lang="en-US" smtClean="0"/>
              <a:t>‹#›</a:t>
            </a:fld>
            <a:endParaRPr lang="en-US"/>
          </a:p>
        </p:txBody>
      </p:sp>
    </p:spTree>
    <p:extLst>
      <p:ext uri="{BB962C8B-B14F-4D97-AF65-F5344CB8AC3E}">
        <p14:creationId xmlns:p14="http://schemas.microsoft.com/office/powerpoint/2010/main" val="30672537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94662" y="8206749"/>
            <a:ext cx="37856160" cy="13693138"/>
          </a:xfrm>
        </p:spPr>
        <p:txBody>
          <a:bodyPr anchor="b"/>
          <a:lstStyle>
            <a:lvl1pPr>
              <a:defRPr sz="28800"/>
            </a:lvl1pPr>
          </a:lstStyle>
          <a:p>
            <a:r>
              <a:rPr lang="en-US"/>
              <a:t>Click to edit Master title style</a:t>
            </a:r>
            <a:endParaRPr lang="en-US" dirty="0"/>
          </a:p>
        </p:txBody>
      </p:sp>
      <p:sp>
        <p:nvSpPr>
          <p:cNvPr id="3" name="Text Placeholder 2"/>
          <p:cNvSpPr>
            <a:spLocks noGrp="1"/>
          </p:cNvSpPr>
          <p:nvPr>
            <p:ph type="body" idx="1"/>
          </p:nvPr>
        </p:nvSpPr>
        <p:spPr>
          <a:xfrm>
            <a:off x="2994662" y="22029429"/>
            <a:ext cx="37856160" cy="7200898"/>
          </a:xfrm>
        </p:spPr>
        <p:txBody>
          <a:bodyPr/>
          <a:lstStyle>
            <a:lvl1pPr marL="0" indent="0">
              <a:buNone/>
              <a:defRPr sz="11520">
                <a:solidFill>
                  <a:schemeClr val="tx1"/>
                </a:solidFill>
              </a:defRPr>
            </a:lvl1pPr>
            <a:lvl2pPr marL="2194560" indent="0">
              <a:buNone/>
              <a:defRPr sz="9600">
                <a:solidFill>
                  <a:schemeClr val="tx1">
                    <a:tint val="75000"/>
                  </a:schemeClr>
                </a:solidFill>
              </a:defRPr>
            </a:lvl2pPr>
            <a:lvl3pPr marL="4389120" indent="0">
              <a:buNone/>
              <a:defRPr sz="8640">
                <a:solidFill>
                  <a:schemeClr val="tx1">
                    <a:tint val="75000"/>
                  </a:schemeClr>
                </a:solidFill>
              </a:defRPr>
            </a:lvl3pPr>
            <a:lvl4pPr marL="6583680" indent="0">
              <a:buNone/>
              <a:defRPr sz="7680">
                <a:solidFill>
                  <a:schemeClr val="tx1">
                    <a:tint val="75000"/>
                  </a:schemeClr>
                </a:solidFill>
              </a:defRPr>
            </a:lvl4pPr>
            <a:lvl5pPr marL="8778240" indent="0">
              <a:buNone/>
              <a:defRPr sz="7680">
                <a:solidFill>
                  <a:schemeClr val="tx1">
                    <a:tint val="75000"/>
                  </a:schemeClr>
                </a:solidFill>
              </a:defRPr>
            </a:lvl5pPr>
            <a:lvl6pPr marL="10972800" indent="0">
              <a:buNone/>
              <a:defRPr sz="7680">
                <a:solidFill>
                  <a:schemeClr val="tx1">
                    <a:tint val="75000"/>
                  </a:schemeClr>
                </a:solidFill>
              </a:defRPr>
            </a:lvl6pPr>
            <a:lvl7pPr marL="13167360" indent="0">
              <a:buNone/>
              <a:defRPr sz="7680">
                <a:solidFill>
                  <a:schemeClr val="tx1">
                    <a:tint val="75000"/>
                  </a:schemeClr>
                </a:solidFill>
              </a:defRPr>
            </a:lvl7pPr>
            <a:lvl8pPr marL="15361920" indent="0">
              <a:buNone/>
              <a:defRPr sz="7680">
                <a:solidFill>
                  <a:schemeClr val="tx1">
                    <a:tint val="75000"/>
                  </a:schemeClr>
                </a:solidFill>
              </a:defRPr>
            </a:lvl8pPr>
            <a:lvl9pPr marL="17556480" indent="0">
              <a:buNone/>
              <a:defRPr sz="768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EEF6A0-101C-4A86-B05B-FA1310B66119}" type="datetimeFigureOut">
              <a:rPr lang="en-US" smtClean="0"/>
              <a:t>1/14/2023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96701F-F2F1-4E14-BB7C-33FD56B86865}" type="slidenum">
              <a:rPr lang="en-US" smtClean="0"/>
              <a:t>‹#›</a:t>
            </a:fld>
            <a:endParaRPr lang="en-US"/>
          </a:p>
        </p:txBody>
      </p:sp>
    </p:spTree>
    <p:extLst>
      <p:ext uri="{BB962C8B-B14F-4D97-AF65-F5344CB8AC3E}">
        <p14:creationId xmlns:p14="http://schemas.microsoft.com/office/powerpoint/2010/main" val="6072492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017520" y="8763000"/>
            <a:ext cx="1865376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2219920" y="8763000"/>
            <a:ext cx="1865376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3EEF6A0-101C-4A86-B05B-FA1310B66119}" type="datetimeFigureOut">
              <a:rPr lang="en-US" smtClean="0"/>
              <a:t>1/14/2023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96701F-F2F1-4E14-BB7C-33FD56B86865}" type="slidenum">
              <a:rPr lang="en-US" smtClean="0"/>
              <a:t>‹#›</a:t>
            </a:fld>
            <a:endParaRPr lang="en-US"/>
          </a:p>
        </p:txBody>
      </p:sp>
    </p:spTree>
    <p:extLst>
      <p:ext uri="{BB962C8B-B14F-4D97-AF65-F5344CB8AC3E}">
        <p14:creationId xmlns:p14="http://schemas.microsoft.com/office/powerpoint/2010/main" val="34972898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23237" y="1752607"/>
            <a:ext cx="37856160" cy="6362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3023242" y="8069582"/>
            <a:ext cx="18568032"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4" name="Content Placeholder 3"/>
          <p:cNvSpPr>
            <a:spLocks noGrp="1"/>
          </p:cNvSpPr>
          <p:nvPr>
            <p:ph sz="half" idx="2"/>
          </p:nvPr>
        </p:nvSpPr>
        <p:spPr>
          <a:xfrm>
            <a:off x="3023242" y="12024360"/>
            <a:ext cx="18568032"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2219922" y="8069582"/>
            <a:ext cx="18659477"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6" name="Content Placeholder 5"/>
          <p:cNvSpPr>
            <a:spLocks noGrp="1"/>
          </p:cNvSpPr>
          <p:nvPr>
            <p:ph sz="quarter" idx="4"/>
          </p:nvPr>
        </p:nvSpPr>
        <p:spPr>
          <a:xfrm>
            <a:off x="22219922" y="12024360"/>
            <a:ext cx="18659477"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3EEF6A0-101C-4A86-B05B-FA1310B66119}" type="datetimeFigureOut">
              <a:rPr lang="en-US" smtClean="0"/>
              <a:t>1/14/2023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96701F-F2F1-4E14-BB7C-33FD56B86865}" type="slidenum">
              <a:rPr lang="en-US" smtClean="0"/>
              <a:t>‹#›</a:t>
            </a:fld>
            <a:endParaRPr lang="en-US"/>
          </a:p>
        </p:txBody>
      </p:sp>
    </p:spTree>
    <p:extLst>
      <p:ext uri="{BB962C8B-B14F-4D97-AF65-F5344CB8AC3E}">
        <p14:creationId xmlns:p14="http://schemas.microsoft.com/office/powerpoint/2010/main" val="4942002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3EEF6A0-101C-4A86-B05B-FA1310B66119}" type="datetimeFigureOut">
              <a:rPr lang="en-US" smtClean="0"/>
              <a:t>1/14/2023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96701F-F2F1-4E14-BB7C-33FD56B86865}" type="slidenum">
              <a:rPr lang="en-US" smtClean="0"/>
              <a:t>‹#›</a:t>
            </a:fld>
            <a:endParaRPr lang="en-US"/>
          </a:p>
        </p:txBody>
      </p:sp>
    </p:spTree>
    <p:extLst>
      <p:ext uri="{BB962C8B-B14F-4D97-AF65-F5344CB8AC3E}">
        <p14:creationId xmlns:p14="http://schemas.microsoft.com/office/powerpoint/2010/main" val="15214253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EEF6A0-101C-4A86-B05B-FA1310B66119}" type="datetimeFigureOut">
              <a:rPr lang="en-US" smtClean="0"/>
              <a:t>1/14/2023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96701F-F2F1-4E14-BB7C-33FD56B86865}" type="slidenum">
              <a:rPr lang="en-US" smtClean="0"/>
              <a:t>‹#›</a:t>
            </a:fld>
            <a:endParaRPr lang="en-US"/>
          </a:p>
        </p:txBody>
      </p:sp>
    </p:spTree>
    <p:extLst>
      <p:ext uri="{BB962C8B-B14F-4D97-AF65-F5344CB8AC3E}">
        <p14:creationId xmlns:p14="http://schemas.microsoft.com/office/powerpoint/2010/main" val="29468037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360"/>
            </a:lvl1pPr>
          </a:lstStyle>
          <a:p>
            <a:r>
              <a:rPr lang="en-US"/>
              <a:t>Click to edit Master title style</a:t>
            </a:r>
            <a:endParaRPr lang="en-US" dirty="0"/>
          </a:p>
        </p:txBody>
      </p:sp>
      <p:sp>
        <p:nvSpPr>
          <p:cNvPr id="3" name="Content Placeholder 2"/>
          <p:cNvSpPr>
            <a:spLocks noGrp="1"/>
          </p:cNvSpPr>
          <p:nvPr>
            <p:ph idx="1"/>
          </p:nvPr>
        </p:nvSpPr>
        <p:spPr>
          <a:xfrm>
            <a:off x="18659477" y="4739647"/>
            <a:ext cx="22219920" cy="23393400"/>
          </a:xfrm>
        </p:spPr>
        <p:txBody>
          <a:bodyPr/>
          <a:lstStyle>
            <a:lvl1pPr>
              <a:defRPr sz="15360"/>
            </a:lvl1pPr>
            <a:lvl2pPr>
              <a:defRPr sz="13440"/>
            </a:lvl2pPr>
            <a:lvl3pPr>
              <a:defRPr sz="11520"/>
            </a:lvl3pPr>
            <a:lvl4pPr>
              <a:defRPr sz="9600"/>
            </a:lvl4pPr>
            <a:lvl5pPr>
              <a:defRPr sz="9600"/>
            </a:lvl5pPr>
            <a:lvl6pPr>
              <a:defRPr sz="9600"/>
            </a:lvl6pPr>
            <a:lvl7pPr>
              <a:defRPr sz="9600"/>
            </a:lvl7pPr>
            <a:lvl8pPr>
              <a:defRPr sz="9600"/>
            </a:lvl8pPr>
            <a:lvl9pPr>
              <a:defRPr sz="9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023237" y="9875520"/>
            <a:ext cx="14156054"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5" name="Date Placeholder 4"/>
          <p:cNvSpPr>
            <a:spLocks noGrp="1"/>
          </p:cNvSpPr>
          <p:nvPr>
            <p:ph type="dt" sz="half" idx="10"/>
          </p:nvPr>
        </p:nvSpPr>
        <p:spPr/>
        <p:txBody>
          <a:bodyPr/>
          <a:lstStyle/>
          <a:p>
            <a:fld id="{F3EEF6A0-101C-4A86-B05B-FA1310B66119}" type="datetimeFigureOut">
              <a:rPr lang="en-US" smtClean="0"/>
              <a:t>1/14/2023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96701F-F2F1-4E14-BB7C-33FD56B86865}" type="slidenum">
              <a:rPr lang="en-US" smtClean="0"/>
              <a:t>‹#›</a:t>
            </a:fld>
            <a:endParaRPr lang="en-US"/>
          </a:p>
        </p:txBody>
      </p:sp>
    </p:spTree>
    <p:extLst>
      <p:ext uri="{BB962C8B-B14F-4D97-AF65-F5344CB8AC3E}">
        <p14:creationId xmlns:p14="http://schemas.microsoft.com/office/powerpoint/2010/main" val="31283707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360"/>
            </a:lvl1pPr>
          </a:lstStyle>
          <a:p>
            <a:r>
              <a:rPr lang="en-US"/>
              <a:t>Click to edit Master title style</a:t>
            </a:r>
            <a:endParaRPr lang="en-US" dirty="0"/>
          </a:p>
        </p:txBody>
      </p:sp>
      <p:sp>
        <p:nvSpPr>
          <p:cNvPr id="3" name="Picture Placeholder 2"/>
          <p:cNvSpPr>
            <a:spLocks noGrp="1" noChangeAspect="1"/>
          </p:cNvSpPr>
          <p:nvPr>
            <p:ph type="pic" idx="1"/>
          </p:nvPr>
        </p:nvSpPr>
        <p:spPr>
          <a:xfrm>
            <a:off x="18659477" y="4739647"/>
            <a:ext cx="22219920" cy="23393400"/>
          </a:xfrm>
        </p:spPr>
        <p:txBody>
          <a:bodyPr anchor="t"/>
          <a:lstStyle>
            <a:lvl1pPr marL="0" indent="0">
              <a:buNone/>
              <a:defRPr sz="15360"/>
            </a:lvl1pPr>
            <a:lvl2pPr marL="2194560" indent="0">
              <a:buNone/>
              <a:defRPr sz="13440"/>
            </a:lvl2pPr>
            <a:lvl3pPr marL="4389120" indent="0">
              <a:buNone/>
              <a:defRPr sz="1152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r>
              <a:rPr lang="en-US"/>
              <a:t>Click icon to add picture</a:t>
            </a:r>
            <a:endParaRPr lang="en-US" dirty="0"/>
          </a:p>
        </p:txBody>
      </p:sp>
      <p:sp>
        <p:nvSpPr>
          <p:cNvPr id="4" name="Text Placeholder 3"/>
          <p:cNvSpPr>
            <a:spLocks noGrp="1"/>
          </p:cNvSpPr>
          <p:nvPr>
            <p:ph type="body" sz="half" idx="2"/>
          </p:nvPr>
        </p:nvSpPr>
        <p:spPr>
          <a:xfrm>
            <a:off x="3023237" y="9875520"/>
            <a:ext cx="14156054"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5" name="Date Placeholder 4"/>
          <p:cNvSpPr>
            <a:spLocks noGrp="1"/>
          </p:cNvSpPr>
          <p:nvPr>
            <p:ph type="dt" sz="half" idx="10"/>
          </p:nvPr>
        </p:nvSpPr>
        <p:spPr/>
        <p:txBody>
          <a:bodyPr/>
          <a:lstStyle/>
          <a:p>
            <a:fld id="{F3EEF6A0-101C-4A86-B05B-FA1310B66119}" type="datetimeFigureOut">
              <a:rPr lang="en-US" smtClean="0"/>
              <a:t>1/14/2023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96701F-F2F1-4E14-BB7C-33FD56B86865}" type="slidenum">
              <a:rPr lang="en-US" smtClean="0"/>
              <a:t>‹#›</a:t>
            </a:fld>
            <a:endParaRPr lang="en-US"/>
          </a:p>
        </p:txBody>
      </p:sp>
    </p:spTree>
    <p:extLst>
      <p:ext uri="{BB962C8B-B14F-4D97-AF65-F5344CB8AC3E}">
        <p14:creationId xmlns:p14="http://schemas.microsoft.com/office/powerpoint/2010/main" val="14743220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17520" y="1752607"/>
            <a:ext cx="37856160" cy="6362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017520" y="8763000"/>
            <a:ext cx="37856160" cy="2088642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017520" y="30510487"/>
            <a:ext cx="9875520" cy="1752600"/>
          </a:xfrm>
          <a:prstGeom prst="rect">
            <a:avLst/>
          </a:prstGeom>
        </p:spPr>
        <p:txBody>
          <a:bodyPr vert="horz" lIns="91440" tIns="45720" rIns="91440" bIns="45720" rtlCol="0" anchor="ctr"/>
          <a:lstStyle>
            <a:lvl1pPr algn="l">
              <a:defRPr sz="5760">
                <a:solidFill>
                  <a:schemeClr val="tx1">
                    <a:tint val="75000"/>
                  </a:schemeClr>
                </a:solidFill>
              </a:defRPr>
            </a:lvl1pPr>
          </a:lstStyle>
          <a:p>
            <a:fld id="{F3EEF6A0-101C-4A86-B05B-FA1310B66119}" type="datetimeFigureOut">
              <a:rPr lang="en-US" smtClean="0"/>
              <a:t>1/14/2023</a:t>
            </a:fld>
            <a:endParaRPr lang="en-US"/>
          </a:p>
        </p:txBody>
      </p:sp>
      <p:sp>
        <p:nvSpPr>
          <p:cNvPr id="5" name="Footer Placeholder 4"/>
          <p:cNvSpPr>
            <a:spLocks noGrp="1"/>
          </p:cNvSpPr>
          <p:nvPr>
            <p:ph type="ftr" sz="quarter" idx="3"/>
          </p:nvPr>
        </p:nvSpPr>
        <p:spPr>
          <a:xfrm>
            <a:off x="14538960" y="30510487"/>
            <a:ext cx="14813280" cy="1752600"/>
          </a:xfrm>
          <a:prstGeom prst="rect">
            <a:avLst/>
          </a:prstGeom>
        </p:spPr>
        <p:txBody>
          <a:bodyPr vert="horz" lIns="91440" tIns="45720" rIns="91440" bIns="45720" rtlCol="0" anchor="ctr"/>
          <a:lstStyle>
            <a:lvl1pPr algn="ctr">
              <a:defRPr sz="576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0998160" y="30510487"/>
            <a:ext cx="9875520" cy="1752600"/>
          </a:xfrm>
          <a:prstGeom prst="rect">
            <a:avLst/>
          </a:prstGeom>
        </p:spPr>
        <p:txBody>
          <a:bodyPr vert="horz" lIns="91440" tIns="45720" rIns="91440" bIns="45720" rtlCol="0" anchor="ctr"/>
          <a:lstStyle>
            <a:lvl1pPr algn="r">
              <a:defRPr sz="5760">
                <a:solidFill>
                  <a:schemeClr val="tx1">
                    <a:tint val="75000"/>
                  </a:schemeClr>
                </a:solidFill>
              </a:defRPr>
            </a:lvl1pPr>
          </a:lstStyle>
          <a:p>
            <a:fld id="{7896701F-F2F1-4E14-BB7C-33FD56B86865}" type="slidenum">
              <a:rPr lang="en-US" smtClean="0"/>
              <a:t>‹#›</a:t>
            </a:fld>
            <a:endParaRPr lang="en-US"/>
          </a:p>
        </p:txBody>
      </p:sp>
    </p:spTree>
    <p:extLst>
      <p:ext uri="{BB962C8B-B14F-4D97-AF65-F5344CB8AC3E}">
        <p14:creationId xmlns:p14="http://schemas.microsoft.com/office/powerpoint/2010/main" val="14434414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389120" rtl="0" eaLnBrk="1" latinLnBrk="0" hangingPunct="1">
        <a:lnSpc>
          <a:spcPct val="90000"/>
        </a:lnSpc>
        <a:spcBef>
          <a:spcPct val="0"/>
        </a:spcBef>
        <a:buNone/>
        <a:defRPr sz="21120" kern="1200">
          <a:solidFill>
            <a:schemeClr val="tx1"/>
          </a:solidFill>
          <a:latin typeface="+mj-lt"/>
          <a:ea typeface="+mj-ea"/>
          <a:cs typeface="+mj-cs"/>
        </a:defRPr>
      </a:lvl1pPr>
    </p:titleStyle>
    <p:bodyStyle>
      <a:lvl1pPr marL="1097280" indent="-1097280" algn="l" defTabSz="4389120" rtl="0" eaLnBrk="1" latinLnBrk="0" hangingPunct="1">
        <a:lnSpc>
          <a:spcPct val="90000"/>
        </a:lnSpc>
        <a:spcBef>
          <a:spcPts val="4800"/>
        </a:spcBef>
        <a:buFont typeface="Arial" panose="020B0604020202020204" pitchFamily="34" charset="0"/>
        <a:buChar char="•"/>
        <a:defRPr sz="13440" kern="1200">
          <a:solidFill>
            <a:schemeClr val="tx1"/>
          </a:solidFill>
          <a:latin typeface="+mn-lt"/>
          <a:ea typeface="+mn-ea"/>
          <a:cs typeface="+mn-cs"/>
        </a:defRPr>
      </a:lvl1pPr>
      <a:lvl2pPr marL="3291840" indent="-1097280" algn="l" defTabSz="4389120" rtl="0" eaLnBrk="1" latinLnBrk="0" hangingPunct="1">
        <a:lnSpc>
          <a:spcPct val="90000"/>
        </a:lnSpc>
        <a:spcBef>
          <a:spcPts val="2400"/>
        </a:spcBef>
        <a:buFont typeface="Arial" panose="020B0604020202020204" pitchFamily="34" charset="0"/>
        <a:buChar char="•"/>
        <a:defRPr sz="11520" kern="1200">
          <a:solidFill>
            <a:schemeClr val="tx1"/>
          </a:solidFill>
          <a:latin typeface="+mn-lt"/>
          <a:ea typeface="+mn-ea"/>
          <a:cs typeface="+mn-cs"/>
        </a:defRPr>
      </a:lvl2pPr>
      <a:lvl3pPr marL="5486400" indent="-1097280" algn="l" defTabSz="4389120" rtl="0" eaLnBrk="1" latinLnBrk="0" hangingPunct="1">
        <a:lnSpc>
          <a:spcPct val="90000"/>
        </a:lnSpc>
        <a:spcBef>
          <a:spcPts val="2400"/>
        </a:spcBef>
        <a:buFont typeface="Arial" panose="020B0604020202020204" pitchFamily="34" charset="0"/>
        <a:buChar char="•"/>
        <a:defRPr sz="9600" kern="1200">
          <a:solidFill>
            <a:schemeClr val="tx1"/>
          </a:solidFill>
          <a:latin typeface="+mn-lt"/>
          <a:ea typeface="+mn-ea"/>
          <a:cs typeface="+mn-cs"/>
        </a:defRPr>
      </a:lvl3pPr>
      <a:lvl4pPr marL="76809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4pPr>
      <a:lvl5pPr marL="987552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5pPr>
      <a:lvl6pPr marL="1207008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6pPr>
      <a:lvl7pPr marL="1426464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7pPr>
      <a:lvl8pPr marL="1645920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8pPr>
      <a:lvl9pPr marL="186537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9pPr>
    </p:bodyStyle>
    <p:otherStyle>
      <a:defPPr>
        <a:defRPr lang="en-US"/>
      </a:defPPr>
      <a:lvl1pPr marL="0" algn="l" defTabSz="4389120" rtl="0" eaLnBrk="1" latinLnBrk="0" hangingPunct="1">
        <a:defRPr sz="8640" kern="1200">
          <a:solidFill>
            <a:schemeClr val="tx1"/>
          </a:solidFill>
          <a:latin typeface="+mn-lt"/>
          <a:ea typeface="+mn-ea"/>
          <a:cs typeface="+mn-cs"/>
        </a:defRPr>
      </a:lvl1pPr>
      <a:lvl2pPr marL="2194560" algn="l" defTabSz="4389120" rtl="0" eaLnBrk="1" latinLnBrk="0" hangingPunct="1">
        <a:defRPr sz="8640" kern="1200">
          <a:solidFill>
            <a:schemeClr val="tx1"/>
          </a:solidFill>
          <a:latin typeface="+mn-lt"/>
          <a:ea typeface="+mn-ea"/>
          <a:cs typeface="+mn-cs"/>
        </a:defRPr>
      </a:lvl2pPr>
      <a:lvl3pPr marL="4389120" algn="l" defTabSz="4389120" rtl="0" eaLnBrk="1" latinLnBrk="0" hangingPunct="1">
        <a:defRPr sz="8640" kern="1200">
          <a:solidFill>
            <a:schemeClr val="tx1"/>
          </a:solidFill>
          <a:latin typeface="+mn-lt"/>
          <a:ea typeface="+mn-ea"/>
          <a:cs typeface="+mn-cs"/>
        </a:defRPr>
      </a:lvl3pPr>
      <a:lvl4pPr marL="6583680" algn="l" defTabSz="4389120" rtl="0" eaLnBrk="1" latinLnBrk="0" hangingPunct="1">
        <a:defRPr sz="8640" kern="1200">
          <a:solidFill>
            <a:schemeClr val="tx1"/>
          </a:solidFill>
          <a:latin typeface="+mn-lt"/>
          <a:ea typeface="+mn-ea"/>
          <a:cs typeface="+mn-cs"/>
        </a:defRPr>
      </a:lvl4pPr>
      <a:lvl5pPr marL="8778240" algn="l" defTabSz="4389120" rtl="0" eaLnBrk="1" latinLnBrk="0" hangingPunct="1">
        <a:defRPr sz="8640" kern="1200">
          <a:solidFill>
            <a:schemeClr val="tx1"/>
          </a:solidFill>
          <a:latin typeface="+mn-lt"/>
          <a:ea typeface="+mn-ea"/>
          <a:cs typeface="+mn-cs"/>
        </a:defRPr>
      </a:lvl5pPr>
      <a:lvl6pPr marL="10972800" algn="l" defTabSz="4389120" rtl="0" eaLnBrk="1" latinLnBrk="0" hangingPunct="1">
        <a:defRPr sz="8640" kern="1200">
          <a:solidFill>
            <a:schemeClr val="tx1"/>
          </a:solidFill>
          <a:latin typeface="+mn-lt"/>
          <a:ea typeface="+mn-ea"/>
          <a:cs typeface="+mn-cs"/>
        </a:defRPr>
      </a:lvl6pPr>
      <a:lvl7pPr marL="13167360" algn="l" defTabSz="4389120" rtl="0" eaLnBrk="1" latinLnBrk="0" hangingPunct="1">
        <a:defRPr sz="8640" kern="1200">
          <a:solidFill>
            <a:schemeClr val="tx1"/>
          </a:solidFill>
          <a:latin typeface="+mn-lt"/>
          <a:ea typeface="+mn-ea"/>
          <a:cs typeface="+mn-cs"/>
        </a:defRPr>
      </a:lvl7pPr>
      <a:lvl8pPr marL="15361920" algn="l" defTabSz="4389120" rtl="0" eaLnBrk="1" latinLnBrk="0" hangingPunct="1">
        <a:defRPr sz="8640" kern="1200">
          <a:solidFill>
            <a:schemeClr val="tx1"/>
          </a:solidFill>
          <a:latin typeface="+mn-lt"/>
          <a:ea typeface="+mn-ea"/>
          <a:cs typeface="+mn-cs"/>
        </a:defRPr>
      </a:lvl8pPr>
      <a:lvl9pPr marL="17556480" algn="l" defTabSz="4389120" rtl="0" eaLnBrk="1" latinLnBrk="0" hangingPunct="1">
        <a:defRPr sz="86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image" Target="../media/image12.png"/><Relationship Id="rId18" Type="http://schemas.openxmlformats.org/officeDocument/2006/relationships/image" Target="../media/image17.png"/><Relationship Id="rId26" Type="http://schemas.openxmlformats.org/officeDocument/2006/relationships/image" Target="../media/image25.png"/><Relationship Id="rId3" Type="http://schemas.openxmlformats.org/officeDocument/2006/relationships/image" Target="../media/image2.jpeg"/><Relationship Id="rId21" Type="http://schemas.openxmlformats.org/officeDocument/2006/relationships/image" Target="../media/image20.png"/><Relationship Id="rId34" Type="http://schemas.openxmlformats.org/officeDocument/2006/relationships/image" Target="../media/image33.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png"/><Relationship Id="rId25" Type="http://schemas.openxmlformats.org/officeDocument/2006/relationships/image" Target="../media/image24.png"/><Relationship Id="rId33" Type="http://schemas.openxmlformats.org/officeDocument/2006/relationships/image" Target="../media/image32.png"/><Relationship Id="rId2" Type="http://schemas.openxmlformats.org/officeDocument/2006/relationships/image" Target="../media/image1.png"/><Relationship Id="rId16" Type="http://schemas.openxmlformats.org/officeDocument/2006/relationships/image" Target="../media/image15.png"/><Relationship Id="rId20" Type="http://schemas.openxmlformats.org/officeDocument/2006/relationships/image" Target="../media/image19.png"/><Relationship Id="rId29" Type="http://schemas.openxmlformats.org/officeDocument/2006/relationships/image" Target="../media/image28.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png"/><Relationship Id="rId24" Type="http://schemas.openxmlformats.org/officeDocument/2006/relationships/image" Target="../media/image23.png"/><Relationship Id="rId32" Type="http://schemas.openxmlformats.org/officeDocument/2006/relationships/image" Target="../media/image31.png"/><Relationship Id="rId5" Type="http://schemas.openxmlformats.org/officeDocument/2006/relationships/image" Target="../media/image4.png"/><Relationship Id="rId15" Type="http://schemas.openxmlformats.org/officeDocument/2006/relationships/image" Target="../media/image14.png"/><Relationship Id="rId23" Type="http://schemas.openxmlformats.org/officeDocument/2006/relationships/image" Target="../media/image22.png"/><Relationship Id="rId28" Type="http://schemas.openxmlformats.org/officeDocument/2006/relationships/image" Target="../media/image27.png"/><Relationship Id="rId10" Type="http://schemas.openxmlformats.org/officeDocument/2006/relationships/image" Target="../media/image9.png"/><Relationship Id="rId19" Type="http://schemas.openxmlformats.org/officeDocument/2006/relationships/image" Target="../media/image18.png"/><Relationship Id="rId31" Type="http://schemas.openxmlformats.org/officeDocument/2006/relationships/image" Target="../media/image30.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 Id="rId22" Type="http://schemas.openxmlformats.org/officeDocument/2006/relationships/image" Target="../media/image21.png"/><Relationship Id="rId27" Type="http://schemas.openxmlformats.org/officeDocument/2006/relationships/image" Target="../media/image26.png"/><Relationship Id="rId30" Type="http://schemas.openxmlformats.org/officeDocument/2006/relationships/image" Target="../media/image29.png"/><Relationship Id="rId8"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Rounded Rectangle 21">
            <a:extLst>
              <a:ext uri="{FF2B5EF4-FFF2-40B4-BE49-F238E27FC236}">
                <a16:creationId xmlns:a16="http://schemas.microsoft.com/office/drawing/2014/main" id="{92E7E426-A378-8F5A-0C1A-7F410F71344E}"/>
              </a:ext>
            </a:extLst>
          </p:cNvPr>
          <p:cNvSpPr/>
          <p:nvPr/>
        </p:nvSpPr>
        <p:spPr>
          <a:xfrm>
            <a:off x="722451" y="17807811"/>
            <a:ext cx="13468151" cy="5620463"/>
          </a:xfrm>
          <a:prstGeom prst="roundRect">
            <a:avLst>
              <a:gd name="adj" fmla="val 5075"/>
            </a:avLst>
          </a:prstGeom>
          <a:solidFill>
            <a:schemeClr val="bg1"/>
          </a:solidFill>
          <a:ln w="12700">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endParaRPr lang="en-US" sz="2400" dirty="0">
              <a:solidFill>
                <a:schemeClr val="tx1"/>
              </a:solidFill>
              <a:latin typeface="Sans serif"/>
              <a:cs typeface="Times New Roman" panose="02020603050405020304" pitchFamily="18" charset="0"/>
            </a:endParaRPr>
          </a:p>
        </p:txBody>
      </p:sp>
      <p:pic>
        <p:nvPicPr>
          <p:cNvPr id="101" name="Picture 100">
            <a:extLst>
              <a:ext uri="{FF2B5EF4-FFF2-40B4-BE49-F238E27FC236}">
                <a16:creationId xmlns:a16="http://schemas.microsoft.com/office/drawing/2014/main" id="{764D2CF8-8D31-BCAE-9448-72346CCA16B5}"/>
              </a:ext>
            </a:extLst>
          </p:cNvPr>
          <p:cNvPicPr>
            <a:picLocks noChangeAspect="1"/>
          </p:cNvPicPr>
          <p:nvPr/>
        </p:nvPicPr>
        <p:blipFill>
          <a:blip r:embed="rId2"/>
          <a:stretch>
            <a:fillRect/>
          </a:stretch>
        </p:blipFill>
        <p:spPr>
          <a:xfrm>
            <a:off x="8789220" y="17982421"/>
            <a:ext cx="5303211" cy="5036941"/>
          </a:xfrm>
          <a:prstGeom prst="rect">
            <a:avLst/>
          </a:prstGeom>
        </p:spPr>
      </p:pic>
      <p:sp>
        <p:nvSpPr>
          <p:cNvPr id="102" name="Rounded Rectangle 21">
            <a:extLst>
              <a:ext uri="{FF2B5EF4-FFF2-40B4-BE49-F238E27FC236}">
                <a16:creationId xmlns:a16="http://schemas.microsoft.com/office/drawing/2014/main" id="{A9EFEEA1-8F78-20D2-0ECE-E427BF40E15C}"/>
              </a:ext>
            </a:extLst>
          </p:cNvPr>
          <p:cNvSpPr/>
          <p:nvPr/>
        </p:nvSpPr>
        <p:spPr>
          <a:xfrm>
            <a:off x="722452" y="6207848"/>
            <a:ext cx="13500402" cy="9919854"/>
          </a:xfrm>
          <a:prstGeom prst="roundRect">
            <a:avLst>
              <a:gd name="adj" fmla="val 5075"/>
            </a:avLst>
          </a:prstGeom>
          <a:solidFill>
            <a:schemeClr val="bg1"/>
          </a:solidFill>
          <a:ln w="12700">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endParaRPr lang="en-US" sz="2400" dirty="0">
              <a:solidFill>
                <a:schemeClr val="tx1"/>
              </a:solidFill>
              <a:latin typeface="Sans serif"/>
              <a:cs typeface="Times New Roman" panose="02020603050405020304" pitchFamily="18" charset="0"/>
            </a:endParaRPr>
          </a:p>
        </p:txBody>
      </p:sp>
      <p:sp>
        <p:nvSpPr>
          <p:cNvPr id="103" name="Rectangle 102">
            <a:extLst>
              <a:ext uri="{FF2B5EF4-FFF2-40B4-BE49-F238E27FC236}">
                <a16:creationId xmlns:a16="http://schemas.microsoft.com/office/drawing/2014/main" id="{55316491-ADE0-40EB-9D82-F64C879CEEC2}"/>
              </a:ext>
            </a:extLst>
          </p:cNvPr>
          <p:cNvSpPr/>
          <p:nvPr/>
        </p:nvSpPr>
        <p:spPr>
          <a:xfrm>
            <a:off x="1166435" y="11985232"/>
            <a:ext cx="8846389" cy="3959697"/>
          </a:xfrm>
          <a:prstGeom prst="rect">
            <a:avLst/>
          </a:prstGeom>
          <a:solidFill>
            <a:srgbClr val="EFDE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Sans serif"/>
              <a:cs typeface="Times New Roman" panose="02020603050405020304" pitchFamily="18" charset="0"/>
            </a:endParaRPr>
          </a:p>
        </p:txBody>
      </p:sp>
      <p:sp>
        <p:nvSpPr>
          <p:cNvPr id="104" name="Rounded Rectangle 221">
            <a:extLst>
              <a:ext uri="{FF2B5EF4-FFF2-40B4-BE49-F238E27FC236}">
                <a16:creationId xmlns:a16="http://schemas.microsoft.com/office/drawing/2014/main" id="{3974029B-DB6E-1E3A-D0F9-FDB149D4E294}"/>
              </a:ext>
            </a:extLst>
          </p:cNvPr>
          <p:cNvSpPr/>
          <p:nvPr/>
        </p:nvSpPr>
        <p:spPr>
          <a:xfrm>
            <a:off x="29697172" y="6204846"/>
            <a:ext cx="13479925" cy="21316688"/>
          </a:xfrm>
          <a:prstGeom prst="roundRect">
            <a:avLst>
              <a:gd name="adj" fmla="val 5702"/>
            </a:avLst>
          </a:prstGeom>
          <a:ln w="12700">
            <a:solidFill>
              <a:schemeClr val="accent1">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endParaRPr lang="en-US" sz="2400" dirty="0">
              <a:solidFill>
                <a:schemeClr val="tx1"/>
              </a:solidFill>
              <a:latin typeface="Sans serif"/>
              <a:cs typeface="Times New Roman" panose="02020603050405020304" pitchFamily="18" charset="0"/>
            </a:endParaRPr>
          </a:p>
        </p:txBody>
      </p:sp>
      <p:sp>
        <p:nvSpPr>
          <p:cNvPr id="105" name="Rectangle 104">
            <a:extLst>
              <a:ext uri="{FF2B5EF4-FFF2-40B4-BE49-F238E27FC236}">
                <a16:creationId xmlns:a16="http://schemas.microsoft.com/office/drawing/2014/main" id="{140ED22E-906D-C9C2-2390-9824A3FE4063}"/>
              </a:ext>
            </a:extLst>
          </p:cNvPr>
          <p:cNvSpPr/>
          <p:nvPr/>
        </p:nvSpPr>
        <p:spPr>
          <a:xfrm>
            <a:off x="29931091" y="20599024"/>
            <a:ext cx="13030676" cy="6432882"/>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Sans serif"/>
            </a:endParaRPr>
          </a:p>
        </p:txBody>
      </p:sp>
      <p:sp>
        <p:nvSpPr>
          <p:cNvPr id="106" name="Rectangle 105">
            <a:extLst>
              <a:ext uri="{FF2B5EF4-FFF2-40B4-BE49-F238E27FC236}">
                <a16:creationId xmlns:a16="http://schemas.microsoft.com/office/drawing/2014/main" id="{40176340-EAE2-4AD7-61F0-057611127EC7}"/>
              </a:ext>
            </a:extLst>
          </p:cNvPr>
          <p:cNvSpPr/>
          <p:nvPr/>
        </p:nvSpPr>
        <p:spPr>
          <a:xfrm>
            <a:off x="29931092" y="13523327"/>
            <a:ext cx="13030676" cy="6432882"/>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Sans serif"/>
            </a:endParaRPr>
          </a:p>
        </p:txBody>
      </p:sp>
      <p:sp>
        <p:nvSpPr>
          <p:cNvPr id="107" name="Rectangle 106">
            <a:extLst>
              <a:ext uri="{FF2B5EF4-FFF2-40B4-BE49-F238E27FC236}">
                <a16:creationId xmlns:a16="http://schemas.microsoft.com/office/drawing/2014/main" id="{578A397F-3BE8-88A4-E447-7F57108E7C75}"/>
              </a:ext>
            </a:extLst>
          </p:cNvPr>
          <p:cNvSpPr/>
          <p:nvPr/>
        </p:nvSpPr>
        <p:spPr>
          <a:xfrm>
            <a:off x="29931091" y="6744387"/>
            <a:ext cx="13030676" cy="6432882"/>
          </a:xfrm>
          <a:prstGeom prst="rect">
            <a:avLst/>
          </a:prstGeom>
          <a:solidFill>
            <a:srgbClr val="F8DCD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Sans serif"/>
            </a:endParaRPr>
          </a:p>
        </p:txBody>
      </p:sp>
      <p:sp>
        <p:nvSpPr>
          <p:cNvPr id="108" name="Rounded Rectangle 90">
            <a:extLst>
              <a:ext uri="{FF2B5EF4-FFF2-40B4-BE49-F238E27FC236}">
                <a16:creationId xmlns:a16="http://schemas.microsoft.com/office/drawing/2014/main" id="{E2200CA1-D8C9-9B39-1B2D-BC3297FC9FB0}"/>
              </a:ext>
            </a:extLst>
          </p:cNvPr>
          <p:cNvSpPr/>
          <p:nvPr/>
        </p:nvSpPr>
        <p:spPr>
          <a:xfrm>
            <a:off x="686649" y="24794344"/>
            <a:ext cx="13468152" cy="7531431"/>
          </a:xfrm>
          <a:prstGeom prst="roundRect">
            <a:avLst>
              <a:gd name="adj" fmla="val 5702"/>
            </a:avLst>
          </a:prstGeom>
          <a:solidFill>
            <a:schemeClr val="bg1"/>
          </a:solidFill>
          <a:ln w="12700">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rtl="0">
              <a:spcBef>
                <a:spcPts val="0"/>
              </a:spcBef>
              <a:spcAft>
                <a:spcPts val="0"/>
              </a:spcAft>
            </a:pPr>
            <a:endParaRPr lang="en-US" sz="2400" dirty="0">
              <a:solidFill>
                <a:schemeClr val="tx1"/>
              </a:solidFill>
              <a:latin typeface="Sans serif"/>
              <a:cs typeface="Times New Roman" panose="02020603050405020304" pitchFamily="18" charset="0"/>
            </a:endParaRPr>
          </a:p>
        </p:txBody>
      </p:sp>
      <p:sp>
        <p:nvSpPr>
          <p:cNvPr id="109" name="Rectangle 108">
            <a:extLst>
              <a:ext uri="{FF2B5EF4-FFF2-40B4-BE49-F238E27FC236}">
                <a16:creationId xmlns:a16="http://schemas.microsoft.com/office/drawing/2014/main" id="{F8923540-EC52-0828-2FEE-EBAA644F36DB}"/>
              </a:ext>
            </a:extLst>
          </p:cNvPr>
          <p:cNvSpPr/>
          <p:nvPr/>
        </p:nvSpPr>
        <p:spPr>
          <a:xfrm>
            <a:off x="1129667" y="25004898"/>
            <a:ext cx="6132524" cy="125878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Sans serif"/>
              <a:cs typeface="Times New Roman" panose="02020603050405020304" pitchFamily="18" charset="0"/>
            </a:endParaRPr>
          </a:p>
        </p:txBody>
      </p:sp>
      <p:sp>
        <p:nvSpPr>
          <p:cNvPr id="110" name="Rounded Rectangle 221">
            <a:extLst>
              <a:ext uri="{FF2B5EF4-FFF2-40B4-BE49-F238E27FC236}">
                <a16:creationId xmlns:a16="http://schemas.microsoft.com/office/drawing/2014/main" id="{ABF42036-C410-3B09-FE9E-7CE0E59A36B4}"/>
              </a:ext>
            </a:extLst>
          </p:cNvPr>
          <p:cNvSpPr/>
          <p:nvPr/>
        </p:nvSpPr>
        <p:spPr>
          <a:xfrm>
            <a:off x="15202547" y="14183545"/>
            <a:ext cx="13588721" cy="12841607"/>
          </a:xfrm>
          <a:prstGeom prst="roundRect">
            <a:avLst>
              <a:gd name="adj" fmla="val 5702"/>
            </a:avLst>
          </a:prstGeom>
          <a:ln w="12700">
            <a:solidFill>
              <a:schemeClr val="accent1">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endParaRPr lang="en-US" sz="2400" dirty="0">
              <a:solidFill>
                <a:schemeClr val="tx1"/>
              </a:solidFill>
              <a:latin typeface="Sans serif"/>
              <a:cs typeface="Times New Roman" panose="02020603050405020304" pitchFamily="18" charset="0"/>
            </a:endParaRPr>
          </a:p>
        </p:txBody>
      </p:sp>
      <p:sp>
        <p:nvSpPr>
          <p:cNvPr id="111" name="Rectangle 110">
            <a:extLst>
              <a:ext uri="{FF2B5EF4-FFF2-40B4-BE49-F238E27FC236}">
                <a16:creationId xmlns:a16="http://schemas.microsoft.com/office/drawing/2014/main" id="{6E75C2DF-948F-E8C3-7FF6-8A5EE12B9857}"/>
              </a:ext>
            </a:extLst>
          </p:cNvPr>
          <p:cNvSpPr/>
          <p:nvPr/>
        </p:nvSpPr>
        <p:spPr>
          <a:xfrm>
            <a:off x="1029940" y="21629783"/>
            <a:ext cx="7562879" cy="1329854"/>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rtl="0">
              <a:spcBef>
                <a:spcPts val="0"/>
              </a:spcBef>
              <a:spcAft>
                <a:spcPts val="0"/>
              </a:spcAft>
              <a:buAutoNum type="arabicPeriod"/>
            </a:pPr>
            <a:endParaRPr lang="en-US" sz="2400" dirty="0">
              <a:latin typeface="Sans serif"/>
              <a:cs typeface="Times New Roman" panose="02020603050405020304" pitchFamily="18" charset="0"/>
            </a:endParaRPr>
          </a:p>
          <a:p>
            <a:pPr rtl="0">
              <a:spcBef>
                <a:spcPts val="0"/>
              </a:spcBef>
              <a:spcAft>
                <a:spcPts val="0"/>
              </a:spcAft>
            </a:pPr>
            <a:r>
              <a:rPr lang="en-US" sz="2400" b="0" u="none" strike="noStrike" dirty="0">
                <a:solidFill>
                  <a:srgbClr val="000000"/>
                </a:solidFill>
                <a:effectLst/>
                <a:latin typeface="Sans serif"/>
                <a:cs typeface="Times New Roman" panose="02020603050405020304" pitchFamily="18" charset="0"/>
              </a:rPr>
              <a:t>To what accuracy can the MASC AI classify images of mosquitoes between three genera that are the leading cause of vector-borne diseases by mosquitoes?</a:t>
            </a:r>
            <a:endParaRPr lang="en-US" sz="2400" dirty="0">
              <a:solidFill>
                <a:schemeClr val="tx1"/>
              </a:solidFill>
              <a:latin typeface="Sans serif"/>
              <a:cs typeface="Times New Roman" panose="02020603050405020304" pitchFamily="18" charset="0"/>
            </a:endParaRPr>
          </a:p>
          <a:p>
            <a:pPr algn="ctr"/>
            <a:endParaRPr lang="en-US" sz="2400" dirty="0">
              <a:latin typeface="Sans serif"/>
            </a:endParaRPr>
          </a:p>
        </p:txBody>
      </p:sp>
      <p:sp>
        <p:nvSpPr>
          <p:cNvPr id="112" name="Rectangle 111">
            <a:extLst>
              <a:ext uri="{FF2B5EF4-FFF2-40B4-BE49-F238E27FC236}">
                <a16:creationId xmlns:a16="http://schemas.microsoft.com/office/drawing/2014/main" id="{A1E3894F-425C-F12B-AFA7-D92FF8C73248}"/>
              </a:ext>
            </a:extLst>
          </p:cNvPr>
          <p:cNvSpPr/>
          <p:nvPr/>
        </p:nvSpPr>
        <p:spPr>
          <a:xfrm>
            <a:off x="1027027" y="19929970"/>
            <a:ext cx="7543571" cy="1329853"/>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0" u="none" strike="noStrike" dirty="0">
                <a:solidFill>
                  <a:srgbClr val="000000"/>
                </a:solidFill>
                <a:effectLst/>
                <a:latin typeface="Sans serif"/>
                <a:cs typeface="Times New Roman" panose="02020603050405020304" pitchFamily="18" charset="0"/>
              </a:rPr>
              <a:t>What percentage of the GLOBE MHM database species classification was inaccurate before correction from the data verification team?</a:t>
            </a:r>
          </a:p>
        </p:txBody>
      </p:sp>
      <p:sp>
        <p:nvSpPr>
          <p:cNvPr id="113" name="Rectangle 112">
            <a:extLst>
              <a:ext uri="{FF2B5EF4-FFF2-40B4-BE49-F238E27FC236}">
                <a16:creationId xmlns:a16="http://schemas.microsoft.com/office/drawing/2014/main" id="{16A07DF0-A8FE-7D9A-F000-D67499345E9C}"/>
              </a:ext>
            </a:extLst>
          </p:cNvPr>
          <p:cNvSpPr/>
          <p:nvPr/>
        </p:nvSpPr>
        <p:spPr>
          <a:xfrm>
            <a:off x="1029940" y="18140914"/>
            <a:ext cx="7562879" cy="1329853"/>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b="0" u="none" strike="noStrike" dirty="0">
                <a:solidFill>
                  <a:srgbClr val="000000"/>
                </a:solidFill>
                <a:effectLst/>
                <a:latin typeface="Sans serif"/>
                <a:cs typeface="Times New Roman" panose="02020603050405020304" pitchFamily="18" charset="0"/>
              </a:rPr>
              <a:t>What is the general understanding of Anopheles population demographics worldwide, and how does it compare to the GLOBE MHM app’s database?</a:t>
            </a:r>
          </a:p>
        </p:txBody>
      </p:sp>
      <p:sp>
        <p:nvSpPr>
          <p:cNvPr id="114" name="Rounded Rectangle 217">
            <a:extLst>
              <a:ext uri="{FF2B5EF4-FFF2-40B4-BE49-F238E27FC236}">
                <a16:creationId xmlns:a16="http://schemas.microsoft.com/office/drawing/2014/main" id="{1DBB01DB-4072-C0EC-91D0-3E5C67E36B30}"/>
              </a:ext>
            </a:extLst>
          </p:cNvPr>
          <p:cNvSpPr/>
          <p:nvPr/>
        </p:nvSpPr>
        <p:spPr>
          <a:xfrm>
            <a:off x="15168087" y="6178998"/>
            <a:ext cx="13588721" cy="6355902"/>
          </a:xfrm>
          <a:prstGeom prst="roundRect">
            <a:avLst>
              <a:gd name="adj" fmla="val 5702"/>
            </a:avLst>
          </a:prstGeom>
          <a:solidFill>
            <a:schemeClr val="bg1"/>
          </a:solidFill>
          <a:ln w="12700">
            <a:solidFill>
              <a:schemeClr val="accent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0">
                <a:effectLst/>
                <a:latin typeface="Sans serif"/>
              </a:rPr>
              <a:t> </a:t>
            </a:r>
            <a:endParaRPr lang="en-US" sz="2400" dirty="0">
              <a:latin typeface="Sans serif"/>
              <a:cs typeface="Times New Roman" panose="02020603050405020304" pitchFamily="18" charset="0"/>
            </a:endParaRPr>
          </a:p>
        </p:txBody>
      </p:sp>
      <p:sp>
        <p:nvSpPr>
          <p:cNvPr id="115" name="Rectangle 114">
            <a:extLst>
              <a:ext uri="{FF2B5EF4-FFF2-40B4-BE49-F238E27FC236}">
                <a16:creationId xmlns:a16="http://schemas.microsoft.com/office/drawing/2014/main" id="{DDC4CBC5-2501-49DA-A7CD-1729190A9A89}"/>
              </a:ext>
            </a:extLst>
          </p:cNvPr>
          <p:cNvSpPr/>
          <p:nvPr/>
        </p:nvSpPr>
        <p:spPr>
          <a:xfrm>
            <a:off x="15372010" y="6445235"/>
            <a:ext cx="13180876" cy="5823428"/>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Sans serif"/>
            </a:endParaRPr>
          </a:p>
        </p:txBody>
      </p:sp>
      <p:sp>
        <p:nvSpPr>
          <p:cNvPr id="116" name="TextBox 115">
            <a:extLst>
              <a:ext uri="{FF2B5EF4-FFF2-40B4-BE49-F238E27FC236}">
                <a16:creationId xmlns:a16="http://schemas.microsoft.com/office/drawing/2014/main" id="{13570E06-06EF-2BFE-EF52-039D0D8F0377}"/>
              </a:ext>
            </a:extLst>
          </p:cNvPr>
          <p:cNvSpPr txBox="1"/>
          <p:nvPr/>
        </p:nvSpPr>
        <p:spPr>
          <a:xfrm>
            <a:off x="0" y="0"/>
            <a:ext cx="43891200" cy="4506170"/>
          </a:xfrm>
          <a:prstGeom prst="rect">
            <a:avLst/>
          </a:prstGeom>
          <a:solidFill>
            <a:schemeClr val="accent4">
              <a:lumMod val="50000"/>
            </a:schemeClr>
          </a:solidFill>
          <a:ln w="38100">
            <a:solidFill>
              <a:schemeClr val="bg2">
                <a:lumMod val="10000"/>
              </a:schemeClr>
            </a:solidFill>
          </a:ln>
        </p:spPr>
        <p:txBody>
          <a:bodyPr wrap="square" rtlCol="0">
            <a:spAutoFit/>
          </a:bodyPr>
          <a:lstStyle/>
          <a:p>
            <a:pPr algn="ctr" defTabSz="991940">
              <a:lnSpc>
                <a:spcPct val="150000"/>
              </a:lnSpc>
              <a:spcBef>
                <a:spcPct val="0"/>
              </a:spcBef>
              <a:defRPr/>
            </a:pPr>
            <a:r>
              <a:rPr lang="en-US" sz="8500" b="1" dirty="0">
                <a:solidFill>
                  <a:schemeClr val="bg1"/>
                </a:solidFill>
                <a:latin typeface="Sans serif"/>
                <a:ea typeface="+mj-ea"/>
                <a:cs typeface="Times New Roman" panose="02020603050405020304" pitchFamily="18" charset="0"/>
              </a:rPr>
              <a:t>MASC AI: Novel Method for Effective Mosquito Data Classification and Mapping</a:t>
            </a:r>
          </a:p>
          <a:p>
            <a:pPr algn="ctr" defTabSz="991940">
              <a:lnSpc>
                <a:spcPct val="150000"/>
              </a:lnSpc>
              <a:spcBef>
                <a:spcPct val="0"/>
              </a:spcBef>
              <a:defRPr/>
            </a:pPr>
            <a:r>
              <a:rPr lang="en-US" sz="5600" b="1" i="0" u="none" strike="noStrike" dirty="0">
                <a:solidFill>
                  <a:schemeClr val="bg1"/>
                </a:solidFill>
                <a:effectLst/>
                <a:latin typeface="Sans serif"/>
              </a:rPr>
              <a:t>Nikita Agrawal, </a:t>
            </a:r>
            <a:r>
              <a:rPr lang="en-US" sz="5600" b="1" i="0" u="none" strike="noStrike" dirty="0" err="1">
                <a:solidFill>
                  <a:schemeClr val="bg1"/>
                </a:solidFill>
                <a:effectLst/>
                <a:latin typeface="Sans serif"/>
              </a:rPr>
              <a:t>Samhitha</a:t>
            </a:r>
            <a:r>
              <a:rPr lang="en-US" sz="5600" b="1" i="0" u="none" strike="noStrike" dirty="0">
                <a:solidFill>
                  <a:schemeClr val="bg1"/>
                </a:solidFill>
                <a:effectLst/>
                <a:latin typeface="Sans serif"/>
              </a:rPr>
              <a:t> </a:t>
            </a:r>
            <a:r>
              <a:rPr lang="en-US" sz="5600" b="1" i="0" u="none" strike="noStrike" dirty="0" err="1">
                <a:solidFill>
                  <a:schemeClr val="bg1"/>
                </a:solidFill>
                <a:effectLst/>
                <a:latin typeface="Sans serif"/>
              </a:rPr>
              <a:t>Duggirala</a:t>
            </a:r>
            <a:r>
              <a:rPr lang="en-US" sz="5600" b="1" i="0" u="none" strike="noStrike" dirty="0">
                <a:solidFill>
                  <a:schemeClr val="bg1"/>
                </a:solidFill>
                <a:effectLst/>
                <a:latin typeface="Sans serif"/>
              </a:rPr>
              <a:t>, Elizabeth Gorman, William Hong, Joseph (Alex) Kim, </a:t>
            </a:r>
            <a:r>
              <a:rPr lang="en-US" sz="5600" b="1" i="0" u="none" strike="noStrike" dirty="0" err="1">
                <a:solidFill>
                  <a:schemeClr val="bg1"/>
                </a:solidFill>
                <a:effectLst/>
                <a:latin typeface="Sans serif"/>
              </a:rPr>
              <a:t>Nithin</a:t>
            </a:r>
            <a:r>
              <a:rPr lang="en-US" sz="5600" b="1" i="0" u="none" strike="noStrike" dirty="0">
                <a:solidFill>
                  <a:schemeClr val="bg1"/>
                </a:solidFill>
                <a:effectLst/>
                <a:latin typeface="Sans serif"/>
              </a:rPr>
              <a:t> Reddy, and </a:t>
            </a:r>
            <a:r>
              <a:rPr lang="en-US" sz="5600" b="1" i="0" u="none" strike="noStrike" dirty="0" err="1">
                <a:solidFill>
                  <a:schemeClr val="bg1"/>
                </a:solidFill>
                <a:effectLst/>
                <a:latin typeface="Sans serif"/>
              </a:rPr>
              <a:t>Aesha</a:t>
            </a:r>
            <a:r>
              <a:rPr lang="en-US" sz="5600" b="1" i="0" u="none" strike="noStrike" dirty="0">
                <a:solidFill>
                  <a:schemeClr val="bg1"/>
                </a:solidFill>
                <a:effectLst/>
                <a:latin typeface="Sans serif"/>
              </a:rPr>
              <a:t> Shah</a:t>
            </a:r>
          </a:p>
          <a:p>
            <a:pPr algn="ctr" defTabSz="991940">
              <a:lnSpc>
                <a:spcPct val="150000"/>
              </a:lnSpc>
              <a:spcBef>
                <a:spcPct val="0"/>
              </a:spcBef>
              <a:defRPr/>
            </a:pPr>
            <a:r>
              <a:rPr lang="en-US" sz="5600" b="1" dirty="0">
                <a:solidFill>
                  <a:schemeClr val="bg1"/>
                </a:solidFill>
                <a:latin typeface="Sans serif"/>
                <a:ea typeface="+mj-ea"/>
                <a:cs typeface="Times New Roman" panose="02020603050405020304" pitchFamily="18" charset="0"/>
              </a:rPr>
              <a:t>NASA SEES 2022 GLOBE Earth System Explorers </a:t>
            </a:r>
          </a:p>
        </p:txBody>
      </p:sp>
      <p:sp>
        <p:nvSpPr>
          <p:cNvPr id="117" name="TextBox 116">
            <a:extLst>
              <a:ext uri="{FF2B5EF4-FFF2-40B4-BE49-F238E27FC236}">
                <a16:creationId xmlns:a16="http://schemas.microsoft.com/office/drawing/2014/main" id="{9FF1831B-ABA2-FAFC-21E4-1530BD360289}"/>
              </a:ext>
            </a:extLst>
          </p:cNvPr>
          <p:cNvSpPr txBox="1"/>
          <p:nvPr/>
        </p:nvSpPr>
        <p:spPr>
          <a:xfrm>
            <a:off x="3330255" y="5547764"/>
            <a:ext cx="8009715" cy="646331"/>
          </a:xfrm>
          <a:prstGeom prst="rect">
            <a:avLst/>
          </a:prstGeom>
          <a:solidFill>
            <a:schemeClr val="accent4">
              <a:lumMod val="50000"/>
            </a:schemeClr>
          </a:solidFill>
          <a:ln w="38100">
            <a:solidFill>
              <a:schemeClr val="bg2">
                <a:lumMod val="10000"/>
              </a:schemeClr>
            </a:solidFill>
          </a:ln>
        </p:spPr>
        <p:txBody>
          <a:bodyPr wrap="square" rtlCol="0">
            <a:spAutoFit/>
          </a:bodyPr>
          <a:lstStyle/>
          <a:p>
            <a:pPr algn="ctr"/>
            <a:r>
              <a:rPr lang="en-US" sz="3600" b="1" dirty="0">
                <a:solidFill>
                  <a:schemeClr val="bg1"/>
                </a:solidFill>
                <a:latin typeface="Sans serif"/>
                <a:cs typeface="Times New Roman" panose="02020603050405020304" pitchFamily="18" charset="0"/>
              </a:rPr>
              <a:t>Introduction</a:t>
            </a:r>
          </a:p>
        </p:txBody>
      </p:sp>
      <p:pic>
        <p:nvPicPr>
          <p:cNvPr id="118" name="Picture 10" descr="Get the App - GLOBE Observer - GLOBE.gov">
            <a:extLst>
              <a:ext uri="{FF2B5EF4-FFF2-40B4-BE49-F238E27FC236}">
                <a16:creationId xmlns:a16="http://schemas.microsoft.com/office/drawing/2014/main" id="{8A545C5E-20BC-923E-A99C-567F55222F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34190" y="6403559"/>
            <a:ext cx="3658708" cy="9528432"/>
          </a:xfrm>
          <a:prstGeom prst="rect">
            <a:avLst/>
          </a:prstGeom>
          <a:noFill/>
          <a:extLst>
            <a:ext uri="{909E8E84-426E-40DD-AFC4-6F175D3DCCD1}">
              <a14:hiddenFill xmlns:a14="http://schemas.microsoft.com/office/drawing/2010/main">
                <a:solidFill>
                  <a:srgbClr val="FFFFFF"/>
                </a:solidFill>
              </a14:hiddenFill>
            </a:ext>
          </a:extLst>
        </p:spPr>
      </p:pic>
      <p:sp>
        <p:nvSpPr>
          <p:cNvPr id="119" name="TextBox 118">
            <a:extLst>
              <a:ext uri="{FF2B5EF4-FFF2-40B4-BE49-F238E27FC236}">
                <a16:creationId xmlns:a16="http://schemas.microsoft.com/office/drawing/2014/main" id="{72C721D8-317F-293F-5819-23E6B94158A3}"/>
              </a:ext>
            </a:extLst>
          </p:cNvPr>
          <p:cNvSpPr txBox="1"/>
          <p:nvPr/>
        </p:nvSpPr>
        <p:spPr>
          <a:xfrm>
            <a:off x="1027027" y="6615432"/>
            <a:ext cx="8841341" cy="5262979"/>
          </a:xfrm>
          <a:prstGeom prst="rect">
            <a:avLst/>
          </a:prstGeom>
          <a:noFill/>
        </p:spPr>
        <p:txBody>
          <a:bodyPr wrap="square" rtlCol="0">
            <a:spAutoFit/>
          </a:bodyPr>
          <a:lstStyle/>
          <a:p>
            <a:pPr marL="457200" indent="-457200">
              <a:buFont typeface="Arial" panose="020B0604020202020204" pitchFamily="34" charset="0"/>
              <a:buChar char="•"/>
            </a:pPr>
            <a:r>
              <a:rPr lang="en-US" sz="2400" dirty="0">
                <a:solidFill>
                  <a:schemeClr val="tx1"/>
                </a:solidFill>
                <a:latin typeface="Sans serif"/>
                <a:cs typeface="Times New Roman" panose="02020603050405020304" pitchFamily="18" charset="0"/>
              </a:rPr>
              <a:t>Mosquitoes are the deadliest animal to humans, causing over 700,000 deaths annually worldwide</a:t>
            </a:r>
          </a:p>
          <a:p>
            <a:pPr marL="457200" indent="-457200">
              <a:buFont typeface="Arial" panose="020B0604020202020204" pitchFamily="34" charset="0"/>
              <a:buChar char="•"/>
            </a:pPr>
            <a:endParaRPr lang="en-US" sz="2400" dirty="0">
              <a:solidFill>
                <a:schemeClr val="tx1"/>
              </a:solidFill>
              <a:latin typeface="Sans serif"/>
              <a:cs typeface="Times New Roman" panose="02020603050405020304" pitchFamily="18" charset="0"/>
            </a:endParaRPr>
          </a:p>
          <a:p>
            <a:pPr marL="457200" indent="-457200">
              <a:buFont typeface="Arial" panose="020B0604020202020204" pitchFamily="34" charset="0"/>
              <a:buChar char="•"/>
            </a:pPr>
            <a:r>
              <a:rPr lang="en-US" sz="2400" dirty="0">
                <a:solidFill>
                  <a:schemeClr val="tx1"/>
                </a:solidFill>
                <a:latin typeface="Sans serif"/>
                <a:cs typeface="Times New Roman" panose="02020603050405020304" pitchFamily="18" charset="0"/>
              </a:rPr>
              <a:t>A specific genus</a:t>
            </a:r>
            <a:r>
              <a:rPr lang="en-US" sz="2400" i="1" dirty="0">
                <a:solidFill>
                  <a:schemeClr val="tx1"/>
                </a:solidFill>
                <a:latin typeface="Sans serif"/>
                <a:cs typeface="Times New Roman" panose="02020603050405020304" pitchFamily="18" charset="0"/>
              </a:rPr>
              <a:t> </a:t>
            </a:r>
            <a:r>
              <a:rPr lang="en-US" sz="2400" dirty="0">
                <a:solidFill>
                  <a:schemeClr val="tx1"/>
                </a:solidFill>
                <a:latin typeface="Sans serif"/>
                <a:cs typeface="Times New Roman" panose="02020603050405020304" pitchFamily="18" charset="0"/>
              </a:rPr>
              <a:t>of mosquitoes, </a:t>
            </a:r>
            <a:r>
              <a:rPr lang="en-US" sz="2400" i="1" dirty="0">
                <a:solidFill>
                  <a:schemeClr val="tx1"/>
                </a:solidFill>
                <a:latin typeface="Sans serif"/>
                <a:cs typeface="Times New Roman" panose="02020603050405020304" pitchFamily="18" charset="0"/>
              </a:rPr>
              <a:t>Anopheles</a:t>
            </a:r>
            <a:r>
              <a:rPr lang="en-US" sz="2400" dirty="0">
                <a:solidFill>
                  <a:schemeClr val="tx1"/>
                </a:solidFill>
                <a:latin typeface="Sans serif"/>
                <a:cs typeface="Times New Roman" panose="02020603050405020304" pitchFamily="18" charset="0"/>
              </a:rPr>
              <a:t>, accounts for around 500,000 of said deaths due to their transmission of the disease malaria. This parasitic disease enters the bloodstream through the liver and targets red blood cells (CDC, 2021)</a:t>
            </a:r>
          </a:p>
          <a:p>
            <a:endParaRPr lang="en-US" sz="2400" dirty="0">
              <a:latin typeface="Sans serif"/>
              <a:cs typeface="Times New Roman" panose="02020603050405020304" pitchFamily="18" charset="0"/>
            </a:endParaRPr>
          </a:p>
          <a:p>
            <a:pPr marL="342900" indent="-342900">
              <a:buFont typeface="Arial" panose="020B0604020202020204" pitchFamily="34" charset="0"/>
              <a:buChar char="•"/>
            </a:pPr>
            <a:r>
              <a:rPr lang="en-US" sz="2400" dirty="0">
                <a:solidFill>
                  <a:schemeClr val="tx1"/>
                </a:solidFill>
                <a:latin typeface="Sans serif"/>
                <a:cs typeface="Times New Roman" panose="02020603050405020304" pitchFamily="18" charset="0"/>
              </a:rPr>
              <a:t>The GLOBE Mosquito Habitat Mappers tool in the GLOBE Observer app allows anyone worldwide with a smartphone to photograph and document mosquito larvae/habitats and add them to the global database. However, many of these classifications are either inaccurate or incomplete due to a lack of accountability and training of the remote citizen scientists.</a:t>
            </a:r>
            <a:endParaRPr lang="en-US" sz="2400" dirty="0">
              <a:latin typeface="Sans serif"/>
              <a:cs typeface="Times New Roman" panose="02020603050405020304" pitchFamily="18" charset="0"/>
            </a:endParaRPr>
          </a:p>
        </p:txBody>
      </p:sp>
      <p:sp>
        <p:nvSpPr>
          <p:cNvPr id="120" name="TextBox 119">
            <a:extLst>
              <a:ext uri="{FF2B5EF4-FFF2-40B4-BE49-F238E27FC236}">
                <a16:creationId xmlns:a16="http://schemas.microsoft.com/office/drawing/2014/main" id="{8637E989-237E-1D42-42F4-8B49E7EB1A63}"/>
              </a:ext>
            </a:extLst>
          </p:cNvPr>
          <p:cNvSpPr txBox="1"/>
          <p:nvPr/>
        </p:nvSpPr>
        <p:spPr>
          <a:xfrm>
            <a:off x="18350241" y="5517473"/>
            <a:ext cx="7043978" cy="646331"/>
          </a:xfrm>
          <a:prstGeom prst="rect">
            <a:avLst/>
          </a:prstGeom>
          <a:solidFill>
            <a:schemeClr val="accent4">
              <a:lumMod val="50000"/>
            </a:schemeClr>
          </a:solidFill>
          <a:ln w="38100">
            <a:solidFill>
              <a:schemeClr val="bg2">
                <a:lumMod val="10000"/>
              </a:schemeClr>
            </a:solidFill>
          </a:ln>
        </p:spPr>
        <p:txBody>
          <a:bodyPr wrap="square" rtlCol="0">
            <a:spAutoFit/>
          </a:bodyPr>
          <a:lstStyle/>
          <a:p>
            <a:pPr algn="ctr"/>
            <a:r>
              <a:rPr lang="en-US" sz="3600" b="1" dirty="0">
                <a:solidFill>
                  <a:schemeClr val="bg1"/>
                </a:solidFill>
                <a:latin typeface="Sans serif"/>
                <a:cs typeface="Times New Roman" panose="02020603050405020304" pitchFamily="18" charset="0"/>
              </a:rPr>
              <a:t>Key Findings</a:t>
            </a:r>
          </a:p>
        </p:txBody>
      </p:sp>
      <p:pic>
        <p:nvPicPr>
          <p:cNvPr id="121" name="Picture 120">
            <a:extLst>
              <a:ext uri="{FF2B5EF4-FFF2-40B4-BE49-F238E27FC236}">
                <a16:creationId xmlns:a16="http://schemas.microsoft.com/office/drawing/2014/main" id="{8C0B53B7-8C86-57BC-02E4-272EEB0D973C}"/>
              </a:ext>
            </a:extLst>
          </p:cNvPr>
          <p:cNvPicPr>
            <a:picLocks noChangeAspect="1"/>
          </p:cNvPicPr>
          <p:nvPr/>
        </p:nvPicPr>
        <p:blipFill>
          <a:blip r:embed="rId4"/>
          <a:stretch>
            <a:fillRect/>
          </a:stretch>
        </p:blipFill>
        <p:spPr>
          <a:xfrm>
            <a:off x="36769466" y="14468771"/>
            <a:ext cx="6050514" cy="4547437"/>
          </a:xfrm>
          <a:prstGeom prst="rect">
            <a:avLst/>
          </a:prstGeom>
        </p:spPr>
      </p:pic>
      <p:pic>
        <p:nvPicPr>
          <p:cNvPr id="122" name="Picture 121">
            <a:extLst>
              <a:ext uri="{FF2B5EF4-FFF2-40B4-BE49-F238E27FC236}">
                <a16:creationId xmlns:a16="http://schemas.microsoft.com/office/drawing/2014/main" id="{DAD37A09-416E-F2D5-A0A6-D8667907B836}"/>
              </a:ext>
            </a:extLst>
          </p:cNvPr>
          <p:cNvPicPr>
            <a:picLocks noChangeAspect="1"/>
          </p:cNvPicPr>
          <p:nvPr/>
        </p:nvPicPr>
        <p:blipFill rotWithShape="1">
          <a:blip r:embed="rId5"/>
          <a:srcRect l="1305" r="1685"/>
          <a:stretch/>
        </p:blipFill>
        <p:spPr>
          <a:xfrm>
            <a:off x="30099367" y="14466050"/>
            <a:ext cx="6487472" cy="4547437"/>
          </a:xfrm>
          <a:prstGeom prst="rect">
            <a:avLst/>
          </a:prstGeom>
        </p:spPr>
      </p:pic>
      <p:pic>
        <p:nvPicPr>
          <p:cNvPr id="123" name="Picture 122">
            <a:extLst>
              <a:ext uri="{FF2B5EF4-FFF2-40B4-BE49-F238E27FC236}">
                <a16:creationId xmlns:a16="http://schemas.microsoft.com/office/drawing/2014/main" id="{D43B4072-4198-16E8-DAD6-4C8E151FA631}"/>
              </a:ext>
            </a:extLst>
          </p:cNvPr>
          <p:cNvPicPr>
            <a:picLocks noChangeAspect="1"/>
          </p:cNvPicPr>
          <p:nvPr/>
        </p:nvPicPr>
        <p:blipFill rotWithShape="1">
          <a:blip r:embed="rId6"/>
          <a:srcRect l="2185" r="3911" b="2754"/>
          <a:stretch/>
        </p:blipFill>
        <p:spPr>
          <a:xfrm>
            <a:off x="36834497" y="21437527"/>
            <a:ext cx="5917648" cy="4596167"/>
          </a:xfrm>
          <a:prstGeom prst="rect">
            <a:avLst/>
          </a:prstGeom>
        </p:spPr>
      </p:pic>
      <p:pic>
        <p:nvPicPr>
          <p:cNvPr id="124" name="Picture 123">
            <a:extLst>
              <a:ext uri="{FF2B5EF4-FFF2-40B4-BE49-F238E27FC236}">
                <a16:creationId xmlns:a16="http://schemas.microsoft.com/office/drawing/2014/main" id="{90938A9E-B0AD-0A87-A840-B4C4DB9B8C74}"/>
              </a:ext>
            </a:extLst>
          </p:cNvPr>
          <p:cNvPicPr>
            <a:picLocks noChangeAspect="1"/>
          </p:cNvPicPr>
          <p:nvPr/>
        </p:nvPicPr>
        <p:blipFill rotWithShape="1">
          <a:blip r:embed="rId7"/>
          <a:srcRect t="1305" r="2279" b="1500"/>
          <a:stretch/>
        </p:blipFill>
        <p:spPr>
          <a:xfrm>
            <a:off x="30099367" y="21441845"/>
            <a:ext cx="6487472" cy="4591849"/>
          </a:xfrm>
          <a:prstGeom prst="rect">
            <a:avLst/>
          </a:prstGeom>
          <a:solidFill>
            <a:schemeClr val="accent4">
              <a:lumMod val="50000"/>
            </a:schemeClr>
          </a:solidFill>
        </p:spPr>
      </p:pic>
      <p:sp>
        <p:nvSpPr>
          <p:cNvPr id="125" name="TextBox 124">
            <a:extLst>
              <a:ext uri="{FF2B5EF4-FFF2-40B4-BE49-F238E27FC236}">
                <a16:creationId xmlns:a16="http://schemas.microsoft.com/office/drawing/2014/main" id="{468FD7F5-758F-2278-D5A2-547ABF0BE012}"/>
              </a:ext>
            </a:extLst>
          </p:cNvPr>
          <p:cNvSpPr txBox="1"/>
          <p:nvPr/>
        </p:nvSpPr>
        <p:spPr>
          <a:xfrm>
            <a:off x="34425330" y="19082552"/>
            <a:ext cx="4973060" cy="830997"/>
          </a:xfrm>
          <a:prstGeom prst="rect">
            <a:avLst/>
          </a:prstGeom>
          <a:noFill/>
        </p:spPr>
        <p:txBody>
          <a:bodyPr wrap="square" rtlCol="0">
            <a:spAutoFit/>
          </a:bodyPr>
          <a:lstStyle/>
          <a:p>
            <a:r>
              <a:rPr lang="en-US" sz="2400" b="1" i="0" dirty="0">
                <a:solidFill>
                  <a:srgbClr val="212121"/>
                </a:solidFill>
                <a:effectLst/>
                <a:latin typeface="Sans serif"/>
              </a:rPr>
              <a:t>train accuracy: 87.47433264887064 % test accuracy: 86.36748518204911 %</a:t>
            </a:r>
            <a:endParaRPr lang="en-US" sz="2400" b="1" dirty="0">
              <a:latin typeface="Sans serif"/>
            </a:endParaRPr>
          </a:p>
        </p:txBody>
      </p:sp>
      <p:sp>
        <p:nvSpPr>
          <p:cNvPr id="126" name="TextBox 125">
            <a:extLst>
              <a:ext uri="{FF2B5EF4-FFF2-40B4-BE49-F238E27FC236}">
                <a16:creationId xmlns:a16="http://schemas.microsoft.com/office/drawing/2014/main" id="{9651EA8C-9F38-D42A-B0D5-A30F56D2575F}"/>
              </a:ext>
            </a:extLst>
          </p:cNvPr>
          <p:cNvSpPr txBox="1"/>
          <p:nvPr/>
        </p:nvSpPr>
        <p:spPr>
          <a:xfrm>
            <a:off x="34278103" y="26102759"/>
            <a:ext cx="5515218" cy="830997"/>
          </a:xfrm>
          <a:prstGeom prst="rect">
            <a:avLst/>
          </a:prstGeom>
          <a:noFill/>
        </p:spPr>
        <p:txBody>
          <a:bodyPr wrap="square" rtlCol="0">
            <a:spAutoFit/>
          </a:bodyPr>
          <a:lstStyle/>
          <a:p>
            <a:r>
              <a:rPr lang="en-US" sz="2400" b="1" i="0" dirty="0">
                <a:solidFill>
                  <a:srgbClr val="212121"/>
                </a:solidFill>
                <a:effectLst/>
                <a:latin typeface="Sans serif"/>
              </a:rPr>
              <a:t>train accuracy: 88.24435318275154 % </a:t>
            </a:r>
          </a:p>
          <a:p>
            <a:r>
              <a:rPr lang="en-US" sz="2400" b="1" i="0" dirty="0">
                <a:solidFill>
                  <a:srgbClr val="212121"/>
                </a:solidFill>
                <a:effectLst/>
                <a:latin typeface="Sans serif"/>
              </a:rPr>
              <a:t>test accuracy: 86.11346316680779 %</a:t>
            </a:r>
            <a:endParaRPr lang="en-US" sz="2400" b="1" dirty="0">
              <a:latin typeface="Sans serif"/>
            </a:endParaRPr>
          </a:p>
        </p:txBody>
      </p:sp>
      <p:sp>
        <p:nvSpPr>
          <p:cNvPr id="127" name="TextBox 126">
            <a:extLst>
              <a:ext uri="{FF2B5EF4-FFF2-40B4-BE49-F238E27FC236}">
                <a16:creationId xmlns:a16="http://schemas.microsoft.com/office/drawing/2014/main" id="{EB43837B-017F-6579-BD67-2350F7E1CABD}"/>
              </a:ext>
            </a:extLst>
          </p:cNvPr>
          <p:cNvSpPr txBox="1"/>
          <p:nvPr/>
        </p:nvSpPr>
        <p:spPr>
          <a:xfrm>
            <a:off x="3467795" y="17152149"/>
            <a:ext cx="8009715" cy="646331"/>
          </a:xfrm>
          <a:prstGeom prst="rect">
            <a:avLst/>
          </a:prstGeom>
          <a:solidFill>
            <a:schemeClr val="accent4">
              <a:lumMod val="50000"/>
            </a:schemeClr>
          </a:solidFill>
          <a:ln w="38100">
            <a:solidFill>
              <a:schemeClr val="bg2">
                <a:lumMod val="10000"/>
              </a:schemeClr>
            </a:solidFill>
          </a:ln>
        </p:spPr>
        <p:txBody>
          <a:bodyPr wrap="square" rtlCol="0">
            <a:spAutoFit/>
          </a:bodyPr>
          <a:lstStyle/>
          <a:p>
            <a:pPr algn="ctr"/>
            <a:r>
              <a:rPr lang="en-US" sz="3600" b="1" dirty="0">
                <a:solidFill>
                  <a:schemeClr val="bg1"/>
                </a:solidFill>
                <a:latin typeface="Sans serif"/>
                <a:cs typeface="Times New Roman" panose="02020603050405020304" pitchFamily="18" charset="0"/>
              </a:rPr>
              <a:t>Research Question</a:t>
            </a:r>
          </a:p>
        </p:txBody>
      </p:sp>
      <p:sp>
        <p:nvSpPr>
          <p:cNvPr id="128" name="TextBox 127">
            <a:extLst>
              <a:ext uri="{FF2B5EF4-FFF2-40B4-BE49-F238E27FC236}">
                <a16:creationId xmlns:a16="http://schemas.microsoft.com/office/drawing/2014/main" id="{808CCB57-14C2-3D39-2541-210C7C0D47FB}"/>
              </a:ext>
            </a:extLst>
          </p:cNvPr>
          <p:cNvSpPr txBox="1"/>
          <p:nvPr/>
        </p:nvSpPr>
        <p:spPr>
          <a:xfrm>
            <a:off x="33176041" y="5547764"/>
            <a:ext cx="7043978" cy="646331"/>
          </a:xfrm>
          <a:prstGeom prst="rect">
            <a:avLst/>
          </a:prstGeom>
          <a:solidFill>
            <a:schemeClr val="accent4">
              <a:lumMod val="50000"/>
            </a:schemeClr>
          </a:solidFill>
          <a:ln w="38100">
            <a:solidFill>
              <a:schemeClr val="bg2">
                <a:lumMod val="10000"/>
              </a:schemeClr>
            </a:solidFill>
          </a:ln>
        </p:spPr>
        <p:txBody>
          <a:bodyPr wrap="square" rtlCol="0">
            <a:spAutoFit/>
          </a:bodyPr>
          <a:lstStyle/>
          <a:p>
            <a:pPr algn="ctr"/>
            <a:r>
              <a:rPr lang="en-US" sz="3600" b="1" dirty="0">
                <a:solidFill>
                  <a:schemeClr val="bg1"/>
                </a:solidFill>
                <a:latin typeface="Sans serif"/>
                <a:cs typeface="Times New Roman" panose="02020603050405020304" pitchFamily="18" charset="0"/>
              </a:rPr>
              <a:t>Results</a:t>
            </a:r>
          </a:p>
        </p:txBody>
      </p:sp>
      <p:pic>
        <p:nvPicPr>
          <p:cNvPr id="129" name="Picture 128">
            <a:extLst>
              <a:ext uri="{FF2B5EF4-FFF2-40B4-BE49-F238E27FC236}">
                <a16:creationId xmlns:a16="http://schemas.microsoft.com/office/drawing/2014/main" id="{62BF179D-6FFA-955E-54D1-AB436211BE45}"/>
              </a:ext>
            </a:extLst>
          </p:cNvPr>
          <p:cNvPicPr>
            <a:picLocks noChangeAspect="1"/>
          </p:cNvPicPr>
          <p:nvPr/>
        </p:nvPicPr>
        <p:blipFill>
          <a:blip r:embed="rId8"/>
          <a:stretch>
            <a:fillRect/>
          </a:stretch>
        </p:blipFill>
        <p:spPr>
          <a:xfrm>
            <a:off x="15442636" y="15874345"/>
            <a:ext cx="6320214" cy="3887148"/>
          </a:xfrm>
          <a:prstGeom prst="rect">
            <a:avLst/>
          </a:prstGeom>
        </p:spPr>
      </p:pic>
      <p:pic>
        <p:nvPicPr>
          <p:cNvPr id="130" name="Picture 129">
            <a:extLst>
              <a:ext uri="{FF2B5EF4-FFF2-40B4-BE49-F238E27FC236}">
                <a16:creationId xmlns:a16="http://schemas.microsoft.com/office/drawing/2014/main" id="{44726ADE-D1A3-783D-4610-4B1899D0C059}"/>
              </a:ext>
            </a:extLst>
          </p:cNvPr>
          <p:cNvPicPr>
            <a:picLocks noChangeAspect="1"/>
          </p:cNvPicPr>
          <p:nvPr/>
        </p:nvPicPr>
        <p:blipFill rotWithShape="1">
          <a:blip r:embed="rId9"/>
          <a:srcRect l="2616" t="16126" r="45340" b="35001"/>
          <a:stretch/>
        </p:blipFill>
        <p:spPr>
          <a:xfrm>
            <a:off x="15465923" y="21608207"/>
            <a:ext cx="6320214" cy="3823793"/>
          </a:xfrm>
          <a:prstGeom prst="rect">
            <a:avLst/>
          </a:prstGeom>
        </p:spPr>
      </p:pic>
      <p:pic>
        <p:nvPicPr>
          <p:cNvPr id="131" name="Picture 130">
            <a:extLst>
              <a:ext uri="{FF2B5EF4-FFF2-40B4-BE49-F238E27FC236}">
                <a16:creationId xmlns:a16="http://schemas.microsoft.com/office/drawing/2014/main" id="{84B6E7FF-5B1E-4C85-A719-059BC18B4D0F}"/>
              </a:ext>
            </a:extLst>
          </p:cNvPr>
          <p:cNvPicPr>
            <a:picLocks noChangeAspect="1"/>
          </p:cNvPicPr>
          <p:nvPr/>
        </p:nvPicPr>
        <p:blipFill>
          <a:blip r:embed="rId10"/>
          <a:stretch>
            <a:fillRect/>
          </a:stretch>
        </p:blipFill>
        <p:spPr>
          <a:xfrm>
            <a:off x="22041260" y="15844589"/>
            <a:ext cx="6582252" cy="3916904"/>
          </a:xfrm>
          <a:prstGeom prst="rect">
            <a:avLst/>
          </a:prstGeom>
        </p:spPr>
      </p:pic>
      <p:sp>
        <p:nvSpPr>
          <p:cNvPr id="132" name="Rounded Rectangle 221">
            <a:extLst>
              <a:ext uri="{FF2B5EF4-FFF2-40B4-BE49-F238E27FC236}">
                <a16:creationId xmlns:a16="http://schemas.microsoft.com/office/drawing/2014/main" id="{338C668F-0998-82FF-0DA1-7EBD7EF4F1E1}"/>
              </a:ext>
            </a:extLst>
          </p:cNvPr>
          <p:cNvSpPr/>
          <p:nvPr/>
        </p:nvSpPr>
        <p:spPr>
          <a:xfrm>
            <a:off x="29692302" y="28682592"/>
            <a:ext cx="13443836" cy="3643183"/>
          </a:xfrm>
          <a:prstGeom prst="roundRect">
            <a:avLst>
              <a:gd name="adj" fmla="val 5702"/>
            </a:avLst>
          </a:prstGeom>
          <a:ln w="12700">
            <a:solidFill>
              <a:schemeClr val="accent1">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pPr marL="457200" indent="-457200">
              <a:buFont typeface="Arial" panose="020B0604020202020204" pitchFamily="34" charset="0"/>
              <a:buChar char="•"/>
            </a:pPr>
            <a:r>
              <a:rPr lang="en-US" sz="2400" dirty="0">
                <a:solidFill>
                  <a:schemeClr val="tx1"/>
                </a:solidFill>
                <a:latin typeface="Sans serif"/>
                <a:cs typeface="Times New Roman" panose="02020603050405020304" pitchFamily="18" charset="0"/>
              </a:rPr>
              <a:t>Mosquitoes are found in tropical/subtropical areas and densely populated in East African countries such as Ethiopia, Sudan, and Kenya. This was consistent with the GLOBE MHM data, with around 80% of the mosquito larvae classified through MASC AI as Anopheles from the Africa database.</a:t>
            </a:r>
          </a:p>
          <a:p>
            <a:pPr marL="457200" indent="-457200">
              <a:buFont typeface="Arial" panose="020B0604020202020204" pitchFamily="34" charset="0"/>
              <a:buChar char="•"/>
            </a:pPr>
            <a:r>
              <a:rPr lang="en-US" sz="2400" b="0" i="0" u="none" strike="noStrike" dirty="0">
                <a:solidFill>
                  <a:srgbClr val="000000"/>
                </a:solidFill>
                <a:effectLst/>
                <a:latin typeface="Sans serif"/>
              </a:rPr>
              <a:t>90% of the data was either inaccurate or not even classified in the first place which shows how severely inaccurate the current classification system is.</a:t>
            </a:r>
          </a:p>
          <a:p>
            <a:pPr marL="457200" indent="-457200">
              <a:buFont typeface="Arial" panose="020B0604020202020204" pitchFamily="34" charset="0"/>
              <a:buChar char="•"/>
            </a:pPr>
            <a:r>
              <a:rPr lang="en-US" sz="2400" b="0" i="0" u="none" strike="noStrike" dirty="0">
                <a:solidFill>
                  <a:srgbClr val="000000"/>
                </a:solidFill>
                <a:effectLst/>
                <a:latin typeface="Sans serif"/>
              </a:rPr>
              <a:t>MASC AI returned a </a:t>
            </a:r>
            <a:r>
              <a:rPr lang="en-US" sz="2400" b="1" i="0" u="none" strike="noStrike" dirty="0">
                <a:solidFill>
                  <a:srgbClr val="000000"/>
                </a:solidFill>
                <a:effectLst/>
                <a:latin typeface="Sans serif"/>
              </a:rPr>
              <a:t>train accuracy of 88.24% and a test accuracy of 86.11%,</a:t>
            </a:r>
            <a:r>
              <a:rPr lang="en-US" sz="2400" b="0" i="0" u="none" strike="noStrike" dirty="0">
                <a:solidFill>
                  <a:srgbClr val="000000"/>
                </a:solidFill>
                <a:effectLst/>
                <a:latin typeface="Sans serif"/>
              </a:rPr>
              <a:t> which is higher than originally expected. Compared to other alternatives for </a:t>
            </a:r>
            <a:r>
              <a:rPr lang="en-US" sz="2400" b="0" i="1" u="none" strike="noStrike" dirty="0">
                <a:solidFill>
                  <a:srgbClr val="000000"/>
                </a:solidFill>
                <a:effectLst/>
                <a:latin typeface="Sans serif"/>
              </a:rPr>
              <a:t>Anopheles</a:t>
            </a:r>
            <a:r>
              <a:rPr lang="en-US" sz="2400" b="0" i="0" u="none" strike="noStrike" dirty="0">
                <a:solidFill>
                  <a:srgbClr val="000000"/>
                </a:solidFill>
                <a:effectLst/>
                <a:latin typeface="Sans serif"/>
              </a:rPr>
              <a:t> verification, such as through molecular protein profiling, the accuracy metrics from </a:t>
            </a:r>
            <a:r>
              <a:rPr lang="en-US" sz="2400" b="0" i="0" u="none" strike="noStrike">
                <a:solidFill>
                  <a:srgbClr val="000000"/>
                </a:solidFill>
                <a:effectLst/>
                <a:latin typeface="Sans serif"/>
              </a:rPr>
              <a:t>our AI model continued </a:t>
            </a:r>
            <a:r>
              <a:rPr lang="en-US" sz="2400" b="0" i="0" u="none" strike="noStrike" dirty="0">
                <a:solidFill>
                  <a:srgbClr val="000000"/>
                </a:solidFill>
                <a:effectLst/>
                <a:latin typeface="Sans serif"/>
              </a:rPr>
              <a:t>to outperform, indicating that MASC AI serves as a plausible solution for reclassification</a:t>
            </a:r>
            <a:endParaRPr lang="en-US" sz="2400" dirty="0">
              <a:solidFill>
                <a:schemeClr val="tx1"/>
              </a:solidFill>
              <a:latin typeface="Sans serif"/>
              <a:cs typeface="Times New Roman" panose="02020603050405020304" pitchFamily="18" charset="0"/>
            </a:endParaRPr>
          </a:p>
        </p:txBody>
      </p:sp>
      <p:sp>
        <p:nvSpPr>
          <p:cNvPr id="133" name="TextBox 132">
            <a:extLst>
              <a:ext uri="{FF2B5EF4-FFF2-40B4-BE49-F238E27FC236}">
                <a16:creationId xmlns:a16="http://schemas.microsoft.com/office/drawing/2014/main" id="{E51D6690-4D0A-199B-D9F4-F426C954D349}"/>
              </a:ext>
            </a:extLst>
          </p:cNvPr>
          <p:cNvSpPr txBox="1"/>
          <p:nvPr/>
        </p:nvSpPr>
        <p:spPr>
          <a:xfrm>
            <a:off x="32892231" y="28023808"/>
            <a:ext cx="7043978" cy="646331"/>
          </a:xfrm>
          <a:prstGeom prst="rect">
            <a:avLst/>
          </a:prstGeom>
          <a:solidFill>
            <a:schemeClr val="accent4">
              <a:lumMod val="50000"/>
            </a:schemeClr>
          </a:solidFill>
          <a:ln w="38100">
            <a:solidFill>
              <a:schemeClr val="bg2">
                <a:lumMod val="10000"/>
              </a:schemeClr>
            </a:solidFill>
          </a:ln>
        </p:spPr>
        <p:txBody>
          <a:bodyPr wrap="square" rtlCol="0">
            <a:spAutoFit/>
          </a:bodyPr>
          <a:lstStyle/>
          <a:p>
            <a:pPr algn="ctr"/>
            <a:r>
              <a:rPr lang="en-US" sz="3600" b="1" dirty="0">
                <a:solidFill>
                  <a:schemeClr val="bg1"/>
                </a:solidFill>
                <a:latin typeface="Sans serif"/>
                <a:cs typeface="Times New Roman" panose="02020603050405020304" pitchFamily="18" charset="0"/>
              </a:rPr>
              <a:t>Conclusion</a:t>
            </a:r>
          </a:p>
        </p:txBody>
      </p:sp>
      <p:sp>
        <p:nvSpPr>
          <p:cNvPr id="134" name="Rectangle 133">
            <a:extLst>
              <a:ext uri="{FF2B5EF4-FFF2-40B4-BE49-F238E27FC236}">
                <a16:creationId xmlns:a16="http://schemas.microsoft.com/office/drawing/2014/main" id="{B3466EB2-5FC7-3C00-EEAE-4D70488E796F}"/>
              </a:ext>
            </a:extLst>
          </p:cNvPr>
          <p:cNvSpPr/>
          <p:nvPr/>
        </p:nvSpPr>
        <p:spPr>
          <a:xfrm>
            <a:off x="7705209" y="25011868"/>
            <a:ext cx="6132524" cy="488287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Sans serif"/>
              <a:cs typeface="Times New Roman" panose="02020603050405020304" pitchFamily="18" charset="0"/>
            </a:endParaRPr>
          </a:p>
        </p:txBody>
      </p:sp>
      <p:sp>
        <p:nvSpPr>
          <p:cNvPr id="135" name="TextBox 134">
            <a:extLst>
              <a:ext uri="{FF2B5EF4-FFF2-40B4-BE49-F238E27FC236}">
                <a16:creationId xmlns:a16="http://schemas.microsoft.com/office/drawing/2014/main" id="{4209C526-9723-A36A-554B-0C6335C513CF}"/>
              </a:ext>
            </a:extLst>
          </p:cNvPr>
          <p:cNvSpPr txBox="1"/>
          <p:nvPr/>
        </p:nvSpPr>
        <p:spPr>
          <a:xfrm>
            <a:off x="1129667" y="25264842"/>
            <a:ext cx="2745910" cy="830997"/>
          </a:xfrm>
          <a:prstGeom prst="rect">
            <a:avLst/>
          </a:prstGeom>
          <a:noFill/>
        </p:spPr>
        <p:txBody>
          <a:bodyPr wrap="square" rtlCol="0">
            <a:spAutoFit/>
          </a:bodyPr>
          <a:lstStyle/>
          <a:p>
            <a:pPr algn="ctr"/>
            <a:r>
              <a:rPr lang="en-US" sz="2400" dirty="0">
                <a:latin typeface="Sans serif"/>
                <a:cs typeface="Times New Roman" panose="02020603050405020304" pitchFamily="18" charset="0"/>
              </a:rPr>
              <a:t>Sigmoid Function Equation: </a:t>
            </a:r>
          </a:p>
        </p:txBody>
      </p:sp>
      <p:pic>
        <p:nvPicPr>
          <p:cNvPr id="136" name="Picture 135">
            <a:extLst>
              <a:ext uri="{FF2B5EF4-FFF2-40B4-BE49-F238E27FC236}">
                <a16:creationId xmlns:a16="http://schemas.microsoft.com/office/drawing/2014/main" id="{C2D2089C-B106-CD8E-65EB-FF195BB6BB48}"/>
              </a:ext>
            </a:extLst>
          </p:cNvPr>
          <p:cNvPicPr>
            <a:picLocks noChangeAspect="1"/>
          </p:cNvPicPr>
          <p:nvPr/>
        </p:nvPicPr>
        <p:blipFill>
          <a:blip r:embed="rId11"/>
          <a:stretch>
            <a:fillRect/>
          </a:stretch>
        </p:blipFill>
        <p:spPr>
          <a:xfrm>
            <a:off x="8500590" y="25826417"/>
            <a:ext cx="4881766" cy="3282033"/>
          </a:xfrm>
          <a:prstGeom prst="rect">
            <a:avLst/>
          </a:prstGeom>
        </p:spPr>
      </p:pic>
      <p:sp>
        <p:nvSpPr>
          <p:cNvPr id="137" name="Rectangle 136">
            <a:extLst>
              <a:ext uri="{FF2B5EF4-FFF2-40B4-BE49-F238E27FC236}">
                <a16:creationId xmlns:a16="http://schemas.microsoft.com/office/drawing/2014/main" id="{5C07A137-1865-E4C9-2FB8-C59E889B8748}"/>
              </a:ext>
            </a:extLst>
          </p:cNvPr>
          <p:cNvSpPr/>
          <p:nvPr/>
        </p:nvSpPr>
        <p:spPr>
          <a:xfrm>
            <a:off x="1039848" y="30264705"/>
            <a:ext cx="12797885" cy="1718636"/>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Sans serif"/>
              <a:cs typeface="Times New Roman" panose="02020603050405020304" pitchFamily="18" charset="0"/>
            </a:endParaRPr>
          </a:p>
        </p:txBody>
      </p:sp>
      <p:sp>
        <p:nvSpPr>
          <p:cNvPr id="138" name="Rectangle 1">
            <a:extLst>
              <a:ext uri="{FF2B5EF4-FFF2-40B4-BE49-F238E27FC236}">
                <a16:creationId xmlns:a16="http://schemas.microsoft.com/office/drawing/2014/main" id="{D341060F-1EAA-3B8E-D008-9A5FAED85E41}"/>
              </a:ext>
            </a:extLst>
          </p:cNvPr>
          <p:cNvSpPr>
            <a:spLocks noChangeArrowheads="1"/>
          </p:cNvSpPr>
          <p:nvPr/>
        </p:nvSpPr>
        <p:spPr bwMode="auto">
          <a:xfrm>
            <a:off x="963514" y="30262576"/>
            <a:ext cx="9039049"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0" u="none" strike="noStrike" cap="none" normalizeH="0" baseline="0" dirty="0">
                <a:ln>
                  <a:noFill/>
                </a:ln>
                <a:solidFill>
                  <a:srgbClr val="000000"/>
                </a:solidFill>
                <a:effectLst/>
                <a:latin typeface="Sans serif"/>
                <a:cs typeface="Times New Roman" panose="02020603050405020304" pitchFamily="18" charset="0"/>
              </a:rPr>
              <a:t>The cost function is given by:                                                             </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2400" dirty="0">
              <a:solidFill>
                <a:srgbClr val="000000"/>
              </a:solidFill>
              <a:latin typeface="Sans serif"/>
              <a:cs typeface="Times New Roman" panose="02020603050405020304" pitchFamily="18" charset="0"/>
            </a:endParaRPr>
          </a:p>
        </p:txBody>
      </p:sp>
      <p:pic>
        <p:nvPicPr>
          <p:cNvPr id="139" name="Picture 2" descr="{&quot;aid&quot;:null,&quot;font&quot;:{&quot;color&quot;:&quot;#000000&quot;,&quot;family&quot;:&quot;Times New Roman&quot;,&quot;size&quot;:12},&quot;backgroundColorModified&quot;:false,&quot;id&quot;:&quot;2&quot;,&quot;code&quot;:&quot;$$𝐽\\,=\\,-\\frac{1}{m}\\sum_{i=1}^{m}\\left(y^{\\left(i\\right)}\\text{log(a}^{\\left(i\\right)}\\text{)}\\,+\\,\\left(1\\,-\\,y^{\\left(i\\right)}\\right)\\text{log(1}\\,-\\,\\text{a}^{\\left(i\\right)}\\text{)}\\right)$$&quot;,&quot;type&quot;:&quot;$$&quot;,&quot;backgroundColor&quot;:&quot;#ffffff&quot;,&quot;ts&quot;:1659031037027,&quot;cs&quot;:&quot;M4tzB2ZREDsOTZB25gOk5w==&quot;,&quot;size&quot;:{&quot;width&quot;:384,&quot;height&quot;:40}}">
            <a:extLst>
              <a:ext uri="{FF2B5EF4-FFF2-40B4-BE49-F238E27FC236}">
                <a16:creationId xmlns:a16="http://schemas.microsoft.com/office/drawing/2014/main" id="{6AB75242-B85D-74C1-F1CB-31B70481BF54}"/>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762539" y="30990413"/>
            <a:ext cx="8921880" cy="975077"/>
          </a:xfrm>
          <a:prstGeom prst="rect">
            <a:avLst/>
          </a:prstGeom>
          <a:noFill/>
          <a:extLst>
            <a:ext uri="{909E8E84-426E-40DD-AFC4-6F175D3DCCD1}">
              <a14:hiddenFill xmlns:a14="http://schemas.microsoft.com/office/drawing/2010/main">
                <a:solidFill>
                  <a:srgbClr val="FFFFFF"/>
                </a:solidFill>
              </a14:hiddenFill>
            </a:ext>
          </a:extLst>
        </p:spPr>
      </p:pic>
      <p:sp>
        <p:nvSpPr>
          <p:cNvPr id="140" name="TextBox 139">
            <a:extLst>
              <a:ext uri="{FF2B5EF4-FFF2-40B4-BE49-F238E27FC236}">
                <a16:creationId xmlns:a16="http://schemas.microsoft.com/office/drawing/2014/main" id="{1FBC72C2-1594-6D83-8AC6-B8E268156595}"/>
              </a:ext>
            </a:extLst>
          </p:cNvPr>
          <p:cNvSpPr txBox="1"/>
          <p:nvPr/>
        </p:nvSpPr>
        <p:spPr>
          <a:xfrm>
            <a:off x="10390608" y="29111918"/>
            <a:ext cx="1269453" cy="461665"/>
          </a:xfrm>
          <a:prstGeom prst="rect">
            <a:avLst/>
          </a:prstGeom>
          <a:noFill/>
        </p:spPr>
        <p:txBody>
          <a:bodyPr wrap="square" rtlCol="0">
            <a:spAutoFit/>
          </a:bodyPr>
          <a:lstStyle/>
          <a:p>
            <a:r>
              <a:rPr lang="en-US" sz="2400" dirty="0">
                <a:latin typeface="Sans serif"/>
              </a:rPr>
              <a:t>z (Input)</a:t>
            </a:r>
          </a:p>
        </p:txBody>
      </p:sp>
      <p:sp>
        <p:nvSpPr>
          <p:cNvPr id="141" name="TextBox 140">
            <a:extLst>
              <a:ext uri="{FF2B5EF4-FFF2-40B4-BE49-F238E27FC236}">
                <a16:creationId xmlns:a16="http://schemas.microsoft.com/office/drawing/2014/main" id="{AF13F4E4-488F-5072-1E6F-ABA4CB86D2A9}"/>
              </a:ext>
            </a:extLst>
          </p:cNvPr>
          <p:cNvSpPr txBox="1"/>
          <p:nvPr/>
        </p:nvSpPr>
        <p:spPr>
          <a:xfrm rot="16200000">
            <a:off x="7418602" y="27236600"/>
            <a:ext cx="1513999" cy="461665"/>
          </a:xfrm>
          <a:prstGeom prst="rect">
            <a:avLst/>
          </a:prstGeom>
          <a:noFill/>
        </p:spPr>
        <p:txBody>
          <a:bodyPr wrap="square" rtlCol="0">
            <a:spAutoFit/>
          </a:bodyPr>
          <a:lstStyle/>
          <a:p>
            <a:r>
              <a:rPr lang="el-GR" sz="2400" b="0" i="0" dirty="0">
                <a:solidFill>
                  <a:srgbClr val="202124"/>
                </a:solidFill>
                <a:effectLst/>
                <a:latin typeface="Sans serif"/>
                <a:cs typeface="Times New Roman" panose="02020603050405020304" pitchFamily="18" charset="0"/>
              </a:rPr>
              <a:t>σ</a:t>
            </a:r>
            <a:r>
              <a:rPr lang="en-US" sz="2400" b="0" i="0" dirty="0">
                <a:solidFill>
                  <a:srgbClr val="202124"/>
                </a:solidFill>
                <a:effectLst/>
                <a:latin typeface="Sans serif"/>
                <a:cs typeface="Times New Roman" panose="02020603050405020304" pitchFamily="18" charset="0"/>
              </a:rPr>
              <a:t> (Output)</a:t>
            </a:r>
            <a:endParaRPr lang="en-US" sz="2400" dirty="0">
              <a:latin typeface="Sans serif"/>
              <a:cs typeface="Times New Roman" panose="02020603050405020304" pitchFamily="18" charset="0"/>
            </a:endParaRPr>
          </a:p>
        </p:txBody>
      </p:sp>
      <p:pic>
        <p:nvPicPr>
          <p:cNvPr id="142" name="Picture 4" descr="{&quot;backgroundColorModified&quot;:null,&quot;aid&quot;:null,&quot;type&quot;:&quot;$$&quot;,&quot;id&quot;:&quot;1&quot;,&quot;backgroundColor&quot;:&quot;#ffffff&quot;,&quot;code&quot;:&quot;$$\\sigma\\left(z\\right)\\,=\\,\\frac{1}{1+e^{-z}}$$&quot;,&quot;font&quot;:{&quot;family&quot;:&quot;Times New Roman&quot;,&quot;color&quot;:&quot;#000000&quot;,&quot;size&quot;:12},&quot;ts&quot;:1659029459792,&quot;cs&quot;:&quot;1fg49baHDFi3tdXtEB1ypA==&quot;,&quot;size&quot;:{&quot;width&quot;:110,&quot;height&quot;:33}}">
            <a:extLst>
              <a:ext uri="{FF2B5EF4-FFF2-40B4-BE49-F238E27FC236}">
                <a16:creationId xmlns:a16="http://schemas.microsoft.com/office/drawing/2014/main" id="{6C9EFCDE-401C-5462-B06C-86DF2AA1375F}"/>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288599" y="25219153"/>
            <a:ext cx="2611165" cy="818680"/>
          </a:xfrm>
          <a:prstGeom prst="rect">
            <a:avLst/>
          </a:prstGeom>
          <a:noFill/>
          <a:extLst>
            <a:ext uri="{909E8E84-426E-40DD-AFC4-6F175D3DCCD1}">
              <a14:hiddenFill xmlns:a14="http://schemas.microsoft.com/office/drawing/2010/main">
                <a:solidFill>
                  <a:srgbClr val="FFFFFF"/>
                </a:solidFill>
              </a14:hiddenFill>
            </a:ext>
          </a:extLst>
        </p:spPr>
      </p:pic>
      <p:sp>
        <p:nvSpPr>
          <p:cNvPr id="143" name="TextBox 142">
            <a:extLst>
              <a:ext uri="{FF2B5EF4-FFF2-40B4-BE49-F238E27FC236}">
                <a16:creationId xmlns:a16="http://schemas.microsoft.com/office/drawing/2014/main" id="{F1FC839B-FB63-BE98-3399-5FB3A5D4901A}"/>
              </a:ext>
            </a:extLst>
          </p:cNvPr>
          <p:cNvSpPr txBox="1"/>
          <p:nvPr/>
        </p:nvSpPr>
        <p:spPr>
          <a:xfrm>
            <a:off x="3415866" y="24128744"/>
            <a:ext cx="8009715" cy="646331"/>
          </a:xfrm>
          <a:prstGeom prst="rect">
            <a:avLst/>
          </a:prstGeom>
          <a:solidFill>
            <a:schemeClr val="accent4">
              <a:lumMod val="50000"/>
            </a:schemeClr>
          </a:solidFill>
          <a:ln w="38100">
            <a:solidFill>
              <a:schemeClr val="bg2">
                <a:lumMod val="10000"/>
              </a:schemeClr>
            </a:solidFill>
          </a:ln>
        </p:spPr>
        <p:txBody>
          <a:bodyPr wrap="square" rtlCol="0">
            <a:spAutoFit/>
          </a:bodyPr>
          <a:lstStyle/>
          <a:p>
            <a:pPr algn="ctr"/>
            <a:r>
              <a:rPr lang="en-US" sz="3600" b="1" dirty="0">
                <a:solidFill>
                  <a:schemeClr val="bg1"/>
                </a:solidFill>
                <a:latin typeface="Sans serif"/>
                <a:cs typeface="Times New Roman" panose="02020603050405020304" pitchFamily="18" charset="0"/>
              </a:rPr>
              <a:t>Experimental Design</a:t>
            </a:r>
          </a:p>
        </p:txBody>
      </p:sp>
      <p:sp>
        <p:nvSpPr>
          <p:cNvPr id="144" name="Rectangle 143">
            <a:extLst>
              <a:ext uri="{FF2B5EF4-FFF2-40B4-BE49-F238E27FC236}">
                <a16:creationId xmlns:a16="http://schemas.microsoft.com/office/drawing/2014/main" id="{3E86956D-BB28-1AF2-1FB6-9C8D108CECD6}"/>
              </a:ext>
            </a:extLst>
          </p:cNvPr>
          <p:cNvSpPr/>
          <p:nvPr/>
        </p:nvSpPr>
        <p:spPr>
          <a:xfrm>
            <a:off x="1056156" y="26606120"/>
            <a:ext cx="6132524" cy="141843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Sans serif"/>
              <a:cs typeface="Times New Roman" panose="02020603050405020304" pitchFamily="18" charset="0"/>
            </a:endParaRPr>
          </a:p>
        </p:txBody>
      </p:sp>
      <p:sp>
        <p:nvSpPr>
          <p:cNvPr id="145" name="Rectangle 144">
            <a:extLst>
              <a:ext uri="{FF2B5EF4-FFF2-40B4-BE49-F238E27FC236}">
                <a16:creationId xmlns:a16="http://schemas.microsoft.com/office/drawing/2014/main" id="{561EEC15-FA71-EDD2-6D70-E0B6438FFF0E}"/>
              </a:ext>
            </a:extLst>
          </p:cNvPr>
          <p:cNvSpPr/>
          <p:nvPr/>
        </p:nvSpPr>
        <p:spPr>
          <a:xfrm>
            <a:off x="1093513" y="28451561"/>
            <a:ext cx="6036148" cy="1418438"/>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Sans serif"/>
              <a:cs typeface="Times New Roman" panose="02020603050405020304" pitchFamily="18" charset="0"/>
            </a:endParaRPr>
          </a:p>
        </p:txBody>
      </p:sp>
      <p:sp>
        <p:nvSpPr>
          <p:cNvPr id="146" name="TextBox 145">
            <a:extLst>
              <a:ext uri="{FF2B5EF4-FFF2-40B4-BE49-F238E27FC236}">
                <a16:creationId xmlns:a16="http://schemas.microsoft.com/office/drawing/2014/main" id="{EBD9BE8F-8717-4EE1-7D33-9B267C312C87}"/>
              </a:ext>
            </a:extLst>
          </p:cNvPr>
          <p:cNvSpPr txBox="1"/>
          <p:nvPr/>
        </p:nvSpPr>
        <p:spPr>
          <a:xfrm>
            <a:off x="1181951" y="26570109"/>
            <a:ext cx="5947710" cy="461665"/>
          </a:xfrm>
          <a:prstGeom prst="rect">
            <a:avLst/>
          </a:prstGeom>
          <a:noFill/>
        </p:spPr>
        <p:txBody>
          <a:bodyPr wrap="square" rtlCol="0">
            <a:spAutoFit/>
          </a:bodyPr>
          <a:lstStyle/>
          <a:p>
            <a:r>
              <a:rPr lang="en-US" altLang="en-US" sz="2400" dirty="0">
                <a:solidFill>
                  <a:srgbClr val="000000"/>
                </a:solidFill>
                <a:latin typeface="Sans serif"/>
                <a:cs typeface="Times New Roman" panose="02020603050405020304" pitchFamily="18" charset="0"/>
              </a:rPr>
              <a:t>The derivatives of the parameters:</a:t>
            </a:r>
          </a:p>
        </p:txBody>
      </p:sp>
      <p:pic>
        <p:nvPicPr>
          <p:cNvPr id="147" name="Picture 7" descr="{&quot;backgroundColorModified&quot;:null,&quot;id&quot;:&quot;10&quot;,&quot;type&quot;:&quot;$$&quot;,&quot;font&quot;:{&quot;family&quot;:&quot;Times New Roman&quot;,&quot;color&quot;:&quot;#000000&quot;,&quot;size&quot;:12},&quot;code&quot;:&quot;$$\\diff{J}{w}=\\frac{1}{m}X\\left(A\\,-\\,Y\\right)$$&quot;,&quot;backgroundColor&quot;:&quot;#ffffff&quot;,&quot;aid&quot;:null,&quot;ts&quot;:1659044888613,&quot;cs&quot;:&quot;S3yW6PyGvkVF0fSOq44hUQ==&quot;,&quot;size&quot;:{&quot;width&quot;:142,&quot;height&quot;:32}}">
            <a:extLst>
              <a:ext uri="{FF2B5EF4-FFF2-40B4-BE49-F238E27FC236}">
                <a16:creationId xmlns:a16="http://schemas.microsoft.com/office/drawing/2014/main" id="{73D8A9EE-E18E-EBCA-8F92-60143137302C}"/>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958168" y="27084643"/>
            <a:ext cx="3915408" cy="798975"/>
          </a:xfrm>
          <a:prstGeom prst="rect">
            <a:avLst/>
          </a:prstGeom>
          <a:noFill/>
          <a:extLst>
            <a:ext uri="{909E8E84-426E-40DD-AFC4-6F175D3DCCD1}">
              <a14:hiddenFill xmlns:a14="http://schemas.microsoft.com/office/drawing/2010/main">
                <a:solidFill>
                  <a:srgbClr val="FFFFFF"/>
                </a:solidFill>
              </a14:hiddenFill>
            </a:ext>
          </a:extLst>
        </p:spPr>
      </p:pic>
      <p:sp>
        <p:nvSpPr>
          <p:cNvPr id="148" name="Rectangle 147">
            <a:extLst>
              <a:ext uri="{FF2B5EF4-FFF2-40B4-BE49-F238E27FC236}">
                <a16:creationId xmlns:a16="http://schemas.microsoft.com/office/drawing/2014/main" id="{AD7BD153-77ED-76E9-3F8A-5171CE74E152}"/>
              </a:ext>
            </a:extLst>
          </p:cNvPr>
          <p:cNvSpPr>
            <a:spLocks noChangeArrowheads="1"/>
          </p:cNvSpPr>
          <p:nvPr/>
        </p:nvSpPr>
        <p:spPr bwMode="auto">
          <a:xfrm>
            <a:off x="1093513" y="28460597"/>
            <a:ext cx="559218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defTabSz="914400" eaLnBrk="0" fontAlgn="base" hangingPunct="0">
              <a:spcBef>
                <a:spcPct val="0"/>
              </a:spcBef>
              <a:spcAft>
                <a:spcPct val="0"/>
              </a:spcAft>
            </a:pPr>
            <a:r>
              <a:rPr kumimoji="0" lang="en-US" altLang="en-US" sz="2400" b="0" i="0" u="none" strike="noStrike" cap="none" normalizeH="0" baseline="0" dirty="0">
                <a:ln>
                  <a:noFill/>
                </a:ln>
                <a:solidFill>
                  <a:srgbClr val="000000"/>
                </a:solidFill>
                <a:effectLst/>
                <a:latin typeface="Sans serif"/>
                <a:cs typeface="Times New Roman" panose="02020603050405020304" pitchFamily="18" charset="0"/>
              </a:rPr>
              <a:t>Equation used to update the parameters:</a:t>
            </a:r>
          </a:p>
        </p:txBody>
      </p:sp>
      <p:pic>
        <p:nvPicPr>
          <p:cNvPr id="149" name="Picture 3" descr="{&quot;code&quot;:&quot;$$\\theta=\\theta\\,-\\,\\alpha d\\theta$$&quot;,&quot;font&quot;:{&quot;color&quot;:&quot;#000000&quot;,&quot;size&quot;:12,&quot;family&quot;:&quot;Times New Roman&quot;},&quot;aid&quot;:null,&quot;backgroundColorModified&quot;:false,&quot;backgroundColor&quot;:&quot;#ffffff&quot;,&quot;id&quot;:&quot;7&quot;,&quot;type&quot;:&quot;$$&quot;,&quot;ts&quot;:1659040998681,&quot;cs&quot;:&quot;HA0GqE+yJG5PJbSK7O4N9A==&quot;,&quot;size&quot;:{&quot;width&quot;:86,&quot;height&quot;:10}}">
            <a:extLst>
              <a:ext uri="{FF2B5EF4-FFF2-40B4-BE49-F238E27FC236}">
                <a16:creationId xmlns:a16="http://schemas.microsoft.com/office/drawing/2014/main" id="{A2D8738B-7577-C92E-2EB3-F4F72893B8BB}"/>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942542" y="29160780"/>
            <a:ext cx="2878604" cy="467520"/>
          </a:xfrm>
          <a:prstGeom prst="rect">
            <a:avLst/>
          </a:prstGeom>
          <a:noFill/>
          <a:extLst>
            <a:ext uri="{909E8E84-426E-40DD-AFC4-6F175D3DCCD1}">
              <a14:hiddenFill xmlns:a14="http://schemas.microsoft.com/office/drawing/2010/main">
                <a:solidFill>
                  <a:srgbClr val="FFFFFF"/>
                </a:solidFill>
              </a14:hiddenFill>
            </a:ext>
          </a:extLst>
        </p:spPr>
      </p:pic>
      <p:pic>
        <p:nvPicPr>
          <p:cNvPr id="150" name="Picture 149">
            <a:extLst>
              <a:ext uri="{FF2B5EF4-FFF2-40B4-BE49-F238E27FC236}">
                <a16:creationId xmlns:a16="http://schemas.microsoft.com/office/drawing/2014/main" id="{41FADEAE-98D9-CD6A-6B20-2FA4F1519A32}"/>
              </a:ext>
            </a:extLst>
          </p:cNvPr>
          <p:cNvPicPr>
            <a:picLocks noChangeAspect="1"/>
          </p:cNvPicPr>
          <p:nvPr/>
        </p:nvPicPr>
        <p:blipFill rotWithShape="1">
          <a:blip r:embed="rId16"/>
          <a:srcRect l="4700" t="5078" r="6631" b="17314"/>
          <a:stretch/>
        </p:blipFill>
        <p:spPr>
          <a:xfrm>
            <a:off x="22727576" y="6746736"/>
            <a:ext cx="5243587" cy="5282164"/>
          </a:xfrm>
          <a:prstGeom prst="rect">
            <a:avLst/>
          </a:prstGeom>
          <a:ln w="12700">
            <a:solidFill>
              <a:schemeClr val="tx1"/>
            </a:solidFill>
          </a:ln>
        </p:spPr>
      </p:pic>
      <p:sp>
        <p:nvSpPr>
          <p:cNvPr id="151" name="Rounded Rectangle 221">
            <a:extLst>
              <a:ext uri="{FF2B5EF4-FFF2-40B4-BE49-F238E27FC236}">
                <a16:creationId xmlns:a16="http://schemas.microsoft.com/office/drawing/2014/main" id="{BEF26D4A-03E7-6DC5-9FF6-2BFC4B65FDB1}"/>
              </a:ext>
            </a:extLst>
          </p:cNvPr>
          <p:cNvSpPr/>
          <p:nvPr/>
        </p:nvSpPr>
        <p:spPr>
          <a:xfrm>
            <a:off x="16008060" y="6715867"/>
            <a:ext cx="5736945" cy="5282163"/>
          </a:xfrm>
          <a:prstGeom prst="roundRect">
            <a:avLst>
              <a:gd name="adj" fmla="val 5702"/>
            </a:avLst>
          </a:prstGeom>
          <a:ln w="12700">
            <a:solidFill>
              <a:schemeClr val="accent1">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r>
              <a:rPr lang="en-US" sz="4800" dirty="0">
                <a:solidFill>
                  <a:schemeClr val="tx1"/>
                </a:solidFill>
                <a:latin typeface="Sans serif"/>
                <a:cs typeface="Times New Roman" panose="02020603050405020304" pitchFamily="18" charset="0"/>
              </a:rPr>
              <a:t>The novel AI model created can be applied to accurately classify mosquito species, mapping to  geographical regions</a:t>
            </a:r>
          </a:p>
        </p:txBody>
      </p:sp>
      <p:sp>
        <p:nvSpPr>
          <p:cNvPr id="152" name="TextBox 151">
            <a:extLst>
              <a:ext uri="{FF2B5EF4-FFF2-40B4-BE49-F238E27FC236}">
                <a16:creationId xmlns:a16="http://schemas.microsoft.com/office/drawing/2014/main" id="{F17A1ABA-F8B7-2C7B-A3EC-7211D1D9D59A}"/>
              </a:ext>
            </a:extLst>
          </p:cNvPr>
          <p:cNvSpPr txBox="1"/>
          <p:nvPr/>
        </p:nvSpPr>
        <p:spPr>
          <a:xfrm>
            <a:off x="18303209" y="13525872"/>
            <a:ext cx="7043978" cy="646331"/>
          </a:xfrm>
          <a:prstGeom prst="rect">
            <a:avLst/>
          </a:prstGeom>
          <a:solidFill>
            <a:schemeClr val="accent4">
              <a:lumMod val="50000"/>
            </a:schemeClr>
          </a:solidFill>
          <a:ln w="38100">
            <a:solidFill>
              <a:schemeClr val="bg2">
                <a:lumMod val="10000"/>
              </a:schemeClr>
            </a:solidFill>
          </a:ln>
        </p:spPr>
        <p:txBody>
          <a:bodyPr wrap="square" rtlCol="0">
            <a:spAutoFit/>
          </a:bodyPr>
          <a:lstStyle/>
          <a:p>
            <a:pPr algn="ctr"/>
            <a:r>
              <a:rPr lang="en-US" sz="3600" b="1" dirty="0">
                <a:solidFill>
                  <a:schemeClr val="bg1"/>
                </a:solidFill>
                <a:latin typeface="Sans serif"/>
                <a:cs typeface="Times New Roman" panose="02020603050405020304" pitchFamily="18" charset="0"/>
              </a:rPr>
              <a:t>Model Mapping</a:t>
            </a:r>
          </a:p>
        </p:txBody>
      </p:sp>
      <p:pic>
        <p:nvPicPr>
          <p:cNvPr id="153" name="Picture 152">
            <a:extLst>
              <a:ext uri="{FF2B5EF4-FFF2-40B4-BE49-F238E27FC236}">
                <a16:creationId xmlns:a16="http://schemas.microsoft.com/office/drawing/2014/main" id="{9FC1F680-EA5E-7647-333F-DABB464DC9EB}"/>
              </a:ext>
            </a:extLst>
          </p:cNvPr>
          <p:cNvPicPr>
            <a:picLocks noChangeAspect="1"/>
          </p:cNvPicPr>
          <p:nvPr/>
        </p:nvPicPr>
        <p:blipFill rotWithShape="1">
          <a:blip r:embed="rId9"/>
          <a:srcRect l="51666" t="54610" r="1" b="1827"/>
          <a:stretch/>
        </p:blipFill>
        <p:spPr>
          <a:xfrm>
            <a:off x="22057536" y="21562581"/>
            <a:ext cx="6585026" cy="3823793"/>
          </a:xfrm>
          <a:prstGeom prst="rect">
            <a:avLst/>
          </a:prstGeom>
        </p:spPr>
      </p:pic>
      <p:pic>
        <p:nvPicPr>
          <p:cNvPr id="154" name="Picture 153">
            <a:extLst>
              <a:ext uri="{FF2B5EF4-FFF2-40B4-BE49-F238E27FC236}">
                <a16:creationId xmlns:a16="http://schemas.microsoft.com/office/drawing/2014/main" id="{AE242C05-98C4-4787-6374-49A1918BB547}"/>
              </a:ext>
            </a:extLst>
          </p:cNvPr>
          <p:cNvPicPr>
            <a:picLocks noChangeAspect="1"/>
          </p:cNvPicPr>
          <p:nvPr/>
        </p:nvPicPr>
        <p:blipFill>
          <a:blip r:embed="rId17"/>
          <a:stretch>
            <a:fillRect/>
          </a:stretch>
        </p:blipFill>
        <p:spPr>
          <a:xfrm>
            <a:off x="36834497" y="7532262"/>
            <a:ext cx="6007740" cy="4547437"/>
          </a:xfrm>
          <a:prstGeom prst="rect">
            <a:avLst/>
          </a:prstGeom>
        </p:spPr>
      </p:pic>
      <p:pic>
        <p:nvPicPr>
          <p:cNvPr id="155" name="Picture 154">
            <a:extLst>
              <a:ext uri="{FF2B5EF4-FFF2-40B4-BE49-F238E27FC236}">
                <a16:creationId xmlns:a16="http://schemas.microsoft.com/office/drawing/2014/main" id="{5A12A829-C5D0-8EE4-7B4D-D9FE61A4703B}"/>
              </a:ext>
            </a:extLst>
          </p:cNvPr>
          <p:cNvPicPr>
            <a:picLocks noChangeAspect="1"/>
          </p:cNvPicPr>
          <p:nvPr/>
        </p:nvPicPr>
        <p:blipFill rotWithShape="1">
          <a:blip r:embed="rId18"/>
          <a:srcRect l="1697" t="1380" r="1293"/>
          <a:stretch/>
        </p:blipFill>
        <p:spPr>
          <a:xfrm>
            <a:off x="30125660" y="7532263"/>
            <a:ext cx="6487472" cy="4547437"/>
          </a:xfrm>
          <a:prstGeom prst="rect">
            <a:avLst/>
          </a:prstGeom>
        </p:spPr>
      </p:pic>
      <p:sp>
        <p:nvSpPr>
          <p:cNvPr id="156" name="TextBox 155">
            <a:extLst>
              <a:ext uri="{FF2B5EF4-FFF2-40B4-BE49-F238E27FC236}">
                <a16:creationId xmlns:a16="http://schemas.microsoft.com/office/drawing/2014/main" id="{335E6FC1-A970-C60C-C79F-9370B0B9A57A}"/>
              </a:ext>
            </a:extLst>
          </p:cNvPr>
          <p:cNvSpPr txBox="1"/>
          <p:nvPr/>
        </p:nvSpPr>
        <p:spPr>
          <a:xfrm>
            <a:off x="34154251" y="12189044"/>
            <a:ext cx="5515218" cy="830997"/>
          </a:xfrm>
          <a:prstGeom prst="rect">
            <a:avLst/>
          </a:prstGeom>
          <a:noFill/>
        </p:spPr>
        <p:txBody>
          <a:bodyPr wrap="square" rtlCol="0">
            <a:spAutoFit/>
          </a:bodyPr>
          <a:lstStyle/>
          <a:p>
            <a:r>
              <a:rPr lang="en-US" sz="2400" b="1" i="0" dirty="0">
                <a:solidFill>
                  <a:srgbClr val="212121"/>
                </a:solidFill>
                <a:effectLst/>
                <a:latin typeface="Sans serif"/>
              </a:rPr>
              <a:t>train accuracy: 87.47433264887064 % </a:t>
            </a:r>
          </a:p>
          <a:p>
            <a:r>
              <a:rPr lang="en-US" sz="2400" b="1" i="0" dirty="0">
                <a:solidFill>
                  <a:srgbClr val="212121"/>
                </a:solidFill>
                <a:effectLst/>
                <a:latin typeface="Sans serif"/>
              </a:rPr>
              <a:t>test accuracy: 86.70618120237087 %</a:t>
            </a:r>
            <a:endParaRPr lang="en-US" sz="2400" b="1" dirty="0">
              <a:latin typeface="Sans serif"/>
            </a:endParaRPr>
          </a:p>
        </p:txBody>
      </p:sp>
      <p:sp>
        <p:nvSpPr>
          <p:cNvPr id="157" name="Rounded Rectangle 221">
            <a:extLst>
              <a:ext uri="{FF2B5EF4-FFF2-40B4-BE49-F238E27FC236}">
                <a16:creationId xmlns:a16="http://schemas.microsoft.com/office/drawing/2014/main" id="{C573B305-FFB8-1EF3-5754-73733A8BFC10}"/>
              </a:ext>
            </a:extLst>
          </p:cNvPr>
          <p:cNvSpPr/>
          <p:nvPr/>
        </p:nvSpPr>
        <p:spPr>
          <a:xfrm>
            <a:off x="15165652" y="28459911"/>
            <a:ext cx="13588721" cy="3865863"/>
          </a:xfrm>
          <a:prstGeom prst="roundRect">
            <a:avLst>
              <a:gd name="adj" fmla="val 5702"/>
            </a:avLst>
          </a:prstGeom>
          <a:ln w="12700">
            <a:solidFill>
              <a:schemeClr val="accent1">
                <a:lumMod val="75000"/>
              </a:schemeClr>
            </a:solidFill>
          </a:ln>
        </p:spPr>
        <p:style>
          <a:lnRef idx="2">
            <a:schemeClr val="dk1"/>
          </a:lnRef>
          <a:fillRef idx="1">
            <a:schemeClr val="lt1"/>
          </a:fillRef>
          <a:effectRef idx="0">
            <a:schemeClr val="dk1"/>
          </a:effectRef>
          <a:fontRef idx="minor">
            <a:schemeClr val="dk1"/>
          </a:fontRef>
        </p:style>
        <p:txBody>
          <a:bodyPr rtlCol="0" anchor="ctr"/>
          <a:lstStyle/>
          <a:p>
            <a:r>
              <a:rPr lang="en-US" sz="2400" dirty="0">
                <a:solidFill>
                  <a:schemeClr val="tx1"/>
                </a:solidFill>
                <a:latin typeface="Sans serif"/>
                <a:cs typeface="Times New Roman" panose="02020603050405020304" pitchFamily="18" charset="0"/>
              </a:rPr>
              <a:t>This project was successful thanks to the guidance of SEES Earth System Explorer mentors, Dr. </a:t>
            </a:r>
            <a:r>
              <a:rPr lang="en-US" sz="2400" dirty="0" err="1">
                <a:solidFill>
                  <a:schemeClr val="tx1"/>
                </a:solidFill>
                <a:latin typeface="Sans serif"/>
                <a:cs typeface="Times New Roman" panose="02020603050405020304" pitchFamily="18" charset="0"/>
              </a:rPr>
              <a:t>Russanne</a:t>
            </a:r>
            <a:r>
              <a:rPr lang="en-US" sz="2400" dirty="0">
                <a:solidFill>
                  <a:schemeClr val="tx1"/>
                </a:solidFill>
                <a:latin typeface="Sans serif"/>
                <a:cs typeface="Times New Roman" panose="02020603050405020304" pitchFamily="18" charset="0"/>
              </a:rPr>
              <a:t> Low, Ms. Cassie </a:t>
            </a:r>
            <a:r>
              <a:rPr lang="en-US" sz="2400" dirty="0" err="1">
                <a:solidFill>
                  <a:schemeClr val="tx1"/>
                </a:solidFill>
                <a:latin typeface="Sans serif"/>
                <a:cs typeface="Times New Roman" panose="02020603050405020304" pitchFamily="18" charset="0"/>
              </a:rPr>
              <a:t>Soeffing</a:t>
            </a:r>
            <a:r>
              <a:rPr lang="en-US" sz="2400" dirty="0">
                <a:solidFill>
                  <a:schemeClr val="tx1"/>
                </a:solidFill>
                <a:latin typeface="Sans serif"/>
                <a:cs typeface="Times New Roman" panose="02020603050405020304" pitchFamily="18" charset="0"/>
              </a:rPr>
              <a:t>, Mr. </a:t>
            </a:r>
            <a:r>
              <a:rPr lang="en-US" sz="2400" dirty="0" err="1">
                <a:solidFill>
                  <a:schemeClr val="tx1"/>
                </a:solidFill>
                <a:latin typeface="Sans serif"/>
                <a:cs typeface="Times New Roman" panose="02020603050405020304" pitchFamily="18" charset="0"/>
              </a:rPr>
              <a:t>Peder</a:t>
            </a:r>
            <a:r>
              <a:rPr lang="en-US" sz="2400" dirty="0">
                <a:solidFill>
                  <a:schemeClr val="tx1"/>
                </a:solidFill>
                <a:latin typeface="Sans serif"/>
                <a:cs typeface="Times New Roman" panose="02020603050405020304" pitchFamily="18" charset="0"/>
              </a:rPr>
              <a:t> Nelson, Dr. Erika </a:t>
            </a:r>
            <a:r>
              <a:rPr lang="en-US" sz="2400" dirty="0" err="1">
                <a:solidFill>
                  <a:schemeClr val="tx1"/>
                </a:solidFill>
                <a:latin typeface="Sans serif"/>
                <a:cs typeface="Times New Roman" panose="02020603050405020304" pitchFamily="18" charset="0"/>
              </a:rPr>
              <a:t>Podest</a:t>
            </a:r>
            <a:r>
              <a:rPr lang="en-US" sz="2400" dirty="0">
                <a:solidFill>
                  <a:schemeClr val="tx1"/>
                </a:solidFill>
                <a:latin typeface="Sans serif"/>
                <a:cs typeface="Times New Roman" panose="02020603050405020304" pitchFamily="18" charset="0"/>
              </a:rPr>
              <a:t>, Andrew Clark, and Dr. Di Yang, and peer mentors, Bill Lam, Kellen </a:t>
            </a:r>
            <a:r>
              <a:rPr lang="en-US" sz="2400" dirty="0" err="1">
                <a:solidFill>
                  <a:schemeClr val="tx1"/>
                </a:solidFill>
                <a:latin typeface="Sans serif"/>
                <a:cs typeface="Times New Roman" panose="02020603050405020304" pitchFamily="18" charset="0"/>
              </a:rPr>
              <a:t>Meymarian</a:t>
            </a:r>
            <a:r>
              <a:rPr lang="en-US" sz="2400" dirty="0">
                <a:solidFill>
                  <a:schemeClr val="tx1"/>
                </a:solidFill>
                <a:latin typeface="Sans serif"/>
                <a:cs typeface="Times New Roman" panose="02020603050405020304" pitchFamily="18" charset="0"/>
              </a:rPr>
              <a:t>, and Matteo Kimura.</a:t>
            </a:r>
          </a:p>
          <a:p>
            <a:endParaRPr lang="en-US" sz="2400" dirty="0">
              <a:solidFill>
                <a:schemeClr val="tx1"/>
              </a:solidFill>
              <a:latin typeface="Sans serif"/>
              <a:cs typeface="Times New Roman" panose="02020603050405020304" pitchFamily="18" charset="0"/>
            </a:endParaRPr>
          </a:p>
          <a:p>
            <a:r>
              <a:rPr lang="en-US" sz="2400" dirty="0">
                <a:solidFill>
                  <a:schemeClr val="tx1"/>
                </a:solidFill>
                <a:latin typeface="Sans serif"/>
                <a:cs typeface="Times New Roman" panose="02020603050405020304" pitchFamily="18" charset="0"/>
              </a:rPr>
              <a:t>The material contained in this paper is based upon work supported by the National Aeronautics and Space Administration (NASA) cooperative agreements NNX16AE28A to the Institute for Global Environmental Strategies (IGES) for the NASA Earth Science Education Collaborative (NESEC) and NNX16AB89A to the University of Texas Austin for the STEM Enhancement in Earth Science (SEES). Any opinions, findings, conclusions, or recommendations expressed in this material are those of the authors and do not necessarily reflect the views of NASA.</a:t>
            </a:r>
          </a:p>
        </p:txBody>
      </p:sp>
      <p:sp>
        <p:nvSpPr>
          <p:cNvPr id="158" name="TextBox 157">
            <a:extLst>
              <a:ext uri="{FF2B5EF4-FFF2-40B4-BE49-F238E27FC236}">
                <a16:creationId xmlns:a16="http://schemas.microsoft.com/office/drawing/2014/main" id="{4BC20268-6B67-D388-1160-EDCD84A61B5B}"/>
              </a:ext>
            </a:extLst>
          </p:cNvPr>
          <p:cNvSpPr txBox="1"/>
          <p:nvPr/>
        </p:nvSpPr>
        <p:spPr>
          <a:xfrm>
            <a:off x="18248922" y="27813580"/>
            <a:ext cx="7098265" cy="646331"/>
          </a:xfrm>
          <a:prstGeom prst="rect">
            <a:avLst/>
          </a:prstGeom>
          <a:solidFill>
            <a:schemeClr val="accent4">
              <a:lumMod val="50000"/>
            </a:schemeClr>
          </a:solidFill>
          <a:ln w="38100">
            <a:solidFill>
              <a:schemeClr val="bg2">
                <a:lumMod val="10000"/>
              </a:schemeClr>
            </a:solidFill>
          </a:ln>
        </p:spPr>
        <p:txBody>
          <a:bodyPr wrap="square" rtlCol="0">
            <a:spAutoFit/>
          </a:bodyPr>
          <a:lstStyle/>
          <a:p>
            <a:pPr algn="ctr"/>
            <a:r>
              <a:rPr lang="en-US" sz="3600" b="1" dirty="0">
                <a:solidFill>
                  <a:schemeClr val="bg1"/>
                </a:solidFill>
                <a:latin typeface="Sans serif"/>
                <a:cs typeface="Times New Roman" panose="02020603050405020304" pitchFamily="18" charset="0"/>
              </a:rPr>
              <a:t>Acknowledgements</a:t>
            </a:r>
          </a:p>
        </p:txBody>
      </p:sp>
      <p:sp>
        <p:nvSpPr>
          <p:cNvPr id="159" name="TextBox 158">
            <a:extLst>
              <a:ext uri="{FF2B5EF4-FFF2-40B4-BE49-F238E27FC236}">
                <a16:creationId xmlns:a16="http://schemas.microsoft.com/office/drawing/2014/main" id="{9BBAA9C8-03AC-304F-8737-6CF2AF654EF4}"/>
              </a:ext>
            </a:extLst>
          </p:cNvPr>
          <p:cNvSpPr txBox="1"/>
          <p:nvPr/>
        </p:nvSpPr>
        <p:spPr>
          <a:xfrm>
            <a:off x="29973260" y="6816493"/>
            <a:ext cx="12946340" cy="584775"/>
          </a:xfrm>
          <a:prstGeom prst="rect">
            <a:avLst/>
          </a:prstGeom>
          <a:noFill/>
        </p:spPr>
        <p:txBody>
          <a:bodyPr wrap="square" rtlCol="0">
            <a:spAutoFit/>
          </a:bodyPr>
          <a:lstStyle/>
          <a:p>
            <a:pPr algn="ctr"/>
            <a:r>
              <a:rPr lang="en-US" sz="3200" b="1" u="sng" dirty="0">
                <a:latin typeface="Sans serif"/>
              </a:rPr>
              <a:t>Classification Model 1: Learning Rate = 0.001</a:t>
            </a:r>
          </a:p>
        </p:txBody>
      </p:sp>
      <p:sp>
        <p:nvSpPr>
          <p:cNvPr id="160" name="TextBox 159">
            <a:extLst>
              <a:ext uri="{FF2B5EF4-FFF2-40B4-BE49-F238E27FC236}">
                <a16:creationId xmlns:a16="http://schemas.microsoft.com/office/drawing/2014/main" id="{6F2089F0-13B2-F141-24EE-2931994B5CCB}"/>
              </a:ext>
            </a:extLst>
          </p:cNvPr>
          <p:cNvSpPr txBox="1"/>
          <p:nvPr/>
        </p:nvSpPr>
        <p:spPr>
          <a:xfrm>
            <a:off x="29987562" y="13769060"/>
            <a:ext cx="12946340" cy="584775"/>
          </a:xfrm>
          <a:prstGeom prst="rect">
            <a:avLst/>
          </a:prstGeom>
          <a:noFill/>
        </p:spPr>
        <p:txBody>
          <a:bodyPr wrap="square" rtlCol="0">
            <a:spAutoFit/>
          </a:bodyPr>
          <a:lstStyle/>
          <a:p>
            <a:pPr algn="ctr"/>
            <a:r>
              <a:rPr lang="en-US" sz="3200" b="1" u="sng" dirty="0">
                <a:latin typeface="Sans serif"/>
              </a:rPr>
              <a:t>Classification Model 2: Learning Rate = 0.005</a:t>
            </a:r>
          </a:p>
        </p:txBody>
      </p:sp>
      <p:sp>
        <p:nvSpPr>
          <p:cNvPr id="161" name="TextBox 160">
            <a:extLst>
              <a:ext uri="{FF2B5EF4-FFF2-40B4-BE49-F238E27FC236}">
                <a16:creationId xmlns:a16="http://schemas.microsoft.com/office/drawing/2014/main" id="{C6870F6E-A32D-A938-4D26-34C6F2773F58}"/>
              </a:ext>
            </a:extLst>
          </p:cNvPr>
          <p:cNvSpPr txBox="1"/>
          <p:nvPr/>
        </p:nvSpPr>
        <p:spPr>
          <a:xfrm>
            <a:off x="30031303" y="20713743"/>
            <a:ext cx="12946340" cy="584775"/>
          </a:xfrm>
          <a:prstGeom prst="rect">
            <a:avLst/>
          </a:prstGeom>
          <a:noFill/>
        </p:spPr>
        <p:txBody>
          <a:bodyPr wrap="square" rtlCol="0">
            <a:spAutoFit/>
          </a:bodyPr>
          <a:lstStyle/>
          <a:p>
            <a:pPr algn="ctr"/>
            <a:r>
              <a:rPr lang="en-US" sz="3200" b="1" u="sng" dirty="0">
                <a:latin typeface="Sans serif"/>
              </a:rPr>
              <a:t>Classification Model 3: Learning Rate = 0.01</a:t>
            </a:r>
          </a:p>
        </p:txBody>
      </p:sp>
      <p:pic>
        <p:nvPicPr>
          <p:cNvPr id="162" name="Picture 161">
            <a:extLst>
              <a:ext uri="{FF2B5EF4-FFF2-40B4-BE49-F238E27FC236}">
                <a16:creationId xmlns:a16="http://schemas.microsoft.com/office/drawing/2014/main" id="{8ED8AB7B-4985-92D9-6A26-31C271C802E4}"/>
              </a:ext>
            </a:extLst>
          </p:cNvPr>
          <p:cNvPicPr>
            <a:picLocks noChangeAspect="1"/>
          </p:cNvPicPr>
          <p:nvPr/>
        </p:nvPicPr>
        <p:blipFill>
          <a:blip r:embed="rId19"/>
          <a:stretch>
            <a:fillRect/>
          </a:stretch>
        </p:blipFill>
        <p:spPr>
          <a:xfrm>
            <a:off x="6170910" y="12155135"/>
            <a:ext cx="3658709" cy="3639553"/>
          </a:xfrm>
          <a:prstGeom prst="rect">
            <a:avLst/>
          </a:prstGeom>
          <a:ln>
            <a:solidFill>
              <a:schemeClr val="tx1"/>
            </a:solidFill>
          </a:ln>
        </p:spPr>
      </p:pic>
      <p:sp>
        <p:nvSpPr>
          <p:cNvPr id="163" name="TextBox 162">
            <a:extLst>
              <a:ext uri="{FF2B5EF4-FFF2-40B4-BE49-F238E27FC236}">
                <a16:creationId xmlns:a16="http://schemas.microsoft.com/office/drawing/2014/main" id="{5A166FE5-2C74-76A3-91AA-B254A4794AE9}"/>
              </a:ext>
            </a:extLst>
          </p:cNvPr>
          <p:cNvSpPr txBox="1"/>
          <p:nvPr/>
        </p:nvSpPr>
        <p:spPr>
          <a:xfrm>
            <a:off x="1439643" y="12294940"/>
            <a:ext cx="4519756" cy="3416320"/>
          </a:xfrm>
          <a:prstGeom prst="rect">
            <a:avLst/>
          </a:prstGeom>
          <a:noFill/>
        </p:spPr>
        <p:txBody>
          <a:bodyPr wrap="square" rtlCol="0">
            <a:spAutoFit/>
          </a:bodyPr>
          <a:lstStyle/>
          <a:p>
            <a:r>
              <a:rPr lang="en-US" sz="3600" dirty="0"/>
              <a:t>You can add to NASA’s mosquito database! Start by downloading the GLOBE Observer App on your phone by scanning the QR Code</a:t>
            </a:r>
          </a:p>
        </p:txBody>
      </p:sp>
      <p:sp>
        <p:nvSpPr>
          <p:cNvPr id="164" name="TextBox 163">
            <a:extLst>
              <a:ext uri="{FF2B5EF4-FFF2-40B4-BE49-F238E27FC236}">
                <a16:creationId xmlns:a16="http://schemas.microsoft.com/office/drawing/2014/main" id="{BF7878B2-2150-B684-60A1-22D004616822}"/>
              </a:ext>
            </a:extLst>
          </p:cNvPr>
          <p:cNvSpPr txBox="1"/>
          <p:nvPr/>
        </p:nvSpPr>
        <p:spPr>
          <a:xfrm>
            <a:off x="22056061" y="25753206"/>
            <a:ext cx="6582252" cy="830997"/>
          </a:xfrm>
          <a:prstGeom prst="rect">
            <a:avLst/>
          </a:prstGeom>
          <a:noFill/>
        </p:spPr>
        <p:txBody>
          <a:bodyPr wrap="square" rtlCol="0">
            <a:spAutoFit/>
          </a:bodyPr>
          <a:lstStyle/>
          <a:p>
            <a:r>
              <a:rPr lang="en-US" sz="2400" dirty="0"/>
              <a:t>East Africa Region mapping of mosquito by species as generated by the MASC AI model</a:t>
            </a:r>
          </a:p>
        </p:txBody>
      </p:sp>
      <p:sp>
        <p:nvSpPr>
          <p:cNvPr id="165" name="TextBox 164">
            <a:extLst>
              <a:ext uri="{FF2B5EF4-FFF2-40B4-BE49-F238E27FC236}">
                <a16:creationId xmlns:a16="http://schemas.microsoft.com/office/drawing/2014/main" id="{7706EE4D-863E-D21A-F669-B5815A4B18F4}"/>
              </a:ext>
            </a:extLst>
          </p:cNvPr>
          <p:cNvSpPr txBox="1"/>
          <p:nvPr/>
        </p:nvSpPr>
        <p:spPr>
          <a:xfrm>
            <a:off x="15476708" y="25721535"/>
            <a:ext cx="6305192" cy="830997"/>
          </a:xfrm>
          <a:prstGeom prst="rect">
            <a:avLst/>
          </a:prstGeom>
          <a:noFill/>
        </p:spPr>
        <p:txBody>
          <a:bodyPr wrap="square" rtlCol="0">
            <a:spAutoFit/>
          </a:bodyPr>
          <a:lstStyle/>
          <a:p>
            <a:r>
              <a:rPr lang="en-US" sz="2400" dirty="0"/>
              <a:t>West Africa Region mapping of mosquito by species as generated by the MASC AI model</a:t>
            </a:r>
          </a:p>
        </p:txBody>
      </p:sp>
      <p:sp>
        <p:nvSpPr>
          <p:cNvPr id="166" name="TextBox 165">
            <a:extLst>
              <a:ext uri="{FF2B5EF4-FFF2-40B4-BE49-F238E27FC236}">
                <a16:creationId xmlns:a16="http://schemas.microsoft.com/office/drawing/2014/main" id="{D4BC95E9-B53E-042A-7402-0EEE74526978}"/>
              </a:ext>
            </a:extLst>
          </p:cNvPr>
          <p:cNvSpPr txBox="1"/>
          <p:nvPr/>
        </p:nvSpPr>
        <p:spPr>
          <a:xfrm>
            <a:off x="15442634" y="19981395"/>
            <a:ext cx="6320214" cy="830997"/>
          </a:xfrm>
          <a:prstGeom prst="rect">
            <a:avLst/>
          </a:prstGeom>
          <a:noFill/>
        </p:spPr>
        <p:txBody>
          <a:bodyPr wrap="square" rtlCol="0">
            <a:spAutoFit/>
          </a:bodyPr>
          <a:lstStyle/>
          <a:p>
            <a:r>
              <a:rPr lang="en-US" sz="2400" dirty="0"/>
              <a:t>United States Region mapping of mosquito by species as generated by the MASC AI model</a:t>
            </a:r>
          </a:p>
        </p:txBody>
      </p:sp>
      <p:sp>
        <p:nvSpPr>
          <p:cNvPr id="167" name="TextBox 166">
            <a:extLst>
              <a:ext uri="{FF2B5EF4-FFF2-40B4-BE49-F238E27FC236}">
                <a16:creationId xmlns:a16="http://schemas.microsoft.com/office/drawing/2014/main" id="{437440C3-7FF3-249A-5D58-268088C812E1}"/>
              </a:ext>
            </a:extLst>
          </p:cNvPr>
          <p:cNvSpPr txBox="1"/>
          <p:nvPr/>
        </p:nvSpPr>
        <p:spPr>
          <a:xfrm>
            <a:off x="22041260" y="19943156"/>
            <a:ext cx="6585026" cy="830997"/>
          </a:xfrm>
          <a:prstGeom prst="rect">
            <a:avLst/>
          </a:prstGeom>
          <a:noFill/>
        </p:spPr>
        <p:txBody>
          <a:bodyPr wrap="square" rtlCol="0">
            <a:spAutoFit/>
          </a:bodyPr>
          <a:lstStyle/>
          <a:p>
            <a:r>
              <a:rPr lang="en-US" sz="2400" dirty="0"/>
              <a:t>East Asia Region mapping of mosquito by species as generated by the MASC AI model</a:t>
            </a:r>
          </a:p>
        </p:txBody>
      </p:sp>
      <p:sp>
        <p:nvSpPr>
          <p:cNvPr id="168" name="Rectangle 167">
            <a:extLst>
              <a:ext uri="{FF2B5EF4-FFF2-40B4-BE49-F238E27FC236}">
                <a16:creationId xmlns:a16="http://schemas.microsoft.com/office/drawing/2014/main" id="{B4B3CCEA-CD6D-2069-432C-367260DAA152}"/>
              </a:ext>
            </a:extLst>
          </p:cNvPr>
          <p:cNvSpPr/>
          <p:nvPr/>
        </p:nvSpPr>
        <p:spPr>
          <a:xfrm>
            <a:off x="18953479" y="14616408"/>
            <a:ext cx="272775" cy="44446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TextBox 168">
            <a:extLst>
              <a:ext uri="{FF2B5EF4-FFF2-40B4-BE49-F238E27FC236}">
                <a16:creationId xmlns:a16="http://schemas.microsoft.com/office/drawing/2014/main" id="{1176AAE0-A602-52B5-6E61-6126EF546FF9}"/>
              </a:ext>
            </a:extLst>
          </p:cNvPr>
          <p:cNvSpPr txBox="1"/>
          <p:nvPr/>
        </p:nvSpPr>
        <p:spPr>
          <a:xfrm>
            <a:off x="19419914" y="14609367"/>
            <a:ext cx="1723720" cy="461666"/>
          </a:xfrm>
          <a:prstGeom prst="rect">
            <a:avLst/>
          </a:prstGeom>
          <a:noFill/>
        </p:spPr>
        <p:txBody>
          <a:bodyPr wrap="square" rtlCol="0">
            <a:spAutoFit/>
          </a:bodyPr>
          <a:lstStyle/>
          <a:p>
            <a:r>
              <a:rPr lang="en-US" sz="2400" dirty="0">
                <a:latin typeface="Sans serif"/>
              </a:rPr>
              <a:t>Anopheles</a:t>
            </a:r>
          </a:p>
        </p:txBody>
      </p:sp>
      <p:sp>
        <p:nvSpPr>
          <p:cNvPr id="170" name="Rectangle 169">
            <a:extLst>
              <a:ext uri="{FF2B5EF4-FFF2-40B4-BE49-F238E27FC236}">
                <a16:creationId xmlns:a16="http://schemas.microsoft.com/office/drawing/2014/main" id="{F5446785-DC96-3F06-0175-333A63487F10}"/>
              </a:ext>
            </a:extLst>
          </p:cNvPr>
          <p:cNvSpPr/>
          <p:nvPr/>
        </p:nvSpPr>
        <p:spPr>
          <a:xfrm>
            <a:off x="21598540" y="14605488"/>
            <a:ext cx="287126" cy="456696"/>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TextBox 170">
            <a:extLst>
              <a:ext uri="{FF2B5EF4-FFF2-40B4-BE49-F238E27FC236}">
                <a16:creationId xmlns:a16="http://schemas.microsoft.com/office/drawing/2014/main" id="{548E381F-09A8-785E-0CFE-65554BAB8F1C}"/>
              </a:ext>
            </a:extLst>
          </p:cNvPr>
          <p:cNvSpPr txBox="1"/>
          <p:nvPr/>
        </p:nvSpPr>
        <p:spPr>
          <a:xfrm>
            <a:off x="22079326" y="14616408"/>
            <a:ext cx="1090165" cy="461665"/>
          </a:xfrm>
          <a:prstGeom prst="rect">
            <a:avLst/>
          </a:prstGeom>
          <a:noFill/>
        </p:spPr>
        <p:txBody>
          <a:bodyPr wrap="square" rtlCol="0">
            <a:spAutoFit/>
          </a:bodyPr>
          <a:lstStyle/>
          <a:p>
            <a:r>
              <a:rPr lang="en-US" sz="2400" dirty="0">
                <a:latin typeface="Sans serif"/>
              </a:rPr>
              <a:t>Aedes</a:t>
            </a:r>
          </a:p>
        </p:txBody>
      </p:sp>
      <p:sp>
        <p:nvSpPr>
          <p:cNvPr id="172" name="Rectangle 171">
            <a:extLst>
              <a:ext uri="{FF2B5EF4-FFF2-40B4-BE49-F238E27FC236}">
                <a16:creationId xmlns:a16="http://schemas.microsoft.com/office/drawing/2014/main" id="{AD08CCE6-ABBA-068F-CE89-DF82C2B28DC5}"/>
              </a:ext>
            </a:extLst>
          </p:cNvPr>
          <p:cNvSpPr/>
          <p:nvPr/>
        </p:nvSpPr>
        <p:spPr>
          <a:xfrm>
            <a:off x="23675753" y="14602637"/>
            <a:ext cx="287126" cy="461665"/>
          </a:xfrm>
          <a:prstGeom prst="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TextBox 172">
            <a:extLst>
              <a:ext uri="{FF2B5EF4-FFF2-40B4-BE49-F238E27FC236}">
                <a16:creationId xmlns:a16="http://schemas.microsoft.com/office/drawing/2014/main" id="{AADCDD5C-83D9-5FAD-9AC5-9E5D57891CB7}"/>
              </a:ext>
            </a:extLst>
          </p:cNvPr>
          <p:cNvSpPr txBox="1"/>
          <p:nvPr/>
        </p:nvSpPr>
        <p:spPr>
          <a:xfrm>
            <a:off x="24152587" y="14607285"/>
            <a:ext cx="1023851" cy="461665"/>
          </a:xfrm>
          <a:prstGeom prst="rect">
            <a:avLst/>
          </a:prstGeom>
          <a:noFill/>
        </p:spPr>
        <p:txBody>
          <a:bodyPr wrap="square" rtlCol="0">
            <a:spAutoFit/>
          </a:bodyPr>
          <a:lstStyle/>
          <a:p>
            <a:r>
              <a:rPr lang="en-US" sz="2400" dirty="0">
                <a:latin typeface="Sans serif"/>
              </a:rPr>
              <a:t>Culex</a:t>
            </a:r>
          </a:p>
        </p:txBody>
      </p:sp>
      <p:sp>
        <p:nvSpPr>
          <p:cNvPr id="174" name="TextBox 173">
            <a:extLst>
              <a:ext uri="{FF2B5EF4-FFF2-40B4-BE49-F238E27FC236}">
                <a16:creationId xmlns:a16="http://schemas.microsoft.com/office/drawing/2014/main" id="{E9F0800B-2FAA-994E-E692-F93DA0442A9A}"/>
              </a:ext>
            </a:extLst>
          </p:cNvPr>
          <p:cNvSpPr txBox="1"/>
          <p:nvPr/>
        </p:nvSpPr>
        <p:spPr>
          <a:xfrm>
            <a:off x="16302763" y="15336984"/>
            <a:ext cx="4599956" cy="523220"/>
          </a:xfrm>
          <a:prstGeom prst="rect">
            <a:avLst/>
          </a:prstGeom>
          <a:noFill/>
        </p:spPr>
        <p:txBody>
          <a:bodyPr wrap="square" rtlCol="0">
            <a:spAutoFit/>
          </a:bodyPr>
          <a:lstStyle/>
          <a:p>
            <a:pPr algn="ctr"/>
            <a:r>
              <a:rPr lang="en-US" sz="2800" b="1" dirty="0"/>
              <a:t>Map 1</a:t>
            </a:r>
          </a:p>
        </p:txBody>
      </p:sp>
      <p:sp>
        <p:nvSpPr>
          <p:cNvPr id="175" name="TextBox 174">
            <a:extLst>
              <a:ext uri="{FF2B5EF4-FFF2-40B4-BE49-F238E27FC236}">
                <a16:creationId xmlns:a16="http://schemas.microsoft.com/office/drawing/2014/main" id="{08935745-1137-67E7-C5E6-2DBB2FFC7645}"/>
              </a:ext>
            </a:extLst>
          </p:cNvPr>
          <p:cNvSpPr txBox="1"/>
          <p:nvPr/>
        </p:nvSpPr>
        <p:spPr>
          <a:xfrm>
            <a:off x="23032408" y="15336984"/>
            <a:ext cx="4599956" cy="523220"/>
          </a:xfrm>
          <a:prstGeom prst="rect">
            <a:avLst/>
          </a:prstGeom>
          <a:noFill/>
        </p:spPr>
        <p:txBody>
          <a:bodyPr wrap="square" rtlCol="0">
            <a:spAutoFit/>
          </a:bodyPr>
          <a:lstStyle/>
          <a:p>
            <a:pPr algn="ctr"/>
            <a:r>
              <a:rPr lang="en-US" sz="2800" b="1" dirty="0"/>
              <a:t>Map 2</a:t>
            </a:r>
          </a:p>
        </p:txBody>
      </p:sp>
      <p:sp>
        <p:nvSpPr>
          <p:cNvPr id="176" name="TextBox 175">
            <a:extLst>
              <a:ext uri="{FF2B5EF4-FFF2-40B4-BE49-F238E27FC236}">
                <a16:creationId xmlns:a16="http://schemas.microsoft.com/office/drawing/2014/main" id="{4FFB638A-5E42-F175-EEC3-F17179FF5A2E}"/>
              </a:ext>
            </a:extLst>
          </p:cNvPr>
          <p:cNvSpPr txBox="1"/>
          <p:nvPr/>
        </p:nvSpPr>
        <p:spPr>
          <a:xfrm>
            <a:off x="16302763" y="21082423"/>
            <a:ext cx="4599956" cy="523220"/>
          </a:xfrm>
          <a:prstGeom prst="rect">
            <a:avLst/>
          </a:prstGeom>
          <a:noFill/>
        </p:spPr>
        <p:txBody>
          <a:bodyPr wrap="square" rtlCol="0">
            <a:spAutoFit/>
          </a:bodyPr>
          <a:lstStyle/>
          <a:p>
            <a:pPr algn="ctr"/>
            <a:r>
              <a:rPr lang="en-US" sz="2800" b="1" dirty="0"/>
              <a:t>Map 3</a:t>
            </a:r>
          </a:p>
        </p:txBody>
      </p:sp>
      <p:sp>
        <p:nvSpPr>
          <p:cNvPr id="177" name="TextBox 176">
            <a:extLst>
              <a:ext uri="{FF2B5EF4-FFF2-40B4-BE49-F238E27FC236}">
                <a16:creationId xmlns:a16="http://schemas.microsoft.com/office/drawing/2014/main" id="{BC1A7B02-CD08-BFCE-AB5A-2CC00B4625A2}"/>
              </a:ext>
            </a:extLst>
          </p:cNvPr>
          <p:cNvSpPr txBox="1"/>
          <p:nvPr/>
        </p:nvSpPr>
        <p:spPr>
          <a:xfrm>
            <a:off x="23089872" y="21082423"/>
            <a:ext cx="4599956" cy="523220"/>
          </a:xfrm>
          <a:prstGeom prst="rect">
            <a:avLst/>
          </a:prstGeom>
          <a:noFill/>
        </p:spPr>
        <p:txBody>
          <a:bodyPr wrap="square" rtlCol="0">
            <a:spAutoFit/>
          </a:bodyPr>
          <a:lstStyle/>
          <a:p>
            <a:pPr algn="ctr"/>
            <a:r>
              <a:rPr lang="en-US" sz="2800" b="1" dirty="0"/>
              <a:t>Map 4</a:t>
            </a:r>
          </a:p>
        </p:txBody>
      </p:sp>
      <p:pic>
        <p:nvPicPr>
          <p:cNvPr id="178" name="Picture 177">
            <a:extLst>
              <a:ext uri="{FF2B5EF4-FFF2-40B4-BE49-F238E27FC236}">
                <a16:creationId xmlns:a16="http://schemas.microsoft.com/office/drawing/2014/main" id="{CCFF040C-EAA0-E28D-DB73-7A9E982C782D}"/>
              </a:ext>
            </a:extLst>
          </p:cNvPr>
          <p:cNvPicPr>
            <a:picLocks noChangeAspect="1"/>
          </p:cNvPicPr>
          <p:nvPr/>
        </p:nvPicPr>
        <p:blipFill>
          <a:blip r:embed="rId20"/>
          <a:stretch>
            <a:fillRect/>
          </a:stretch>
        </p:blipFill>
        <p:spPr>
          <a:xfrm>
            <a:off x="10283438" y="19942562"/>
            <a:ext cx="228851" cy="362813"/>
          </a:xfrm>
          <a:prstGeom prst="rect">
            <a:avLst/>
          </a:prstGeom>
        </p:spPr>
      </p:pic>
      <p:pic>
        <p:nvPicPr>
          <p:cNvPr id="179" name="Picture 178">
            <a:extLst>
              <a:ext uri="{FF2B5EF4-FFF2-40B4-BE49-F238E27FC236}">
                <a16:creationId xmlns:a16="http://schemas.microsoft.com/office/drawing/2014/main" id="{ADA2E471-F0F6-3B8E-324C-789AF890E52F}"/>
              </a:ext>
            </a:extLst>
          </p:cNvPr>
          <p:cNvPicPr>
            <a:picLocks noChangeAspect="1"/>
          </p:cNvPicPr>
          <p:nvPr/>
        </p:nvPicPr>
        <p:blipFill>
          <a:blip r:embed="rId21"/>
          <a:stretch>
            <a:fillRect/>
          </a:stretch>
        </p:blipFill>
        <p:spPr>
          <a:xfrm>
            <a:off x="12974599" y="19159674"/>
            <a:ext cx="330328" cy="643353"/>
          </a:xfrm>
          <a:prstGeom prst="rect">
            <a:avLst/>
          </a:prstGeom>
        </p:spPr>
      </p:pic>
      <p:pic>
        <p:nvPicPr>
          <p:cNvPr id="180" name="Picture 179">
            <a:extLst>
              <a:ext uri="{FF2B5EF4-FFF2-40B4-BE49-F238E27FC236}">
                <a16:creationId xmlns:a16="http://schemas.microsoft.com/office/drawing/2014/main" id="{1CE22A6D-25FD-0E70-4664-CB0BE248D054}"/>
              </a:ext>
            </a:extLst>
          </p:cNvPr>
          <p:cNvPicPr>
            <a:picLocks noChangeAspect="1"/>
          </p:cNvPicPr>
          <p:nvPr/>
        </p:nvPicPr>
        <p:blipFill>
          <a:blip r:embed="rId22"/>
          <a:stretch>
            <a:fillRect/>
          </a:stretch>
        </p:blipFill>
        <p:spPr>
          <a:xfrm flipV="1">
            <a:off x="11823670" y="20710342"/>
            <a:ext cx="332242" cy="318399"/>
          </a:xfrm>
          <a:prstGeom prst="rect">
            <a:avLst/>
          </a:prstGeom>
        </p:spPr>
      </p:pic>
      <p:pic>
        <p:nvPicPr>
          <p:cNvPr id="181" name="Picture 180">
            <a:extLst>
              <a:ext uri="{FF2B5EF4-FFF2-40B4-BE49-F238E27FC236}">
                <a16:creationId xmlns:a16="http://schemas.microsoft.com/office/drawing/2014/main" id="{82E11337-3A05-4BEB-DA39-9A766A44B717}"/>
              </a:ext>
            </a:extLst>
          </p:cNvPr>
          <p:cNvPicPr>
            <a:picLocks noChangeAspect="1"/>
          </p:cNvPicPr>
          <p:nvPr/>
        </p:nvPicPr>
        <p:blipFill>
          <a:blip r:embed="rId23"/>
          <a:stretch>
            <a:fillRect/>
          </a:stretch>
        </p:blipFill>
        <p:spPr>
          <a:xfrm>
            <a:off x="12418842" y="21375990"/>
            <a:ext cx="295063" cy="265428"/>
          </a:xfrm>
          <a:prstGeom prst="rect">
            <a:avLst/>
          </a:prstGeom>
        </p:spPr>
      </p:pic>
      <p:pic>
        <p:nvPicPr>
          <p:cNvPr id="182" name="Picture 181">
            <a:extLst>
              <a:ext uri="{FF2B5EF4-FFF2-40B4-BE49-F238E27FC236}">
                <a16:creationId xmlns:a16="http://schemas.microsoft.com/office/drawing/2014/main" id="{5E431986-C409-C9B6-6C3B-D43B3400B6D8}"/>
              </a:ext>
            </a:extLst>
          </p:cNvPr>
          <p:cNvPicPr>
            <a:picLocks noChangeAspect="1"/>
          </p:cNvPicPr>
          <p:nvPr/>
        </p:nvPicPr>
        <p:blipFill>
          <a:blip r:embed="rId24"/>
          <a:stretch>
            <a:fillRect/>
          </a:stretch>
        </p:blipFill>
        <p:spPr>
          <a:xfrm rot="5400000">
            <a:off x="10620716" y="21812400"/>
            <a:ext cx="200258" cy="186306"/>
          </a:xfrm>
          <a:prstGeom prst="rect">
            <a:avLst/>
          </a:prstGeom>
        </p:spPr>
      </p:pic>
      <p:pic>
        <p:nvPicPr>
          <p:cNvPr id="183" name="Picture 182">
            <a:extLst>
              <a:ext uri="{FF2B5EF4-FFF2-40B4-BE49-F238E27FC236}">
                <a16:creationId xmlns:a16="http://schemas.microsoft.com/office/drawing/2014/main" id="{77D18FF7-8E8F-7ED7-6E49-2D341982896D}"/>
              </a:ext>
            </a:extLst>
          </p:cNvPr>
          <p:cNvPicPr>
            <a:picLocks noChangeAspect="1"/>
          </p:cNvPicPr>
          <p:nvPr/>
        </p:nvPicPr>
        <p:blipFill>
          <a:blip r:embed="rId25"/>
          <a:stretch>
            <a:fillRect/>
          </a:stretch>
        </p:blipFill>
        <p:spPr>
          <a:xfrm>
            <a:off x="9918829" y="19221982"/>
            <a:ext cx="345568" cy="318142"/>
          </a:xfrm>
          <a:prstGeom prst="rect">
            <a:avLst/>
          </a:prstGeom>
        </p:spPr>
      </p:pic>
      <p:pic>
        <p:nvPicPr>
          <p:cNvPr id="184" name="Picture 183">
            <a:extLst>
              <a:ext uri="{FF2B5EF4-FFF2-40B4-BE49-F238E27FC236}">
                <a16:creationId xmlns:a16="http://schemas.microsoft.com/office/drawing/2014/main" id="{1510D726-29A7-21BF-FD0D-489B5B3CD483}"/>
              </a:ext>
            </a:extLst>
          </p:cNvPr>
          <p:cNvPicPr>
            <a:picLocks noChangeAspect="1"/>
          </p:cNvPicPr>
          <p:nvPr/>
        </p:nvPicPr>
        <p:blipFill>
          <a:blip r:embed="rId26"/>
          <a:stretch>
            <a:fillRect/>
          </a:stretch>
        </p:blipFill>
        <p:spPr>
          <a:xfrm>
            <a:off x="13072368" y="19942562"/>
            <a:ext cx="556315" cy="356547"/>
          </a:xfrm>
          <a:prstGeom prst="rect">
            <a:avLst/>
          </a:prstGeom>
        </p:spPr>
      </p:pic>
      <p:pic>
        <p:nvPicPr>
          <p:cNvPr id="185" name="Picture 184">
            <a:extLst>
              <a:ext uri="{FF2B5EF4-FFF2-40B4-BE49-F238E27FC236}">
                <a16:creationId xmlns:a16="http://schemas.microsoft.com/office/drawing/2014/main" id="{B26874A3-8409-A9F5-E0D4-EB5CCC151BC6}"/>
              </a:ext>
            </a:extLst>
          </p:cNvPr>
          <p:cNvPicPr>
            <a:picLocks noChangeAspect="1"/>
          </p:cNvPicPr>
          <p:nvPr/>
        </p:nvPicPr>
        <p:blipFill>
          <a:blip r:embed="rId27"/>
          <a:stretch>
            <a:fillRect/>
          </a:stretch>
        </p:blipFill>
        <p:spPr>
          <a:xfrm>
            <a:off x="10853682" y="21358352"/>
            <a:ext cx="329937" cy="375002"/>
          </a:xfrm>
          <a:prstGeom prst="rect">
            <a:avLst/>
          </a:prstGeom>
        </p:spPr>
      </p:pic>
      <p:pic>
        <p:nvPicPr>
          <p:cNvPr id="186" name="Picture 185">
            <a:extLst>
              <a:ext uri="{FF2B5EF4-FFF2-40B4-BE49-F238E27FC236}">
                <a16:creationId xmlns:a16="http://schemas.microsoft.com/office/drawing/2014/main" id="{64259516-DD5E-52BE-3CB7-7FDE1388AAD7}"/>
              </a:ext>
            </a:extLst>
          </p:cNvPr>
          <p:cNvPicPr>
            <a:picLocks noChangeAspect="1"/>
          </p:cNvPicPr>
          <p:nvPr/>
        </p:nvPicPr>
        <p:blipFill>
          <a:blip r:embed="rId28"/>
          <a:stretch>
            <a:fillRect/>
          </a:stretch>
        </p:blipFill>
        <p:spPr>
          <a:xfrm>
            <a:off x="12464745" y="19440115"/>
            <a:ext cx="456396" cy="400835"/>
          </a:xfrm>
          <a:prstGeom prst="rect">
            <a:avLst/>
          </a:prstGeom>
        </p:spPr>
      </p:pic>
      <p:pic>
        <p:nvPicPr>
          <p:cNvPr id="187" name="Picture 186">
            <a:extLst>
              <a:ext uri="{FF2B5EF4-FFF2-40B4-BE49-F238E27FC236}">
                <a16:creationId xmlns:a16="http://schemas.microsoft.com/office/drawing/2014/main" id="{0301B5C3-205E-4D7D-D98A-785B20C67817}"/>
              </a:ext>
            </a:extLst>
          </p:cNvPr>
          <p:cNvPicPr>
            <a:picLocks noChangeAspect="1"/>
          </p:cNvPicPr>
          <p:nvPr/>
        </p:nvPicPr>
        <p:blipFill rotWithShape="1">
          <a:blip r:embed="rId29"/>
          <a:srcRect l="13841" t="15967" r="2009" b="3277"/>
          <a:stretch/>
        </p:blipFill>
        <p:spPr>
          <a:xfrm>
            <a:off x="10481987" y="21051853"/>
            <a:ext cx="291410" cy="375001"/>
          </a:xfrm>
          <a:prstGeom prst="rect">
            <a:avLst/>
          </a:prstGeom>
        </p:spPr>
      </p:pic>
      <p:pic>
        <p:nvPicPr>
          <p:cNvPr id="188" name="Picture 187">
            <a:extLst>
              <a:ext uri="{FF2B5EF4-FFF2-40B4-BE49-F238E27FC236}">
                <a16:creationId xmlns:a16="http://schemas.microsoft.com/office/drawing/2014/main" id="{31BA2AF0-5B39-648D-8001-EA80F90BC573}"/>
              </a:ext>
            </a:extLst>
          </p:cNvPr>
          <p:cNvPicPr>
            <a:picLocks noChangeAspect="1"/>
          </p:cNvPicPr>
          <p:nvPr/>
        </p:nvPicPr>
        <p:blipFill>
          <a:blip r:embed="rId30"/>
          <a:stretch>
            <a:fillRect/>
          </a:stretch>
        </p:blipFill>
        <p:spPr>
          <a:xfrm>
            <a:off x="9945343" y="19654242"/>
            <a:ext cx="263578" cy="463166"/>
          </a:xfrm>
          <a:prstGeom prst="rect">
            <a:avLst/>
          </a:prstGeom>
        </p:spPr>
      </p:pic>
      <p:pic>
        <p:nvPicPr>
          <p:cNvPr id="189" name="Picture 188">
            <a:extLst>
              <a:ext uri="{FF2B5EF4-FFF2-40B4-BE49-F238E27FC236}">
                <a16:creationId xmlns:a16="http://schemas.microsoft.com/office/drawing/2014/main" id="{39349C3D-15F9-835B-464D-E85CDADACE45}"/>
              </a:ext>
            </a:extLst>
          </p:cNvPr>
          <p:cNvPicPr>
            <a:picLocks noChangeAspect="1"/>
          </p:cNvPicPr>
          <p:nvPr/>
        </p:nvPicPr>
        <p:blipFill>
          <a:blip r:embed="rId31"/>
          <a:stretch>
            <a:fillRect/>
          </a:stretch>
        </p:blipFill>
        <p:spPr>
          <a:xfrm>
            <a:off x="12309271" y="20661498"/>
            <a:ext cx="435129" cy="427495"/>
          </a:xfrm>
          <a:prstGeom prst="rect">
            <a:avLst/>
          </a:prstGeom>
        </p:spPr>
      </p:pic>
      <p:pic>
        <p:nvPicPr>
          <p:cNvPr id="190" name="Picture 2" descr="NASA">
            <a:extLst>
              <a:ext uri="{FF2B5EF4-FFF2-40B4-BE49-F238E27FC236}">
                <a16:creationId xmlns:a16="http://schemas.microsoft.com/office/drawing/2014/main" id="{188A3229-D341-9F10-3C93-3CE7523AD221}"/>
              </a:ext>
            </a:extLst>
          </p:cNvPr>
          <p:cNvPicPr>
            <a:picLocks noChangeAspect="1" noChangeArrowheads="1"/>
          </p:cNvPicPr>
          <p:nvPr/>
        </p:nvPicPr>
        <p:blipFill>
          <a:blip r:embed="rId32">
            <a:extLst>
              <a:ext uri="{28A0092B-C50C-407E-A947-70E740481C1C}">
                <a14:useLocalDpi xmlns:a14="http://schemas.microsoft.com/office/drawing/2010/main" val="0"/>
              </a:ext>
            </a:extLst>
          </a:blip>
          <a:srcRect/>
          <a:stretch>
            <a:fillRect/>
          </a:stretch>
        </p:blipFill>
        <p:spPr bwMode="auto">
          <a:xfrm>
            <a:off x="0" y="302047"/>
            <a:ext cx="4394333" cy="3469210"/>
          </a:xfrm>
          <a:prstGeom prst="rect">
            <a:avLst/>
          </a:prstGeom>
          <a:noFill/>
          <a:extLst>
            <a:ext uri="{909E8E84-426E-40DD-AFC4-6F175D3DCCD1}">
              <a14:hiddenFill xmlns:a14="http://schemas.microsoft.com/office/drawing/2010/main">
                <a:solidFill>
                  <a:srgbClr val="FFFFFF"/>
                </a:solidFill>
              </a14:hiddenFill>
            </a:ext>
          </a:extLst>
        </p:spPr>
      </p:pic>
      <p:pic>
        <p:nvPicPr>
          <p:cNvPr id="191" name="Picture 190">
            <a:extLst>
              <a:ext uri="{FF2B5EF4-FFF2-40B4-BE49-F238E27FC236}">
                <a16:creationId xmlns:a16="http://schemas.microsoft.com/office/drawing/2014/main" id="{DCDAFD8A-9EFB-6CE4-6533-74DEB81B95C4}"/>
              </a:ext>
            </a:extLst>
          </p:cNvPr>
          <p:cNvPicPr>
            <a:picLocks noChangeAspect="1"/>
          </p:cNvPicPr>
          <p:nvPr/>
        </p:nvPicPr>
        <p:blipFill>
          <a:blip r:embed="rId33"/>
          <a:stretch>
            <a:fillRect/>
          </a:stretch>
        </p:blipFill>
        <p:spPr>
          <a:xfrm>
            <a:off x="40220019" y="352175"/>
            <a:ext cx="3536109" cy="3469210"/>
          </a:xfrm>
          <a:prstGeom prst="rect">
            <a:avLst/>
          </a:prstGeom>
        </p:spPr>
      </p:pic>
      <p:pic>
        <p:nvPicPr>
          <p:cNvPr id="192" name="Picture 191">
            <a:extLst>
              <a:ext uri="{FF2B5EF4-FFF2-40B4-BE49-F238E27FC236}">
                <a16:creationId xmlns:a16="http://schemas.microsoft.com/office/drawing/2014/main" id="{62C6BDDA-ED65-EB13-19A4-7C459149186A}"/>
              </a:ext>
            </a:extLst>
          </p:cNvPr>
          <p:cNvPicPr>
            <a:picLocks noChangeAspect="1"/>
          </p:cNvPicPr>
          <p:nvPr/>
        </p:nvPicPr>
        <p:blipFill>
          <a:blip r:embed="rId34"/>
          <a:stretch>
            <a:fillRect/>
          </a:stretch>
        </p:blipFill>
        <p:spPr>
          <a:xfrm>
            <a:off x="40121762" y="302047"/>
            <a:ext cx="3732621" cy="4055577"/>
          </a:xfrm>
          <a:prstGeom prst="rect">
            <a:avLst/>
          </a:prstGeom>
        </p:spPr>
      </p:pic>
      <p:sp>
        <p:nvSpPr>
          <p:cNvPr id="193" name="TextBox 192">
            <a:extLst>
              <a:ext uri="{FF2B5EF4-FFF2-40B4-BE49-F238E27FC236}">
                <a16:creationId xmlns:a16="http://schemas.microsoft.com/office/drawing/2014/main" id="{B4326CB4-0ED8-2B5C-269F-516A128400EB}"/>
              </a:ext>
            </a:extLst>
          </p:cNvPr>
          <p:cNvSpPr txBox="1"/>
          <p:nvPr/>
        </p:nvSpPr>
        <p:spPr>
          <a:xfrm>
            <a:off x="7705209" y="25207174"/>
            <a:ext cx="6132524" cy="461665"/>
          </a:xfrm>
          <a:prstGeom prst="rect">
            <a:avLst/>
          </a:prstGeom>
          <a:noFill/>
        </p:spPr>
        <p:txBody>
          <a:bodyPr wrap="square" rtlCol="0">
            <a:spAutoFit/>
          </a:bodyPr>
          <a:lstStyle/>
          <a:p>
            <a:pPr algn="ctr"/>
            <a:r>
              <a:rPr lang="en-US" sz="2400" dirty="0">
                <a:latin typeface="Sans serif"/>
                <a:cs typeface="Times New Roman" panose="02020603050405020304" pitchFamily="18" charset="0"/>
              </a:rPr>
              <a:t>Sigmoid Function Graph </a:t>
            </a:r>
          </a:p>
        </p:txBody>
      </p:sp>
    </p:spTree>
    <p:extLst>
      <p:ext uri="{BB962C8B-B14F-4D97-AF65-F5344CB8AC3E}">
        <p14:creationId xmlns:p14="http://schemas.microsoft.com/office/powerpoint/2010/main" val="246982640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TotalTime>
  <Words>726</Words>
  <Application>Microsoft Office PowerPoint</Application>
  <PresentationFormat>Custom</PresentationFormat>
  <Paragraphs>55</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Sans serif</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Nikita Agrawal</dc:creator>
  <cp:lastModifiedBy>Nikita Agrawal</cp:lastModifiedBy>
  <cp:revision>1</cp:revision>
  <dcterms:created xsi:type="dcterms:W3CDTF">2023-01-15T04:30:21Z</dcterms:created>
  <dcterms:modified xsi:type="dcterms:W3CDTF">2023-01-15T04:32:58Z</dcterms:modified>
</cp:coreProperties>
</file>