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7" r:id="rId2"/>
    <p:sldId id="258" r:id="rId3"/>
    <p:sldId id="259" r:id="rId4"/>
    <p:sldId id="264" r:id="rId5"/>
    <p:sldId id="265" r:id="rId6"/>
    <p:sldId id="266" r:id="rId7"/>
    <p:sldId id="267" r:id="rId8"/>
    <p:sldId id="268" r:id="rId9"/>
    <p:sldId id="263" r:id="rId10"/>
  </p:sldIdLst>
  <p:sldSz cx="50401538" cy="35999738"/>
  <p:notesSz cx="6715125" cy="9239250"/>
  <p:embeddedFontLst>
    <p:embeddedFont>
      <p:font typeface="Garamond" panose="02020404030301010803" pitchFamily="18" charset="0"/>
      <p:regular r:id="rId12"/>
      <p:bold r:id="rId13"/>
      <p:italic r:id="rId14"/>
    </p:embeddedFont>
    <p:embeddedFont>
      <p:font typeface="Helvetica Neue"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5195" userDrawn="1">
          <p15:clr>
            <a:srgbClr val="A4A3A4"/>
          </p15:clr>
        </p15:guide>
        <p15:guide id="2" orient="horz" pos="22425" userDrawn="1">
          <p15:clr>
            <a:srgbClr val="A4A3A4"/>
          </p15:clr>
        </p15:guide>
        <p15:guide id="3" orient="horz" pos="2349" userDrawn="1">
          <p15:clr>
            <a:srgbClr val="A4A3A4"/>
          </p15:clr>
        </p15:guide>
        <p15:guide id="4"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74" autoAdjust="0"/>
    <p:restoredTop sz="94660"/>
  </p:normalViewPr>
  <p:slideViewPr>
    <p:cSldViewPr snapToGrid="0" showGuides="1">
      <p:cViewPr>
        <p:scale>
          <a:sx n="13" d="100"/>
          <a:sy n="13" d="100"/>
        </p:scale>
        <p:origin x="1332" y="90"/>
      </p:cViewPr>
      <p:guideLst>
        <p:guide orient="horz" pos="5195"/>
        <p:guide orient="horz" pos="22425"/>
        <p:guide orient="horz" pos="2349"/>
        <p:guide pos="15875"/>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09888" cy="461963"/>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4" name="Google Shape;4;n"/>
          <p:cNvSpPr txBox="1">
            <a:spLocks noGrp="1"/>
          </p:cNvSpPr>
          <p:nvPr>
            <p:ph type="dt" idx="10"/>
          </p:nvPr>
        </p:nvSpPr>
        <p:spPr>
          <a:xfrm>
            <a:off x="3803650" y="0"/>
            <a:ext cx="2909888" cy="461963"/>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5" name="Google Shape;5;n"/>
          <p:cNvSpPr>
            <a:spLocks noGrp="1" noRot="1" noChangeAspect="1"/>
          </p:cNvSpPr>
          <p:nvPr>
            <p:ph type="sldImg" idx="3"/>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6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228600" algn="l" rtl="0">
              <a:spcBef>
                <a:spcPts val="0"/>
              </a:spcBef>
              <a:spcAft>
                <a:spcPts val="0"/>
              </a:spcAft>
              <a:buSzPts val="1400"/>
              <a:buNone/>
              <a:defRPr sz="12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7" name="Google Shape;7;n"/>
          <p:cNvSpPr txBox="1">
            <a:spLocks noGrp="1"/>
          </p:cNvSpPr>
          <p:nvPr>
            <p:ph type="ftr" idx="11"/>
          </p:nvPr>
        </p:nvSpPr>
        <p:spPr>
          <a:xfrm>
            <a:off x="0" y="8775700"/>
            <a:ext cx="2909888" cy="461963"/>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0"/>
              </a:spcBef>
              <a:spcAft>
                <a:spcPts val="0"/>
              </a:spcAft>
              <a:buSzPts val="1400"/>
              <a:buNone/>
              <a:defRPr sz="9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8" name="Google Shape;8;n"/>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1</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2</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3</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4</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5</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6</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7</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8</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txBox="1">
            <a:spLocks noGrp="1"/>
          </p:cNvSpPr>
          <p:nvPr>
            <p:ph type="sldNum" idx="12"/>
          </p:nvPr>
        </p:nvSpPr>
        <p:spPr>
          <a:xfrm>
            <a:off x="3803650" y="8775700"/>
            <a:ext cx="2909888" cy="461963"/>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panose="020B0604020202020204"/>
                <a:ea typeface="Arial" panose="020B0604020202020204"/>
                <a:cs typeface="Arial" panose="020B0604020202020204"/>
                <a:sym typeface="Arial" panose="020B0604020202020204"/>
              </a:rPr>
              <a:t>9</a:t>
            </a:fld>
            <a:endParaRPr sz="12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8" name="Google Shape;48;p1:notes"/>
          <p:cNvSpPr>
            <a:spLocks noGrp="1" noRot="1" noChangeAspect="1"/>
          </p:cNvSpPr>
          <p:nvPr>
            <p:ph type="sldImg" idx="2"/>
          </p:nvPr>
        </p:nvSpPr>
        <p:spPr>
          <a:xfrm>
            <a:off x="931863" y="692150"/>
            <a:ext cx="4852987" cy="3465513"/>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9" name="Google Shape;49;p1:notes"/>
          <p:cNvSpPr txBox="1">
            <a:spLocks noGrp="1"/>
          </p:cNvSpPr>
          <p:nvPr>
            <p:ph type="body" idx="1"/>
          </p:nvPr>
        </p:nvSpPr>
        <p:spPr>
          <a:xfrm>
            <a:off x="671513" y="4389438"/>
            <a:ext cx="5372100" cy="415766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3"/>
          <p:cNvSpPr txBox="1">
            <a:spLocks noGrp="1"/>
          </p:cNvSpPr>
          <p:nvPr>
            <p:ph type="ctrTitle"/>
          </p:nvPr>
        </p:nvSpPr>
        <p:spPr>
          <a:xfrm>
            <a:off x="3779838" y="11183938"/>
            <a:ext cx="42841862" cy="77152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12" name="Google Shape;12;p3"/>
          <p:cNvSpPr txBox="1">
            <a:spLocks noGrp="1"/>
          </p:cNvSpPr>
          <p:nvPr>
            <p:ph type="subTitle" idx="1"/>
          </p:nvPr>
        </p:nvSpPr>
        <p:spPr>
          <a:xfrm>
            <a:off x="7559675" y="20399375"/>
            <a:ext cx="35282189" cy="9201150"/>
          </a:xfrm>
          <a:prstGeom prst="rect">
            <a:avLst/>
          </a:prstGeom>
          <a:noFill/>
          <a:ln>
            <a:noFill/>
          </a:ln>
        </p:spPr>
        <p:txBody>
          <a:bodyPr spcFirstLastPara="1" wrap="square" lIns="91425" tIns="45700" rIns="91425" bIns="45700" anchor="t" anchorCtr="0">
            <a:noAutofit/>
          </a:bodyPr>
          <a:lstStyle>
            <a:lvl1pPr marR="0" lvl="0" algn="ctr" rtl="0">
              <a:spcBef>
                <a:spcPts val="3440"/>
              </a:spcBef>
              <a:spcAft>
                <a:spcPts val="0"/>
              </a:spcAft>
              <a:buClr>
                <a:schemeClr val="dk1"/>
              </a:buClr>
              <a:buSzPts val="17200"/>
              <a:buFont typeface="Arial" panose="020B0604020202020204"/>
              <a:buNone/>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ctr" rtl="0">
              <a:spcBef>
                <a:spcPts val="3000"/>
              </a:spcBef>
              <a:spcAft>
                <a:spcPts val="0"/>
              </a:spcAft>
              <a:buClr>
                <a:schemeClr val="dk1"/>
              </a:buClr>
              <a:buSzPts val="15000"/>
              <a:buFont typeface="Arial" panose="020B0604020202020204"/>
              <a:buNone/>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ctr" rtl="0">
              <a:spcBef>
                <a:spcPts val="2600"/>
              </a:spcBef>
              <a:spcAft>
                <a:spcPts val="0"/>
              </a:spcAft>
              <a:buClr>
                <a:schemeClr val="dk1"/>
              </a:buClr>
              <a:buSzPts val="13000"/>
              <a:buFont typeface="Arial" panose="020B0604020202020204"/>
              <a:buNone/>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ctr" rtl="0">
              <a:spcBef>
                <a:spcPts val="2140"/>
              </a:spcBef>
              <a:spcAft>
                <a:spcPts val="0"/>
              </a:spcAft>
              <a:buClr>
                <a:schemeClr val="dk1"/>
              </a:buClr>
              <a:buSzPts val="10700"/>
              <a:buFont typeface="Arial" panose="020B0604020202020204"/>
              <a:buNone/>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43"/>
        <p:cNvGrpSpPr/>
        <p:nvPr/>
      </p:nvGrpSpPr>
      <p:grpSpPr>
        <a:xfrm>
          <a:off x="0" y="0"/>
          <a:ext cx="0" cy="0"/>
          <a:chOff x="0" y="0"/>
          <a:chExt cx="0" cy="0"/>
        </a:xfrm>
      </p:grpSpPr>
      <p:sp>
        <p:nvSpPr>
          <p:cNvPr id="44" name="Google Shape;44;p13"/>
          <p:cNvSpPr txBox="1">
            <a:spLocks noGrp="1"/>
          </p:cNvSpPr>
          <p:nvPr>
            <p:ph type="title"/>
          </p:nvPr>
        </p:nvSpPr>
        <p:spPr>
          <a:xfrm rot="5400000">
            <a:off x="26854150" y="11129963"/>
            <a:ext cx="30716537" cy="11339512"/>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45" name="Google Shape;45;p13"/>
          <p:cNvSpPr txBox="1">
            <a:spLocks noGrp="1"/>
          </p:cNvSpPr>
          <p:nvPr>
            <p:ph type="body" idx="1"/>
          </p:nvPr>
        </p:nvSpPr>
        <p:spPr>
          <a:xfrm rot="5400000">
            <a:off x="4096543" y="-135732"/>
            <a:ext cx="30716537" cy="33870901"/>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panose="020B0604020202020204"/>
              <a:buChar char="•"/>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1181100" algn="l" rtl="0">
              <a:spcBef>
                <a:spcPts val="3000"/>
              </a:spcBef>
              <a:spcAft>
                <a:spcPts val="0"/>
              </a:spcAft>
              <a:buClr>
                <a:schemeClr val="dk1"/>
              </a:buClr>
              <a:buSzPts val="15000"/>
              <a:buFont typeface="Arial" panose="020B0604020202020204"/>
              <a:buChar char="–"/>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1054100" algn="l" rtl="0">
              <a:spcBef>
                <a:spcPts val="2600"/>
              </a:spcBef>
              <a:spcAft>
                <a:spcPts val="0"/>
              </a:spcAft>
              <a:buClr>
                <a:schemeClr val="dk1"/>
              </a:buClr>
              <a:buSzPts val="13000"/>
              <a:buFont typeface="Arial" panose="020B0604020202020204"/>
              <a:buChar char="•"/>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6"/>
        <p:cNvGrpSpPr/>
        <p:nvPr/>
      </p:nvGrpSpPr>
      <p:grpSpPr>
        <a:xfrm>
          <a:off x="0" y="0"/>
          <a:ext cx="0" cy="0"/>
          <a:chOff x="0" y="0"/>
          <a:chExt cx="0" cy="0"/>
        </a:xfrm>
      </p:grpSpPr>
      <p:sp>
        <p:nvSpPr>
          <p:cNvPr id="17" name="Google Shape;17;p5"/>
          <p:cNvSpPr txBox="1">
            <a:spLocks noGrp="1"/>
          </p:cNvSpPr>
          <p:nvPr>
            <p:ph type="title"/>
          </p:nvPr>
        </p:nvSpPr>
        <p:spPr>
          <a:xfrm>
            <a:off x="3981450" y="23133050"/>
            <a:ext cx="42841862" cy="71501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4000" b="1"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18" name="Google Shape;18;p5"/>
          <p:cNvSpPr txBox="1">
            <a:spLocks noGrp="1"/>
          </p:cNvSpPr>
          <p:nvPr>
            <p:ph type="body" idx="1"/>
          </p:nvPr>
        </p:nvSpPr>
        <p:spPr>
          <a:xfrm>
            <a:off x="3981450" y="15257463"/>
            <a:ext cx="42841862" cy="7875587"/>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360"/>
              </a:spcBef>
              <a:spcAft>
                <a:spcPts val="0"/>
              </a:spcAft>
              <a:buClr>
                <a:schemeClr val="dk1"/>
              </a:buClr>
              <a:buSzPts val="1800"/>
              <a:buFont typeface="Arial" panose="020B0604020202020204"/>
              <a:buNone/>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20"/>
              </a:spcBef>
              <a:spcAft>
                <a:spcPts val="0"/>
              </a:spcAft>
              <a:buClr>
                <a:schemeClr val="dk1"/>
              </a:buClr>
              <a:buSzPts val="1600"/>
              <a:buFont typeface="Arial" panose="020B0604020202020204"/>
              <a:buNone/>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Google Shape;20;p6"/>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21" name="Google Shape;21;p6"/>
          <p:cNvSpPr txBox="1">
            <a:spLocks noGrp="1"/>
          </p:cNvSpPr>
          <p:nvPr>
            <p:ph type="body" idx="1"/>
          </p:nvPr>
        </p:nvSpPr>
        <p:spPr>
          <a:xfrm>
            <a:off x="2519363" y="8399463"/>
            <a:ext cx="22604412"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2" name="Google Shape;22;p6"/>
          <p:cNvSpPr txBox="1">
            <a:spLocks noGrp="1"/>
          </p:cNvSpPr>
          <p:nvPr>
            <p:ph type="body" idx="2"/>
          </p:nvPr>
        </p:nvSpPr>
        <p:spPr>
          <a:xfrm>
            <a:off x="25276175" y="8399463"/>
            <a:ext cx="22605999" cy="23758525"/>
          </a:xfrm>
          <a:prstGeom prst="rect">
            <a:avLst/>
          </a:prstGeom>
          <a:noFill/>
          <a:ln>
            <a:noFill/>
          </a:ln>
        </p:spPr>
        <p:txBody>
          <a:bodyPr spcFirstLastPara="1" wrap="square" lIns="91425" tIns="45700" rIns="91425" bIns="45700" anchor="t" anchorCtr="0">
            <a:noAutofit/>
          </a:bodyPr>
          <a:lstStyle>
            <a:lvl1pPr marL="457200" marR="0" lvl="0"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25" name="Google Shape;25;p7"/>
          <p:cNvSpPr txBox="1">
            <a:spLocks noGrp="1"/>
          </p:cNvSpPr>
          <p:nvPr>
            <p:ph type="body" idx="1"/>
          </p:nvPr>
        </p:nvSpPr>
        <p:spPr>
          <a:xfrm>
            <a:off x="2519363" y="8058150"/>
            <a:ext cx="22269450"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panose="020B0604020202020204"/>
              <a:buNone/>
              <a:defRPr sz="2400" b="1"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400"/>
              </a:spcBef>
              <a:spcAft>
                <a:spcPts val="0"/>
              </a:spcAft>
              <a:buClr>
                <a:schemeClr val="dk1"/>
              </a:buClr>
              <a:buSzPts val="2000"/>
              <a:buFont typeface="Arial" panose="020B0604020202020204"/>
              <a:buNone/>
              <a:defRPr sz="2000" b="1"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Clr>
                <a:schemeClr val="dk1"/>
              </a:buClr>
              <a:buSzPts val="1800"/>
              <a:buFont typeface="Arial" panose="020B0604020202020204"/>
              <a:buNone/>
              <a:defRPr sz="1800" b="1"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6" name="Google Shape;26;p7"/>
          <p:cNvSpPr txBox="1">
            <a:spLocks noGrp="1"/>
          </p:cNvSpPr>
          <p:nvPr>
            <p:ph type="body" idx="2"/>
          </p:nvPr>
        </p:nvSpPr>
        <p:spPr>
          <a:xfrm>
            <a:off x="2519363" y="11417300"/>
            <a:ext cx="22269450"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7" name="Google Shape;27;p7"/>
          <p:cNvSpPr txBox="1">
            <a:spLocks noGrp="1"/>
          </p:cNvSpPr>
          <p:nvPr>
            <p:ph type="body" idx="3"/>
          </p:nvPr>
        </p:nvSpPr>
        <p:spPr>
          <a:xfrm>
            <a:off x="25603200" y="8058150"/>
            <a:ext cx="22278975" cy="3359150"/>
          </a:xfrm>
          <a:prstGeom prst="rect">
            <a:avLst/>
          </a:prstGeom>
          <a:noFill/>
          <a:ln>
            <a:noFill/>
          </a:ln>
        </p:spPr>
        <p:txBody>
          <a:bodyPr spcFirstLastPara="1" wrap="square" lIns="91425" tIns="45700" rIns="91425" bIns="45700" anchor="b" anchorCtr="0">
            <a:noAutofit/>
          </a:bodyPr>
          <a:lstStyle>
            <a:lvl1pPr marL="457200" marR="0" lvl="0" indent="-228600" algn="l" rtl="0">
              <a:spcBef>
                <a:spcPts val="480"/>
              </a:spcBef>
              <a:spcAft>
                <a:spcPts val="0"/>
              </a:spcAft>
              <a:buClr>
                <a:schemeClr val="dk1"/>
              </a:buClr>
              <a:buSzPts val="2400"/>
              <a:buFont typeface="Arial" panose="020B0604020202020204"/>
              <a:buNone/>
              <a:defRPr sz="2400" b="1"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400"/>
              </a:spcBef>
              <a:spcAft>
                <a:spcPts val="0"/>
              </a:spcAft>
              <a:buClr>
                <a:schemeClr val="dk1"/>
              </a:buClr>
              <a:buSzPts val="2000"/>
              <a:buFont typeface="Arial" panose="020B0604020202020204"/>
              <a:buNone/>
              <a:defRPr sz="2000" b="1"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360"/>
              </a:spcBef>
              <a:spcAft>
                <a:spcPts val="0"/>
              </a:spcAft>
              <a:buClr>
                <a:schemeClr val="dk1"/>
              </a:buClr>
              <a:buSzPts val="1800"/>
              <a:buFont typeface="Arial" panose="020B0604020202020204"/>
              <a:buNone/>
              <a:defRPr sz="1800" b="1"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320"/>
              </a:spcBef>
              <a:spcAft>
                <a:spcPts val="0"/>
              </a:spcAft>
              <a:buClr>
                <a:schemeClr val="dk1"/>
              </a:buClr>
              <a:buSzPts val="1600"/>
              <a:buFont typeface="Arial" panose="020B0604020202020204"/>
              <a:buNone/>
              <a:defRPr sz="1600" b="1"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28" name="Google Shape;28;p7"/>
          <p:cNvSpPr txBox="1">
            <a:spLocks noGrp="1"/>
          </p:cNvSpPr>
          <p:nvPr>
            <p:ph type="body" idx="4"/>
          </p:nvPr>
        </p:nvSpPr>
        <p:spPr>
          <a:xfrm>
            <a:off x="25603200" y="11417300"/>
            <a:ext cx="22278975" cy="20740688"/>
          </a:xfrm>
          <a:prstGeom prst="rect">
            <a:avLst/>
          </a:prstGeom>
          <a:noFill/>
          <a:ln>
            <a:noFill/>
          </a:ln>
        </p:spPr>
        <p:txBody>
          <a:bodyPr spcFirstLastPara="1" wrap="square" lIns="91425" tIns="45700" rIns="91425" bIns="45700" anchor="t" anchorCtr="0">
            <a:noAutofit/>
          </a:bodyPr>
          <a:lstStyle>
            <a:lvl1pPr marL="457200" marR="0" lvl="0"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42900" algn="l" rtl="0">
              <a:spcBef>
                <a:spcPts val="360"/>
              </a:spcBef>
              <a:spcAft>
                <a:spcPts val="0"/>
              </a:spcAft>
              <a:buClr>
                <a:schemeClr val="dk1"/>
              </a:buClr>
              <a:buSzPts val="1800"/>
              <a:buFont typeface="Arial" panose="020B0604020202020204"/>
              <a:buChar char="•"/>
              <a:defRPr sz="1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30200" algn="l" rtl="0">
              <a:spcBef>
                <a:spcPts val="320"/>
              </a:spcBef>
              <a:spcAft>
                <a:spcPts val="0"/>
              </a:spcAft>
              <a:buClr>
                <a:schemeClr val="dk1"/>
              </a:buClr>
              <a:buSzPts val="1600"/>
              <a:buFont typeface="Arial" panose="020B0604020202020204"/>
              <a:buChar char="»"/>
              <a:defRPr sz="16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8"/>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1"/>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2"/>
        <p:cNvGrpSpPr/>
        <p:nvPr/>
      </p:nvGrpSpPr>
      <p:grpSpPr>
        <a:xfrm>
          <a:off x="0" y="0"/>
          <a:ext cx="0" cy="0"/>
          <a:chOff x="0" y="0"/>
          <a:chExt cx="0" cy="0"/>
        </a:xfrm>
      </p:grpSpPr>
      <p:sp>
        <p:nvSpPr>
          <p:cNvPr id="33" name="Google Shape;33;p10"/>
          <p:cNvSpPr txBox="1">
            <a:spLocks noGrp="1"/>
          </p:cNvSpPr>
          <p:nvPr>
            <p:ph type="title"/>
          </p:nvPr>
        </p:nvSpPr>
        <p:spPr>
          <a:xfrm>
            <a:off x="2519363" y="1433513"/>
            <a:ext cx="16583025" cy="60991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34" name="Google Shape;34;p10"/>
          <p:cNvSpPr txBox="1">
            <a:spLocks noGrp="1"/>
          </p:cNvSpPr>
          <p:nvPr>
            <p:ph type="body" idx="1"/>
          </p:nvPr>
        </p:nvSpPr>
        <p:spPr>
          <a:xfrm>
            <a:off x="19705638" y="1433513"/>
            <a:ext cx="28176536" cy="30724474"/>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panose="020B0604020202020204"/>
              <a:buChar char="•"/>
              <a:defRPr sz="3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406400" algn="l" rtl="0">
              <a:spcBef>
                <a:spcPts val="560"/>
              </a:spcBef>
              <a:spcAft>
                <a:spcPts val="0"/>
              </a:spcAft>
              <a:buClr>
                <a:schemeClr val="dk1"/>
              </a:buClr>
              <a:buSzPts val="2800"/>
              <a:buFont typeface="Arial" panose="020B0604020202020204"/>
              <a:buChar char="–"/>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381000" algn="l" rtl="0">
              <a:spcBef>
                <a:spcPts val="480"/>
              </a:spcBef>
              <a:spcAft>
                <a:spcPts val="0"/>
              </a:spcAft>
              <a:buClr>
                <a:schemeClr val="dk1"/>
              </a:buClr>
              <a:buSzPts val="2400"/>
              <a:buFont typeface="Arial" panose="020B0604020202020204"/>
              <a:buChar char="•"/>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355600" algn="l" rtl="0">
              <a:spcBef>
                <a:spcPts val="400"/>
              </a:spcBef>
              <a:spcAft>
                <a:spcPts val="0"/>
              </a:spcAft>
              <a:buClr>
                <a:schemeClr val="dk1"/>
              </a:buClr>
              <a:buSzPts val="2000"/>
              <a:buFont typeface="Arial" panose="020B0604020202020204"/>
              <a:buChar char="»"/>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35" name="Google Shape;35;p10"/>
          <p:cNvSpPr txBox="1">
            <a:spLocks noGrp="1"/>
          </p:cNvSpPr>
          <p:nvPr>
            <p:ph type="body" idx="2"/>
          </p:nvPr>
        </p:nvSpPr>
        <p:spPr>
          <a:xfrm>
            <a:off x="2519363" y="7532688"/>
            <a:ext cx="16583025" cy="24625299"/>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240"/>
              </a:spcBef>
              <a:spcAft>
                <a:spcPts val="0"/>
              </a:spcAft>
              <a:buClr>
                <a:schemeClr val="dk1"/>
              </a:buClr>
              <a:buSzPts val="1200"/>
              <a:buFont typeface="Arial" panose="020B0604020202020204"/>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200"/>
              </a:spcBef>
              <a:spcAft>
                <a:spcPts val="0"/>
              </a:spcAft>
              <a:buClr>
                <a:schemeClr val="dk1"/>
              </a:buClr>
              <a:buSzPts val="1000"/>
              <a:buFont typeface="Arial" panose="020B0604020202020204"/>
              <a:buNone/>
              <a:defRPr sz="1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6"/>
        <p:cNvGrpSpPr/>
        <p:nvPr/>
      </p:nvGrpSpPr>
      <p:grpSpPr>
        <a:xfrm>
          <a:off x="0" y="0"/>
          <a:ext cx="0" cy="0"/>
          <a:chOff x="0" y="0"/>
          <a:chExt cx="0" cy="0"/>
        </a:xfrm>
      </p:grpSpPr>
      <p:sp>
        <p:nvSpPr>
          <p:cNvPr id="37" name="Google Shape;37;p11"/>
          <p:cNvSpPr txBox="1">
            <a:spLocks noGrp="1"/>
          </p:cNvSpPr>
          <p:nvPr>
            <p:ph type="title"/>
          </p:nvPr>
        </p:nvSpPr>
        <p:spPr>
          <a:xfrm>
            <a:off x="9879013" y="25199975"/>
            <a:ext cx="30240286" cy="2974975"/>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2000" b="1"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38" name="Google Shape;38;p11"/>
          <p:cNvSpPr>
            <a:spLocks noGrp="1"/>
          </p:cNvSpPr>
          <p:nvPr>
            <p:ph type="pic" idx="2"/>
          </p:nvPr>
        </p:nvSpPr>
        <p:spPr>
          <a:xfrm>
            <a:off x="9879013" y="3216275"/>
            <a:ext cx="30240286" cy="21599524"/>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panose="020B0604020202020204"/>
              <a:buNone/>
              <a:defRPr sz="3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spcBef>
                <a:spcPts val="56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spcBef>
                <a:spcPts val="480"/>
              </a:spcBef>
              <a:spcAft>
                <a:spcPts val="0"/>
              </a:spcAft>
              <a:buClr>
                <a:schemeClr val="dk1"/>
              </a:buClr>
              <a:buSzPts val="2400"/>
              <a:buFont typeface="Arial" panose="020B0604020202020204"/>
              <a:buNone/>
              <a:defRPr sz="24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spcBef>
                <a:spcPts val="400"/>
              </a:spcBef>
              <a:spcAft>
                <a:spcPts val="0"/>
              </a:spcAft>
              <a:buClr>
                <a:schemeClr val="dk1"/>
              </a:buClr>
              <a:buSzPts val="2000"/>
              <a:buFont typeface="Arial" panose="020B0604020202020204"/>
              <a:buNone/>
              <a:defRPr sz="20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
        <p:nvSpPr>
          <p:cNvPr id="39" name="Google Shape;39;p11"/>
          <p:cNvSpPr txBox="1">
            <a:spLocks noGrp="1"/>
          </p:cNvSpPr>
          <p:nvPr>
            <p:ph type="body" idx="1"/>
          </p:nvPr>
        </p:nvSpPr>
        <p:spPr>
          <a:xfrm>
            <a:off x="9879013" y="28174950"/>
            <a:ext cx="30240286" cy="4224338"/>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280"/>
              </a:spcBef>
              <a:spcAft>
                <a:spcPts val="0"/>
              </a:spcAft>
              <a:buClr>
                <a:schemeClr val="dk1"/>
              </a:buClr>
              <a:buSzPts val="1400"/>
              <a:buFont typeface="Arial" panose="020B0604020202020204"/>
              <a:buNone/>
              <a:defRPr sz="14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228600" algn="l" rtl="0">
              <a:spcBef>
                <a:spcPts val="240"/>
              </a:spcBef>
              <a:spcAft>
                <a:spcPts val="0"/>
              </a:spcAft>
              <a:buClr>
                <a:schemeClr val="dk1"/>
              </a:buClr>
              <a:buSzPts val="1200"/>
              <a:buFont typeface="Arial" panose="020B0604020202020204"/>
              <a:buNone/>
              <a:defRPr sz="12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228600" algn="l" rtl="0">
              <a:spcBef>
                <a:spcPts val="200"/>
              </a:spcBef>
              <a:spcAft>
                <a:spcPts val="0"/>
              </a:spcAft>
              <a:buClr>
                <a:schemeClr val="dk1"/>
              </a:buClr>
              <a:buSzPts val="1000"/>
              <a:buFont typeface="Arial" panose="020B0604020202020204"/>
              <a:buNone/>
              <a:defRPr sz="1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228600" algn="l" rtl="0">
              <a:spcBef>
                <a:spcPts val="180"/>
              </a:spcBef>
              <a:spcAft>
                <a:spcPts val="0"/>
              </a:spcAft>
              <a:buClr>
                <a:schemeClr val="dk1"/>
              </a:buClr>
              <a:buSzPts val="900"/>
              <a:buFont typeface="Arial" panose="020B0604020202020204"/>
              <a:buNone/>
              <a:defRPr sz="9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0"/>
        <p:cNvGrpSpPr/>
        <p:nvPr/>
      </p:nvGrpSpPr>
      <p:grpSpPr>
        <a:xfrm>
          <a:off x="0" y="0"/>
          <a:ext cx="0" cy="0"/>
          <a:chOff x="0" y="0"/>
          <a:chExt cx="0" cy="0"/>
        </a:xfrm>
      </p:grpSpPr>
      <p:sp>
        <p:nvSpPr>
          <p:cNvPr id="41" name="Google Shape;41;p12"/>
          <p:cNvSpPr txBox="1">
            <a:spLocks noGrp="1"/>
          </p:cNvSpPr>
          <p:nvPr>
            <p:ph type="title"/>
          </p:nvPr>
        </p:nvSpPr>
        <p:spPr>
          <a:xfrm>
            <a:off x="2519363" y="1441450"/>
            <a:ext cx="45362812" cy="6000750"/>
          </a:xfrm>
          <a:prstGeom prst="rect">
            <a:avLst/>
          </a:prstGeom>
          <a:noFill/>
          <a:ln>
            <a:noFill/>
          </a:ln>
        </p:spPr>
        <p:txBody>
          <a:bodyPr spcFirstLastPara="1" wrap="square" lIns="91425" tIns="45700" rIns="91425" bIns="45700" anchor="t" anchorCtr="0">
            <a:noAutofit/>
          </a:bodyPr>
          <a:lstStyle>
            <a:lvl1pPr marR="0" lvl="0"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R="0" lvl="1"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R="0" lvl="2"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R="0" lvl="3"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R="0" lvl="4"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R="0" lvl="5"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R="0" lvl="6"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R="0" lvl="7"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R="0" lvl="8" algn="ctr" rtl="0">
              <a:spcBef>
                <a:spcPts val="0"/>
              </a:spcBef>
              <a:spcAft>
                <a:spcPts val="0"/>
              </a:spcAft>
              <a:buSzPts val="1400"/>
              <a:buNone/>
              <a:defRPr sz="237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endParaRPr/>
          </a:p>
        </p:txBody>
      </p:sp>
      <p:sp>
        <p:nvSpPr>
          <p:cNvPr id="42" name="Google Shape;42;p12"/>
          <p:cNvSpPr txBox="1">
            <a:spLocks noGrp="1"/>
          </p:cNvSpPr>
          <p:nvPr>
            <p:ph type="body" idx="1"/>
          </p:nvPr>
        </p:nvSpPr>
        <p:spPr>
          <a:xfrm rot="5400000">
            <a:off x="13321506" y="-2402680"/>
            <a:ext cx="23758525" cy="45362812"/>
          </a:xfrm>
          <a:prstGeom prst="rect">
            <a:avLst/>
          </a:prstGeom>
          <a:noFill/>
          <a:ln>
            <a:noFill/>
          </a:ln>
        </p:spPr>
        <p:txBody>
          <a:bodyPr spcFirstLastPara="1" wrap="square" lIns="91425" tIns="45700" rIns="91425" bIns="45700" anchor="t" anchorCtr="0">
            <a:noAutofit/>
          </a:bodyPr>
          <a:lstStyle>
            <a:lvl1pPr marL="457200" marR="0" lvl="0" indent="-1320800" algn="l" rtl="0">
              <a:spcBef>
                <a:spcPts val="3440"/>
              </a:spcBef>
              <a:spcAft>
                <a:spcPts val="0"/>
              </a:spcAft>
              <a:buClr>
                <a:schemeClr val="dk1"/>
              </a:buClr>
              <a:buSzPts val="17200"/>
              <a:buFont typeface="Arial" panose="020B0604020202020204"/>
              <a:buChar char="•"/>
              <a:defRPr sz="172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L="914400" marR="0" lvl="1" indent="-1181100" algn="l" rtl="0">
              <a:spcBef>
                <a:spcPts val="3000"/>
              </a:spcBef>
              <a:spcAft>
                <a:spcPts val="0"/>
              </a:spcAft>
              <a:buClr>
                <a:schemeClr val="dk1"/>
              </a:buClr>
              <a:buSzPts val="15000"/>
              <a:buFont typeface="Arial" panose="020B0604020202020204"/>
              <a:buChar char="–"/>
              <a:defRPr sz="150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L="1371600" marR="0" lvl="2" indent="-1054100" algn="l" rtl="0">
              <a:spcBef>
                <a:spcPts val="2600"/>
              </a:spcBef>
              <a:spcAft>
                <a:spcPts val="0"/>
              </a:spcAft>
              <a:buClr>
                <a:schemeClr val="dk1"/>
              </a:buClr>
              <a:buSzPts val="13000"/>
              <a:buFont typeface="Arial" panose="020B0604020202020204"/>
              <a:buChar char="•"/>
              <a:defRPr sz="130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L="1828800" marR="0" lvl="3"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L="2286000" marR="0" lvl="4"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L="2743200" marR="0" lvl="5"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L="3200400" marR="0" lvl="6"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L="3657600" marR="0" lvl="7"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L="4114800" marR="0" lvl="8" indent="-908050" algn="l" rtl="0">
              <a:spcBef>
                <a:spcPts val="2140"/>
              </a:spcBef>
              <a:spcAft>
                <a:spcPts val="0"/>
              </a:spcAft>
              <a:buClr>
                <a:schemeClr val="dk1"/>
              </a:buClr>
              <a:buSzPts val="10700"/>
              <a:buFont typeface="Arial" panose="020B0604020202020204"/>
              <a:buChar char="»"/>
              <a:defRPr sz="107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www.earthdata.nasa.gov/"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www.earthdata.nasa.go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
          <p:cNvSpPr/>
          <p:nvPr/>
        </p:nvSpPr>
        <p:spPr>
          <a:xfrm>
            <a:off x="787400" y="306065"/>
            <a:ext cx="48826738" cy="35693673"/>
          </a:xfrm>
          <a:prstGeom prst="roundRect">
            <a:avLst>
              <a:gd name="adj" fmla="val 10870"/>
            </a:avLst>
          </a:prstGeom>
          <a:gradFill>
            <a:gsLst>
              <a:gs pos="0">
                <a:srgbClr val="A7C4FF"/>
              </a:gs>
              <a:gs pos="100000">
                <a:schemeClr val="lt1"/>
              </a:gs>
            </a:gsLst>
            <a:lin ang="5400000" scaled="0"/>
          </a:gradFill>
          <a:ln w="9525" cap="flat" cmpd="sng">
            <a:solidFill>
              <a:schemeClr val="dk1"/>
            </a:solidFill>
            <a:prstDash val="solid"/>
            <a:round/>
            <a:headEnd type="none" w="sm" len="sm"/>
            <a:tailEnd type="none" w="sm" len="sm"/>
          </a:ln>
        </p:spPr>
        <p:txBody>
          <a:bodyPr spcFirstLastPara="1" wrap="square" lIns="102825" tIns="51425" rIns="102825" bIns="51425" anchor="ctr" anchorCtr="0">
            <a:noAutofit/>
          </a:bodyPr>
          <a:lstStyle/>
          <a:p>
            <a:pPr marL="0" marR="0" lvl="0" indent="0" algn="ctr" rtl="0">
              <a:spcBef>
                <a:spcPts val="0"/>
              </a:spcBef>
              <a:spcAft>
                <a:spcPts val="0"/>
              </a:spcAft>
              <a:buNone/>
            </a:pPr>
            <a:endParaRPr sz="9600" b="0" i="0" u="none" strike="noStrike" cap="none" dirty="0">
              <a:solidFill>
                <a:schemeClr val="bg2"/>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0" y="18210432"/>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118" name="Google Shape;78;p1"/>
          <p:cNvSpPr txBox="1"/>
          <p:nvPr/>
        </p:nvSpPr>
        <p:spPr>
          <a:xfrm>
            <a:off x="1276438" y="9861236"/>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2" name="TextBox 1"/>
          <p:cNvSpPr txBox="1"/>
          <p:nvPr/>
        </p:nvSpPr>
        <p:spPr>
          <a:xfrm>
            <a:off x="3071359" y="13536434"/>
            <a:ext cx="25536842" cy="12834283"/>
          </a:xfrm>
          <a:prstGeom prst="rect">
            <a:avLst/>
          </a:prstGeom>
          <a:noFill/>
        </p:spPr>
        <p:txBody>
          <a:bodyPr wrap="square" rtlCol="0">
            <a:spAutoFit/>
          </a:bodyPr>
          <a:lstStyle/>
          <a:p>
            <a:pPr algn="ctr"/>
            <a:r>
              <a:rPr lang="en-US" sz="13800" dirty="0"/>
              <a:t>Urban Heat: Temperature in Green Areas vs Non-Green Areas in Jeddah</a:t>
            </a:r>
          </a:p>
          <a:p>
            <a:pPr algn="ctr"/>
            <a:endParaRPr lang="en-US" sz="13800" dirty="0"/>
          </a:p>
          <a:p>
            <a:pPr algn="ctr"/>
            <a:r>
              <a:rPr lang="en-US" sz="13800" dirty="0"/>
              <a:t>Conducted by: Turki </a:t>
            </a:r>
            <a:r>
              <a:rPr lang="en-US" sz="13800" dirty="0" err="1"/>
              <a:t>Alsubaie</a:t>
            </a:r>
            <a:r>
              <a:rPr lang="en-US" sz="13800" dirty="0"/>
              <a:t> ,Bashar Maher ,</a:t>
            </a:r>
            <a:r>
              <a:rPr lang="en-US" sz="13800" dirty="0" err="1"/>
              <a:t>Majd</a:t>
            </a:r>
            <a:r>
              <a:rPr lang="en-US" sz="13800" dirty="0"/>
              <a:t> </a:t>
            </a:r>
            <a:r>
              <a:rPr lang="en-US" sz="13800" dirty="0" err="1"/>
              <a:t>Alshamleh</a:t>
            </a:r>
            <a:endParaRPr lang="en-US" sz="9600"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3071359" y="1621414"/>
            <a:ext cx="16893041" cy="944011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0" name="Google Shape;60;p1"/>
          <p:cNvSpPr/>
          <p:nvPr/>
        </p:nvSpPr>
        <p:spPr>
          <a:xfrm>
            <a:off x="0" y="0"/>
            <a:ext cx="50401538" cy="35999738"/>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dirty="0">
              <a:solidFill>
                <a:schemeClr val="dk1"/>
              </a:solidFill>
              <a:latin typeface="Arial" panose="020B0604020202020204"/>
              <a:ea typeface="Arial" panose="020B0604020202020204"/>
              <a:cs typeface="Arial" panose="020B0604020202020204"/>
              <a:sym typeface="Arial" panose="020B0604020202020204"/>
            </a:endParaRPr>
          </a:p>
        </p:txBody>
      </p:sp>
      <p:sp>
        <p:nvSpPr>
          <p:cNvPr id="61" name="Google Shape;61;p1"/>
          <p:cNvSpPr txBox="1"/>
          <p:nvPr/>
        </p:nvSpPr>
        <p:spPr>
          <a:xfrm>
            <a:off x="17631211" y="4582782"/>
            <a:ext cx="11176821" cy="2215951"/>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38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Abstract</a:t>
            </a:r>
            <a:endParaRPr sz="2400" dirty="0"/>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118" name="Google Shape;78;p1"/>
          <p:cNvSpPr txBox="1"/>
          <p:nvPr/>
        </p:nvSpPr>
        <p:spPr>
          <a:xfrm>
            <a:off x="1276438" y="9861236"/>
            <a:ext cx="1141707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3537437" cy="6670893"/>
          </a:xfrm>
          <a:prstGeom prst="rect">
            <a:avLst/>
          </a:prstGeom>
        </p:spPr>
      </p:pic>
      <p:sp>
        <p:nvSpPr>
          <p:cNvPr id="2" name="TextBox 1">
            <a:extLst>
              <a:ext uri="{FF2B5EF4-FFF2-40B4-BE49-F238E27FC236}">
                <a16:creationId xmlns:a16="http://schemas.microsoft.com/office/drawing/2014/main" id="{2F192005-1F8E-4FA6-8E80-5D20A151A0EF}"/>
              </a:ext>
            </a:extLst>
          </p:cNvPr>
          <p:cNvSpPr txBox="1"/>
          <p:nvPr/>
        </p:nvSpPr>
        <p:spPr>
          <a:xfrm>
            <a:off x="4419600" y="7803733"/>
            <a:ext cx="41562338" cy="24868346"/>
          </a:xfrm>
          <a:prstGeom prst="rect">
            <a:avLst/>
          </a:prstGeom>
          <a:noFill/>
        </p:spPr>
        <p:txBody>
          <a:bodyPr wrap="square" rtlCol="0">
            <a:spAutoFit/>
          </a:bodyPr>
          <a:lstStyle/>
          <a:p>
            <a:r>
              <a:rPr lang="en-US" sz="11500" dirty="0"/>
              <a:t>Urban areas often experience higher temperatures than their surrounding environments due to dense buildings, roads, and human activities. This phenomenon is known as the Urban Heat Island effect. This research examines the temperature differences between green areas and non-green areas in Jeddah, Saudi Arabia. The study is based on secondary data from satellite observations and scientific studies conducted during the last two months. The findings indicate that green areas generally record lower surface temperatures compared to non-green urban areas. This cooling effect is mainly caused by vegetation, shading, and evapotranspiration. The research emphasizes the importance of green spaces in reducing urban heat and improving environmental conditions in hot cities like Jeddah.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65" name="Google Shape;65;p1"/>
          <p:cNvSpPr txBox="1"/>
          <p:nvPr/>
        </p:nvSpPr>
        <p:spPr>
          <a:xfrm>
            <a:off x="2145030" y="11368150"/>
            <a:ext cx="47848660" cy="19570722"/>
          </a:xfrm>
          <a:prstGeom prst="rect">
            <a:avLst/>
          </a:prstGeom>
          <a:noFill/>
          <a:ln>
            <a:noFill/>
          </a:ln>
        </p:spPr>
        <p:txBody>
          <a:bodyPr spcFirstLastPara="1" wrap="square" lIns="102825" tIns="51425" rIns="102825" bIns="51425" anchor="t" anchorCtr="0">
            <a:spAutoFit/>
          </a:bodyPr>
          <a:lstStyle/>
          <a:p>
            <a:pPr marR="0" lvl="0" rtl="0">
              <a:spcBef>
                <a:spcPts val="0"/>
              </a:spcBef>
              <a:spcAft>
                <a:spcPts val="0"/>
              </a:spcAft>
            </a:pPr>
            <a:r>
              <a:rPr lang="en-US" sz="11500" dirty="0"/>
              <a:t>Jeddah is one of the major cities in Saudi Arabia and has experienced rapid urban growth in recent years. The expansion of buildings, roads, and paved surfaces has contributed to an increase in urban temperatures. These materials absorb and store heat during the day and release it slowly at night, making urban areas warmer than nearby natural or green areas. The Urban Heat Island effect is a serious environmental issue, especially in hot regions such as Jeddah. Green areas, including parks and planted spaces, play an important role in reducing temperature by providing shade and cooling the air. This research focuses on comparing temperatures in green and non-green areas in Jeddah to understand the impact of vegetation on urban climate.</a:t>
            </a: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1960017" cy="5893582"/>
          </a:xfrm>
          <a:prstGeom prst="rect">
            <a:avLst/>
          </a:prstGeom>
        </p:spPr>
      </p:pic>
      <p:sp>
        <p:nvSpPr>
          <p:cNvPr id="2" name="TextBox 1">
            <a:extLst>
              <a:ext uri="{FF2B5EF4-FFF2-40B4-BE49-F238E27FC236}">
                <a16:creationId xmlns:a16="http://schemas.microsoft.com/office/drawing/2014/main" id="{DAE878DF-A978-4620-AD16-02C57CAF2DC9}"/>
              </a:ext>
            </a:extLst>
          </p:cNvPr>
          <p:cNvSpPr txBox="1"/>
          <p:nvPr/>
        </p:nvSpPr>
        <p:spPr>
          <a:xfrm>
            <a:off x="15621000" y="4969022"/>
            <a:ext cx="22707600" cy="2215991"/>
          </a:xfrm>
          <a:prstGeom prst="rect">
            <a:avLst/>
          </a:prstGeom>
          <a:noFill/>
        </p:spPr>
        <p:txBody>
          <a:bodyPr wrap="square" rtlCol="0">
            <a:spAutoFit/>
          </a:bodyPr>
          <a:lstStyle/>
          <a:p>
            <a:pPr algn="ctr"/>
            <a:r>
              <a:rPr lang="en-US" sz="13800" b="1" dirty="0"/>
              <a:t>Introduction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7" name="Google Shape;55;p1"/>
          <p:cNvSpPr txBox="1"/>
          <p:nvPr/>
        </p:nvSpPr>
        <p:spPr>
          <a:xfrm>
            <a:off x="20662214" y="5584352"/>
            <a:ext cx="20681434" cy="6228608"/>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1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Research Methods </a:t>
            </a:r>
          </a:p>
          <a:p>
            <a:pPr marL="0" marR="0" lvl="0" indent="0" algn="ctr" rtl="0">
              <a:spcBef>
                <a:spcPts val="0"/>
              </a:spcBef>
              <a:spcAft>
                <a:spcPts val="0"/>
              </a:spcAft>
              <a:buNone/>
            </a:pPr>
            <a:r>
              <a:rPr lang="en-US" sz="16600" dirty="0"/>
              <a:t> </a:t>
            </a:r>
            <a:br>
              <a:rPr lang="en-US" sz="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br>
            <a:endParaRPr lang="en-US" sz="66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pic>
        <p:nvPicPr>
          <p:cNvPr id="8" name="Content Placeholder 9">
            <a:extLst>
              <a:ext uri="{FF2B5EF4-FFF2-40B4-BE49-F238E27FC236}">
                <a16:creationId xmlns:a16="http://schemas.microsoft.com/office/drawing/2014/main" id="{90A70046-1101-41D3-A4D5-59247A94AC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121" y="535096"/>
            <a:ext cx="16566549" cy="8163560"/>
          </a:xfrm>
          <a:prstGeom prst="rect">
            <a:avLst/>
          </a:prstGeom>
          <a:noFill/>
          <a:ln>
            <a:noFill/>
          </a:ln>
        </p:spPr>
      </p:pic>
      <p:sp>
        <p:nvSpPr>
          <p:cNvPr id="2" name="TextBox 1">
            <a:extLst>
              <a:ext uri="{FF2B5EF4-FFF2-40B4-BE49-F238E27FC236}">
                <a16:creationId xmlns:a16="http://schemas.microsoft.com/office/drawing/2014/main" id="{AC7C15FE-281A-46F6-9FB7-37F4A43A07A4}"/>
              </a:ext>
            </a:extLst>
          </p:cNvPr>
          <p:cNvSpPr txBox="1"/>
          <p:nvPr/>
        </p:nvSpPr>
        <p:spPr>
          <a:xfrm>
            <a:off x="2133600" y="10667999"/>
            <a:ext cx="41681400" cy="21328916"/>
          </a:xfrm>
          <a:prstGeom prst="rect">
            <a:avLst/>
          </a:prstGeom>
          <a:noFill/>
        </p:spPr>
        <p:txBody>
          <a:bodyPr wrap="square" rtlCol="0">
            <a:spAutoFit/>
          </a:bodyPr>
          <a:lstStyle/>
          <a:p>
            <a:r>
              <a:rPr lang="en-US" sz="11500" dirty="0"/>
              <a:t>This study uses a descriptive research method based on secondary data analysis.</a:t>
            </a:r>
          </a:p>
          <a:p>
            <a:r>
              <a:rPr lang="en-US" sz="11500" dirty="0"/>
              <a:t>•	Satellite data from MODIS and Landsat were reviewed.</a:t>
            </a:r>
          </a:p>
          <a:p>
            <a:r>
              <a:rPr lang="en-US" sz="11500" dirty="0"/>
              <a:t>•	Land Surface Temperature (LST) data were analyzed for Jeddah over the last two months.</a:t>
            </a:r>
          </a:p>
          <a:p>
            <a:r>
              <a:rPr lang="en-US" sz="11500" dirty="0"/>
              <a:t>•	Vegetation coverage was identified using the Normalized Difference Vegetation Index (NDVI).</a:t>
            </a:r>
          </a:p>
          <a:p>
            <a:r>
              <a:rPr lang="en-US" sz="11500" dirty="0"/>
              <a:t>•	Areas with high NDVI values were classified as green areas, while areas with low NDVI values were classified as non-green areas</a:t>
            </a:r>
          </a:p>
          <a:p>
            <a:r>
              <a:rPr lang="en-US" sz="11500" dirty="0"/>
              <a:t>•	Average temperatures of green and non-green areas were compared to identify differences.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8" name="Google Shape;59;p1"/>
          <p:cNvSpPr txBox="1"/>
          <p:nvPr/>
        </p:nvSpPr>
        <p:spPr>
          <a:xfrm>
            <a:off x="19920743" y="7068887"/>
            <a:ext cx="21151057" cy="2227513"/>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138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Data and Data analysis</a:t>
            </a:r>
            <a:endParaRPr sz="13800" b="1" i="0" u="none" strike="noStrike" cap="none" dirty="0">
              <a:solidFill>
                <a:schemeClr val="dk1"/>
              </a:solidFill>
              <a:latin typeface="Garamond" panose="02020404030301010803"/>
              <a:ea typeface="Garamond" panose="02020404030301010803"/>
              <a:cs typeface="Garamond" panose="02020404030301010803"/>
              <a:sym typeface="Garamond" panose="02020404030301010803"/>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6566549" cy="8163560"/>
          </a:xfrm>
          <a:prstGeom prst="rect">
            <a:avLst/>
          </a:prstGeom>
        </p:spPr>
      </p:pic>
      <p:sp>
        <p:nvSpPr>
          <p:cNvPr id="3" name="TextBox 2">
            <a:extLst>
              <a:ext uri="{FF2B5EF4-FFF2-40B4-BE49-F238E27FC236}">
                <a16:creationId xmlns:a16="http://schemas.microsoft.com/office/drawing/2014/main" id="{71EE4AF4-CEB9-4213-A36A-682E810D77B1}"/>
              </a:ext>
            </a:extLst>
          </p:cNvPr>
          <p:cNvSpPr txBox="1"/>
          <p:nvPr/>
        </p:nvSpPr>
        <p:spPr>
          <a:xfrm>
            <a:off x="2406015" y="12976464"/>
            <a:ext cx="46165770" cy="14250055"/>
          </a:xfrm>
          <a:prstGeom prst="rect">
            <a:avLst/>
          </a:prstGeom>
          <a:noFill/>
        </p:spPr>
        <p:txBody>
          <a:bodyPr wrap="square" rtlCol="0">
            <a:spAutoFit/>
          </a:bodyPr>
          <a:lstStyle/>
          <a:p>
            <a:r>
              <a:rPr lang="en-US" sz="11500" dirty="0"/>
              <a:t>The satellite data analysis showed clear differences between green and non-green areas in Jeddah. Green areas recorded higher NDVI values, indicating dense vegetation coverage. These areas consistently showed lower land surface </a:t>
            </a:r>
            <a:r>
              <a:rPr lang="en-US" sz="11500" dirty="0" err="1"/>
              <a:t>temperatures.In</a:t>
            </a:r>
            <a:r>
              <a:rPr lang="en-US" sz="11500" dirty="0"/>
              <a:t> contrast, non-green areas such as roads, buildings, and bare land showed low NDVI values and higher surface temperatures. The results demonstrate a negative relationship between vegetation and temperature, meaning that as vegetation increases, surface temperature decreases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7" name="Google Shape;75;p1"/>
          <p:cNvSpPr txBox="1"/>
          <p:nvPr/>
        </p:nvSpPr>
        <p:spPr>
          <a:xfrm>
            <a:off x="22248323" y="5631029"/>
            <a:ext cx="20135841" cy="4351171"/>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138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 Conclusions and Discussion</a:t>
            </a:r>
            <a:endParaRPr sz="138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7958263" cy="8849360"/>
          </a:xfrm>
          <a:prstGeom prst="rect">
            <a:avLst/>
          </a:prstGeom>
        </p:spPr>
      </p:pic>
      <p:sp>
        <p:nvSpPr>
          <p:cNvPr id="3" name="TextBox 2">
            <a:extLst>
              <a:ext uri="{FF2B5EF4-FFF2-40B4-BE49-F238E27FC236}">
                <a16:creationId xmlns:a16="http://schemas.microsoft.com/office/drawing/2014/main" id="{0A815C8D-BAE8-4ED0-9FE5-857833FEB0FC}"/>
              </a:ext>
            </a:extLst>
          </p:cNvPr>
          <p:cNvSpPr txBox="1"/>
          <p:nvPr/>
        </p:nvSpPr>
        <p:spPr>
          <a:xfrm>
            <a:off x="3886200" y="12725400"/>
            <a:ext cx="44196000" cy="17789485"/>
          </a:xfrm>
          <a:prstGeom prst="rect">
            <a:avLst/>
          </a:prstGeom>
          <a:noFill/>
        </p:spPr>
        <p:txBody>
          <a:bodyPr wrap="square" rtlCol="0">
            <a:spAutoFit/>
          </a:bodyPr>
          <a:lstStyle/>
          <a:p>
            <a:r>
              <a:rPr lang="en-US" sz="11500" dirty="0"/>
              <a:t>The results of this research support the hypothesis that green areas are cooler than non-green areas in Jeddah. Vegetation plays a significant role in reducing urban heat by providing shade and cooling the surrounding air. Expanding green spaces can help reduce heat stress, improve air quality, and enhance the overall quality of life in urban </a:t>
            </a:r>
            <a:r>
              <a:rPr lang="en-US" sz="11500" dirty="0" err="1"/>
              <a:t>areas.This</a:t>
            </a:r>
            <a:r>
              <a:rPr lang="en-US" sz="11500" dirty="0"/>
              <a:t> study highlights the importance of incorporating more green areas into urban planning, especially in hot climate cities like Jeddah. Increasing vegetation coverage can be an effective strategy to reduce the Urban Heat Island effect and promote environmental sustainability.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9" name="TextBox 8"/>
          <p:cNvSpPr txBox="1"/>
          <p:nvPr/>
        </p:nvSpPr>
        <p:spPr>
          <a:xfrm>
            <a:off x="19581711" y="5623834"/>
            <a:ext cx="15712916" cy="2215991"/>
          </a:xfrm>
          <a:prstGeom prst="rect">
            <a:avLst/>
          </a:prstGeom>
          <a:noFill/>
        </p:spPr>
        <p:txBody>
          <a:bodyPr wrap="square" rtlCol="0">
            <a:spAutoFit/>
          </a:bodyPr>
          <a:lstStyle/>
          <a:p>
            <a:r>
              <a:rPr lang="en-US" sz="13800" dirty="0"/>
              <a:t>Acknowledgements</a:t>
            </a:r>
            <a:endParaRPr lang="en-US" sz="7200"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3473852" cy="6639560"/>
          </a:xfrm>
          <a:prstGeom prst="rect">
            <a:avLst/>
          </a:prstGeom>
        </p:spPr>
      </p:pic>
      <p:sp>
        <p:nvSpPr>
          <p:cNvPr id="3" name="TextBox 2">
            <a:extLst>
              <a:ext uri="{FF2B5EF4-FFF2-40B4-BE49-F238E27FC236}">
                <a16:creationId xmlns:a16="http://schemas.microsoft.com/office/drawing/2014/main" id="{6CDFAC94-3D0D-4268-9474-5BA85C61287A}"/>
              </a:ext>
            </a:extLst>
          </p:cNvPr>
          <p:cNvSpPr txBox="1"/>
          <p:nvPr/>
        </p:nvSpPr>
        <p:spPr>
          <a:xfrm>
            <a:off x="3386138" y="12926619"/>
            <a:ext cx="43738800" cy="10310515"/>
          </a:xfrm>
          <a:prstGeom prst="rect">
            <a:avLst/>
          </a:prstGeom>
          <a:noFill/>
        </p:spPr>
        <p:txBody>
          <a:bodyPr wrap="square" rtlCol="0">
            <a:spAutoFit/>
          </a:bodyPr>
          <a:lstStyle/>
          <a:p>
            <a:r>
              <a:rPr lang="en-US" sz="16600" dirty="0"/>
              <a:t>Head </a:t>
            </a:r>
            <a:r>
              <a:rPr lang="en-US" sz="16600" dirty="0" err="1"/>
              <a:t>cordiater</a:t>
            </a:r>
            <a:r>
              <a:rPr lang="en-US" sz="16600" dirty="0"/>
              <a:t> of the chemistry department at KNIGHTS OF KNOWLEDGE INTERATIOAL SCHOOL; Mrs. Rawan </a:t>
            </a:r>
            <a:r>
              <a:rPr lang="en-US" sz="16600" dirty="0" err="1"/>
              <a:t>Alhelo</a:t>
            </a:r>
            <a:r>
              <a:rPr lang="en-US" sz="16600" dirty="0"/>
              <a:t> and chemistry teacher; Mr. Hamza Nader </a:t>
            </a:r>
            <a:r>
              <a:rPr lang="en-US" sz="16600" dirty="0" err="1"/>
              <a:t>Eddin</a:t>
            </a:r>
            <a:endParaRPr lang="en-US" sz="16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64" name="Google Shape;64;p1"/>
          <p:cNvSpPr/>
          <p:nvPr/>
        </p:nvSpPr>
        <p:spPr>
          <a:xfrm>
            <a:off x="0" y="0"/>
            <a:ext cx="50977800" cy="37338000"/>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8" name="Google Shape;78;p1"/>
          <p:cNvSpPr txBox="1"/>
          <p:nvPr/>
        </p:nvSpPr>
        <p:spPr>
          <a:xfrm>
            <a:off x="6521964" y="3768734"/>
            <a:ext cx="12451836"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br>
              <a:rPr lang="en-US" sz="3600" dirty="0">
                <a:solidFill>
                  <a:schemeClr val="dk1"/>
                </a:solidFill>
                <a:latin typeface="Garamond" panose="02020404030301010803"/>
                <a:ea typeface="Garamond" panose="02020404030301010803"/>
                <a:cs typeface="Garamond" panose="02020404030301010803"/>
                <a:sym typeface="Garamond" panose="02020404030301010803"/>
              </a:rPr>
            </a:b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8" name="Google Shape;94;p1"/>
          <p:cNvSpPr txBox="1"/>
          <p:nvPr/>
        </p:nvSpPr>
        <p:spPr>
          <a:xfrm>
            <a:off x="17788212" y="3757172"/>
            <a:ext cx="11921930" cy="2227513"/>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138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Bibliography</a:t>
            </a:r>
            <a:endParaRPr dirty="0"/>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145030" y="1132840"/>
            <a:ext cx="13009947" cy="6410960"/>
          </a:xfrm>
          <a:prstGeom prst="rect">
            <a:avLst/>
          </a:prstGeom>
        </p:spPr>
      </p:pic>
      <p:sp>
        <p:nvSpPr>
          <p:cNvPr id="2" name="TextBox 1">
            <a:extLst>
              <a:ext uri="{FF2B5EF4-FFF2-40B4-BE49-F238E27FC236}">
                <a16:creationId xmlns:a16="http://schemas.microsoft.com/office/drawing/2014/main" id="{7EC5267F-2C08-4249-A1FE-52F1C76F5A15}"/>
              </a:ext>
            </a:extLst>
          </p:cNvPr>
          <p:cNvSpPr txBox="1"/>
          <p:nvPr/>
        </p:nvSpPr>
        <p:spPr>
          <a:xfrm>
            <a:off x="2565577" y="10114635"/>
            <a:ext cx="42367200" cy="7171194"/>
          </a:xfrm>
          <a:prstGeom prst="rect">
            <a:avLst/>
          </a:prstGeom>
          <a:noFill/>
        </p:spPr>
        <p:txBody>
          <a:bodyPr wrap="square" rtlCol="0">
            <a:spAutoFit/>
          </a:bodyPr>
          <a:lstStyle/>
          <a:p>
            <a:r>
              <a:rPr lang="en-US" sz="11500" dirty="0"/>
              <a:t>doi.org </a:t>
            </a:r>
          </a:p>
          <a:p>
            <a:r>
              <a:rPr lang="en-US" sz="11500" dirty="0"/>
              <a:t>toolkit.climate.gov</a:t>
            </a:r>
          </a:p>
          <a:p>
            <a:r>
              <a:rPr lang="en-US" sz="11500" dirty="0">
                <a:hlinkClick r:id="rId4"/>
              </a:rPr>
              <a:t>www.earthdata.nasa.gov</a:t>
            </a:r>
            <a:endParaRPr lang="en-US" sz="11500" dirty="0"/>
          </a:p>
          <a:p>
            <a:r>
              <a:rPr lang="en-US" sz="11500" dirty="0"/>
              <a:t>ntrs.nasa.gov</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
          <p:cNvSpPr/>
          <p:nvPr/>
        </p:nvSpPr>
        <p:spPr>
          <a:xfrm>
            <a:off x="1159002" y="123584"/>
            <a:ext cx="48826738" cy="7475805"/>
          </a:xfrm>
          <a:prstGeom prst="roundRect">
            <a:avLst>
              <a:gd name="adj" fmla="val 10870"/>
            </a:avLst>
          </a:prstGeom>
          <a:gradFill>
            <a:gsLst>
              <a:gs pos="0">
                <a:srgbClr val="A7C4FF"/>
              </a:gs>
              <a:gs pos="100000">
                <a:schemeClr val="lt1"/>
              </a:gs>
            </a:gsLst>
            <a:lin ang="5400000" scaled="0"/>
          </a:gradFill>
          <a:ln w="9525" cap="flat" cmpd="sng">
            <a:solidFill>
              <a:schemeClr val="dk1"/>
            </a:solidFill>
            <a:prstDash val="solid"/>
            <a:round/>
            <a:headEnd type="none" w="sm" len="sm"/>
            <a:tailEnd type="none" w="sm" len="sm"/>
          </a:ln>
        </p:spPr>
        <p:txBody>
          <a:bodyPr spcFirstLastPara="1" wrap="square" lIns="102825" tIns="51425" rIns="102825" bIns="51425" anchor="ctr" anchorCtr="0">
            <a:noAutofit/>
          </a:bodyPr>
          <a:lstStyle/>
          <a:p>
            <a:pPr marL="0" marR="0" lvl="0" indent="0" algn="ctr" rtl="0">
              <a:spcBef>
                <a:spcPts val="0"/>
              </a:spcBef>
              <a:spcAft>
                <a:spcPts val="0"/>
              </a:spcAft>
              <a:buNone/>
            </a:pPr>
            <a:endParaRPr sz="9600" b="0" i="0" u="none" strike="noStrike" cap="none" dirty="0">
              <a:solidFill>
                <a:schemeClr val="bg2"/>
              </a:solidFill>
              <a:latin typeface="Arial" panose="020B0604020202020204"/>
              <a:ea typeface="Arial" panose="020B0604020202020204"/>
              <a:cs typeface="Arial" panose="020B0604020202020204"/>
              <a:sym typeface="Arial" panose="020B0604020202020204"/>
            </a:endParaRPr>
          </a:p>
        </p:txBody>
      </p:sp>
      <p:sp>
        <p:nvSpPr>
          <p:cNvPr id="52" name="Google Shape;52;p1"/>
          <p:cNvSpPr/>
          <p:nvPr/>
        </p:nvSpPr>
        <p:spPr>
          <a:xfrm>
            <a:off x="37966652" y="31342919"/>
            <a:ext cx="11934702" cy="3938156"/>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53" name="Google Shape;53;p1"/>
          <p:cNvSpPr/>
          <p:nvPr/>
        </p:nvSpPr>
        <p:spPr>
          <a:xfrm>
            <a:off x="12860338" y="7999431"/>
            <a:ext cx="12093448" cy="27531741"/>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54" name="Google Shape;54;p1"/>
          <p:cNvSpPr/>
          <p:nvPr/>
        </p:nvSpPr>
        <p:spPr>
          <a:xfrm>
            <a:off x="25238163" y="7994408"/>
            <a:ext cx="12102131" cy="27431717"/>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55" name="Google Shape;55;p1"/>
          <p:cNvSpPr txBox="1"/>
          <p:nvPr/>
        </p:nvSpPr>
        <p:spPr>
          <a:xfrm>
            <a:off x="13265052" y="8135464"/>
            <a:ext cx="11288713"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Research Methods </a:t>
            </a:r>
          </a:p>
          <a:p>
            <a:pPr marL="0" marR="0" lvl="0" indent="0" algn="ctr" rtl="0">
              <a:spcBef>
                <a:spcPts val="0"/>
              </a:spcBef>
              <a:spcAft>
                <a:spcPts val="0"/>
              </a:spcAft>
              <a:buNone/>
            </a:pPr>
            <a:br>
              <a:rPr lang="en-US" sz="4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br>
            <a:endParaRPr sz="4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sp>
        <p:nvSpPr>
          <p:cNvPr id="59" name="Google Shape;59;p1"/>
          <p:cNvSpPr txBox="1"/>
          <p:nvPr/>
        </p:nvSpPr>
        <p:spPr>
          <a:xfrm>
            <a:off x="25900061" y="8094900"/>
            <a:ext cx="11288713"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Data and Data analysis</a:t>
            </a:r>
            <a:endParaRPr sz="8000" b="1" i="0" u="none" strike="noStrike" cap="none"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60" name="Google Shape;60;p1"/>
          <p:cNvSpPr/>
          <p:nvPr/>
        </p:nvSpPr>
        <p:spPr>
          <a:xfrm>
            <a:off x="656358" y="7994408"/>
            <a:ext cx="11895614" cy="8234692"/>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61" name="Google Shape;61;p1"/>
          <p:cNvSpPr txBox="1"/>
          <p:nvPr/>
        </p:nvSpPr>
        <p:spPr>
          <a:xfrm>
            <a:off x="1158637" y="8134253"/>
            <a:ext cx="11176821" cy="132343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8000" b="1" i="0" u="none" strike="noStrike" cap="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Abstract</a:t>
            </a:r>
            <a:endParaRPr dirty="0"/>
          </a:p>
        </p:txBody>
      </p:sp>
      <p:sp>
        <p:nvSpPr>
          <p:cNvPr id="64" name="Google Shape;64;p1"/>
          <p:cNvSpPr/>
          <p:nvPr/>
        </p:nvSpPr>
        <p:spPr>
          <a:xfrm>
            <a:off x="554842" y="16795908"/>
            <a:ext cx="12102465" cy="18705768"/>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9600" b="0" u="none">
              <a:solidFill>
                <a:schemeClr val="dk1"/>
              </a:solidFill>
              <a:latin typeface="Arial" panose="020B0604020202020204"/>
              <a:ea typeface="Arial" panose="020B0604020202020204"/>
              <a:cs typeface="Arial" panose="020B0604020202020204"/>
              <a:sym typeface="Arial" panose="020B0604020202020204"/>
            </a:endParaRPr>
          </a:p>
        </p:txBody>
      </p:sp>
      <p:sp>
        <p:nvSpPr>
          <p:cNvPr id="65" name="Google Shape;65;p1"/>
          <p:cNvSpPr txBox="1"/>
          <p:nvPr/>
        </p:nvSpPr>
        <p:spPr>
          <a:xfrm>
            <a:off x="1046745" y="17219766"/>
            <a:ext cx="11288713" cy="225829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Introduction </a:t>
            </a:r>
          </a:p>
          <a:p>
            <a:pPr marL="0" marR="0" lvl="0" indent="0" algn="ctr" rtl="0">
              <a:spcBef>
                <a:spcPts val="0"/>
              </a:spcBef>
              <a:spcAft>
                <a:spcPts val="0"/>
              </a:spcAft>
              <a:buNone/>
            </a:pPr>
            <a:r>
              <a:rPr lang="en-US" sz="6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t>
            </a:r>
            <a:r>
              <a:rPr lang="en-US" sz="4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include the question and hypothesis</a:t>
            </a:r>
            <a:r>
              <a:rPr lang="en-US" sz="54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a:t>
            </a:r>
            <a:endParaRPr sz="5400" b="1" u="none"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66" name="Google Shape;66;p1"/>
          <p:cNvSpPr/>
          <p:nvPr/>
        </p:nvSpPr>
        <p:spPr>
          <a:xfrm>
            <a:off x="37966652" y="7781869"/>
            <a:ext cx="12356730" cy="19258125"/>
          </a:xfrm>
          <a:prstGeom prst="roundRect">
            <a:avLst>
              <a:gd name="adj" fmla="val 7000"/>
            </a:avLst>
          </a:prstGeom>
          <a:solidFill>
            <a:schemeClr val="lt1"/>
          </a:solid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6000" b="1" u="none">
              <a:solidFill>
                <a:schemeClr val="dk1"/>
              </a:solidFill>
              <a:latin typeface="Arial" panose="020B0604020202020204"/>
              <a:ea typeface="Arial" panose="020B0604020202020204"/>
              <a:cs typeface="Arial" panose="020B0604020202020204"/>
              <a:sym typeface="Arial" panose="020B0604020202020204"/>
            </a:endParaRPr>
          </a:p>
        </p:txBody>
      </p:sp>
      <p:sp>
        <p:nvSpPr>
          <p:cNvPr id="75" name="Google Shape;75;p1"/>
          <p:cNvSpPr txBox="1"/>
          <p:nvPr/>
        </p:nvSpPr>
        <p:spPr>
          <a:xfrm>
            <a:off x="37471359" y="8094323"/>
            <a:ext cx="12356730" cy="2566067"/>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 Conclusions and Discussion</a:t>
            </a:r>
            <a:endParaRPr sz="80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endParaRPr>
          </a:p>
        </p:txBody>
      </p:sp>
      <p:sp>
        <p:nvSpPr>
          <p:cNvPr id="78" name="Google Shape;78;p1"/>
          <p:cNvSpPr txBox="1"/>
          <p:nvPr/>
        </p:nvSpPr>
        <p:spPr>
          <a:xfrm>
            <a:off x="808705" y="19653151"/>
            <a:ext cx="11417076" cy="14865568"/>
          </a:xfrm>
          <a:prstGeom prst="rect">
            <a:avLst/>
          </a:prstGeom>
          <a:noFill/>
          <a:ln>
            <a:noFill/>
          </a:ln>
        </p:spPr>
        <p:txBody>
          <a:bodyPr spcFirstLastPara="1" wrap="square" lIns="91425" tIns="45700" rIns="91425" bIns="45700" anchor="t" anchorCtr="0">
            <a:spAutoFit/>
          </a:bodyPr>
          <a:lstStyle/>
          <a:p>
            <a:pPr marR="0" lvl="0" rtl="0">
              <a:spcBef>
                <a:spcPts val="0"/>
              </a:spcBef>
              <a:spcAft>
                <a:spcPts val="0"/>
              </a:spcAft>
            </a:pPr>
            <a:r>
              <a:rPr lang="en-US" sz="4800" dirty="0"/>
              <a:t>Jeddah is one of the major cities in Saudi Arabia and has experienced rapid urban growth in recent years. The expansion of buildings, roads, and paved surfaces has contributed to an increase in urban temperatures. These materials absorb and store heat during the day and release it slowly at night, making urban areas warmer than nearby natural or green areas. The Urban Heat Island effect is a serious environmental issue, especially in hot regions such as Jeddah. Green areas, including parks and planted spaces, play an important role in reducing temperature by providing shade and cooling the air. This research focuses on comparing temperatures in green and non-green areas in Jeddah to understand the impact of vegetation on urban climate.</a:t>
            </a:r>
          </a:p>
        </p:txBody>
      </p:sp>
      <p:sp>
        <p:nvSpPr>
          <p:cNvPr id="94" name="Google Shape;94;p1"/>
          <p:cNvSpPr txBox="1"/>
          <p:nvPr/>
        </p:nvSpPr>
        <p:spPr>
          <a:xfrm>
            <a:off x="37966652" y="31342919"/>
            <a:ext cx="11921930" cy="1211850"/>
          </a:xfrm>
          <a:prstGeom prst="rect">
            <a:avLst/>
          </a:prstGeom>
          <a:noFill/>
          <a:ln>
            <a:noFill/>
          </a:ln>
        </p:spPr>
        <p:txBody>
          <a:bodyPr spcFirstLastPara="1" wrap="square" lIns="102825" tIns="51425" rIns="102825" bIns="51425" anchor="t" anchorCtr="0">
            <a:spAutoFit/>
          </a:bodyPr>
          <a:lstStyle/>
          <a:p>
            <a:pPr marL="0" marR="0" lvl="0" indent="0" algn="ctr" rtl="0">
              <a:spcBef>
                <a:spcPts val="0"/>
              </a:spcBef>
              <a:spcAft>
                <a:spcPts val="0"/>
              </a:spcAft>
              <a:buNone/>
            </a:pPr>
            <a:r>
              <a:rPr lang="en-US" sz="7200" b="1" u="none" dirty="0">
                <a:solidFill>
                  <a:schemeClr val="dk1"/>
                </a:solidFill>
                <a:latin typeface="Helvetica Neue" panose="020B0604020202020204"/>
                <a:ea typeface="Helvetica Neue" panose="020B0604020202020204"/>
                <a:cs typeface="Helvetica Neue" panose="020B0604020202020204"/>
                <a:sym typeface="Helvetica Neue" panose="020B0604020202020204"/>
              </a:rPr>
              <a:t>Bibliography </a:t>
            </a:r>
            <a:r>
              <a:rPr lang="en-US" sz="7200" b="1" u="none">
                <a:solidFill>
                  <a:schemeClr val="dk1"/>
                </a:solidFill>
                <a:latin typeface="Helvetica Neue" panose="020B0604020202020204"/>
                <a:ea typeface="Helvetica Neue" panose="020B0604020202020204"/>
                <a:cs typeface="Helvetica Neue" panose="020B0604020202020204"/>
                <a:sym typeface="Helvetica Neue" panose="020B0604020202020204"/>
              </a:rPr>
              <a:t>(reference)</a:t>
            </a:r>
            <a:endParaRPr dirty="0"/>
          </a:p>
        </p:txBody>
      </p:sp>
      <p:sp>
        <p:nvSpPr>
          <p:cNvPr id="103" name="Google Shape;103;p1"/>
          <p:cNvSpPr txBox="1"/>
          <p:nvPr/>
        </p:nvSpPr>
        <p:spPr>
          <a:xfrm>
            <a:off x="1276439" y="20591849"/>
            <a:ext cx="10491050" cy="523180"/>
          </a:xfrm>
          <a:prstGeom prst="rect">
            <a:avLst/>
          </a:prstGeom>
          <a:noFill/>
          <a:ln>
            <a:noFill/>
          </a:ln>
        </p:spPr>
        <p:txBody>
          <a:bodyPr spcFirstLastPara="1" wrap="square" lIns="91425" tIns="45700" rIns="91425" bIns="45700" anchor="t" anchorCtr="0">
            <a:spAutoFit/>
          </a:bodyPr>
          <a:lstStyle/>
          <a:p>
            <a:pPr marL="457200" marR="0" lvl="1" indent="0" algn="l" rtl="0">
              <a:spcBef>
                <a:spcPts val="0"/>
              </a:spcBef>
              <a:spcAft>
                <a:spcPts val="0"/>
              </a:spcAft>
              <a:buNone/>
            </a:pPr>
            <a:r>
              <a:rPr lang="en-US" sz="2800" b="0" i="0" u="none" strike="noStrike" cap="none" dirty="0">
                <a:solidFill>
                  <a:schemeClr val="dk1"/>
                </a:solidFill>
                <a:latin typeface="Garamond" panose="02020404030301010803"/>
                <a:ea typeface="Garamond" panose="02020404030301010803"/>
                <a:cs typeface="Garamond" panose="02020404030301010803"/>
                <a:sym typeface="Garamond" panose="02020404030301010803"/>
              </a:rPr>
              <a:t>	</a:t>
            </a:r>
            <a:endParaRPr dirty="0"/>
          </a:p>
        </p:txBody>
      </p:sp>
      <p:sp>
        <p:nvSpPr>
          <p:cNvPr id="118" name="Google Shape;78;p1"/>
          <p:cNvSpPr txBox="1"/>
          <p:nvPr/>
        </p:nvSpPr>
        <p:spPr>
          <a:xfrm>
            <a:off x="982563" y="9708602"/>
            <a:ext cx="11417076" cy="5955436"/>
          </a:xfrm>
          <a:prstGeom prst="rect">
            <a:avLst/>
          </a:prstGeom>
          <a:noFill/>
          <a:ln>
            <a:noFill/>
          </a:ln>
        </p:spPr>
        <p:txBody>
          <a:bodyPr spcFirstLastPara="1" wrap="square" lIns="91425" tIns="45700" rIns="91425" bIns="45700" anchor="t" anchorCtr="0">
            <a:spAutoFit/>
          </a:bodyPr>
          <a:lstStyle/>
          <a:p>
            <a:pPr algn="ctr"/>
            <a:br>
              <a:rPr lang="en-US" sz="900" dirty="0">
                <a:solidFill>
                  <a:schemeClr val="dk1"/>
                </a:solidFill>
                <a:latin typeface="Garamond" panose="02020404030301010803"/>
                <a:ea typeface="Garamond" panose="02020404030301010803"/>
                <a:cs typeface="Garamond" panose="02020404030301010803"/>
                <a:sym typeface="Garamond" panose="02020404030301010803"/>
              </a:rPr>
            </a:br>
            <a:r>
              <a:rPr lang="en-US" sz="900" dirty="0" err="1">
                <a:solidFill>
                  <a:schemeClr val="dk1"/>
                </a:solidFill>
                <a:latin typeface="Garamond" panose="02020404030301010803"/>
                <a:ea typeface="Garamond" panose="02020404030301010803"/>
                <a:cs typeface="Garamond" panose="02020404030301010803"/>
                <a:sym typeface="Garamond" panose="02020404030301010803"/>
              </a:rPr>
              <a:t>v</a:t>
            </a:r>
            <a:r>
              <a:rPr lang="en-US" sz="2800" dirty="0" err="1"/>
              <a:t>Urban</a:t>
            </a:r>
            <a:r>
              <a:rPr lang="en-US" sz="2800" dirty="0"/>
              <a:t> areas often experience higher temperatures than their surrounding environments due to dense buildings, roads, and human activities. This phenomenon is known as the Urban Heat Island effect. This research examines the temperature differences between green areas and non-green areas in Jeddah, Saudi Arabia. The study is based on secondary data from satellite observations and scientific studies conducted during the last two months. The findings indicate that green areas generally record lower surface temperatures compared to non-green urban areas. This cooling effect is mainly caused by vegetation, shading, and evapotranspiration. The research emphasizes the importance of green spaces in reducing urban heat and improving environmental conditions in hot cities like Jeddah.</a:t>
            </a:r>
          </a:p>
          <a:p>
            <a:pPr marL="0" marR="0" lvl="0" indent="0" algn="ctr" rtl="0">
              <a:spcBef>
                <a:spcPts val="0"/>
              </a:spcBef>
              <a:spcAft>
                <a:spcPts val="0"/>
              </a:spcAft>
              <a:buNone/>
            </a:pPr>
            <a:endParaRPr sz="3600" dirty="0">
              <a:solidFill>
                <a:schemeClr val="dk1"/>
              </a:solidFill>
              <a:latin typeface="Garamond" panose="02020404030301010803"/>
              <a:ea typeface="Garamond" panose="02020404030301010803"/>
              <a:cs typeface="Garamond" panose="02020404030301010803"/>
              <a:sym typeface="Garamond" panose="02020404030301010803"/>
            </a:endParaRPr>
          </a:p>
        </p:txBody>
      </p:sp>
      <p:sp>
        <p:nvSpPr>
          <p:cNvPr id="2" name="TextBox 1"/>
          <p:cNvSpPr txBox="1"/>
          <p:nvPr/>
        </p:nvSpPr>
        <p:spPr>
          <a:xfrm>
            <a:off x="18749645" y="1511715"/>
            <a:ext cx="18722021" cy="5355312"/>
          </a:xfrm>
          <a:prstGeom prst="rect">
            <a:avLst/>
          </a:prstGeom>
          <a:noFill/>
        </p:spPr>
        <p:txBody>
          <a:bodyPr wrap="square" rtlCol="0">
            <a:spAutoFit/>
          </a:bodyPr>
          <a:lstStyle/>
          <a:p>
            <a:r>
              <a:rPr lang="en-US" sz="9600" dirty="0"/>
              <a:t>Urban Heat: Temperature in Green Areas vs Non-Green Areas in Jeddah</a:t>
            </a:r>
          </a:p>
          <a:p>
            <a:endParaRPr lang="en-US" sz="5400" dirty="0"/>
          </a:p>
        </p:txBody>
      </p:sp>
      <p:sp>
        <p:nvSpPr>
          <p:cNvPr id="20" name="Google Shape;52;p1"/>
          <p:cNvSpPr/>
          <p:nvPr/>
        </p:nvSpPr>
        <p:spPr>
          <a:xfrm>
            <a:off x="37966652" y="27222379"/>
            <a:ext cx="11934702" cy="3938156"/>
          </a:xfrm>
          <a:prstGeom prst="roundRect">
            <a:avLst>
              <a:gd name="adj" fmla="val 7000"/>
            </a:avLst>
          </a:prstGeom>
          <a:ln>
            <a:headEnd type="none" w="sm" len="sm"/>
            <a:tailEnd type="none" w="sm" len="sm"/>
          </a:ln>
        </p:spPr>
        <p:style>
          <a:lnRef idx="2">
            <a:schemeClr val="dk1"/>
          </a:lnRef>
          <a:fillRef idx="1">
            <a:schemeClr val="lt1"/>
          </a:fillRef>
          <a:effectRef idx="0">
            <a:schemeClr val="dk1"/>
          </a:effectRef>
          <a:fontRef idx="minor">
            <a:schemeClr val="dk1"/>
          </a:fontRef>
        </p:style>
        <p:txBody>
          <a:bodyPr spcFirstLastPara="1" wrap="square" lIns="91425" tIns="45700" rIns="91425" bIns="45700" anchor="ctr" anchorCtr="0">
            <a:noAutofit/>
          </a:bodyPr>
          <a:lstStyle/>
          <a:p>
            <a:pPr marL="0" marR="0" lvl="0" indent="0" algn="ctr" rtl="0">
              <a:spcBef>
                <a:spcPts val="0"/>
              </a:spcBef>
              <a:spcAft>
                <a:spcPts val="0"/>
              </a:spcAft>
              <a:buNone/>
            </a:pPr>
            <a:endParaRPr sz="9600" b="0" i="0" u="none" strike="noStrike" cap="none">
              <a:solidFill>
                <a:schemeClr val="dk1"/>
              </a:solidFill>
              <a:latin typeface="Arial" panose="020B0604020202020204"/>
              <a:ea typeface="Arial" panose="020B0604020202020204"/>
              <a:cs typeface="Arial" panose="020B0604020202020204"/>
              <a:sym typeface="Arial" panose="020B0604020202020204"/>
            </a:endParaRPr>
          </a:p>
        </p:txBody>
      </p:sp>
      <p:sp>
        <p:nvSpPr>
          <p:cNvPr id="4" name="TextBox 3"/>
          <p:cNvSpPr txBox="1"/>
          <p:nvPr/>
        </p:nvSpPr>
        <p:spPr>
          <a:xfrm>
            <a:off x="40446484" y="27222379"/>
            <a:ext cx="9061548" cy="1200329"/>
          </a:xfrm>
          <a:prstGeom prst="rect">
            <a:avLst/>
          </a:prstGeom>
          <a:noFill/>
        </p:spPr>
        <p:txBody>
          <a:bodyPr wrap="square" rtlCol="0">
            <a:spAutoFit/>
          </a:bodyPr>
          <a:lstStyle/>
          <a:p>
            <a:r>
              <a:rPr lang="en-US" sz="7200" dirty="0"/>
              <a:t>Acknowledgements</a:t>
            </a:r>
          </a:p>
        </p:txBody>
      </p:sp>
      <p:pic>
        <p:nvPicPr>
          <p:cNvPr id="10" name="Content Placeholder 9"/>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795145" y="410845"/>
            <a:ext cx="9622155" cy="4741545"/>
          </a:xfrm>
          <a:prstGeom prst="rect">
            <a:avLst/>
          </a:prstGeom>
        </p:spPr>
      </p:pic>
      <p:sp>
        <p:nvSpPr>
          <p:cNvPr id="7" name="TextBox 6">
            <a:extLst>
              <a:ext uri="{FF2B5EF4-FFF2-40B4-BE49-F238E27FC236}">
                <a16:creationId xmlns:a16="http://schemas.microsoft.com/office/drawing/2014/main" id="{00F218CA-80FA-4E17-AAA6-E9E06DCFC570}"/>
              </a:ext>
            </a:extLst>
          </p:cNvPr>
          <p:cNvSpPr txBox="1"/>
          <p:nvPr/>
        </p:nvSpPr>
        <p:spPr>
          <a:xfrm>
            <a:off x="13895285" y="10837564"/>
            <a:ext cx="9999565" cy="21544359"/>
          </a:xfrm>
          <a:prstGeom prst="rect">
            <a:avLst/>
          </a:prstGeom>
          <a:noFill/>
        </p:spPr>
        <p:txBody>
          <a:bodyPr wrap="square" rtlCol="0">
            <a:spAutoFit/>
          </a:bodyPr>
          <a:lstStyle/>
          <a:p>
            <a:r>
              <a:rPr lang="en-US" sz="6000" dirty="0"/>
              <a:t>This study uses a descriptive research method based on secondary data analysis.</a:t>
            </a:r>
          </a:p>
          <a:p>
            <a:r>
              <a:rPr lang="en-US" sz="6000" dirty="0"/>
              <a:t>•	Satellite data from MODIS and Landsat were reviewed.</a:t>
            </a:r>
          </a:p>
          <a:p>
            <a:r>
              <a:rPr lang="en-US" sz="6000" dirty="0"/>
              <a:t>•	Land Surface Temperature (LST) data were analyzed for Jeddah over the last two months.</a:t>
            </a:r>
          </a:p>
          <a:p>
            <a:r>
              <a:rPr lang="en-US" sz="6000" dirty="0"/>
              <a:t>•	Vegetation coverage was identified using the Normalized Difference Vegetation Index (NDVI).</a:t>
            </a:r>
          </a:p>
          <a:p>
            <a:r>
              <a:rPr lang="en-US" sz="6000" dirty="0"/>
              <a:t>•	Areas with high NDVI values were classified as green areas, while areas with low NDVI values were classified as non-green areas</a:t>
            </a:r>
          </a:p>
          <a:p>
            <a:r>
              <a:rPr lang="en-US" sz="6000" dirty="0"/>
              <a:t>•	Average temperatures of green and non-green areas were compared to identify differences.</a:t>
            </a:r>
          </a:p>
          <a:p>
            <a:endParaRPr lang="en-US" dirty="0"/>
          </a:p>
        </p:txBody>
      </p:sp>
      <p:sp>
        <p:nvSpPr>
          <p:cNvPr id="8" name="TextBox 7">
            <a:extLst>
              <a:ext uri="{FF2B5EF4-FFF2-40B4-BE49-F238E27FC236}">
                <a16:creationId xmlns:a16="http://schemas.microsoft.com/office/drawing/2014/main" id="{5F86273B-73B3-4F15-85BF-20A721A887C5}"/>
              </a:ext>
            </a:extLst>
          </p:cNvPr>
          <p:cNvSpPr txBox="1"/>
          <p:nvPr/>
        </p:nvSpPr>
        <p:spPr>
          <a:xfrm>
            <a:off x="25900061" y="11430000"/>
            <a:ext cx="10294939" cy="23668018"/>
          </a:xfrm>
          <a:prstGeom prst="rect">
            <a:avLst/>
          </a:prstGeom>
          <a:noFill/>
        </p:spPr>
        <p:txBody>
          <a:bodyPr wrap="square" rtlCol="0">
            <a:spAutoFit/>
          </a:bodyPr>
          <a:lstStyle/>
          <a:p>
            <a:r>
              <a:rPr lang="en-US" sz="6600" dirty="0"/>
              <a:t>The satellite data analysis showed clear differences between green and non-green areas in Jeddah. Green areas recorded higher NDVI values, indicating dense vegetation coverage. These areas consistently showed lower land surface </a:t>
            </a:r>
            <a:r>
              <a:rPr lang="en-US" sz="6600" dirty="0" err="1"/>
              <a:t>temperatures.In</a:t>
            </a:r>
            <a:r>
              <a:rPr lang="en-US" sz="6600" dirty="0"/>
              <a:t> contrast, non-green areas such as roads, buildings, and bare land showed low NDVI values and higher surface temperatures. The results demonstrate a negative relationship between vegetation and temperature, meaning that as vegetation increases, surface temperature decreases</a:t>
            </a:r>
          </a:p>
          <a:p>
            <a:endParaRPr lang="en-US" dirty="0"/>
          </a:p>
        </p:txBody>
      </p:sp>
      <p:sp>
        <p:nvSpPr>
          <p:cNvPr id="9" name="TextBox 8">
            <a:extLst>
              <a:ext uri="{FF2B5EF4-FFF2-40B4-BE49-F238E27FC236}">
                <a16:creationId xmlns:a16="http://schemas.microsoft.com/office/drawing/2014/main" id="{EF0AE721-859B-41B3-A031-F935C48A7362}"/>
              </a:ext>
            </a:extLst>
          </p:cNvPr>
          <p:cNvSpPr txBox="1"/>
          <p:nvPr/>
        </p:nvSpPr>
        <p:spPr>
          <a:xfrm>
            <a:off x="39395400" y="11430000"/>
            <a:ext cx="9914130" cy="15081052"/>
          </a:xfrm>
          <a:prstGeom prst="rect">
            <a:avLst/>
          </a:prstGeom>
          <a:noFill/>
        </p:spPr>
        <p:txBody>
          <a:bodyPr wrap="square" rtlCol="0">
            <a:spAutoFit/>
          </a:bodyPr>
          <a:lstStyle/>
          <a:p>
            <a:r>
              <a:rPr lang="en-US" sz="4800" dirty="0"/>
              <a:t>The results of this research support the hypothesis that green areas are cooler than non-green areas in Jeddah. Vegetation plays a significant role in reducing urban heat by providing shade and cooling the surrounding air. Expanding green spaces can help reduce heat stress, improve air quality, and enhance the overall quality of life in urban </a:t>
            </a:r>
            <a:r>
              <a:rPr lang="en-US" sz="4800" dirty="0" err="1"/>
              <a:t>areas.This</a:t>
            </a:r>
            <a:r>
              <a:rPr lang="en-US" sz="4800" dirty="0"/>
              <a:t> study highlights the importance of incorporating more green areas into urban planning, especially in hot climate cities like Jeddah. Increasing vegetation coverage can be an effective strategy to reduce the Urban Heat Island effect and promote environmental sustainability.</a:t>
            </a:r>
          </a:p>
          <a:p>
            <a:endParaRPr lang="en-US" dirty="0"/>
          </a:p>
        </p:txBody>
      </p:sp>
      <p:sp>
        <p:nvSpPr>
          <p:cNvPr id="12" name="TextBox 11">
            <a:extLst>
              <a:ext uri="{FF2B5EF4-FFF2-40B4-BE49-F238E27FC236}">
                <a16:creationId xmlns:a16="http://schemas.microsoft.com/office/drawing/2014/main" id="{E364EA15-3577-4DBF-BA56-DE5B94B82EA3}"/>
              </a:ext>
            </a:extLst>
          </p:cNvPr>
          <p:cNvSpPr txBox="1"/>
          <p:nvPr/>
        </p:nvSpPr>
        <p:spPr>
          <a:xfrm>
            <a:off x="39395400" y="28422708"/>
            <a:ext cx="9914130" cy="2523768"/>
          </a:xfrm>
          <a:prstGeom prst="rect">
            <a:avLst/>
          </a:prstGeom>
          <a:noFill/>
        </p:spPr>
        <p:txBody>
          <a:bodyPr wrap="square" rtlCol="0">
            <a:spAutoFit/>
          </a:bodyPr>
          <a:lstStyle/>
          <a:p>
            <a:r>
              <a:rPr lang="en-US" sz="3600" dirty="0"/>
              <a:t>Head </a:t>
            </a:r>
            <a:r>
              <a:rPr lang="en-US" sz="3600" dirty="0" err="1"/>
              <a:t>cordiater</a:t>
            </a:r>
            <a:r>
              <a:rPr lang="en-US" sz="3600" dirty="0"/>
              <a:t> of the chemistry department at KNIGHTS OF KNOWLEDGE INTERATIOAL SCHOOL; Mrs. Rawan </a:t>
            </a:r>
            <a:r>
              <a:rPr lang="en-US" sz="3600" dirty="0" err="1"/>
              <a:t>Alhelo</a:t>
            </a:r>
            <a:r>
              <a:rPr lang="en-US" sz="3600" dirty="0"/>
              <a:t> and chemistry teacher; Mr. Hamza Nader </a:t>
            </a:r>
            <a:r>
              <a:rPr lang="en-US" sz="3600" dirty="0" err="1"/>
              <a:t>Eddin</a:t>
            </a:r>
            <a:endParaRPr lang="en-US" sz="3600" dirty="0"/>
          </a:p>
          <a:p>
            <a:endParaRPr lang="en-US" dirty="0"/>
          </a:p>
        </p:txBody>
      </p:sp>
      <p:sp>
        <p:nvSpPr>
          <p:cNvPr id="13" name="TextBox 12">
            <a:extLst>
              <a:ext uri="{FF2B5EF4-FFF2-40B4-BE49-F238E27FC236}">
                <a16:creationId xmlns:a16="http://schemas.microsoft.com/office/drawing/2014/main" id="{9FE9E330-5495-409C-A87C-67C884304152}"/>
              </a:ext>
            </a:extLst>
          </p:cNvPr>
          <p:cNvSpPr txBox="1"/>
          <p:nvPr/>
        </p:nvSpPr>
        <p:spPr>
          <a:xfrm>
            <a:off x="38862000" y="32554769"/>
            <a:ext cx="10447530" cy="3016210"/>
          </a:xfrm>
          <a:prstGeom prst="rect">
            <a:avLst/>
          </a:prstGeom>
          <a:noFill/>
        </p:spPr>
        <p:txBody>
          <a:bodyPr wrap="square" rtlCol="0">
            <a:spAutoFit/>
          </a:bodyPr>
          <a:lstStyle/>
          <a:p>
            <a:r>
              <a:rPr lang="en-US" sz="4400" dirty="0"/>
              <a:t>doi.org </a:t>
            </a:r>
          </a:p>
          <a:p>
            <a:r>
              <a:rPr lang="en-US" sz="4400" dirty="0"/>
              <a:t>toolkit.climate.gov</a:t>
            </a:r>
          </a:p>
          <a:p>
            <a:r>
              <a:rPr lang="en-US" sz="4400" dirty="0">
                <a:hlinkClick r:id="rId4"/>
              </a:rPr>
              <a:t>www.earthdata.nasa.gov</a:t>
            </a:r>
            <a:endParaRPr lang="en-US" sz="4400" dirty="0"/>
          </a:p>
          <a:p>
            <a:r>
              <a:rPr lang="en-US" sz="4400" dirty="0"/>
              <a:t>ntrs.nasa.gov</a:t>
            </a:r>
          </a:p>
          <a:p>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064"/>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1264</Words>
  <Application>Microsoft Office PowerPoint</Application>
  <PresentationFormat>Custom</PresentationFormat>
  <Paragraphs>78</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Garamond</vt:lpstr>
      <vt:lpstr>Helvetica Neue</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Ethan Shulda;www.postersession.com</dc:creator>
  <cp:lastModifiedBy>hp2025</cp:lastModifiedBy>
  <cp:revision>28</cp:revision>
  <dcterms:created xsi:type="dcterms:W3CDTF">2008-12-04T00:20:00Z</dcterms:created>
  <dcterms:modified xsi:type="dcterms:W3CDTF">2026-01-30T18:46:51Z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74CDD3934CCF4581B501806120D14D95_13</vt:lpwstr>
  </property>
  <property fmtid="{D5CDD505-2E9C-101B-9397-08002B2CF9AE}" pid="3" name="KSOProductBuildVer">
    <vt:lpwstr>1033-12.2.0.19805</vt:lpwstr>
  </property>
</Properties>
</file>