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8" r:id="rId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84380"/>
    <p:restoredTop sz="94660"/>
  </p:normalViewPr>
  <p:slideViewPr>
    <p:cSldViewPr>
      <p:cViewPr>
        <p:scale>
          <a:sx n="93" d="100"/>
          <a:sy n="93" d="100"/>
        </p:scale>
        <p:origin x="-106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A86B7E6-5582-4C50-8176-5282088A6C54}" type="datetimeFigureOut">
              <a:rPr lang="ar-SA" smtClean="0"/>
              <a:t>18/08/44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1495697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A86B7E6-5582-4C50-8176-5282088A6C54}" type="datetimeFigureOut">
              <a:rPr lang="ar-SA" smtClean="0"/>
              <a:t>18/08/44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4218199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A86B7E6-5582-4C50-8176-5282088A6C54}" type="datetimeFigureOut">
              <a:rPr lang="ar-SA" smtClean="0"/>
              <a:t>18/08/44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4294205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A86B7E6-5582-4C50-8176-5282088A6C54}" type="datetimeFigureOut">
              <a:rPr lang="ar-SA" smtClean="0"/>
              <a:t>18/08/44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3020672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A86B7E6-5582-4C50-8176-5282088A6C54}" type="datetimeFigureOut">
              <a:rPr lang="ar-SA" smtClean="0"/>
              <a:t>18/08/44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1313834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A86B7E6-5582-4C50-8176-5282088A6C54}" type="datetimeFigureOut">
              <a:rPr lang="ar-SA" smtClean="0"/>
              <a:t>18/08/44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771280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A86B7E6-5582-4C50-8176-5282088A6C54}" type="datetimeFigureOut">
              <a:rPr lang="ar-SA" smtClean="0"/>
              <a:t>18/08/44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2633711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A86B7E6-5582-4C50-8176-5282088A6C54}" type="datetimeFigureOut">
              <a:rPr lang="ar-SA" smtClean="0"/>
              <a:t>18/08/44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144826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A86B7E6-5582-4C50-8176-5282088A6C54}" type="datetimeFigureOut">
              <a:rPr lang="ar-SA" smtClean="0"/>
              <a:t>18/08/44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937507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A86B7E6-5582-4C50-8176-5282088A6C54}" type="datetimeFigureOut">
              <a:rPr lang="ar-SA" smtClean="0"/>
              <a:t>18/08/44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2962927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A86B7E6-5582-4C50-8176-5282088A6C54}" type="datetimeFigureOut">
              <a:rPr lang="ar-SA" smtClean="0"/>
              <a:t>18/08/44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C648532-BE3A-4C5D-BA27-6E3FB5D92FDA}" type="slidenum">
              <a:rPr lang="ar-SA" smtClean="0"/>
              <a:t>‹#›</a:t>
            </a:fld>
            <a:endParaRPr lang="ar-SA"/>
          </a:p>
        </p:txBody>
      </p:sp>
    </p:spTree>
    <p:extLst>
      <p:ext uri="{BB962C8B-B14F-4D97-AF65-F5344CB8AC3E}">
        <p14:creationId xmlns:p14="http://schemas.microsoft.com/office/powerpoint/2010/main" val="1022502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A86B7E6-5582-4C50-8176-5282088A6C54}" type="datetimeFigureOut">
              <a:rPr lang="ar-SA" smtClean="0"/>
              <a:t>18/08/44</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C648532-BE3A-4C5D-BA27-6E3FB5D92FDA}" type="slidenum">
              <a:rPr lang="ar-SA" smtClean="0"/>
              <a:t>‹#›</a:t>
            </a:fld>
            <a:endParaRPr lang="ar-SA"/>
          </a:p>
        </p:txBody>
      </p:sp>
    </p:spTree>
    <p:extLst>
      <p:ext uri="{BB962C8B-B14F-4D97-AF65-F5344CB8AC3E}">
        <p14:creationId xmlns:p14="http://schemas.microsoft.com/office/powerpoint/2010/main" val="2564859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emf"/><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صورة 22" descr="صورة ذات صلة"/>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16437" y="185683"/>
            <a:ext cx="699294" cy="579021"/>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مستدير الزوايا 14"/>
          <p:cNvSpPr>
            <a:spLocks noChangeArrowheads="1"/>
          </p:cNvSpPr>
          <p:nvPr/>
        </p:nvSpPr>
        <p:spPr bwMode="auto">
          <a:xfrm>
            <a:off x="95854" y="866893"/>
            <a:ext cx="2038003" cy="1986043"/>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مستطيل مستدير الزوايا 15"/>
          <p:cNvSpPr>
            <a:spLocks noChangeArrowheads="1"/>
          </p:cNvSpPr>
          <p:nvPr/>
        </p:nvSpPr>
        <p:spPr bwMode="auto">
          <a:xfrm>
            <a:off x="106487" y="3003652"/>
            <a:ext cx="2038004" cy="1822597"/>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algn="ctr">
              <a:tabLst>
                <a:tab pos="2051685" algn="l"/>
              </a:tabLst>
            </a:pPr>
            <a:r>
              <a:rPr lang="ar-SA" sz="800" b="1" dirty="0" smtClean="0">
                <a:ea typeface="Calibri"/>
              </a:rPr>
              <a:t>المناقشة </a:t>
            </a:r>
            <a:r>
              <a:rPr lang="ar-SA" sz="800" b="1" dirty="0">
                <a:ea typeface="Calibri"/>
              </a:rPr>
              <a:t>:</a:t>
            </a:r>
          </a:p>
          <a:p>
            <a:pPr algn="ctr">
              <a:tabLst>
                <a:tab pos="2051685" algn="l"/>
              </a:tabLst>
            </a:pPr>
            <a:r>
              <a:rPr lang="ar-SA" sz="800" b="1" dirty="0">
                <a:ea typeface="Calibri"/>
              </a:rPr>
              <a:t>جاءت الدراسات السابقة امتدادا للدراسة الحالية في الاستفادة من استخدام طاقة الرياح في توليد الكهرباء واهتمامهم بالاستفادة منها من خلال </a:t>
            </a:r>
            <a:r>
              <a:rPr lang="ar-SA" sz="800" b="1" dirty="0" err="1">
                <a:ea typeface="Calibri"/>
              </a:rPr>
              <a:t>التربينات</a:t>
            </a:r>
            <a:r>
              <a:rPr lang="ar-SA" sz="800" b="1" dirty="0">
                <a:ea typeface="Calibri"/>
              </a:rPr>
              <a:t> الهوائية والطواحين وضخ المياه قديما لتوليد الطاقة منها حيث التكلفة الاقل  وخلوها من التلوث وطاقة طبيعية نظيفة  وقد  شجعت المملكة العربية السعودية  على استخدامها ودراسة واقع مستقبل استخدامها في مناطق من المملكة العربية السعودية على شواطئ البحر الاحمر بمدينة بيش بمنطقة جازان بالمملكة العربية السعودية وفق رؤية 2030.</a:t>
            </a:r>
          </a:p>
          <a:p>
            <a:pPr algn="ctr">
              <a:tabLst>
                <a:tab pos="2051685" algn="l"/>
              </a:tabLst>
            </a:pPr>
            <a:endParaRPr lang="ar-SA" sz="800" b="1" dirty="0" smtClean="0">
              <a:ea typeface="Calibri"/>
            </a:endParaRPr>
          </a:p>
          <a:p>
            <a:pPr algn="ctr">
              <a:tabLst>
                <a:tab pos="2051685" algn="l"/>
              </a:tabLst>
            </a:pPr>
            <a:endParaRPr lang="ar-SA" sz="800" b="1" dirty="0">
              <a:ea typeface="Calibri"/>
            </a:endParaRPr>
          </a:p>
          <a:p>
            <a:pPr algn="ctr">
              <a:tabLst>
                <a:tab pos="2051685" algn="l"/>
              </a:tabLst>
            </a:pPr>
            <a:endParaRPr lang="ar-SA" sz="800" b="1" dirty="0" smtClean="0">
              <a:ea typeface="Calibri"/>
            </a:endParaRPr>
          </a:p>
          <a:p>
            <a:pPr algn="ctr">
              <a:tabLst>
                <a:tab pos="2051685" algn="l"/>
              </a:tabLst>
            </a:pPr>
            <a:endParaRPr lang="ar-SA" sz="800" b="1" dirty="0">
              <a:ea typeface="Calibri"/>
            </a:endParaRPr>
          </a:p>
          <a:p>
            <a:pPr algn="ctr">
              <a:tabLst>
                <a:tab pos="2051685" algn="l"/>
              </a:tabLst>
            </a:pPr>
            <a:r>
              <a:rPr lang="ar-SA" sz="800" b="1" dirty="0" smtClean="0">
                <a:ea typeface="Calibri"/>
              </a:rPr>
              <a:t>.</a:t>
            </a:r>
          </a:p>
          <a:p>
            <a:pPr algn="ctr">
              <a:lnSpc>
                <a:spcPct val="115000"/>
              </a:lnSpc>
            </a:pPr>
            <a:r>
              <a:rPr lang="ar-SA" sz="1400" b="1" dirty="0" smtClean="0">
                <a:ea typeface="Calibri"/>
              </a:rPr>
              <a:t>الاستنتاجات :</a:t>
            </a:r>
            <a:r>
              <a:rPr lang="ar-SA" sz="800" b="1" dirty="0" smtClean="0">
                <a:ea typeface="Calibri"/>
              </a:rPr>
              <a:t>:</a:t>
            </a:r>
            <a:endParaRPr lang="ar-SA" sz="800" b="1" dirty="0">
              <a:ea typeface="Calibri"/>
            </a:endParaRPr>
          </a:p>
          <a:p>
            <a:r>
              <a:rPr lang="ar-SA" sz="800" b="1" dirty="0" smtClean="0">
                <a:ea typeface="Calibri"/>
              </a:rPr>
              <a:t>1-يمتاز </a:t>
            </a:r>
            <a:r>
              <a:rPr lang="ar-SA" sz="800" b="1" dirty="0">
                <a:ea typeface="Calibri"/>
              </a:rPr>
              <a:t>موقع منطقة الدراسة سهل ومستوي  يتمتع بوجود حركة رياح دائمة في موسم الرياح الموسمية .</a:t>
            </a:r>
          </a:p>
          <a:p>
            <a:r>
              <a:rPr lang="ar-SA" sz="800" b="1" dirty="0" smtClean="0">
                <a:ea typeface="Calibri"/>
              </a:rPr>
              <a:t>2- </a:t>
            </a:r>
            <a:r>
              <a:rPr lang="ar-SA" sz="800" b="1" dirty="0">
                <a:ea typeface="Calibri"/>
              </a:rPr>
              <a:t>" طاقة الرياح " طاقة نظيفة طاقة متجددة واستغلال الاستخدام  لتوليد الكهرباء  يجعل  مستقبل بيش مستقبل واعد للتنمية والبناء.</a:t>
            </a:r>
          </a:p>
          <a:p>
            <a:r>
              <a:rPr lang="ar-SA" sz="800" b="1" dirty="0" smtClean="0">
                <a:ea typeface="Calibri"/>
              </a:rPr>
              <a:t>3-  </a:t>
            </a:r>
            <a:r>
              <a:rPr lang="ar-SA" sz="800" b="1" dirty="0">
                <a:ea typeface="Calibri"/>
              </a:rPr>
              <a:t>تكنولوجيا استخدام الرياح أسرع مصادر توليد الكهرباء الجديدة نمواً على الصعيد العالمي </a:t>
            </a: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200" b="1" dirty="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endParaRPr lang="en-US" sz="600" b="1" dirty="0">
              <a:ea typeface="Calibri"/>
              <a:cs typeface="Arial"/>
            </a:endParaRPr>
          </a:p>
          <a:p>
            <a:pPr algn="ctr">
              <a:lnSpc>
                <a:spcPct val="115000"/>
              </a:lnSpc>
              <a:spcAft>
                <a:spcPts val="1000"/>
              </a:spcAft>
            </a:pPr>
            <a:endParaRPr lang="ar-SA" sz="1000" b="1" dirty="0">
              <a:ea typeface="Calibri"/>
              <a:cs typeface="Arial"/>
            </a:endParaRPr>
          </a:p>
          <a:p>
            <a:pPr algn="ctr">
              <a:lnSpc>
                <a:spcPct val="115000"/>
              </a:lnSpc>
              <a:spcAft>
                <a:spcPts val="1000"/>
              </a:spcAft>
            </a:pPr>
            <a:r>
              <a:rPr lang="ar-SA" sz="1200" b="1" dirty="0" smtClean="0">
                <a:ea typeface="Calibri"/>
                <a:cs typeface="Arial"/>
              </a:rPr>
              <a:t> </a:t>
            </a:r>
            <a:endParaRPr lang="en-US" sz="1200" dirty="0">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600" b="1" dirty="0">
              <a:latin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مستطيل مستدير الزوايا 16"/>
          <p:cNvSpPr>
            <a:spLocks noChangeArrowheads="1"/>
          </p:cNvSpPr>
          <p:nvPr/>
        </p:nvSpPr>
        <p:spPr bwMode="auto">
          <a:xfrm>
            <a:off x="69850" y="4885246"/>
            <a:ext cx="2090013" cy="1895310"/>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lvl="0" algn="ctr" fontAlgn="base">
              <a:spcBef>
                <a:spcPct val="0"/>
              </a:spcBef>
              <a:spcAft>
                <a:spcPct val="0"/>
              </a:spcAft>
            </a:pPr>
            <a:endParaRPr lang="ar-SA" altLang="ar-SA" sz="1600" b="1" dirty="0" smtClean="0">
              <a:solidFill>
                <a:prstClr val="black"/>
              </a:solidFill>
              <a:latin typeface="Calibri" pitchFamily="34" charset="0"/>
              <a:ea typeface="Calibri" pitchFamily="34" charset="0"/>
            </a:endParaRPr>
          </a:p>
          <a:p>
            <a:pPr algn="ctr">
              <a:lnSpc>
                <a:spcPct val="115000"/>
              </a:lnSpc>
              <a:tabLst>
                <a:tab pos="2051685" algn="l"/>
              </a:tabLst>
            </a:pPr>
            <a:r>
              <a:rPr lang="ar-SA" altLang="ar-SA" sz="1200" b="1" dirty="0" smtClean="0">
                <a:solidFill>
                  <a:prstClr val="black"/>
                </a:solidFill>
                <a:latin typeface="Calibri" pitchFamily="34" charset="0"/>
                <a:ea typeface="Calibri" pitchFamily="34" charset="0"/>
              </a:rPr>
              <a:t>قائمة المراجع</a:t>
            </a:r>
            <a:r>
              <a:rPr lang="ar-SA" sz="1200" b="1" dirty="0">
                <a:ea typeface="Calibri"/>
              </a:rPr>
              <a:t> </a:t>
            </a:r>
            <a:r>
              <a:rPr lang="en-US" sz="600" b="1" dirty="0" smtClean="0">
                <a:ea typeface="Calibri"/>
              </a:rPr>
              <a:t> </a:t>
            </a:r>
            <a:r>
              <a:rPr lang="en-US" sz="700" dirty="0" smtClean="0">
                <a:solidFill>
                  <a:srgbClr val="0070C0"/>
                </a:solidFill>
                <a:ea typeface="Calibri"/>
                <a:cs typeface="Arial"/>
              </a:rPr>
              <a:t>https</a:t>
            </a:r>
            <a:r>
              <a:rPr lang="en-US" sz="700" dirty="0">
                <a:solidFill>
                  <a:srgbClr val="0070C0"/>
                </a:solidFill>
                <a:ea typeface="Calibri"/>
                <a:cs typeface="Arial"/>
              </a:rPr>
              <a:t>://</a:t>
            </a:r>
            <a:r>
              <a:rPr lang="en-US" sz="700" dirty="0" smtClean="0">
                <a:solidFill>
                  <a:srgbClr val="0070C0"/>
                </a:solidFill>
                <a:ea typeface="Calibri"/>
                <a:cs typeface="Arial"/>
              </a:rPr>
              <a:t>www.youtube.com/watch?v=6mNl_VK8iYM</a:t>
            </a:r>
            <a:r>
              <a:rPr lang="ar-SA" sz="600" b="1" dirty="0" smtClean="0">
                <a:ea typeface="Calibri"/>
              </a:rPr>
              <a:t>	 </a:t>
            </a:r>
          </a:p>
          <a:p>
            <a:pPr algn="ctr">
              <a:tabLst>
                <a:tab pos="2051685" algn="l"/>
              </a:tabLst>
            </a:pPr>
            <a:r>
              <a:rPr lang="ar-SA" sz="700" b="1" dirty="0" smtClean="0">
                <a:ea typeface="Calibri"/>
              </a:rPr>
              <a:t>المراجع </a:t>
            </a:r>
            <a:r>
              <a:rPr lang="ar-SA" sz="700" b="1" dirty="0">
                <a:ea typeface="Calibri"/>
              </a:rPr>
              <a:t>موجودة على صفحة </a:t>
            </a:r>
            <a:r>
              <a:rPr lang="ar-SA" sz="700" b="1" dirty="0" smtClean="0">
                <a:ea typeface="Calibri"/>
              </a:rPr>
              <a:t>الويب</a:t>
            </a:r>
            <a:endParaRPr lang="ar-SA" sz="700" b="1" dirty="0">
              <a:ea typeface="Calibri"/>
            </a:endParaRPr>
          </a:p>
          <a:p>
            <a:pPr algn="ctr">
              <a:tabLst>
                <a:tab pos="2051685" algn="l"/>
              </a:tabLst>
            </a:pPr>
            <a:r>
              <a:rPr lang="ar-SA" sz="700" b="1" dirty="0" smtClean="0">
                <a:ea typeface="Calibri"/>
              </a:rPr>
              <a:t>1-الشبكة </a:t>
            </a:r>
            <a:r>
              <a:rPr lang="ar-SA" sz="700" b="1" dirty="0">
                <a:ea typeface="Calibri"/>
              </a:rPr>
              <a:t>العنكبوتية (محاضرة عن الخط يوليو2009للدكتورمحمد فهمي يوسف )</a:t>
            </a:r>
          </a:p>
          <a:p>
            <a:pPr algn="ctr">
              <a:tabLst>
                <a:tab pos="2051685" algn="l"/>
              </a:tabLst>
            </a:pPr>
            <a:r>
              <a:rPr lang="ar-SA" sz="700" b="1" dirty="0">
                <a:ea typeface="Calibri"/>
              </a:rPr>
              <a:t>2- موقع اطلس مصادر الطاقة المتجددة (مدينة الملك عبد الله للطاقة ) 2016 م</a:t>
            </a:r>
          </a:p>
          <a:p>
            <a:pPr algn="ctr">
              <a:tabLst>
                <a:tab pos="2051685" algn="l"/>
              </a:tabLst>
            </a:pPr>
            <a:endParaRPr lang="ar-SA" sz="700" b="1" dirty="0">
              <a:ea typeface="Calibri"/>
            </a:endParaRPr>
          </a:p>
          <a:p>
            <a:pPr algn="ctr">
              <a:tabLst>
                <a:tab pos="2051685" algn="l"/>
              </a:tabLst>
            </a:pPr>
            <a:r>
              <a:rPr lang="ar-SA" sz="700" b="1" dirty="0">
                <a:ea typeface="Calibri"/>
              </a:rPr>
              <a:t>3- موسوعة الطاقة المستدامة قدرة الرياح للمؤلفين الاستاذ(احمد شفيق الخطيب –يوسف سليمان خير الله )مكتبة لبنان </a:t>
            </a:r>
            <a:r>
              <a:rPr lang="ar-SA" sz="700" b="1" dirty="0" smtClean="0">
                <a:ea typeface="Calibri"/>
              </a:rPr>
              <a:t>ناشرون</a:t>
            </a:r>
            <a:endParaRPr lang="ar-SA" sz="700" b="1" dirty="0">
              <a:ea typeface="Calibri"/>
            </a:endParaRPr>
          </a:p>
          <a:p>
            <a:pPr algn="ctr">
              <a:tabLst>
                <a:tab pos="2051685" algn="l"/>
              </a:tabLst>
            </a:pPr>
            <a:r>
              <a:rPr lang="ar-SA" sz="700" b="1" dirty="0">
                <a:ea typeface="Calibri"/>
              </a:rPr>
              <a:t>المراجع من المكتبات والموسوعات البحثية 	 3- توليد الطاقة من الرياح من كتاب نيكي ووكر (ترجمة عمر سعيد الايوبي </a:t>
            </a:r>
            <a:r>
              <a:rPr lang="ar-SA" sz="700" b="1" dirty="0" smtClean="0">
                <a:ea typeface="Calibri"/>
              </a:rPr>
              <a:t>(هيئة </a:t>
            </a:r>
            <a:r>
              <a:rPr lang="ar-SA" sz="700" b="1" dirty="0">
                <a:ea typeface="Calibri"/>
              </a:rPr>
              <a:t>ابو ظبى للثقافة والتراث المجمع </a:t>
            </a:r>
            <a:r>
              <a:rPr lang="ar-SA" sz="700" b="1" dirty="0" smtClean="0">
                <a:ea typeface="Calibri"/>
              </a:rPr>
              <a:t>الثقافي</a:t>
            </a:r>
            <a:endParaRPr lang="ar-SA" sz="700" b="1" dirty="0">
              <a:ea typeface="Calibri"/>
            </a:endParaRPr>
          </a:p>
          <a:p>
            <a:pPr algn="ctr">
              <a:lnSpc>
                <a:spcPct val="115000"/>
              </a:lnSpc>
              <a:tabLst>
                <a:tab pos="2051685" algn="l"/>
              </a:tabLst>
            </a:pPr>
            <a:endParaRPr lang="en-US" sz="700" dirty="0" smtClean="0">
              <a:solidFill>
                <a:prstClr val="black"/>
              </a:solidFill>
              <a:ea typeface="Calibri"/>
              <a:cs typeface="Arial"/>
            </a:endParaRPr>
          </a:p>
          <a:p>
            <a:pPr lvl="0" algn="ctr" fontAlgn="base">
              <a:spcBef>
                <a:spcPct val="0"/>
              </a:spcBef>
              <a:spcAft>
                <a:spcPct val="0"/>
              </a:spcAft>
            </a:pPr>
            <a:endParaRPr lang="ar-SA" altLang="ar-SA" sz="1600" b="1" dirty="0">
              <a:solidFill>
                <a:prstClr val="black"/>
              </a:solidFill>
              <a:latin typeface="Calibri" pitchFamily="34" charset="0"/>
              <a:ea typeface="Calibri" pitchFamily="34" charset="0"/>
            </a:endParaRPr>
          </a:p>
        </p:txBody>
      </p:sp>
      <p:sp>
        <p:nvSpPr>
          <p:cNvPr id="6" name="مستطيل مستدير الزوايا 13"/>
          <p:cNvSpPr>
            <a:spLocks noChangeArrowheads="1"/>
          </p:cNvSpPr>
          <p:nvPr/>
        </p:nvSpPr>
        <p:spPr bwMode="auto">
          <a:xfrm>
            <a:off x="2242066" y="931317"/>
            <a:ext cx="2304255" cy="5742988"/>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algn="ctr">
              <a:spcAft>
                <a:spcPts val="1000"/>
              </a:spcAft>
            </a:pPr>
            <a:r>
              <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النتائج </a:t>
            </a:r>
          </a:p>
          <a:p>
            <a:pPr algn="ctr">
              <a:lnSpc>
                <a:spcPct val="115000"/>
              </a:lnSpc>
              <a:spcAft>
                <a:spcPts val="1000"/>
              </a:spcAft>
            </a:pPr>
            <a:endParaRPr lang="ar-SA" sz="1600" b="1" dirty="0" smtClean="0">
              <a:solidFill>
                <a:srgbClr val="000000"/>
              </a:solidFill>
              <a:ea typeface="Calibri"/>
              <a:cs typeface="Arial"/>
            </a:endParaRPr>
          </a:p>
          <a:p>
            <a:pPr algn="ctr">
              <a:lnSpc>
                <a:spcPct val="115000"/>
              </a:lnSpc>
              <a:spcAft>
                <a:spcPts val="1000"/>
              </a:spcAft>
            </a:pPr>
            <a:endParaRPr lang="ar-SA" sz="1600" b="1" dirty="0">
              <a:solidFill>
                <a:srgbClr val="000000"/>
              </a:solidFill>
              <a:ea typeface="Calibri"/>
              <a:cs typeface="Arial"/>
            </a:endParaRPr>
          </a:p>
          <a:p>
            <a:pPr algn="ctr">
              <a:lnSpc>
                <a:spcPct val="115000"/>
              </a:lnSpc>
              <a:spcAft>
                <a:spcPts val="1000"/>
              </a:spcAft>
            </a:pPr>
            <a:endParaRPr lang="ar-SA" sz="1600" b="1" dirty="0" smtClean="0">
              <a:solidFill>
                <a:srgbClr val="000000"/>
              </a:solidFill>
              <a:ea typeface="Calibri"/>
              <a:cs typeface="Arial"/>
            </a:endParaRPr>
          </a:p>
          <a:p>
            <a:pPr algn="ctr">
              <a:lnSpc>
                <a:spcPct val="115000"/>
              </a:lnSpc>
              <a:spcAft>
                <a:spcPts val="1000"/>
              </a:spcAft>
            </a:pPr>
            <a:endParaRPr lang="ar-SA" sz="1600" b="1" dirty="0">
              <a:solidFill>
                <a:srgbClr val="000000"/>
              </a:solidFill>
              <a:ea typeface="Calibri"/>
              <a:cs typeface="Arial"/>
            </a:endParaRPr>
          </a:p>
          <a:p>
            <a:pPr algn="ctr">
              <a:lnSpc>
                <a:spcPct val="115000"/>
              </a:lnSpc>
              <a:spcAft>
                <a:spcPts val="1000"/>
              </a:spcAft>
            </a:pPr>
            <a:endParaRPr lang="ar-SA" sz="1600" b="1" dirty="0" smtClean="0">
              <a:solidFill>
                <a:srgbClr val="000000"/>
              </a:solidFill>
              <a:ea typeface="Calibri"/>
              <a:cs typeface="Arial"/>
            </a:endParaRPr>
          </a:p>
          <a:p>
            <a:pPr algn="ctr">
              <a:lnSpc>
                <a:spcPct val="115000"/>
              </a:lnSpc>
              <a:spcAft>
                <a:spcPts val="1000"/>
              </a:spcAft>
            </a:pPr>
            <a:endParaRPr lang="ar-SA" sz="1600" b="1" dirty="0">
              <a:solidFill>
                <a:srgbClr val="000000"/>
              </a:solidFill>
              <a:ea typeface="Calibri"/>
              <a:cs typeface="Arial"/>
            </a:endParaRPr>
          </a:p>
          <a:p>
            <a:pPr algn="ctr">
              <a:lnSpc>
                <a:spcPct val="115000"/>
              </a:lnSpc>
              <a:spcAft>
                <a:spcPts val="1000"/>
              </a:spcAft>
            </a:pPr>
            <a:endParaRPr lang="ar-SA" sz="1600" b="1" dirty="0" smtClean="0">
              <a:solidFill>
                <a:srgbClr val="000000"/>
              </a:solidFill>
              <a:ea typeface="Calibri"/>
              <a:cs typeface="Arial"/>
            </a:endParaRPr>
          </a:p>
          <a:p>
            <a:pPr algn="ctr">
              <a:lnSpc>
                <a:spcPct val="115000"/>
              </a:lnSpc>
              <a:spcAft>
                <a:spcPts val="1000"/>
              </a:spcAft>
            </a:pPr>
            <a:endParaRPr lang="ar-SA" sz="1600" b="1" dirty="0">
              <a:solidFill>
                <a:srgbClr val="000000"/>
              </a:solidFill>
              <a:ea typeface="Calibri"/>
              <a:cs typeface="Arial"/>
            </a:endParaRPr>
          </a:p>
          <a:p>
            <a:pPr algn="ctr">
              <a:lnSpc>
                <a:spcPct val="115000"/>
              </a:lnSpc>
              <a:spcAft>
                <a:spcPts val="1000"/>
              </a:spcAft>
            </a:pPr>
            <a:endParaRPr lang="ar-SA" sz="1600" b="1" dirty="0" smtClean="0">
              <a:solidFill>
                <a:srgbClr val="000000"/>
              </a:solidFill>
              <a:ea typeface="Calibri"/>
              <a:cs typeface="Arial"/>
            </a:endParaRPr>
          </a:p>
          <a:p>
            <a:pPr algn="ctr">
              <a:lnSpc>
                <a:spcPct val="115000"/>
              </a:lnSpc>
              <a:spcAft>
                <a:spcPts val="1000"/>
              </a:spcAft>
            </a:pPr>
            <a:endParaRPr lang="ar-SA" sz="1600" b="1" dirty="0">
              <a:solidFill>
                <a:srgbClr val="000000"/>
              </a:solidFill>
              <a:ea typeface="Calibri"/>
              <a:cs typeface="Arial"/>
            </a:endParaRPr>
          </a:p>
          <a:p>
            <a:pPr algn="ctr">
              <a:lnSpc>
                <a:spcPct val="115000"/>
              </a:lnSpc>
              <a:spcAft>
                <a:spcPts val="1000"/>
              </a:spcAft>
            </a:pPr>
            <a:endParaRPr lang="ar-SA" sz="1600" b="1" dirty="0" smtClean="0">
              <a:solidFill>
                <a:srgbClr val="000000"/>
              </a:solidFill>
              <a:ea typeface="Calibri"/>
              <a:cs typeface="Arial"/>
            </a:endParaRPr>
          </a:p>
          <a:p>
            <a:pPr algn="ctr">
              <a:lnSpc>
                <a:spcPct val="115000"/>
              </a:lnSpc>
              <a:spcAft>
                <a:spcPts val="1000"/>
              </a:spcAft>
            </a:pPr>
            <a:endParaRPr lang="ar-SA" sz="1600" b="1" dirty="0" smtClean="0">
              <a:solidFill>
                <a:srgbClr val="000000"/>
              </a:solidFill>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مستطيل مستدير الزوايا 17"/>
          <p:cNvSpPr>
            <a:spLocks noChangeArrowheads="1"/>
          </p:cNvSpPr>
          <p:nvPr/>
        </p:nvSpPr>
        <p:spPr bwMode="auto">
          <a:xfrm>
            <a:off x="4546321" y="866893"/>
            <a:ext cx="2473951" cy="5871836"/>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algn="ctr">
              <a:lnSpc>
                <a:spcPct val="115000"/>
              </a:lnSpc>
              <a:spcAft>
                <a:spcPts val="1000"/>
              </a:spcAft>
            </a:pPr>
            <a:endParaRPr lang="ar-SA" sz="1050" b="1" dirty="0" smtClean="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spcAft>
                <a:spcPts val="1000"/>
              </a:spcAft>
            </a:pPr>
            <a:endParaRPr lang="ar-SA" sz="1400" b="1" dirty="0" smtClean="0">
              <a:ea typeface="Calibri"/>
              <a:cs typeface="Arial"/>
            </a:endParaRPr>
          </a:p>
          <a:p>
            <a:pPr algn="ctr">
              <a:spcAft>
                <a:spcPts val="1000"/>
              </a:spcAft>
            </a:pPr>
            <a:endParaRPr lang="ar-SA" sz="1400" b="1" dirty="0">
              <a:ea typeface="Calibri"/>
              <a:cs typeface="Arial"/>
            </a:endParaRPr>
          </a:p>
          <a:p>
            <a:pPr algn="ctr">
              <a:spcAft>
                <a:spcPts val="1000"/>
              </a:spcAft>
            </a:pPr>
            <a:endParaRPr lang="ar-SA" sz="1400" b="1" dirty="0">
              <a:ea typeface="Calibri"/>
              <a:cs typeface="Arial"/>
            </a:endParaRPr>
          </a:p>
          <a:p>
            <a:pPr algn="ctr">
              <a:spcAft>
                <a:spcPts val="1000"/>
              </a:spcAft>
            </a:pPr>
            <a:endParaRPr lang="ar-SA" sz="1400" b="1" dirty="0">
              <a:ea typeface="Calibri"/>
              <a:cs typeface="Arial"/>
            </a:endParaRPr>
          </a:p>
          <a:p>
            <a:pPr algn="ctr">
              <a:spcAft>
                <a:spcPts val="1000"/>
              </a:spcAft>
            </a:pPr>
            <a:endParaRPr lang="ar-SA" sz="1050" b="1" dirty="0" smtClean="0">
              <a:ea typeface="Calibri"/>
              <a:cs typeface="Arial"/>
            </a:endParaRPr>
          </a:p>
          <a:p>
            <a:pPr algn="ctr">
              <a:spcAft>
                <a:spcPts val="1000"/>
              </a:spcAft>
            </a:pPr>
            <a:endParaRPr lang="ar-SA" sz="1050" b="1" dirty="0">
              <a:ea typeface="Calibri"/>
              <a:cs typeface="Arial"/>
            </a:endParaRPr>
          </a:p>
          <a:p>
            <a:pPr algn="ctr">
              <a:spcAft>
                <a:spcPts val="1000"/>
              </a:spcAft>
            </a:pPr>
            <a:r>
              <a:rPr lang="ar-SA" sz="1050" b="1" dirty="0" smtClean="0">
                <a:ea typeface="Calibri"/>
                <a:cs typeface="Arial"/>
              </a:rPr>
              <a:t>طرق البحث </a:t>
            </a:r>
          </a:p>
          <a:p>
            <a:pPr lvl="0" algn="ctr">
              <a:lnSpc>
                <a:spcPct val="115000"/>
              </a:lnSpc>
              <a:spcAft>
                <a:spcPts val="1000"/>
              </a:spcAft>
              <a:tabLst>
                <a:tab pos="2638425" algn="l"/>
              </a:tabLst>
            </a:pPr>
            <a:r>
              <a:rPr lang="ar-SA" sz="1000" b="1" dirty="0">
                <a:solidFill>
                  <a:srgbClr val="002060"/>
                </a:solidFill>
                <a:ea typeface="Calibri"/>
              </a:rPr>
              <a:t>المواد </a:t>
            </a:r>
            <a:r>
              <a:rPr lang="ar-SA" sz="1000" b="1" dirty="0" smtClean="0">
                <a:solidFill>
                  <a:srgbClr val="002060"/>
                </a:solidFill>
                <a:ea typeface="Calibri"/>
              </a:rPr>
              <a:t>والطريقة:  طريقة </a:t>
            </a:r>
            <a:r>
              <a:rPr lang="ar-SA" sz="1000" b="1" dirty="0">
                <a:solidFill>
                  <a:srgbClr val="002060"/>
                </a:solidFill>
                <a:ea typeface="Calibri"/>
              </a:rPr>
              <a:t>التحضير :</a:t>
            </a:r>
          </a:p>
          <a:p>
            <a:pPr lvl="0" algn="ctr">
              <a:lnSpc>
                <a:spcPct val="115000"/>
              </a:lnSpc>
              <a:spcAft>
                <a:spcPts val="1000"/>
              </a:spcAft>
              <a:tabLst>
                <a:tab pos="2638425" algn="l"/>
              </a:tabLst>
            </a:pPr>
            <a:r>
              <a:rPr lang="ar-SA" sz="800" b="1" dirty="0">
                <a:solidFill>
                  <a:srgbClr val="002060"/>
                </a:solidFill>
                <a:ea typeface="Calibri"/>
              </a:rPr>
              <a:t>  المنهج  المستخدم في  البحث المنهج (الوصفي  المسحي ) </a:t>
            </a:r>
            <a:r>
              <a:rPr lang="ar-SA" sz="800" b="1" dirty="0" smtClean="0">
                <a:solidFill>
                  <a:srgbClr val="002060"/>
                </a:solidFill>
                <a:ea typeface="Calibri"/>
              </a:rPr>
              <a:t>.(</a:t>
            </a:r>
            <a:r>
              <a:rPr lang="ar-SA" sz="800" b="1" dirty="0">
                <a:solidFill>
                  <a:srgbClr val="002060"/>
                </a:solidFill>
                <a:ea typeface="Calibri"/>
              </a:rPr>
              <a:t>استبيان الكتروني ) </a:t>
            </a:r>
            <a:r>
              <a:rPr lang="ar-SA" sz="800" b="1" dirty="0" smtClean="0">
                <a:solidFill>
                  <a:srgbClr val="002060"/>
                </a:solidFill>
                <a:ea typeface="Calibri"/>
              </a:rPr>
              <a:t>ومن </a:t>
            </a:r>
            <a:r>
              <a:rPr lang="ar-SA" sz="800" b="1" dirty="0">
                <a:solidFill>
                  <a:srgbClr val="002060"/>
                </a:solidFill>
                <a:ea typeface="Calibri"/>
              </a:rPr>
              <a:t>خلال الدراسة الإحصائية لنوع الإجابات وجدنا أن نسبة الإجابة ب (أوافق) في مجموع الاستمارات أكثر من الإجابات ب (أوافق الى حد ما ) والاجابة ب(لا أوفق) قليلة </a:t>
            </a:r>
            <a:r>
              <a:rPr lang="ar-SA" sz="800" b="1" dirty="0" smtClean="0">
                <a:solidFill>
                  <a:srgbClr val="002060"/>
                </a:solidFill>
                <a:ea typeface="Calibri"/>
              </a:rPr>
              <a:t>جدا </a:t>
            </a:r>
            <a:r>
              <a:rPr lang="ar-SA" sz="800" b="1" dirty="0">
                <a:solidFill>
                  <a:srgbClr val="002060"/>
                </a:solidFill>
                <a:ea typeface="Calibri"/>
              </a:rPr>
              <a:t>الاجراءات  </a:t>
            </a:r>
            <a:r>
              <a:rPr lang="ar-SA" sz="800" b="1" dirty="0" smtClean="0">
                <a:solidFill>
                  <a:srgbClr val="002060"/>
                </a:solidFill>
                <a:ea typeface="Calibri"/>
              </a:rPr>
              <a:t>: </a:t>
            </a:r>
            <a:r>
              <a:rPr lang="ar-SA" sz="800" b="1" dirty="0">
                <a:solidFill>
                  <a:srgbClr val="002060"/>
                </a:solidFill>
                <a:ea typeface="Calibri"/>
              </a:rPr>
              <a:t>هنا  يتضح مجتمع الدراسة واختيار عينة البحث وتمثيلها من خلال الطبقية من العينة للدراسة في البحث </a:t>
            </a:r>
            <a:r>
              <a:rPr lang="ar-SA" sz="800" b="1" dirty="0" smtClean="0">
                <a:solidFill>
                  <a:srgbClr val="002060"/>
                </a:solidFill>
                <a:ea typeface="Calibri"/>
              </a:rPr>
              <a:t>.حيث </a:t>
            </a:r>
            <a:r>
              <a:rPr lang="ar-SA" sz="800" b="1" dirty="0">
                <a:solidFill>
                  <a:srgbClr val="002060"/>
                </a:solidFill>
                <a:ea typeface="Calibri"/>
              </a:rPr>
              <a:t>بلغ مجتمع البحث 124اشتمل على  (موظفو في شركة الكهرباء </a:t>
            </a:r>
            <a:r>
              <a:rPr lang="ar-SA" sz="800" b="1" dirty="0" smtClean="0">
                <a:solidFill>
                  <a:srgbClr val="002060"/>
                </a:solidFill>
                <a:ea typeface="Calibri"/>
              </a:rPr>
              <a:t> طالب جامعي نخصص هندسة طالب جامعي لغة انجليزية واخرى </a:t>
            </a:r>
            <a:r>
              <a:rPr lang="ar-SA" sz="800" b="1" dirty="0">
                <a:solidFill>
                  <a:srgbClr val="002060"/>
                </a:solidFill>
                <a:ea typeface="Calibri"/>
              </a:rPr>
              <a:t>في بيش ومجموعة من طالبات </a:t>
            </a:r>
            <a:r>
              <a:rPr lang="ar-SA" sz="800" b="1" dirty="0" smtClean="0">
                <a:solidFill>
                  <a:srgbClr val="002060"/>
                </a:solidFill>
                <a:ea typeface="Calibri"/>
              </a:rPr>
              <a:t> من </a:t>
            </a:r>
            <a:r>
              <a:rPr lang="ar-SA" sz="800" b="1" dirty="0">
                <a:solidFill>
                  <a:srgbClr val="002060"/>
                </a:solidFill>
                <a:ea typeface="Calibri"/>
              </a:rPr>
              <a:t>مدرسة الباحثة ) اخذت منها عينة للدراسة 62 وحيث  قدرت النسبة  ب50</a:t>
            </a:r>
            <a:r>
              <a:rPr lang="ar-SA" sz="800" b="1" dirty="0" smtClean="0">
                <a:solidFill>
                  <a:srgbClr val="002060"/>
                </a:solidFill>
                <a:ea typeface="Calibri"/>
              </a:rPr>
              <a:t>%.  </a:t>
            </a:r>
            <a:endParaRPr lang="en-US" sz="800" b="1" dirty="0"/>
          </a:p>
          <a:p>
            <a:pPr algn="ctr"/>
            <a:r>
              <a:rPr lang="ar-SA" sz="800" b="1" dirty="0"/>
              <a:t>عرض صور من الشواطئ </a:t>
            </a:r>
            <a:r>
              <a:rPr lang="ar-SA" sz="800" b="1" dirty="0" err="1"/>
              <a:t>وتربينات</a:t>
            </a:r>
            <a:r>
              <a:rPr lang="ar-SA" sz="800" b="1" dirty="0"/>
              <a:t> الرياح ( </a:t>
            </a:r>
            <a:r>
              <a:rPr lang="ar-SA" sz="800" b="1" dirty="0" err="1"/>
              <a:t>ودوراة</a:t>
            </a:r>
            <a:r>
              <a:rPr lang="ar-SA" sz="800" b="1" dirty="0"/>
              <a:t> الرياح ) التشغيل التجريبي لأول توربين لتوليد الطاقة من الرياح بشراكة مع "جنرال </a:t>
            </a:r>
            <a:r>
              <a:rPr lang="ar-SA" sz="800" b="1" dirty="0" err="1"/>
              <a:t>إليكتريك</a:t>
            </a:r>
            <a:r>
              <a:rPr lang="ar-SA" sz="800" b="1" dirty="0"/>
              <a:t>" الأمريكية بالمملكة العربية السعودية محافظة طريف</a:t>
            </a:r>
            <a:endParaRPr lang="en-US" sz="800" dirty="0"/>
          </a:p>
          <a:p>
            <a:pPr algn="ctr"/>
            <a:r>
              <a:rPr lang="ar-SA" sz="800" b="1" dirty="0">
                <a:effectLst>
                  <a:outerShdw blurRad="69850" dist="43180" dir="5400000" sx="0" sy="0">
                    <a:srgbClr val="000000">
                      <a:alpha val="65000"/>
                    </a:srgbClr>
                  </a:outerShdw>
                </a:effectLst>
              </a:rPr>
              <a:t>تشغيل أول توربين لتوليد الطاقة من الرياح في السعودية</a:t>
            </a:r>
            <a:endParaRPr lang="en-US" sz="800" dirty="0"/>
          </a:p>
          <a:p>
            <a:pPr algn="ctr"/>
            <a:r>
              <a:rPr lang="ar-SA" sz="800" b="1" dirty="0"/>
              <a:t>توضيح الادوات المستخدمة في توليد طاقة حركية من  قوة الرياح وتحويلها الى  طاقة دوران  بواسطة التوربين يوجد في التوربين  جهاز ذو عضو دوار، يديره سائل أو غاز متحرّك، مثل الماء والبخار والغاز والهواء،. يغير التوربين الطاقة الحركيّة (طاقة الحركة)</a:t>
            </a:r>
            <a:endParaRPr lang="en-US" sz="800" dirty="0"/>
          </a:p>
          <a:p>
            <a:pPr algn="ctr"/>
            <a:r>
              <a:rPr lang="ar-SA" sz="800" b="1" dirty="0"/>
              <a:t> لسائل إلى نوع خاص من الطّاقة الحركيّة وهي طاقة الدّوران التي تُستخدم لتحريك الآلات. يوصّل التوربين الطّاقة الميكانيكية إلى الآلات الأخرى عن طريق دوران المحور الدّوار بالتالي تستخدم في توليد الكهرباء </a:t>
            </a:r>
            <a:r>
              <a:rPr lang="ar-SA" sz="800" b="1" dirty="0" smtClean="0"/>
              <a:t>.</a:t>
            </a:r>
          </a:p>
          <a:p>
            <a:pPr algn="ctr"/>
            <a:endParaRPr lang="en-US" sz="700" dirty="0"/>
          </a:p>
          <a:p>
            <a:pPr>
              <a:lnSpc>
                <a:spcPct val="115000"/>
              </a:lnSpc>
              <a:spcAft>
                <a:spcPts val="1000"/>
              </a:spcAft>
              <a:tabLst>
                <a:tab pos="2638425" algn="l"/>
              </a:tabLst>
            </a:pPr>
            <a:endParaRPr lang="ar-SA" sz="700" b="1" dirty="0" smtClean="0">
              <a:ea typeface="Calibri"/>
              <a:cs typeface="Arial"/>
            </a:endParaRPr>
          </a:p>
          <a:p>
            <a:pPr algn="ctr">
              <a:lnSpc>
                <a:spcPct val="115000"/>
              </a:lnSpc>
              <a:spcAft>
                <a:spcPts val="1000"/>
              </a:spcAft>
            </a:pPr>
            <a:endParaRPr lang="ar-SA" sz="700" b="1" dirty="0">
              <a:ea typeface="Calibri"/>
              <a:cs typeface="Arial"/>
            </a:endParaRPr>
          </a:p>
          <a:p>
            <a:pPr lvl="0">
              <a:lnSpc>
                <a:spcPct val="115000"/>
              </a:lnSpc>
              <a:spcAft>
                <a:spcPts val="1000"/>
              </a:spcAft>
              <a:tabLst>
                <a:tab pos="2638425" algn="l"/>
              </a:tabLst>
            </a:pPr>
            <a:r>
              <a:rPr lang="ar-SA" sz="700" b="1" dirty="0" smtClean="0">
                <a:solidFill>
                  <a:srgbClr val="002060"/>
                </a:solidFill>
                <a:ea typeface="Calibri"/>
              </a:rPr>
              <a:t>             </a:t>
            </a:r>
          </a:p>
          <a:p>
            <a:pPr lvl="0">
              <a:lnSpc>
                <a:spcPct val="115000"/>
              </a:lnSpc>
              <a:spcAft>
                <a:spcPts val="1000"/>
              </a:spcAft>
              <a:tabLst>
                <a:tab pos="2638425" algn="l"/>
              </a:tabLst>
            </a:pPr>
            <a:endParaRPr lang="ar-SA" sz="700" b="1" dirty="0" smtClean="0">
              <a:solidFill>
                <a:srgbClr val="002060"/>
              </a:solidFill>
              <a:ea typeface="Calibri"/>
              <a:cs typeface="Arial"/>
            </a:endParaRPr>
          </a:p>
          <a:p>
            <a:pPr lvl="0">
              <a:lnSpc>
                <a:spcPct val="115000"/>
              </a:lnSpc>
              <a:spcAft>
                <a:spcPts val="1000"/>
              </a:spcAft>
              <a:tabLst>
                <a:tab pos="2638425" algn="l"/>
              </a:tabLst>
            </a:pPr>
            <a:endParaRPr lang="ar-SA" sz="700" b="1" dirty="0">
              <a:solidFill>
                <a:srgbClr val="002060"/>
              </a:solidFill>
              <a:ea typeface="Calibri"/>
              <a:cs typeface="Arial"/>
            </a:endParaRPr>
          </a:p>
          <a:p>
            <a:endParaRPr lang="en-US" sz="800" dirty="0"/>
          </a:p>
          <a:p>
            <a:r>
              <a:rPr lang="ar-SA" sz="800" b="1" dirty="0">
                <a:effectLst>
                  <a:outerShdw blurRad="69850" dist="43180" dir="5400000" sx="0" sy="0">
                    <a:srgbClr val="000000">
                      <a:alpha val="65000"/>
                    </a:srgbClr>
                  </a:outerShdw>
                </a:effectLst>
              </a:rPr>
              <a:t>تشغيل أول توربين لتوليد الطاقة من الرياح في السعودية</a:t>
            </a:r>
            <a:endParaRPr lang="en-US" sz="800" dirty="0"/>
          </a:p>
          <a:p>
            <a:pPr algn="ctr">
              <a:lnSpc>
                <a:spcPct val="115000"/>
              </a:lnSpc>
              <a:spcAft>
                <a:spcPts val="1000"/>
              </a:spcAft>
            </a:pPr>
            <a:endParaRPr lang="ar-SA" sz="700" b="1" dirty="0" smtClean="0">
              <a:ea typeface="Calibri"/>
              <a:cs typeface="Arial"/>
            </a:endParaRPr>
          </a:p>
          <a:p>
            <a:pPr algn="ctr">
              <a:lnSpc>
                <a:spcPct val="115000"/>
              </a:lnSpc>
              <a:spcAft>
                <a:spcPts val="1000"/>
              </a:spcAft>
            </a:pPr>
            <a:endParaRPr lang="ar-SA" sz="700" b="1" dirty="0">
              <a:ea typeface="Calibri"/>
              <a:cs typeface="Arial"/>
            </a:endParaRPr>
          </a:p>
          <a:p>
            <a:pPr algn="ctr">
              <a:lnSpc>
                <a:spcPct val="115000"/>
              </a:lnSpc>
              <a:spcAft>
                <a:spcPts val="1000"/>
              </a:spcAft>
            </a:pPr>
            <a:endParaRPr lang="ar-SA" sz="7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en-US" sz="1600" b="1" dirty="0">
              <a:ea typeface="Calibri"/>
              <a:cs typeface="Arial"/>
            </a:endParaRPr>
          </a:p>
        </p:txBody>
      </p:sp>
      <p:sp>
        <p:nvSpPr>
          <p:cNvPr id="8" name="مستطيل مستدير الزوايا 18"/>
          <p:cNvSpPr>
            <a:spLocks noChangeArrowheads="1"/>
          </p:cNvSpPr>
          <p:nvPr/>
        </p:nvSpPr>
        <p:spPr bwMode="auto">
          <a:xfrm>
            <a:off x="7127700" y="4861565"/>
            <a:ext cx="2028848" cy="1839390"/>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مستطيل مستدير الزوايا 19"/>
          <p:cNvSpPr>
            <a:spLocks noChangeArrowheads="1"/>
          </p:cNvSpPr>
          <p:nvPr/>
        </p:nvSpPr>
        <p:spPr bwMode="auto">
          <a:xfrm>
            <a:off x="7120222" y="2708920"/>
            <a:ext cx="2002520" cy="2088232"/>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100" b="1" i="0" u="none" strike="noStrike" cap="none" normalizeH="0" baseline="0" dirty="0" smtClean="0">
              <a:ln>
                <a:noFill/>
              </a:ln>
              <a:effectLst/>
              <a:latin typeface="Calibri"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مستطيل مستدير الزوايا 12"/>
          <p:cNvSpPr>
            <a:spLocks noChangeArrowheads="1"/>
          </p:cNvSpPr>
          <p:nvPr/>
        </p:nvSpPr>
        <p:spPr bwMode="auto">
          <a:xfrm>
            <a:off x="7033026" y="874362"/>
            <a:ext cx="2028848" cy="1739284"/>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600" b="1" dirty="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600" b="1" dirty="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6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6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4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4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4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4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4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4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4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r>
              <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ملخص</a:t>
            </a:r>
            <a:endParaRPr lang="ar-SA" sz="800" b="1" dirty="0" smtClean="0">
              <a:ea typeface="Calibri"/>
            </a:endParaRPr>
          </a:p>
          <a:p>
            <a:pPr fontAlgn="base"/>
            <a:r>
              <a:rPr lang="ar-SA" sz="800" b="1" dirty="0" smtClean="0">
                <a:ea typeface="Calibri"/>
              </a:rPr>
              <a:t>بحث علمي بطريقة وصفية مسحية </a:t>
            </a:r>
          </a:p>
          <a:p>
            <a:pPr fontAlgn="base"/>
            <a:r>
              <a:rPr lang="ar-SA" sz="800" b="1" dirty="0" smtClean="0">
                <a:ea typeface="Calibri"/>
              </a:rPr>
              <a:t>احتوت على فئات من الدراسة (طالبات </a:t>
            </a:r>
          </a:p>
          <a:p>
            <a:pPr fontAlgn="base"/>
            <a:r>
              <a:rPr lang="ar-SA" sz="800" b="1" dirty="0" smtClean="0">
                <a:ea typeface="Calibri"/>
              </a:rPr>
              <a:t>موظفو شركة الكهرباء ومعلمات ..)</a:t>
            </a:r>
          </a:p>
          <a:p>
            <a:pPr fontAlgn="base"/>
            <a:r>
              <a:rPr lang="ar-SA" sz="800" b="1" dirty="0" smtClean="0">
                <a:ea typeface="Calibri"/>
              </a:rPr>
              <a:t>تتحدث عن </a:t>
            </a:r>
            <a:r>
              <a:rPr lang="ar-SA" sz="800" b="1" dirty="0" smtClean="0">
                <a:ea typeface="Calibri"/>
              </a:rPr>
              <a:t>تشغيل طاقة </a:t>
            </a:r>
            <a:r>
              <a:rPr lang="ar-SA" sz="800" b="1" dirty="0" err="1" smtClean="0">
                <a:ea typeface="Calibri"/>
              </a:rPr>
              <a:t>التروبينات</a:t>
            </a:r>
            <a:r>
              <a:rPr lang="ar-SA" sz="800" b="1" dirty="0" smtClean="0">
                <a:ea typeface="Calibri"/>
              </a:rPr>
              <a:t> </a:t>
            </a:r>
            <a:r>
              <a:rPr lang="ar-SA" sz="800" b="1" dirty="0" err="1" smtClean="0">
                <a:ea typeface="Calibri"/>
              </a:rPr>
              <a:t>باسنخدام</a:t>
            </a:r>
            <a:r>
              <a:rPr lang="ar-SA" sz="800" b="1" dirty="0" smtClean="0">
                <a:ea typeface="Calibri"/>
              </a:rPr>
              <a:t>  </a:t>
            </a:r>
            <a:r>
              <a:rPr lang="ar-SA" sz="800" b="1" dirty="0" smtClean="0">
                <a:ea typeface="Calibri"/>
              </a:rPr>
              <a:t>الرياح والاستفادة مستقبلا منها اقتصاديا والاستفادة في توليد الكهرباء في  مدينة بيش  على </a:t>
            </a:r>
            <a:r>
              <a:rPr lang="ar-SA" sz="800" b="1" dirty="0" err="1" smtClean="0">
                <a:ea typeface="Calibri"/>
              </a:rPr>
              <a:t>شواطىء</a:t>
            </a:r>
            <a:r>
              <a:rPr lang="ar-SA" sz="800" b="1" dirty="0" smtClean="0">
                <a:ea typeface="Calibri"/>
              </a:rPr>
              <a:t> البحر الاحمر </a:t>
            </a:r>
          </a:p>
          <a:p>
            <a:pPr fontAlgn="base"/>
            <a:r>
              <a:rPr lang="ar-SA" sz="800" b="1" dirty="0">
                <a:ea typeface="Calibri"/>
              </a:rPr>
              <a:t> وطاقة الرياح طاقة نظيفة  ويمتاز موقع منطقة الدراسة سهل ومستوي  يتمتع بوجود حركة رياح دائمة في موسم الرياح الموسمية الجنوبية الغربية والمحلية المحملة بالغبار من كل سنة في مدينة بيش</a:t>
            </a:r>
          </a:p>
          <a:p>
            <a:endParaRPr lang="ar-SA" sz="1400" b="1" dirty="0" smtClean="0"/>
          </a:p>
          <a:p>
            <a:endParaRPr lang="ar-SA" sz="1400" b="1" dirty="0" smtClean="0"/>
          </a:p>
          <a:p>
            <a:pPr algn="ctr"/>
            <a:r>
              <a:rPr lang="ar-SA" sz="1400" b="1" dirty="0" smtClean="0">
                <a:solidFill>
                  <a:srgbClr val="000000"/>
                </a:solidFill>
              </a:rPr>
              <a:t>أسئلة البحث</a:t>
            </a:r>
            <a:endParaRPr lang="en-US" sz="500" b="1" dirty="0">
              <a:ea typeface="Calibri"/>
              <a:cs typeface="Arial"/>
            </a:endParaRPr>
          </a:p>
          <a:p>
            <a:r>
              <a:rPr lang="ar-SA" sz="800" b="1" dirty="0" smtClean="0">
                <a:ea typeface="Calibri"/>
              </a:rPr>
              <a:t>  ما </a:t>
            </a:r>
            <a:r>
              <a:rPr lang="ar-SA" sz="800" b="1" dirty="0">
                <a:ea typeface="Calibri"/>
              </a:rPr>
              <a:t>واقع مستقبل تشغيل  </a:t>
            </a:r>
            <a:r>
              <a:rPr lang="ar-SA" sz="800" b="1" dirty="0" smtClean="0">
                <a:ea typeface="Calibri"/>
              </a:rPr>
              <a:t>طاقة </a:t>
            </a:r>
            <a:r>
              <a:rPr lang="ar-SA" sz="800" b="1" dirty="0" err="1" smtClean="0">
                <a:ea typeface="Calibri"/>
              </a:rPr>
              <a:t>التروبينات</a:t>
            </a:r>
            <a:r>
              <a:rPr lang="ar-SA" sz="800" b="1" dirty="0" smtClean="0">
                <a:ea typeface="Calibri"/>
              </a:rPr>
              <a:t> باستخدام  </a:t>
            </a:r>
            <a:r>
              <a:rPr lang="ar-SA" sz="800" b="1" dirty="0">
                <a:ea typeface="Calibri"/>
              </a:rPr>
              <a:t>الرياح على شواطئ مدينة بيش </a:t>
            </a:r>
            <a:r>
              <a:rPr lang="ar-SA" sz="800" b="1" dirty="0" smtClean="0">
                <a:ea typeface="Calibri"/>
              </a:rPr>
              <a:t>بمنطقة جازان في توليد الكهرباء بالمملكة العربية السعودية وفق رؤية  2030؟</a:t>
            </a:r>
          </a:p>
          <a:p>
            <a:r>
              <a:rPr lang="ar-SA" sz="800" b="1" dirty="0" smtClean="0">
                <a:ea typeface="Calibri"/>
              </a:rPr>
              <a:t>هل </a:t>
            </a:r>
            <a:r>
              <a:rPr lang="ar-SA" sz="800" b="1" dirty="0">
                <a:ea typeface="Calibri"/>
              </a:rPr>
              <a:t>توجد علاقة ذات دلالة احصائية بين مستقبل استخدام </a:t>
            </a:r>
            <a:r>
              <a:rPr lang="ar-SA" sz="800" b="1" dirty="0" smtClean="0">
                <a:ea typeface="Calibri"/>
              </a:rPr>
              <a:t> الرياح </a:t>
            </a:r>
            <a:r>
              <a:rPr lang="ar-SA" sz="800" b="1" dirty="0">
                <a:ea typeface="Calibri"/>
              </a:rPr>
              <a:t>على شواطئ البحر الاحمر بمدينة بيش بمنطقة جازان في المملكة العربية السعودية </a:t>
            </a:r>
            <a:r>
              <a:rPr lang="ar-SA" sz="800" b="1" dirty="0" smtClean="0">
                <a:ea typeface="Calibri"/>
              </a:rPr>
              <a:t>في تشغيل </a:t>
            </a:r>
            <a:r>
              <a:rPr lang="ar-SA" sz="800" b="1" dirty="0">
                <a:ea typeface="Calibri"/>
              </a:rPr>
              <a:t>الطاقة </a:t>
            </a:r>
            <a:r>
              <a:rPr lang="ar-SA" sz="800" b="1" dirty="0" err="1">
                <a:ea typeface="Calibri"/>
              </a:rPr>
              <a:t>التروبينات</a:t>
            </a:r>
            <a:r>
              <a:rPr lang="ar-SA" sz="800" b="1" dirty="0">
                <a:ea typeface="Calibri"/>
              </a:rPr>
              <a:t> وزيادة </a:t>
            </a:r>
            <a:r>
              <a:rPr lang="ar-SA" sz="800" b="1" dirty="0">
                <a:ea typeface="Calibri"/>
              </a:rPr>
              <a:t>الطلب والانتاج المحلي منها وفق رؤية 2030.</a:t>
            </a:r>
          </a:p>
          <a:p>
            <a:r>
              <a:rPr lang="ar-SA" sz="800" b="1" dirty="0">
                <a:ea typeface="Calibri"/>
              </a:rPr>
              <a:t>هل توجد علاقة ذات دلالة احصائية بين الفصول الأربعة وسرعة الرياح وشدتها في توكيد طاقة الكهرباء </a:t>
            </a:r>
            <a:r>
              <a:rPr lang="ar-SA" sz="800" b="1" dirty="0" smtClean="0">
                <a:ea typeface="Calibri"/>
              </a:rPr>
              <a:t>بالتور بينات </a:t>
            </a:r>
            <a:r>
              <a:rPr lang="ar-SA" sz="800" b="1" dirty="0">
                <a:ea typeface="Calibri"/>
              </a:rPr>
              <a:t>على شواطئ البحر الاحمر بمدينة بيش  بمنطقة جازان في المملكة العربية السعودية </a:t>
            </a:r>
            <a:r>
              <a:rPr lang="ar-SA" sz="800" b="1" dirty="0" smtClean="0">
                <a:ea typeface="Calibri"/>
              </a:rPr>
              <a:t>؟</a:t>
            </a:r>
          </a:p>
          <a:p>
            <a:endParaRPr lang="ar-SA" sz="800" b="1" dirty="0">
              <a:ea typeface="Calibri"/>
            </a:endParaRPr>
          </a:p>
          <a:p>
            <a:pPr lvl="0" algn="ctr" fontAlgn="base">
              <a:spcBef>
                <a:spcPct val="0"/>
              </a:spcBef>
              <a:spcAft>
                <a:spcPct val="0"/>
              </a:spcAft>
            </a:pPr>
            <a:r>
              <a:rPr lang="ar-SA" sz="1600" b="1" dirty="0" smtClean="0">
                <a:ea typeface="Calibri"/>
              </a:rPr>
              <a:t>مقدمة</a:t>
            </a:r>
          </a:p>
          <a:p>
            <a:pPr algn="ctr">
              <a:lnSpc>
                <a:spcPct val="115000"/>
              </a:lnSpc>
            </a:pPr>
            <a:r>
              <a:rPr lang="ar-SA" sz="800" b="1" dirty="0">
                <a:ea typeface="Calibri"/>
              </a:rPr>
              <a:t>مقدمة مشكلة الدراسة:</a:t>
            </a:r>
          </a:p>
          <a:p>
            <a:pPr algn="ctr">
              <a:lnSpc>
                <a:spcPct val="115000"/>
              </a:lnSpc>
            </a:pPr>
            <a:r>
              <a:rPr lang="ar-SA" sz="800" b="1" dirty="0">
                <a:ea typeface="Calibri"/>
              </a:rPr>
              <a:t>   تعتبر الطّاقة مكوناً أساسياً من مكوّنات الكون، وتعّد من أحد أشكال الوجود ،وتُشتقّ الطّاقة عادةً من مصادر طبيعيّة وأخرى غير طبيعيّة، لذلك تقسم إلى نوعين رئيسيين، وهما: الطاقة المتجدّدة  وأخرى غير متجدّدة    المشكلة  تتكلم عن  ضعف الاستخدام للطاقة  المتجدّدة الناتجة  من قوة الرياح على شواطئ البحر الاحمر في مدينة بيش بالمملكة العربية السعودية ومدى استفادة منها في توليد الكهرباء  </a:t>
            </a:r>
            <a:endParaRPr lang="ar-SA" sz="800" b="1" dirty="0" smtClean="0">
              <a:ea typeface="Calibri"/>
            </a:endParaRPr>
          </a:p>
          <a:p>
            <a:pPr algn="ctr">
              <a:lnSpc>
                <a:spcPct val="115000"/>
              </a:lnSpc>
            </a:pPr>
            <a:endParaRPr lang="ar-SA" sz="800" b="1" dirty="0">
              <a:ea typeface="Calibri"/>
              <a:cs typeface="Arial"/>
            </a:endParaRPr>
          </a:p>
          <a:p>
            <a:pPr algn="ctr">
              <a:lnSpc>
                <a:spcPct val="115000"/>
              </a:lnSpc>
            </a:pPr>
            <a:endParaRPr lang="ar-SA" sz="800" b="1" dirty="0" smtClean="0">
              <a:ea typeface="Calibri"/>
              <a:cs typeface="Arial"/>
            </a:endParaRPr>
          </a:p>
          <a:p>
            <a:pPr algn="ctr">
              <a:lnSpc>
                <a:spcPct val="115000"/>
              </a:lnSpc>
            </a:pPr>
            <a:endParaRPr lang="ar-SA" sz="800" b="1" dirty="0">
              <a:ea typeface="Calibri"/>
              <a:cs typeface="Arial"/>
            </a:endParaRPr>
          </a:p>
          <a:p>
            <a:pPr algn="ctr">
              <a:lnSpc>
                <a:spcPct val="115000"/>
              </a:lnSpc>
            </a:pPr>
            <a:endParaRPr lang="ar-SA" sz="800" b="1" dirty="0" smtClean="0">
              <a:ea typeface="Calibri"/>
              <a:cs typeface="Arial"/>
            </a:endParaRPr>
          </a:p>
          <a:p>
            <a:pPr algn="ctr">
              <a:lnSpc>
                <a:spcPct val="115000"/>
              </a:lnSpc>
            </a:pPr>
            <a:endParaRPr lang="ar-SA" sz="800" b="1" dirty="0">
              <a:ea typeface="Calibri"/>
              <a:cs typeface="Arial"/>
            </a:endParaRPr>
          </a:p>
          <a:p>
            <a:pPr algn="ctr">
              <a:lnSpc>
                <a:spcPct val="115000"/>
              </a:lnSpc>
            </a:pPr>
            <a:endParaRPr lang="ar-SA" sz="800" b="1" dirty="0" smtClean="0">
              <a:ea typeface="Calibri"/>
              <a:cs typeface="Arial"/>
            </a:endParaRPr>
          </a:p>
          <a:p>
            <a:pPr algn="ctr">
              <a:lnSpc>
                <a:spcPct val="115000"/>
              </a:lnSpc>
            </a:pPr>
            <a:endParaRPr lang="ar-SA" sz="800" b="1" dirty="0">
              <a:ea typeface="Calibri"/>
              <a:cs typeface="Arial"/>
            </a:endParaRPr>
          </a:p>
          <a:p>
            <a:pPr algn="ctr">
              <a:lnSpc>
                <a:spcPct val="115000"/>
              </a:lnSpc>
            </a:pPr>
            <a:endParaRPr lang="ar-SA" sz="800" b="1" dirty="0" smtClean="0">
              <a:ea typeface="Calibri"/>
              <a:cs typeface="Arial"/>
            </a:endParaRPr>
          </a:p>
          <a:p>
            <a:pPr algn="ctr">
              <a:lnSpc>
                <a:spcPct val="115000"/>
              </a:lnSpc>
            </a:pPr>
            <a:endParaRPr lang="ar-SA" sz="800" b="1" dirty="0">
              <a:ea typeface="Calibri"/>
              <a:cs typeface="Arial"/>
            </a:endParaRPr>
          </a:p>
          <a:p>
            <a:pPr algn="ctr">
              <a:lnSpc>
                <a:spcPct val="115000"/>
              </a:lnSpc>
            </a:pPr>
            <a:endParaRPr lang="ar-SA" sz="800" b="1" dirty="0" smtClean="0">
              <a:ea typeface="Calibri"/>
              <a:cs typeface="Arial"/>
            </a:endParaRPr>
          </a:p>
          <a:p>
            <a:pPr algn="ctr">
              <a:lnSpc>
                <a:spcPct val="115000"/>
              </a:lnSpc>
            </a:pPr>
            <a:endParaRPr lang="ar-SA" sz="800" b="1" dirty="0">
              <a:ea typeface="Calibri"/>
              <a:cs typeface="Arial"/>
            </a:endParaRPr>
          </a:p>
          <a:p>
            <a:pPr algn="ctr">
              <a:lnSpc>
                <a:spcPct val="115000"/>
              </a:lnSpc>
            </a:pPr>
            <a:endParaRPr lang="ar-SA" sz="800" b="1" dirty="0" smtClean="0">
              <a:ea typeface="Calibri"/>
              <a:cs typeface="Arial"/>
            </a:endParaRPr>
          </a:p>
          <a:p>
            <a:pPr algn="ctr">
              <a:lnSpc>
                <a:spcPct val="115000"/>
              </a:lnSpc>
            </a:pPr>
            <a:endParaRPr lang="ar-SA" sz="800" b="1" dirty="0">
              <a:ea typeface="Calibri"/>
              <a:cs typeface="Arial"/>
            </a:endParaRPr>
          </a:p>
          <a:p>
            <a:pPr algn="ctr">
              <a:lnSpc>
                <a:spcPct val="115000"/>
              </a:lnSpc>
            </a:pPr>
            <a:endParaRPr lang="ar-SA" sz="800" b="1" dirty="0" smtClean="0">
              <a:ea typeface="Calibri"/>
              <a:cs typeface="Arial"/>
            </a:endParaRPr>
          </a:p>
          <a:p>
            <a:pPr algn="ctr">
              <a:lnSpc>
                <a:spcPct val="115000"/>
              </a:lnSpc>
            </a:pPr>
            <a:endParaRPr lang="en-US" sz="500" b="1" dirty="0">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100" b="1" dirty="0" smtClean="0">
              <a:latin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ar-SA" altLang="ar-SA" sz="800" dirty="0">
                <a:latin typeface="Arial" pitchFamily="34" charset="0"/>
                <a:cs typeface="Arial" pitchFamily="34" charset="0"/>
              </a:rPr>
              <a:t> </a:t>
            </a: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ar-SA" altLang="ar-SA" dirty="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7"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98979" y="1397513"/>
            <a:ext cx="1990428" cy="3504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صورة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80592" y="4912391"/>
            <a:ext cx="803377" cy="669056"/>
          </a:xfrm>
          <a:prstGeom prst="rect">
            <a:avLst/>
          </a:prstGeom>
        </p:spPr>
      </p:pic>
      <p:pic>
        <p:nvPicPr>
          <p:cNvPr id="14" name="صورة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17948" y="4959414"/>
            <a:ext cx="966378" cy="622032"/>
          </a:xfrm>
          <a:prstGeom prst="rect">
            <a:avLst/>
          </a:prstGeom>
        </p:spPr>
      </p:pic>
      <p:pic>
        <p:nvPicPr>
          <p:cNvPr id="15" name="صورة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43635" y="5661248"/>
            <a:ext cx="990786" cy="742133"/>
          </a:xfrm>
          <a:prstGeom prst="rect">
            <a:avLst/>
          </a:prstGeom>
        </p:spPr>
      </p:pic>
      <p:pic>
        <p:nvPicPr>
          <p:cNvPr id="16" name="صورة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520119" y="5621346"/>
            <a:ext cx="763850" cy="821935"/>
          </a:xfrm>
          <a:prstGeom prst="rect">
            <a:avLst/>
          </a:prstGeom>
        </p:spPr>
      </p:pic>
      <p:pic>
        <p:nvPicPr>
          <p:cNvPr id="19" name="صورة 18"/>
          <p:cNvPicPr/>
          <p:nvPr/>
        </p:nvPicPr>
        <p:blipFill>
          <a:blip r:embed="rId8" cstate="print">
            <a:extLst>
              <a:ext uri="{28A0092B-C50C-407E-A947-70E740481C1C}">
                <a14:useLocalDpi xmlns:a14="http://schemas.microsoft.com/office/drawing/2010/main" val="0"/>
              </a:ext>
            </a:extLst>
          </a:blip>
          <a:stretch>
            <a:fillRect/>
          </a:stretch>
        </p:blipFill>
        <p:spPr>
          <a:xfrm>
            <a:off x="5789931" y="5102330"/>
            <a:ext cx="1076383" cy="1038032"/>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20" name="صورة 19"/>
          <p:cNvPicPr/>
          <p:nvPr/>
        </p:nvPicPr>
        <p:blipFill>
          <a:blip r:embed="rId9" cstate="print">
            <a:extLst>
              <a:ext uri="{28A0092B-C50C-407E-A947-70E740481C1C}">
                <a14:useLocalDpi xmlns:a14="http://schemas.microsoft.com/office/drawing/2010/main" val="0"/>
              </a:ext>
            </a:extLst>
          </a:blip>
          <a:stretch>
            <a:fillRect/>
          </a:stretch>
        </p:blipFill>
        <p:spPr>
          <a:xfrm>
            <a:off x="4638199" y="5192045"/>
            <a:ext cx="901104" cy="923225"/>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18" name="مستطيل 17"/>
          <p:cNvSpPr/>
          <p:nvPr/>
        </p:nvSpPr>
        <p:spPr>
          <a:xfrm>
            <a:off x="165385" y="56518"/>
            <a:ext cx="8799103" cy="701731"/>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a:spAutoFit/>
          </a:bodyPr>
          <a:lstStyle/>
          <a:p>
            <a:pPr algn="ctr">
              <a:lnSpc>
                <a:spcPct val="115000"/>
              </a:lnSpc>
              <a:spcAft>
                <a:spcPts val="0"/>
              </a:spcAft>
            </a:pPr>
            <a:r>
              <a:rPr lang="ar-SA" altLang="ar-SA" sz="1200" b="1" dirty="0" smtClean="0">
                <a:latin typeface="Calibri" pitchFamily="34" charset="0"/>
                <a:ea typeface="Calibri" pitchFamily="34" charset="0"/>
                <a:cs typeface="mohammad bold art" pitchFamily="2" charset="-78"/>
              </a:rPr>
              <a:t> تشغيل طاقة </a:t>
            </a:r>
            <a:r>
              <a:rPr lang="ar-SA" altLang="ar-SA" sz="1200" b="1" dirty="0" err="1" smtClean="0">
                <a:latin typeface="Calibri" pitchFamily="34" charset="0"/>
                <a:ea typeface="Calibri" pitchFamily="34" charset="0"/>
                <a:cs typeface="mohammad bold art" pitchFamily="2" charset="-78"/>
              </a:rPr>
              <a:t>التوربينات</a:t>
            </a:r>
            <a:r>
              <a:rPr lang="ar-SA" altLang="ar-SA" sz="1200" b="1" dirty="0" smtClean="0">
                <a:latin typeface="Calibri" pitchFamily="34" charset="0"/>
                <a:ea typeface="Calibri" pitchFamily="34" charset="0"/>
                <a:cs typeface="mohammad bold art" pitchFamily="2" charset="-78"/>
              </a:rPr>
              <a:t> باستخدام  الرياح على شواطئ البحر الاحمر مدينة </a:t>
            </a:r>
            <a:r>
              <a:rPr lang="ar-SA" altLang="ar-SA" sz="1200" b="1" dirty="0">
                <a:latin typeface="Calibri" pitchFamily="34" charset="0"/>
                <a:ea typeface="Calibri" pitchFamily="34" charset="0"/>
                <a:cs typeface="mohammad bold art" pitchFamily="2" charset="-78"/>
              </a:rPr>
              <a:t>بيش </a:t>
            </a:r>
            <a:r>
              <a:rPr lang="ar-SA" altLang="ar-SA" sz="1200" b="1" dirty="0" smtClean="0">
                <a:latin typeface="Calibri" pitchFamily="34" charset="0"/>
                <a:ea typeface="Calibri" pitchFamily="34" charset="0"/>
                <a:cs typeface="mohammad bold art" pitchFamily="2" charset="-78"/>
              </a:rPr>
              <a:t>2030  </a:t>
            </a:r>
            <a:endParaRPr lang="ar-SA" altLang="ar-SA" sz="1200" b="1" dirty="0">
              <a:latin typeface="Calibri" pitchFamily="34" charset="0"/>
              <a:ea typeface="Calibri" pitchFamily="34" charset="0"/>
              <a:cs typeface="mohammad bold art" pitchFamily="2" charset="-78"/>
            </a:endParaRPr>
          </a:p>
          <a:p>
            <a:pPr algn="ctr">
              <a:lnSpc>
                <a:spcPct val="115000"/>
              </a:lnSpc>
              <a:spcAft>
                <a:spcPts val="0"/>
              </a:spcAft>
            </a:pPr>
            <a:r>
              <a:rPr lang="ar-SA" altLang="ar-SA" sz="1200" b="1" dirty="0">
                <a:latin typeface="Calibri" pitchFamily="34" charset="0"/>
                <a:ea typeface="Calibri" pitchFamily="34" charset="0"/>
                <a:cs typeface="mohammad bold art" pitchFamily="2" charset="-78"/>
              </a:rPr>
              <a:t>اسم الطالبة / هتون يحيى هتان </a:t>
            </a:r>
            <a:endParaRPr lang="ar-SA" altLang="ar-SA" sz="1200" b="1" dirty="0">
              <a:cs typeface="mohammad bold art" pitchFamily="2" charset="-78"/>
            </a:endParaRPr>
          </a:p>
          <a:p>
            <a:pPr lvl="0" algn="ctr" eaLnBrk="0" fontAlgn="base" hangingPunct="0">
              <a:spcBef>
                <a:spcPct val="0"/>
              </a:spcBef>
              <a:spcAft>
                <a:spcPct val="0"/>
              </a:spcAft>
              <a:tabLst>
                <a:tab pos="3452813" algn="l"/>
              </a:tabLst>
            </a:pPr>
            <a:r>
              <a:rPr lang="ar-SA" altLang="ar-SA" sz="1200" b="1" dirty="0">
                <a:latin typeface="Calibri" pitchFamily="34" charset="0"/>
                <a:ea typeface="Calibri" pitchFamily="34" charset="0"/>
                <a:cs typeface="mohammad bold art" pitchFamily="2" charset="-78"/>
              </a:rPr>
              <a:t>مدرسة الثانوية الثالثة بيش</a:t>
            </a:r>
            <a:endParaRPr lang="ar-SA" altLang="ar-SA" sz="1200" b="1" dirty="0">
              <a:cs typeface="mohammad bold art" pitchFamily="2" charset="-78"/>
            </a:endParaRPr>
          </a:p>
        </p:txBody>
      </p:sp>
    </p:spTree>
    <p:extLst>
      <p:ext uri="{BB962C8B-B14F-4D97-AF65-F5344CB8AC3E}">
        <p14:creationId xmlns:p14="http://schemas.microsoft.com/office/powerpoint/2010/main" val="3707320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TotalTime>
  <Words>631</Words>
  <Application>Microsoft Office PowerPoint</Application>
  <PresentationFormat>عرض على الشاشة (3:4)‏</PresentationFormat>
  <Paragraphs>142</Paragraphs>
  <Slides>1</Slides>
  <Notes>0</Notes>
  <HiddenSlides>0</HiddenSlides>
  <MMClips>0</MMClips>
  <ScaleCrop>false</ScaleCrop>
  <HeadingPairs>
    <vt:vector size="4" baseType="variant">
      <vt:variant>
        <vt:lpstr>نسق</vt:lpstr>
      </vt:variant>
      <vt:variant>
        <vt:i4>1</vt:i4>
      </vt:variant>
      <vt:variant>
        <vt:lpstr>عناوين الشرائح</vt:lpstr>
      </vt:variant>
      <vt:variant>
        <vt:i4>1</vt:i4>
      </vt:variant>
    </vt:vector>
  </HeadingPairs>
  <TitlesOfParts>
    <vt:vector size="2" baseType="lpstr">
      <vt:lpstr>نسق Office</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msa</dc:creator>
  <cp:lastModifiedBy>msa</cp:lastModifiedBy>
  <cp:revision>11</cp:revision>
  <dcterms:created xsi:type="dcterms:W3CDTF">2019-03-15T23:26:33Z</dcterms:created>
  <dcterms:modified xsi:type="dcterms:W3CDTF">2023-03-10T19:41:03Z</dcterms:modified>
</cp:coreProperties>
</file>