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36" autoAdjust="0"/>
    <p:restoredTop sz="93692" autoAdjust="0"/>
  </p:normalViewPr>
  <p:slideViewPr>
    <p:cSldViewPr snapToGrid="0" showGuides="1">
      <p:cViewPr>
        <p:scale>
          <a:sx n="30" d="100"/>
          <a:sy n="30" d="100"/>
        </p:scale>
        <p:origin x="-1344" y="-3514"/>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‹nº›</a:t>
            </a:fld>
            <a:endParaRPr lang="en-US" altLang="en-US"/>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79436" y="21005800"/>
            <a:ext cx="11934702" cy="1442032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1" name="AutoShape 29"/>
          <p:cNvSpPr>
            <a:spLocks noChangeArrowheads="1"/>
          </p:cNvSpPr>
          <p:nvPr/>
        </p:nvSpPr>
        <p:spPr bwMode="auto">
          <a:xfrm>
            <a:off x="12860746" y="7072313"/>
            <a:ext cx="11899900" cy="282474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5376188" y="7072313"/>
            <a:ext cx="11899900" cy="2841783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a:solidFill>
                <a:schemeClr val="bg1"/>
              </a:solidFill>
            </a:endParaRPr>
          </a:p>
        </p:txBody>
      </p:sp>
      <p:sp>
        <p:nvSpPr>
          <p:cNvPr id="2058" name="Text Box 14"/>
          <p:cNvSpPr txBox="1">
            <a:spLocks noChangeArrowheads="1"/>
          </p:cNvSpPr>
          <p:nvPr/>
        </p:nvSpPr>
        <p:spPr bwMode="auto">
          <a:xfrm>
            <a:off x="1400175" y="1317625"/>
            <a:ext cx="46988413" cy="5059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rPr>
              <a:t>Dynamics of land use and occupation in areas of expansion of soybean cultivation in the </a:t>
            </a:r>
            <a:r>
              <a:rPr lang="en-US" altLang="en-US" sz="8000" b="1" dirty="0" err="1">
                <a:latin typeface="Helvetica" pitchFamily="2" charset="0"/>
              </a:rPr>
              <a:t>Chapadinha</a:t>
            </a:r>
            <a:r>
              <a:rPr lang="en-US" altLang="en-US" sz="8000" b="1" dirty="0">
                <a:latin typeface="Helvetica" pitchFamily="2" charset="0"/>
              </a:rPr>
              <a:t> microregion, state of </a:t>
            </a:r>
            <a:r>
              <a:rPr lang="en-US" altLang="en-US" sz="8000" b="1" dirty="0" err="1">
                <a:latin typeface="Helvetica" pitchFamily="2" charset="0"/>
              </a:rPr>
              <a:t>Maranhão</a:t>
            </a:r>
            <a:r>
              <a:rPr lang="en-US" altLang="en-US" sz="8000" b="1" dirty="0">
                <a:latin typeface="Helvetica" pitchFamily="2" charset="0"/>
              </a:rPr>
              <a:t> (Brazil).</a:t>
            </a:r>
          </a:p>
          <a:p>
            <a:pPr eaLnBrk="1" hangingPunct="1">
              <a:spcBef>
                <a:spcPct val="50000"/>
              </a:spcBef>
            </a:pPr>
            <a:r>
              <a:rPr lang="en-US" altLang="en-US" sz="3600" b="1" i="1" dirty="0">
                <a:latin typeface="Helvetica" pitchFamily="2" charset="0"/>
              </a:rPr>
              <a:t>Lorenzo Silva¹, </a:t>
            </a:r>
            <a:r>
              <a:rPr lang="pt-BR" altLang="en-US" sz="3600" b="1" i="1" dirty="0">
                <a:latin typeface="Helvetica" pitchFamily="2" charset="0"/>
              </a:rPr>
              <a:t> Max da Silva², Andreza de Sousa², César dos Reis²,  Maria Araujo², Joaquim Júnior², Nítalo Machado²</a:t>
            </a:r>
          </a:p>
          <a:p>
            <a:pPr eaLnBrk="1" hangingPunct="1">
              <a:spcBef>
                <a:spcPct val="50000"/>
              </a:spcBef>
            </a:pPr>
            <a:r>
              <a:rPr lang="en-US" altLang="en-US" sz="3600" b="1" i="1" dirty="0">
                <a:latin typeface="Helvetica" pitchFamily="2" charset="0"/>
              </a:rPr>
              <a:t>¹State Institute of Education, Science and Technology of </a:t>
            </a:r>
            <a:r>
              <a:rPr lang="en-US" altLang="en-US" sz="3600" b="1" i="1" dirty="0" err="1">
                <a:latin typeface="Helvetica" pitchFamily="2" charset="0"/>
              </a:rPr>
              <a:t>Maranhão</a:t>
            </a:r>
            <a:r>
              <a:rPr lang="en-US" altLang="en-US" sz="3600" b="1" i="1" dirty="0">
                <a:latin typeface="Helvetica" pitchFamily="2" charset="0"/>
              </a:rPr>
              <a:t> – IEMA</a:t>
            </a:r>
          </a:p>
          <a:p>
            <a:pPr eaLnBrk="1" hangingPunct="1">
              <a:spcBef>
                <a:spcPct val="50000"/>
              </a:spcBef>
            </a:pPr>
            <a:r>
              <a:rPr lang="en-US" altLang="en-US" sz="3600" b="1" i="1" dirty="0">
                <a:latin typeface="Helvetica" pitchFamily="2" charset="0"/>
              </a:rPr>
              <a:t>²Federal University of </a:t>
            </a:r>
            <a:r>
              <a:rPr lang="en-US" altLang="en-US" sz="3600" b="1" i="1" dirty="0" err="1">
                <a:latin typeface="Helvetica" pitchFamily="2" charset="0"/>
              </a:rPr>
              <a:t>Maranhão</a:t>
            </a:r>
            <a:r>
              <a:rPr lang="en-US" altLang="en-US" sz="3600" b="1" i="1" dirty="0">
                <a:latin typeface="Helvetica" pitchFamily="2" charset="0"/>
              </a:rPr>
              <a:t> - UFMA</a:t>
            </a:r>
          </a:p>
        </p:txBody>
      </p:sp>
      <p:sp>
        <p:nvSpPr>
          <p:cNvPr id="2060" name="Text Box 25"/>
          <p:cNvSpPr txBox="1">
            <a:spLocks noChangeArrowheads="1"/>
          </p:cNvSpPr>
          <p:nvPr/>
        </p:nvSpPr>
        <p:spPr bwMode="auto">
          <a:xfrm>
            <a:off x="26275551" y="12958154"/>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Table #1</a:t>
            </a:r>
          </a:p>
        </p:txBody>
      </p:sp>
      <p:sp>
        <p:nvSpPr>
          <p:cNvPr id="2062" name="Text Box 27"/>
          <p:cNvSpPr txBox="1">
            <a:spLocks noChangeArrowheads="1"/>
          </p:cNvSpPr>
          <p:nvPr/>
        </p:nvSpPr>
        <p:spPr bwMode="auto">
          <a:xfrm>
            <a:off x="37461716" y="21655568"/>
            <a:ext cx="11921930"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Bibliography</a:t>
            </a:r>
          </a:p>
        </p:txBody>
      </p:sp>
      <p:sp>
        <p:nvSpPr>
          <p:cNvPr id="2063" name="Text Box 36"/>
          <p:cNvSpPr txBox="1">
            <a:spLocks noChangeArrowheads="1"/>
          </p:cNvSpPr>
          <p:nvPr/>
        </p:nvSpPr>
        <p:spPr bwMode="auto">
          <a:xfrm>
            <a:off x="12734262" y="16896059"/>
            <a:ext cx="11824566" cy="830249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lvl="1"/>
            <a:r>
              <a:rPr lang="en-US" altLang="en-US" sz="4800" b="1" dirty="0">
                <a:latin typeface="Garamond" panose="02020404030301010803" pitchFamily="18" charset="0"/>
                <a:cs typeface="Cambria"/>
              </a:rPr>
              <a:t>Planning Investigations</a:t>
            </a:r>
          </a:p>
          <a:p>
            <a:pPr marL="457200" lvl="1" indent="0"/>
            <a:r>
              <a:rPr lang="en-US" sz="3200" b="1" dirty="0">
                <a:latin typeface="Garamond" panose="02020404030301010803" pitchFamily="18" charset="0"/>
              </a:rPr>
              <a:t>Describes the planning process</a:t>
            </a:r>
          </a:p>
          <a:p>
            <a:pPr marL="914400" lvl="1" indent="-457200" algn="l">
              <a:buFont typeface="Arial" panose="020B0604020202020204" pitchFamily="34" charset="0"/>
              <a:buChar char="•"/>
            </a:pPr>
            <a:r>
              <a:rPr lang="en-US" sz="3200" dirty="0">
                <a:latin typeface="Garamond" panose="02020404030301010803" pitchFamily="18" charset="0"/>
              </a:rPr>
              <a:t>This project leverages the GLOBE Observer Land Cover protocol and NASA's tools to promote sustainable farming and protect </a:t>
            </a:r>
            <a:r>
              <a:rPr lang="en-US" sz="3200" dirty="0" err="1">
                <a:latin typeface="Garamond" panose="02020404030301010803" pitchFamily="18" charset="0"/>
              </a:rPr>
              <a:t>Chapadinha's</a:t>
            </a:r>
            <a:r>
              <a:rPr lang="en-US" sz="3200" dirty="0">
                <a:latin typeface="Garamond" panose="02020404030301010803" pitchFamily="18" charset="0"/>
              </a:rPr>
              <a:t> environment. </a:t>
            </a:r>
          </a:p>
          <a:p>
            <a:pPr marL="914400" lvl="1" indent="-457200" algn="l">
              <a:buFont typeface="Arial" panose="020B0604020202020204" pitchFamily="34" charset="0"/>
              <a:buChar char="•"/>
            </a:pPr>
            <a:r>
              <a:rPr lang="en-US" sz="3200" dirty="0">
                <a:latin typeface="Garamond" panose="02020404030301010803" pitchFamily="18" charset="0"/>
              </a:rPr>
              <a:t>Training workshops were held for IEMA students, led by previously trained UFMA monitors, with a focus on practicality for the students' context.</a:t>
            </a:r>
          </a:p>
          <a:p>
            <a:pPr marL="914400" lvl="1" indent="-457200" algn="l">
              <a:buFont typeface="Arial" panose="020B0604020202020204" pitchFamily="34" charset="0"/>
              <a:buChar char="•"/>
            </a:pPr>
            <a:r>
              <a:rPr lang="en-US" sz="3200" dirty="0">
                <a:latin typeface="Garamond" panose="02020404030301010803" pitchFamily="18" charset="0"/>
              </a:rPr>
              <a:t>Using UFMA's computer labs and </a:t>
            </a:r>
            <a:r>
              <a:rPr lang="en-US" sz="3200" dirty="0" err="1">
                <a:latin typeface="Garamond" panose="02020404030301010803" pitchFamily="18" charset="0"/>
              </a:rPr>
              <a:t>MapBiomas</a:t>
            </a:r>
            <a:r>
              <a:rPr lang="en-US" sz="3200" dirty="0">
                <a:latin typeface="Garamond" panose="02020404030301010803" pitchFamily="18" charset="0"/>
              </a:rPr>
              <a:t> Project Collection 8 data, satellite images were processed to examine land use changes in </a:t>
            </a:r>
            <a:r>
              <a:rPr lang="en-US" sz="3200" dirty="0" err="1">
                <a:latin typeface="Garamond" panose="02020404030301010803" pitchFamily="18" charset="0"/>
              </a:rPr>
              <a:t>Maranhão</a:t>
            </a:r>
            <a:r>
              <a:rPr lang="en-US" sz="3200" dirty="0">
                <a:latin typeface="Garamond" panose="02020404030301010803" pitchFamily="18" charset="0"/>
              </a:rPr>
              <a:t>. </a:t>
            </a:r>
          </a:p>
          <a:p>
            <a:pPr marL="914400" lvl="1" indent="-457200" algn="l">
              <a:buFont typeface="Arial" panose="020B0604020202020204" pitchFamily="34" charset="0"/>
              <a:buChar char="•"/>
            </a:pPr>
            <a:r>
              <a:rPr lang="en-US" sz="3200" dirty="0">
                <a:latin typeface="Garamond" panose="02020404030301010803" pitchFamily="18" charset="0"/>
              </a:rPr>
              <a:t>These images were categorized and analyzed in Excel®, looking at various land categories over 1985, 2009, and 2021 to measure the alterations in land use and cover.</a:t>
            </a:r>
          </a:p>
          <a:p>
            <a:pPr marL="914400" lvl="1" indent="-457200" algn="l">
              <a:buFont typeface="Arial" panose="020B0604020202020204" pitchFamily="34" charset="0"/>
              <a:buChar char="•"/>
            </a:pPr>
            <a:endParaRPr lang="en-US" sz="3200" dirty="0">
              <a:latin typeface="Garamond" panose="02020404030301010803" pitchFamily="18" charset="0"/>
            </a:endParaRPr>
          </a:p>
          <a:p>
            <a:pPr marL="914400" lvl="1" indent="-457200" algn="l">
              <a:buFont typeface="Arial" panose="020B0604020202020204" pitchFamily="34" charset="0"/>
              <a:buChar char="•"/>
            </a:pPr>
            <a:endParaRPr lang="en-US" sz="3200" dirty="0">
              <a:latin typeface="Garamond" panose="02020404030301010803" pitchFamily="18" charset="0"/>
            </a:endParaRPr>
          </a:p>
          <a:p>
            <a:pPr marL="914400" lvl="1" indent="-457200" algn="l">
              <a:buFont typeface="Arial" panose="020B0604020202020204" pitchFamily="34" charset="0"/>
              <a:buChar char="•"/>
            </a:pPr>
            <a:endParaRPr lang="en-US" altLang="en-US" sz="700" dirty="0">
              <a:latin typeface="Times New Roman" pitchFamily="18" charset="0"/>
            </a:endParaRPr>
          </a:p>
        </p:txBody>
      </p:sp>
      <p:sp>
        <p:nvSpPr>
          <p:cNvPr id="2064" name="Text Box 38"/>
          <p:cNvSpPr txBox="1">
            <a:spLocks noChangeArrowheads="1"/>
          </p:cNvSpPr>
          <p:nvPr/>
        </p:nvSpPr>
        <p:spPr bwMode="auto">
          <a:xfrm>
            <a:off x="37537520" y="23144457"/>
            <a:ext cx="11770323" cy="121343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marL="385763" indent="-385763" defTabSz="688975" eaLnBrk="0" hangingPunct="0">
              <a:defRPr sz="9600">
                <a:solidFill>
                  <a:schemeClr val="tx1"/>
                </a:solidFill>
                <a:latin typeface="Arial" charset="0"/>
              </a:defRPr>
            </a:lvl1pPr>
            <a:lvl2pPr marL="728663" indent="-384175" defTabSz="688975" eaLnBrk="0" hangingPunct="0">
              <a:defRPr sz="9600">
                <a:solidFill>
                  <a:schemeClr val="tx1"/>
                </a:solidFill>
                <a:latin typeface="Arial" charset="0"/>
              </a:defRPr>
            </a:lvl2pPr>
            <a:lvl3pPr marL="1073150" indent="-384175" defTabSz="688975" eaLnBrk="0" hangingPunct="0">
              <a:defRPr sz="9600">
                <a:solidFill>
                  <a:schemeClr val="tx1"/>
                </a:solidFill>
                <a:latin typeface="Arial" charset="0"/>
              </a:defRPr>
            </a:lvl3pPr>
            <a:lvl4pPr marL="1414463" indent="-385763" defTabSz="688975" eaLnBrk="0" hangingPunct="0">
              <a:defRPr sz="9600">
                <a:solidFill>
                  <a:schemeClr val="tx1"/>
                </a:solidFill>
                <a:latin typeface="Arial" charset="0"/>
              </a:defRPr>
            </a:lvl4pPr>
            <a:lvl5pPr marL="1762125" indent="-388938" defTabSz="688975" eaLnBrk="0" hangingPunct="0">
              <a:defRPr sz="9600">
                <a:solidFill>
                  <a:schemeClr val="tx1"/>
                </a:solidFill>
                <a:latin typeface="Arial" charset="0"/>
              </a:defRPr>
            </a:lvl5pPr>
            <a:lvl6pPr marL="2219325" indent="-388938" algn="ctr" defTabSz="688975" eaLnBrk="0" fontAlgn="base" hangingPunct="0">
              <a:spcBef>
                <a:spcPct val="0"/>
              </a:spcBef>
              <a:spcAft>
                <a:spcPct val="0"/>
              </a:spcAft>
              <a:defRPr sz="9600">
                <a:solidFill>
                  <a:schemeClr val="tx1"/>
                </a:solidFill>
                <a:latin typeface="Arial" charset="0"/>
              </a:defRPr>
            </a:lvl6pPr>
            <a:lvl7pPr marL="2676525" indent="-388938" algn="ctr" defTabSz="688975" eaLnBrk="0" fontAlgn="base" hangingPunct="0">
              <a:spcBef>
                <a:spcPct val="0"/>
              </a:spcBef>
              <a:spcAft>
                <a:spcPct val="0"/>
              </a:spcAft>
              <a:defRPr sz="9600">
                <a:solidFill>
                  <a:schemeClr val="tx1"/>
                </a:solidFill>
                <a:latin typeface="Arial" charset="0"/>
              </a:defRPr>
            </a:lvl7pPr>
            <a:lvl8pPr marL="3133725" indent="-388938" algn="ctr" defTabSz="688975" eaLnBrk="0" fontAlgn="base" hangingPunct="0">
              <a:spcBef>
                <a:spcPct val="0"/>
              </a:spcBef>
              <a:spcAft>
                <a:spcPct val="0"/>
              </a:spcAft>
              <a:defRPr sz="9600">
                <a:solidFill>
                  <a:schemeClr val="tx1"/>
                </a:solidFill>
                <a:latin typeface="Arial" charset="0"/>
              </a:defRPr>
            </a:lvl8pPr>
            <a:lvl9pPr marL="3590925" indent="-388938" algn="ctr" defTabSz="688975" eaLnBrk="0" fontAlgn="base" hangingPunct="0">
              <a:spcBef>
                <a:spcPct val="0"/>
              </a:spcBef>
              <a:spcAft>
                <a:spcPct val="0"/>
              </a:spcAft>
              <a:defRPr sz="9600">
                <a:solidFill>
                  <a:schemeClr val="tx1"/>
                </a:solidFill>
                <a:latin typeface="Arial" charset="0"/>
              </a:defRPr>
            </a:lvl9pPr>
          </a:lstStyle>
          <a:p>
            <a:pPr marL="344488" lvl="1" indent="0"/>
            <a:r>
              <a:rPr lang="en-US" sz="4800" b="1" dirty="0">
                <a:latin typeface="Garamond" panose="02020404030301010803" pitchFamily="18" charset="0"/>
                <a:cs typeface="Cambria"/>
              </a:rPr>
              <a:t>References</a:t>
            </a:r>
            <a:endParaRPr lang="en-US" sz="4800" dirty="0">
              <a:latin typeface="Garamond" panose="02020404030301010803" pitchFamily="18" charset="0"/>
            </a:endParaRPr>
          </a:p>
          <a:p>
            <a:pPr marL="915988" lvl="1" indent="-571500" algn="l">
              <a:buFont typeface="Arial" panose="020B0604020202020204" pitchFamily="34" charset="0"/>
              <a:buChar char="•"/>
            </a:pPr>
            <a:r>
              <a:rPr lang="en-US" sz="3200" dirty="0">
                <a:latin typeface="Garamond" panose="02020404030301010803" pitchFamily="18" charset="0"/>
              </a:rPr>
              <a:t>ALVARES, C.A. et al. </a:t>
            </a:r>
            <a:r>
              <a:rPr lang="en-US" sz="3200" dirty="0" err="1">
                <a:latin typeface="Garamond" panose="02020404030301010803" pitchFamily="18" charset="0"/>
              </a:rPr>
              <a:t>Köppen’s</a:t>
            </a:r>
            <a:r>
              <a:rPr lang="en-US" sz="3200" dirty="0">
                <a:latin typeface="Garamond" panose="02020404030301010803" pitchFamily="18" charset="0"/>
              </a:rPr>
              <a:t> climate classification map for Brazil. </a:t>
            </a:r>
            <a:r>
              <a:rPr lang="en-US" sz="3200" dirty="0" err="1">
                <a:latin typeface="Garamond" panose="02020404030301010803" pitchFamily="18" charset="0"/>
              </a:rPr>
              <a:t>Meteorologische</a:t>
            </a:r>
            <a:r>
              <a:rPr lang="en-US" sz="3200" dirty="0">
                <a:latin typeface="Garamond" panose="02020404030301010803" pitchFamily="18" charset="0"/>
              </a:rPr>
              <a:t> </a:t>
            </a:r>
            <a:r>
              <a:rPr lang="en-US" sz="3200" dirty="0" err="1">
                <a:latin typeface="Garamond" panose="02020404030301010803" pitchFamily="18" charset="0"/>
              </a:rPr>
              <a:t>Zeitschrift</a:t>
            </a:r>
            <a:r>
              <a:rPr lang="en-US" sz="3200" dirty="0">
                <a:latin typeface="Garamond" panose="02020404030301010803" pitchFamily="18" charset="0"/>
              </a:rPr>
              <a:t>, v. 22, n. 6, p. 711–728, 2013. https://doi.org/10.1127/0941-2948/2013/0507</a:t>
            </a:r>
          </a:p>
          <a:p>
            <a:pPr marL="915988" lvl="1" indent="-571500" algn="l">
              <a:buFont typeface="Arial" panose="020B0604020202020204" pitchFamily="34" charset="0"/>
              <a:buChar char="•"/>
            </a:pPr>
            <a:endParaRPr lang="en-US" sz="3200" dirty="0">
              <a:latin typeface="Garamond" panose="02020404030301010803" pitchFamily="18" charset="0"/>
            </a:endParaRPr>
          </a:p>
          <a:p>
            <a:pPr marL="915988" lvl="1" indent="-571500" algn="l">
              <a:buFont typeface="Arial" panose="020B0604020202020204" pitchFamily="34" charset="0"/>
              <a:buChar char="•"/>
            </a:pPr>
            <a:r>
              <a:rPr lang="en-US" sz="3200" dirty="0">
                <a:latin typeface="Garamond" panose="02020404030301010803" pitchFamily="18" charset="0"/>
              </a:rPr>
              <a:t>CORRÊA, W., et al. </a:t>
            </a:r>
            <a:r>
              <a:rPr lang="en-US" sz="3200" dirty="0" err="1">
                <a:latin typeface="Garamond" panose="02020404030301010803" pitchFamily="18" charset="0"/>
              </a:rPr>
              <a:t>Atualização</a:t>
            </a:r>
            <a:r>
              <a:rPr lang="en-US" sz="3200" dirty="0">
                <a:latin typeface="Garamond" panose="02020404030301010803" pitchFamily="18" charset="0"/>
              </a:rPr>
              <a:t> da </a:t>
            </a:r>
            <a:r>
              <a:rPr lang="en-US" sz="3200" dirty="0" err="1">
                <a:latin typeface="Garamond" panose="02020404030301010803" pitchFamily="18" charset="0"/>
              </a:rPr>
              <a:t>classificação</a:t>
            </a:r>
            <a:r>
              <a:rPr lang="en-US" sz="3200" dirty="0">
                <a:latin typeface="Garamond" panose="02020404030301010803" pitchFamily="18" charset="0"/>
              </a:rPr>
              <a:t> </a:t>
            </a:r>
            <a:r>
              <a:rPr lang="en-US" sz="3200" dirty="0" err="1">
                <a:latin typeface="Garamond" panose="02020404030301010803" pitchFamily="18" charset="0"/>
              </a:rPr>
              <a:t>climática</a:t>
            </a:r>
            <a:r>
              <a:rPr lang="en-US" sz="3200" dirty="0">
                <a:latin typeface="Garamond" panose="02020404030301010803" pitchFamily="18" charset="0"/>
              </a:rPr>
              <a:t> e </a:t>
            </a:r>
            <a:r>
              <a:rPr lang="en-US" sz="3200" dirty="0" err="1">
                <a:latin typeface="Garamond" panose="02020404030301010803" pitchFamily="18" charset="0"/>
              </a:rPr>
              <a:t>balanço</a:t>
            </a:r>
            <a:r>
              <a:rPr lang="en-US" sz="3200" dirty="0">
                <a:latin typeface="Garamond" panose="02020404030301010803" pitchFamily="18" charset="0"/>
              </a:rPr>
              <a:t> </a:t>
            </a:r>
            <a:r>
              <a:rPr lang="en-US" sz="3200" dirty="0" err="1">
                <a:latin typeface="Garamond" panose="02020404030301010803" pitchFamily="18" charset="0"/>
              </a:rPr>
              <a:t>hídrico</a:t>
            </a:r>
            <a:r>
              <a:rPr lang="en-US" sz="3200" dirty="0">
                <a:latin typeface="Garamond" panose="02020404030301010803" pitchFamily="18" charset="0"/>
              </a:rPr>
              <a:t> </a:t>
            </a:r>
            <a:r>
              <a:rPr lang="en-US" sz="3200" dirty="0" err="1">
                <a:latin typeface="Garamond" panose="02020404030301010803" pitchFamily="18" charset="0"/>
              </a:rPr>
              <a:t>climatológico</a:t>
            </a:r>
            <a:r>
              <a:rPr lang="en-US" sz="3200" dirty="0">
                <a:latin typeface="Garamond" panose="02020404030301010803" pitchFamily="18" charset="0"/>
              </a:rPr>
              <a:t> no </a:t>
            </a:r>
            <a:r>
              <a:rPr lang="en-US" sz="3200" dirty="0" err="1">
                <a:latin typeface="Garamond" panose="02020404030301010803" pitchFamily="18" charset="0"/>
              </a:rPr>
              <a:t>estado</a:t>
            </a:r>
            <a:r>
              <a:rPr lang="en-US" sz="3200" dirty="0">
                <a:latin typeface="Garamond" panose="02020404030301010803" pitchFamily="18" charset="0"/>
              </a:rPr>
              <a:t> do </a:t>
            </a:r>
            <a:r>
              <a:rPr lang="en-US" sz="3200" dirty="0" err="1">
                <a:latin typeface="Garamond" panose="02020404030301010803" pitchFamily="18" charset="0"/>
              </a:rPr>
              <a:t>Maranhão</a:t>
            </a:r>
            <a:r>
              <a:rPr lang="en-US" sz="3200" dirty="0">
                <a:latin typeface="Garamond" panose="02020404030301010803" pitchFamily="18" charset="0"/>
              </a:rPr>
              <a:t>. </a:t>
            </a:r>
            <a:r>
              <a:rPr lang="en-US" sz="3200" dirty="0" err="1">
                <a:latin typeface="Garamond" panose="02020404030301010803" pitchFamily="18" charset="0"/>
              </a:rPr>
              <a:t>Revista</a:t>
            </a:r>
            <a:r>
              <a:rPr lang="en-US" sz="3200" dirty="0">
                <a:latin typeface="Garamond" panose="02020404030301010803" pitchFamily="18" charset="0"/>
              </a:rPr>
              <a:t> </a:t>
            </a:r>
            <a:r>
              <a:rPr lang="en-US" sz="3200" dirty="0" err="1">
                <a:latin typeface="Garamond" panose="02020404030301010803" pitchFamily="18" charset="0"/>
              </a:rPr>
              <a:t>Brasileira</a:t>
            </a:r>
            <a:r>
              <a:rPr lang="en-US" sz="3200" dirty="0">
                <a:latin typeface="Garamond" panose="02020404030301010803" pitchFamily="18" charset="0"/>
              </a:rPr>
              <a:t> De </a:t>
            </a:r>
            <a:r>
              <a:rPr lang="en-US" sz="3200" dirty="0" err="1">
                <a:latin typeface="Garamond" panose="02020404030301010803" pitchFamily="18" charset="0"/>
              </a:rPr>
              <a:t>Climatologia</a:t>
            </a:r>
            <a:r>
              <a:rPr lang="en-US" sz="3200" dirty="0">
                <a:latin typeface="Garamond" panose="02020404030301010803" pitchFamily="18" charset="0"/>
              </a:rPr>
              <a:t>, v. 32, n. 19, p. 517–543, 2023. https://doi.org/10.55761/abclima.v32i19.16727</a:t>
            </a:r>
          </a:p>
          <a:p>
            <a:pPr marL="915988" lvl="1" indent="-571500" algn="l">
              <a:buFont typeface="Arial" panose="020B0604020202020204" pitchFamily="34" charset="0"/>
              <a:buChar char="•"/>
            </a:pPr>
            <a:endParaRPr lang="en-US" sz="3200" dirty="0">
              <a:latin typeface="Garamond" panose="02020404030301010803" pitchFamily="18" charset="0"/>
            </a:endParaRPr>
          </a:p>
          <a:p>
            <a:pPr marL="915988" lvl="1" indent="-571500" algn="l">
              <a:buFont typeface="Arial" panose="020B0604020202020204" pitchFamily="34" charset="0"/>
              <a:buChar char="•"/>
            </a:pPr>
            <a:r>
              <a:rPr lang="en-US" sz="3200" dirty="0">
                <a:latin typeface="Garamond" panose="02020404030301010803" pitchFamily="18" charset="0"/>
              </a:rPr>
              <a:t>FIORESE, C. H. U. </a:t>
            </a:r>
            <a:r>
              <a:rPr lang="en-US" sz="3200" dirty="0" err="1">
                <a:latin typeface="Garamond" panose="02020404030301010803" pitchFamily="18" charset="0"/>
              </a:rPr>
              <a:t>Uso</a:t>
            </a:r>
            <a:r>
              <a:rPr lang="en-US" sz="3200" dirty="0">
                <a:latin typeface="Garamond" panose="02020404030301010803" pitchFamily="18" charset="0"/>
              </a:rPr>
              <a:t> e </a:t>
            </a:r>
            <a:r>
              <a:rPr lang="en-US" sz="3200" dirty="0" err="1">
                <a:latin typeface="Garamond" panose="02020404030301010803" pitchFamily="18" charset="0"/>
              </a:rPr>
              <a:t>ocupação</a:t>
            </a:r>
            <a:r>
              <a:rPr lang="en-US" sz="3200" dirty="0">
                <a:latin typeface="Garamond" panose="02020404030301010803" pitchFamily="18" charset="0"/>
              </a:rPr>
              <a:t> das </a:t>
            </a:r>
            <a:r>
              <a:rPr lang="en-US" sz="3200" dirty="0" err="1">
                <a:latin typeface="Garamond" panose="02020404030301010803" pitchFamily="18" charset="0"/>
              </a:rPr>
              <a:t>terras</a:t>
            </a:r>
            <a:r>
              <a:rPr lang="en-US" sz="3200" dirty="0">
                <a:latin typeface="Garamond" panose="02020404030301010803" pitchFamily="18" charset="0"/>
              </a:rPr>
              <a:t> </a:t>
            </a:r>
            <a:r>
              <a:rPr lang="en-US" sz="3200" dirty="0" err="1">
                <a:latin typeface="Garamond" panose="02020404030301010803" pitchFamily="18" charset="0"/>
              </a:rPr>
              <a:t>na</a:t>
            </a:r>
            <a:r>
              <a:rPr lang="en-US" sz="3200" dirty="0">
                <a:latin typeface="Garamond" panose="02020404030301010803" pitchFamily="18" charset="0"/>
              </a:rPr>
              <a:t> sub-</a:t>
            </a:r>
            <a:r>
              <a:rPr lang="en-US" sz="3200" dirty="0" err="1">
                <a:latin typeface="Garamond" panose="02020404030301010803" pitchFamily="18" charset="0"/>
              </a:rPr>
              <a:t>bacia</a:t>
            </a:r>
            <a:r>
              <a:rPr lang="en-US" sz="3200" dirty="0">
                <a:latin typeface="Garamond" panose="02020404030301010803" pitchFamily="18" charset="0"/>
              </a:rPr>
              <a:t> do </a:t>
            </a:r>
            <a:r>
              <a:rPr lang="en-US" sz="3200" dirty="0" err="1">
                <a:latin typeface="Garamond" panose="02020404030301010803" pitchFamily="18" charset="0"/>
              </a:rPr>
              <a:t>córrego</a:t>
            </a:r>
            <a:r>
              <a:rPr lang="en-US" sz="3200" dirty="0">
                <a:latin typeface="Garamond" panose="02020404030301010803" pitchFamily="18" charset="0"/>
              </a:rPr>
              <a:t> dos </a:t>
            </a:r>
            <a:r>
              <a:rPr lang="en-US" sz="3200" dirty="0" err="1">
                <a:latin typeface="Garamond" panose="02020404030301010803" pitchFamily="18" charset="0"/>
              </a:rPr>
              <a:t>pontões</a:t>
            </a:r>
            <a:r>
              <a:rPr lang="en-US" sz="3200" dirty="0">
                <a:latin typeface="Garamond" panose="02020404030301010803" pitchFamily="18" charset="0"/>
              </a:rPr>
              <a:t>, no </a:t>
            </a:r>
            <a:r>
              <a:rPr lang="en-US" sz="3200" dirty="0" err="1">
                <a:latin typeface="Garamond" panose="02020404030301010803" pitchFamily="18" charset="0"/>
              </a:rPr>
              <a:t>município</a:t>
            </a:r>
            <a:r>
              <a:rPr lang="en-US" sz="3200" dirty="0">
                <a:latin typeface="Garamond" panose="02020404030301010803" pitchFamily="18" charset="0"/>
              </a:rPr>
              <a:t> de </a:t>
            </a:r>
            <a:r>
              <a:rPr lang="en-US" sz="3200" dirty="0" err="1">
                <a:latin typeface="Garamond" panose="02020404030301010803" pitchFamily="18" charset="0"/>
              </a:rPr>
              <a:t>Mimoso</a:t>
            </a:r>
            <a:r>
              <a:rPr lang="en-US" sz="3200" dirty="0">
                <a:latin typeface="Garamond" panose="02020404030301010803" pitchFamily="18" charset="0"/>
              </a:rPr>
              <a:t> do Sul, </a:t>
            </a:r>
            <a:r>
              <a:rPr lang="en-US" sz="3200" dirty="0" err="1">
                <a:latin typeface="Garamond" panose="02020404030301010803" pitchFamily="18" charset="0"/>
              </a:rPr>
              <a:t>Espírito</a:t>
            </a:r>
            <a:r>
              <a:rPr lang="en-US" sz="3200" dirty="0">
                <a:latin typeface="Garamond" panose="02020404030301010803" pitchFamily="18" charset="0"/>
              </a:rPr>
              <a:t> Santo – </a:t>
            </a:r>
            <a:r>
              <a:rPr lang="en-US" sz="3200" dirty="0" err="1">
                <a:latin typeface="Garamond" panose="02020404030301010803" pitchFamily="18" charset="0"/>
              </a:rPr>
              <a:t>Brasil</a:t>
            </a:r>
            <a:r>
              <a:rPr lang="en-US" sz="3200" dirty="0">
                <a:latin typeface="Garamond" panose="02020404030301010803" pitchFamily="18" charset="0"/>
              </a:rPr>
              <a:t>. </a:t>
            </a:r>
            <a:r>
              <a:rPr lang="en-US" sz="3200" dirty="0" err="1">
                <a:latin typeface="Garamond" panose="02020404030301010803" pitchFamily="18" charset="0"/>
              </a:rPr>
              <a:t>Pensar</a:t>
            </a:r>
            <a:r>
              <a:rPr lang="en-US" sz="3200" dirty="0">
                <a:latin typeface="Garamond" panose="02020404030301010803" pitchFamily="18" charset="0"/>
              </a:rPr>
              <a:t> </a:t>
            </a:r>
            <a:r>
              <a:rPr lang="en-US" sz="3200" dirty="0" err="1">
                <a:latin typeface="Garamond" panose="02020404030301010803" pitchFamily="18" charset="0"/>
              </a:rPr>
              <a:t>Acadêmico</a:t>
            </a:r>
            <a:r>
              <a:rPr lang="en-US" sz="3200" dirty="0">
                <a:latin typeface="Garamond" panose="02020404030301010803" pitchFamily="18" charset="0"/>
              </a:rPr>
              <a:t>, v.19, n. 2, 2021. https://doi.org/10.21576/pa.2021v19i2.1939 </a:t>
            </a:r>
          </a:p>
          <a:p>
            <a:pPr marL="915988" lvl="1" indent="-571500" algn="l">
              <a:buFont typeface="Arial" panose="020B0604020202020204" pitchFamily="34" charset="0"/>
              <a:buChar char="•"/>
            </a:pPr>
            <a:endParaRPr lang="en-US" sz="3200" dirty="0">
              <a:latin typeface="Garamond" panose="02020404030301010803" pitchFamily="18" charset="0"/>
            </a:endParaRPr>
          </a:p>
          <a:p>
            <a:pPr marL="915988" lvl="1" indent="-571500" algn="l">
              <a:buFont typeface="Arial" panose="020B0604020202020204" pitchFamily="34" charset="0"/>
              <a:buChar char="•"/>
            </a:pPr>
            <a:r>
              <a:rPr lang="en-US" sz="3200" dirty="0">
                <a:latin typeface="Garamond" panose="02020404030301010803" pitchFamily="18" charset="0"/>
              </a:rPr>
              <a:t>IBGE. </a:t>
            </a:r>
            <a:r>
              <a:rPr lang="en-US" sz="3200" dirty="0" err="1">
                <a:latin typeface="Garamond" panose="02020404030301010803" pitchFamily="18" charset="0"/>
              </a:rPr>
              <a:t>Monitoramento</a:t>
            </a:r>
            <a:r>
              <a:rPr lang="en-US" sz="3200" dirty="0">
                <a:latin typeface="Garamond" panose="02020404030301010803" pitchFamily="18" charset="0"/>
              </a:rPr>
              <a:t> da </a:t>
            </a:r>
            <a:r>
              <a:rPr lang="en-US" sz="3200" dirty="0" err="1">
                <a:latin typeface="Garamond" panose="02020404030301010803" pitchFamily="18" charset="0"/>
              </a:rPr>
              <a:t>cobertura</a:t>
            </a:r>
            <a:r>
              <a:rPr lang="en-US" sz="3200" dirty="0">
                <a:latin typeface="Garamond" panose="02020404030301010803" pitchFamily="18" charset="0"/>
              </a:rPr>
              <a:t> e </a:t>
            </a:r>
            <a:r>
              <a:rPr lang="en-US" sz="3200" dirty="0" err="1">
                <a:latin typeface="Garamond" panose="02020404030301010803" pitchFamily="18" charset="0"/>
              </a:rPr>
              <a:t>uso</a:t>
            </a:r>
            <a:r>
              <a:rPr lang="en-US" sz="3200" dirty="0">
                <a:latin typeface="Garamond" panose="02020404030301010803" pitchFamily="18" charset="0"/>
              </a:rPr>
              <a:t> da terra do </a:t>
            </a:r>
            <a:r>
              <a:rPr lang="en-US" sz="3200" dirty="0" err="1">
                <a:latin typeface="Garamond" panose="02020404030301010803" pitchFamily="18" charset="0"/>
              </a:rPr>
              <a:t>Brasil</a:t>
            </a:r>
            <a:r>
              <a:rPr lang="en-US" sz="3200" dirty="0">
                <a:latin typeface="Garamond" panose="02020404030301010803" pitchFamily="18" charset="0"/>
              </a:rPr>
              <a:t>: 2018/2020 / IBGE, </a:t>
            </a:r>
            <a:r>
              <a:rPr lang="en-US" sz="3200" dirty="0" err="1">
                <a:latin typeface="Garamond" panose="02020404030301010803" pitchFamily="18" charset="0"/>
              </a:rPr>
              <a:t>Coordenação</a:t>
            </a:r>
            <a:r>
              <a:rPr lang="en-US" sz="3200" dirty="0">
                <a:latin typeface="Garamond" panose="02020404030301010803" pitchFamily="18" charset="0"/>
              </a:rPr>
              <a:t> de </a:t>
            </a:r>
            <a:r>
              <a:rPr lang="en-US" sz="3200" dirty="0" err="1">
                <a:latin typeface="Garamond" panose="02020404030301010803" pitchFamily="18" charset="0"/>
              </a:rPr>
              <a:t>Meio</a:t>
            </a:r>
            <a:r>
              <a:rPr lang="en-US" sz="3200" dirty="0">
                <a:latin typeface="Garamond" panose="02020404030301010803" pitchFamily="18" charset="0"/>
              </a:rPr>
              <a:t> </a:t>
            </a:r>
            <a:r>
              <a:rPr lang="en-US" sz="3200" dirty="0" err="1">
                <a:latin typeface="Garamond" panose="02020404030301010803" pitchFamily="18" charset="0"/>
              </a:rPr>
              <a:t>Ambiente</a:t>
            </a:r>
            <a:r>
              <a:rPr lang="en-US" sz="3200" dirty="0">
                <a:latin typeface="Garamond" panose="02020404030301010803" pitchFamily="18" charset="0"/>
              </a:rPr>
              <a:t>. - Rio de Janeiro: 2022. 39 p.</a:t>
            </a:r>
          </a:p>
          <a:p>
            <a:pPr marL="915988" lvl="1" indent="-571500" algn="l">
              <a:buFont typeface="Arial" panose="020B0604020202020204" pitchFamily="34" charset="0"/>
              <a:buChar char="•"/>
            </a:pPr>
            <a:r>
              <a:rPr lang="en-US" sz="3200" dirty="0">
                <a:latin typeface="Garamond" panose="02020404030301010803" pitchFamily="18" charset="0"/>
              </a:rPr>
              <a:t>SILVA JUNIOR, C. H. L. et al. Northeast Brazil’s imperiled </a:t>
            </a:r>
            <a:r>
              <a:rPr lang="en-US" sz="3200" dirty="0" err="1">
                <a:latin typeface="Garamond" panose="02020404030301010803" pitchFamily="18" charset="0"/>
              </a:rPr>
              <a:t>Cerrado</a:t>
            </a:r>
            <a:r>
              <a:rPr lang="en-US" sz="3200" dirty="0">
                <a:latin typeface="Garamond" panose="02020404030301010803" pitchFamily="18" charset="0"/>
              </a:rPr>
              <a:t>. Science, v. 372, n. 6538, p. 139–140, 2021. </a:t>
            </a:r>
          </a:p>
          <a:p>
            <a:pPr marL="915988" lvl="1" indent="-571500" algn="l">
              <a:buFont typeface="Arial" panose="020B0604020202020204" pitchFamily="34" charset="0"/>
              <a:buChar char="•"/>
            </a:pPr>
            <a:r>
              <a:rPr lang="en-US" sz="3200" dirty="0">
                <a:latin typeface="Garamond" panose="02020404030301010803" pitchFamily="18" charset="0"/>
              </a:rPr>
              <a:t>SOUZA, C. M. et al. Reconstructing Three Decades of Land Use and Land Cover Changes in Brazilian Biomes with Landsat Archive and Earth Engine. Remote Sensing, v. 12, n. 17, p. 2735, 2020. </a:t>
            </a:r>
          </a:p>
          <a:p>
            <a:pPr marL="344488" lvl="1" indent="0" algn="l"/>
            <a:endParaRPr lang="en-US" sz="3200" dirty="0">
              <a:latin typeface="Garamond" panose="02020404030301010803" pitchFamily="18" charset="0"/>
            </a:endParaRPr>
          </a:p>
        </p:txBody>
      </p:sp>
      <p:sp>
        <p:nvSpPr>
          <p:cNvPr id="2065" name="Text Box 39"/>
          <p:cNvSpPr txBox="1">
            <a:spLocks noChangeArrowheads="1"/>
          </p:cNvSpPr>
          <p:nvPr/>
        </p:nvSpPr>
        <p:spPr bwMode="auto">
          <a:xfrm>
            <a:off x="25398198" y="8267606"/>
            <a:ext cx="11756133" cy="524012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457200" lvl="1" indent="0"/>
            <a:r>
              <a:rPr lang="en-US" altLang="en-US" sz="4800" b="1" dirty="0">
                <a:latin typeface="Garamond" panose="02020404030301010803" pitchFamily="18" charset="0"/>
                <a:cs typeface="Cambria"/>
              </a:rPr>
              <a:t>Analyzing Data</a:t>
            </a:r>
            <a:endParaRPr lang="en-US" sz="4800" dirty="0">
              <a:latin typeface="Garamond" panose="02020404030301010803" pitchFamily="18" charset="0"/>
            </a:endParaRPr>
          </a:p>
          <a:p>
            <a:pPr marL="914400" lvl="1" indent="-457200" algn="l">
              <a:buFont typeface="Arial" panose="020B0604020202020204" pitchFamily="34" charset="0"/>
              <a:buChar char="•"/>
            </a:pPr>
            <a:r>
              <a:rPr lang="en-US" sz="3200" dirty="0">
                <a:latin typeface="Garamond" panose="02020404030301010803" pitchFamily="18" charset="0"/>
              </a:rPr>
              <a:t>In 1985, </a:t>
            </a:r>
            <a:r>
              <a:rPr lang="en-US" sz="3200" dirty="0" err="1">
                <a:latin typeface="Garamond" panose="02020404030301010803" pitchFamily="18" charset="0"/>
              </a:rPr>
              <a:t>Chapadinha</a:t>
            </a:r>
            <a:r>
              <a:rPr lang="en-US" sz="3200" dirty="0">
                <a:latin typeface="Garamond" panose="02020404030301010803" pitchFamily="18" charset="0"/>
              </a:rPr>
              <a:t> was mainly covered by Forest Formation (84.5%) and Savanna Formation (14.2%). Pasture, Non-vegetated, and Urbanized Areas were just 0.2% each; Soy was negligible. </a:t>
            </a:r>
          </a:p>
          <a:p>
            <a:pPr marL="914400" lvl="1" indent="-457200" algn="l">
              <a:buFont typeface="Arial" panose="020B0604020202020204" pitchFamily="34" charset="0"/>
              <a:buChar char="•"/>
            </a:pPr>
            <a:r>
              <a:rPr lang="en-US" sz="3200" dirty="0">
                <a:latin typeface="Garamond" panose="02020404030301010803" pitchFamily="18" charset="0"/>
              </a:rPr>
              <a:t>By 2009, Forest and Savanna cover slightly decreased, while Pasture and Soy grew to 1.7% and 0.7%, respectively. </a:t>
            </a:r>
          </a:p>
          <a:p>
            <a:pPr marL="914400" lvl="1" indent="-457200" algn="l">
              <a:buFont typeface="Arial" panose="020B0604020202020204" pitchFamily="34" charset="0"/>
              <a:buChar char="•"/>
            </a:pPr>
            <a:r>
              <a:rPr lang="en-US" sz="3200" dirty="0">
                <a:latin typeface="Garamond" panose="02020404030301010803" pitchFamily="18" charset="0"/>
              </a:rPr>
              <a:t>In 2021, Forest and Savanna continued to shrink, Pasture reached 1.8%, and Soy increased to 2.0%. Non-vegetated and Urbanized Areas grew to 0.5% each.</a:t>
            </a:r>
          </a:p>
          <a:p>
            <a:pPr marL="914400" lvl="1" indent="-457200" algn="l">
              <a:buFont typeface="Arial" panose="020B0604020202020204" pitchFamily="34" charset="0"/>
              <a:buChar char="•"/>
            </a:pPr>
            <a:endParaRPr lang="en-US" sz="3200" dirty="0">
              <a:latin typeface="Garamond" panose="02020404030301010803" pitchFamily="18" charset="0"/>
            </a:endParaRPr>
          </a:p>
        </p:txBody>
      </p:sp>
      <p:sp>
        <p:nvSpPr>
          <p:cNvPr id="2068" name="Text Box 43"/>
          <p:cNvSpPr txBox="1">
            <a:spLocks noChangeArrowheads="1"/>
          </p:cNvSpPr>
          <p:nvPr/>
        </p:nvSpPr>
        <p:spPr bwMode="auto">
          <a:xfrm>
            <a:off x="25638125" y="7178675"/>
            <a:ext cx="11288713"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Results</a:t>
            </a:r>
            <a:endParaRPr lang="en-US" altLang="en-US" sz="8000" b="1" dirty="0">
              <a:latin typeface="Garamond" panose="02020404030301010803" pitchFamily="18" charset="0"/>
              <a:cs typeface="Cambria"/>
            </a:endParaRPr>
          </a:p>
        </p:txBody>
      </p:sp>
      <p:sp>
        <p:nvSpPr>
          <p:cNvPr id="29" name="AutoShape 4"/>
          <p:cNvSpPr>
            <a:spLocks noChangeArrowheads="1"/>
          </p:cNvSpPr>
          <p:nvPr/>
        </p:nvSpPr>
        <p:spPr bwMode="auto">
          <a:xfrm>
            <a:off x="683142" y="7284652"/>
            <a:ext cx="12102464" cy="59595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 name="TextBox 1"/>
          <p:cNvSpPr txBox="1"/>
          <p:nvPr/>
        </p:nvSpPr>
        <p:spPr>
          <a:xfrm>
            <a:off x="1185421" y="7284652"/>
            <a:ext cx="11176821" cy="1323439"/>
          </a:xfrm>
          <a:prstGeom prst="rect">
            <a:avLst/>
          </a:prstGeom>
          <a:noFill/>
        </p:spPr>
        <p:txBody>
          <a:bodyPr wrap="square" rtlCol="0">
            <a:spAutoFit/>
          </a:bodyPr>
          <a:lstStyle/>
          <a:p>
            <a:r>
              <a:rPr lang="en-US" sz="8000" b="1" dirty="0">
                <a:latin typeface="Helvetica" pitchFamily="2" charset="0"/>
                <a:cs typeface="Cambria"/>
              </a:rPr>
              <a:t>Abstract</a:t>
            </a:r>
          </a:p>
        </p:txBody>
      </p:sp>
      <p:sp>
        <p:nvSpPr>
          <p:cNvPr id="30" name="AutoShape 4"/>
          <p:cNvSpPr>
            <a:spLocks noChangeArrowheads="1"/>
          </p:cNvSpPr>
          <p:nvPr/>
        </p:nvSpPr>
        <p:spPr bwMode="auto">
          <a:xfrm>
            <a:off x="677383" y="13653393"/>
            <a:ext cx="12023551" cy="664420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3763420"/>
            <a:ext cx="11176821" cy="1323439"/>
          </a:xfrm>
          <a:prstGeom prst="rect">
            <a:avLst/>
          </a:prstGeom>
          <a:noFill/>
        </p:spPr>
        <p:txBody>
          <a:bodyPr wrap="square" rtlCol="0">
            <a:spAutoFit/>
          </a:bodyPr>
          <a:lstStyle/>
          <a:p>
            <a:r>
              <a:rPr lang="en-US" sz="8000" b="1" dirty="0">
                <a:latin typeface="Helvetica" pitchFamily="2" charset="0"/>
                <a:cs typeface="Cambria"/>
              </a:rPr>
              <a:t>Research Question</a:t>
            </a:r>
            <a:endParaRPr lang="en-US" sz="8000" b="1" dirty="0">
              <a:latin typeface="Garamond" panose="02020404030301010803" pitchFamily="18" charset="0"/>
              <a:cs typeface="Cambria"/>
            </a:endParaRPr>
          </a:p>
        </p:txBody>
      </p:sp>
      <p:sp>
        <p:nvSpPr>
          <p:cNvPr id="32" name="AutoShape 4"/>
          <p:cNvSpPr>
            <a:spLocks noChangeArrowheads="1"/>
          </p:cNvSpPr>
          <p:nvPr/>
        </p:nvSpPr>
        <p:spPr bwMode="auto">
          <a:xfrm>
            <a:off x="496850" y="20724408"/>
            <a:ext cx="12102464" cy="1487528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947045" y="20820427"/>
            <a:ext cx="11288713"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Introduction</a:t>
            </a:r>
            <a:endParaRPr lang="en-US" altLang="en-US" sz="8000" b="1" dirty="0">
              <a:latin typeface="Garamond" panose="02020404030301010803" pitchFamily="18" charset="0"/>
              <a:cs typeface="Cambria"/>
            </a:endParaRPr>
          </a:p>
        </p:txBody>
      </p:sp>
      <p:sp>
        <p:nvSpPr>
          <p:cNvPr id="34" name="AutoShape 4"/>
          <p:cNvSpPr>
            <a:spLocks noChangeArrowheads="1"/>
          </p:cNvSpPr>
          <p:nvPr/>
        </p:nvSpPr>
        <p:spPr bwMode="auto">
          <a:xfrm>
            <a:off x="37498903" y="6911195"/>
            <a:ext cx="12102464" cy="1361200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7911393" y="7064429"/>
            <a:ext cx="11724777" cy="1334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Conclusions</a:t>
            </a:r>
          </a:p>
        </p:txBody>
      </p:sp>
      <p:sp>
        <p:nvSpPr>
          <p:cNvPr id="40" name="TextBox 39"/>
          <p:cNvSpPr txBox="1"/>
          <p:nvPr/>
        </p:nvSpPr>
        <p:spPr>
          <a:xfrm>
            <a:off x="37865847" y="8238673"/>
            <a:ext cx="11799248" cy="13142059"/>
          </a:xfrm>
          <a:prstGeom prst="rect">
            <a:avLst/>
          </a:prstGeom>
          <a:noFill/>
        </p:spPr>
        <p:txBody>
          <a:bodyPr wrap="square" rtlCol="0">
            <a:spAutoFit/>
          </a:bodyPr>
          <a:lstStyle/>
          <a:p>
            <a:pPr lvl="1"/>
            <a:r>
              <a:rPr lang="en-US" sz="4800" b="1" dirty="0">
                <a:latin typeface="Garamond" panose="02020404030301010803" pitchFamily="18" charset="0"/>
                <a:cs typeface="Cambria"/>
              </a:rPr>
              <a:t>Drawing Conclusions &amp; Next Steps</a:t>
            </a:r>
            <a:endParaRPr lang="en-US" sz="4800" dirty="0">
              <a:latin typeface="Garamond" panose="02020404030301010803" pitchFamily="18" charset="0"/>
            </a:endParaRPr>
          </a:p>
          <a:p>
            <a:pPr marL="1028700" lvl="1" indent="-571500" algn="l">
              <a:buFont typeface="Arial" panose="020B0604020202020204" pitchFamily="34" charset="0"/>
              <a:buChar char="•"/>
            </a:pPr>
            <a:r>
              <a:rPr lang="en-US" sz="3200" dirty="0">
                <a:latin typeface="Garamond" panose="02020404030301010803" pitchFamily="18" charset="0"/>
              </a:rPr>
              <a:t>A significant state of progressive degradation of the Forest Formation vegetation has been observed, accompanying the expansion of infrastructure in </a:t>
            </a:r>
            <a:r>
              <a:rPr lang="en-US" sz="3200" dirty="0" err="1">
                <a:latin typeface="Garamond" panose="02020404030301010803" pitchFamily="18" charset="0"/>
              </a:rPr>
              <a:t>Chapadinha</a:t>
            </a:r>
            <a:r>
              <a:rPr lang="en-US" sz="3200" dirty="0">
                <a:latin typeface="Garamond" panose="02020404030301010803" pitchFamily="18" charset="0"/>
              </a:rPr>
              <a:t> and a considerable increase in agricultural and livestock production in the area. This scenario raises concerns about environmental impacts, such as deforestation, biodiversity loss, and soil degradation.</a:t>
            </a:r>
          </a:p>
          <a:p>
            <a:pPr marL="1028700" lvl="1" indent="-571500" algn="l">
              <a:buFont typeface="Arial" panose="020B0604020202020204" pitchFamily="34" charset="0"/>
              <a:buChar char="•"/>
            </a:pPr>
            <a:r>
              <a:rPr lang="en-US" sz="3200" dirty="0">
                <a:latin typeface="Garamond" panose="02020404030301010803" pitchFamily="18" charset="0"/>
              </a:rPr>
              <a:t>The expansion of agricultural and livestock production in the </a:t>
            </a:r>
            <a:r>
              <a:rPr lang="en-US" sz="3200" dirty="0" err="1">
                <a:latin typeface="Garamond" panose="02020404030301010803" pitchFamily="18" charset="0"/>
              </a:rPr>
              <a:t>Chapadinha</a:t>
            </a:r>
            <a:r>
              <a:rPr lang="en-US" sz="3200" dirty="0">
                <a:latin typeface="Garamond" panose="02020404030301010803" pitchFamily="18" charset="0"/>
              </a:rPr>
              <a:t> microregion, particularly the increase in soybean cultivation, has significant implications for biodiversity and the environment. The conversion of natural ecosystems, such as forests and savannas, into agricultural land leads to the loss of habitat for a wide range of species, resulting in a decline in biodiversity. This loss of biodiversity can disrupt ecosystem services, such as pollination, pest control, and nutrient cycling, which are vital for maintaining agricultural productivity and environmental sustainability.</a:t>
            </a:r>
          </a:p>
          <a:p>
            <a:pPr marL="1028700" lvl="1" indent="-571500" algn="l">
              <a:buFont typeface="Arial" panose="020B0604020202020204" pitchFamily="34" charset="0"/>
              <a:buChar char="•"/>
            </a:pPr>
            <a:r>
              <a:rPr lang="pt-BR" sz="3200" dirty="0">
                <a:latin typeface="Garamond" panose="02020404030301010803" pitchFamily="18" charset="0"/>
              </a:rPr>
              <a:t>The </a:t>
            </a:r>
            <a:r>
              <a:rPr lang="pt-BR" sz="3200" dirty="0" err="1">
                <a:latin typeface="Garamond" panose="02020404030301010803" pitchFamily="18" charset="0"/>
              </a:rPr>
              <a:t>initiative</a:t>
            </a:r>
            <a:r>
              <a:rPr lang="pt-BR" sz="3200" dirty="0">
                <a:latin typeface="Garamond" panose="02020404030301010803" pitchFamily="18" charset="0"/>
              </a:rPr>
              <a:t> </a:t>
            </a:r>
            <a:r>
              <a:rPr lang="pt-BR" sz="3200" dirty="0" err="1">
                <a:latin typeface="Garamond" panose="02020404030301010803" pitchFamily="18" charset="0"/>
              </a:rPr>
              <a:t>leveraging</a:t>
            </a:r>
            <a:r>
              <a:rPr lang="pt-BR" sz="3200" dirty="0">
                <a:latin typeface="Garamond" panose="02020404030301010803" pitchFamily="18" charset="0"/>
              </a:rPr>
              <a:t> </a:t>
            </a:r>
            <a:r>
              <a:rPr lang="pt-BR" sz="3200" dirty="0" err="1">
                <a:latin typeface="Garamond" panose="02020404030301010803" pitchFamily="18" charset="0"/>
              </a:rPr>
              <a:t>the</a:t>
            </a:r>
            <a:r>
              <a:rPr lang="pt-BR" sz="3200" dirty="0">
                <a:latin typeface="Garamond" panose="02020404030301010803" pitchFamily="18" charset="0"/>
              </a:rPr>
              <a:t> GLOBE </a:t>
            </a:r>
            <a:r>
              <a:rPr lang="pt-BR" sz="3200" dirty="0" err="1">
                <a:latin typeface="Garamond" panose="02020404030301010803" pitchFamily="18" charset="0"/>
              </a:rPr>
              <a:t>Observer</a:t>
            </a:r>
            <a:r>
              <a:rPr lang="pt-BR" sz="3200" dirty="0">
                <a:latin typeface="Garamond" panose="02020404030301010803" pitchFamily="18" charset="0"/>
              </a:rPr>
              <a:t> Land Cover </a:t>
            </a:r>
            <a:r>
              <a:rPr lang="pt-BR" sz="3200" dirty="0" err="1">
                <a:latin typeface="Garamond" panose="02020404030301010803" pitchFamily="18" charset="0"/>
              </a:rPr>
              <a:t>protocol</a:t>
            </a:r>
            <a:r>
              <a:rPr lang="pt-BR" sz="3200" dirty="0">
                <a:latin typeface="Garamond" panose="02020404030301010803" pitchFamily="18" charset="0"/>
              </a:rPr>
              <a:t>, </a:t>
            </a:r>
            <a:r>
              <a:rPr lang="pt-BR" sz="3200" dirty="0" err="1">
                <a:latin typeface="Garamond" panose="02020404030301010803" pitchFamily="18" charset="0"/>
              </a:rPr>
              <a:t>with</a:t>
            </a:r>
            <a:r>
              <a:rPr lang="pt-BR" sz="3200" dirty="0">
                <a:latin typeface="Garamond" panose="02020404030301010803" pitchFamily="18" charset="0"/>
              </a:rPr>
              <a:t> </a:t>
            </a:r>
            <a:r>
              <a:rPr lang="pt-BR" sz="3200" dirty="0" err="1">
                <a:latin typeface="Garamond" panose="02020404030301010803" pitchFamily="18" charset="0"/>
              </a:rPr>
              <a:t>the</a:t>
            </a:r>
            <a:r>
              <a:rPr lang="pt-BR" sz="3200" dirty="0">
                <a:latin typeface="Garamond" panose="02020404030301010803" pitchFamily="18" charset="0"/>
              </a:rPr>
              <a:t> </a:t>
            </a:r>
            <a:r>
              <a:rPr lang="pt-BR" sz="3200" dirty="0" err="1">
                <a:latin typeface="Garamond" panose="02020404030301010803" pitchFamily="18" charset="0"/>
              </a:rPr>
              <a:t>support</a:t>
            </a:r>
            <a:r>
              <a:rPr lang="pt-BR" sz="3200" dirty="0">
                <a:latin typeface="Garamond" panose="02020404030301010803" pitchFamily="18" charset="0"/>
              </a:rPr>
              <a:t> </a:t>
            </a:r>
            <a:r>
              <a:rPr lang="pt-BR" sz="3200" dirty="0" err="1">
                <a:latin typeface="Garamond" panose="02020404030301010803" pitchFamily="18" charset="0"/>
              </a:rPr>
              <a:t>of</a:t>
            </a:r>
            <a:r>
              <a:rPr lang="pt-BR" sz="3200" dirty="0">
                <a:latin typeface="Garamond" panose="02020404030301010803" pitchFamily="18" charset="0"/>
              </a:rPr>
              <a:t> </a:t>
            </a:r>
            <a:r>
              <a:rPr lang="pt-BR" sz="3200" dirty="0" err="1">
                <a:latin typeface="Garamond" panose="02020404030301010803" pitchFamily="18" charset="0"/>
              </a:rPr>
              <a:t>NASA's</a:t>
            </a:r>
            <a:r>
              <a:rPr lang="pt-BR" sz="3200" dirty="0">
                <a:latin typeface="Garamond" panose="02020404030301010803" pitchFamily="18" charset="0"/>
              </a:rPr>
              <a:t> </a:t>
            </a:r>
            <a:r>
              <a:rPr lang="pt-BR" sz="3200" dirty="0" err="1">
                <a:latin typeface="Garamond" panose="02020404030301010803" pitchFamily="18" charset="0"/>
              </a:rPr>
              <a:t>resources</a:t>
            </a:r>
            <a:r>
              <a:rPr lang="pt-BR" sz="3200" dirty="0">
                <a:latin typeface="Garamond" panose="02020404030301010803" pitchFamily="18" charset="0"/>
              </a:rPr>
              <a:t>, tem ajudado a melhorar a compreensão da comunidade local sobre a dinâmica do uso da terra, incutindo um sentido de responsabilidade ambiental e orientando um esforço colaborativo para o desenvolvimento sustentável e a preservação do ecossistema.</a:t>
            </a: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p:txBody>
      </p:sp>
      <p:sp>
        <p:nvSpPr>
          <p:cNvPr id="42" name="TextBox 41"/>
          <p:cNvSpPr txBox="1"/>
          <p:nvPr/>
        </p:nvSpPr>
        <p:spPr>
          <a:xfrm>
            <a:off x="1238754" y="8566847"/>
            <a:ext cx="10991240" cy="4355038"/>
          </a:xfrm>
          <a:prstGeom prst="rect">
            <a:avLst/>
          </a:prstGeom>
          <a:noFill/>
        </p:spPr>
        <p:txBody>
          <a:bodyPr wrap="square" rtlCol="0">
            <a:spAutoFit/>
          </a:bodyPr>
          <a:lstStyle/>
          <a:p>
            <a:pPr marL="914400" lvl="1" indent="-457200" algn="l">
              <a:buFont typeface="Arial" panose="020B0604020202020204" pitchFamily="34" charset="0"/>
              <a:buChar char="•"/>
            </a:pPr>
            <a:r>
              <a:rPr lang="en-US" sz="3200" dirty="0">
                <a:latin typeface="Garamond" panose="02020404030301010803" pitchFamily="18" charset="0"/>
                <a:cs typeface="Arial" panose="020B0604020202020204" pitchFamily="34" charset="0"/>
              </a:rPr>
              <a:t>This study examines the dynamics of land use and cover in </a:t>
            </a:r>
            <a:r>
              <a:rPr lang="en-US" sz="3200" dirty="0" err="1">
                <a:latin typeface="Garamond" panose="02020404030301010803" pitchFamily="18" charset="0"/>
                <a:cs typeface="Arial" panose="020B0604020202020204" pitchFamily="34" charset="0"/>
              </a:rPr>
              <a:t>Chapadinha</a:t>
            </a:r>
            <a:r>
              <a:rPr lang="en-US" sz="3200" dirty="0">
                <a:latin typeface="Garamond" panose="02020404030301010803" pitchFamily="18" charset="0"/>
                <a:cs typeface="Arial" panose="020B0604020202020204" pitchFamily="34" charset="0"/>
              </a:rPr>
              <a:t>, </a:t>
            </a:r>
            <a:r>
              <a:rPr lang="en-US" sz="3200" dirty="0" err="1">
                <a:latin typeface="Garamond" panose="02020404030301010803" pitchFamily="18" charset="0"/>
                <a:cs typeface="Arial" panose="020B0604020202020204" pitchFamily="34" charset="0"/>
              </a:rPr>
              <a:t>Maranhão</a:t>
            </a:r>
            <a:r>
              <a:rPr lang="en-US" sz="3200" dirty="0">
                <a:latin typeface="Garamond" panose="02020404030301010803" pitchFamily="18" charset="0"/>
                <a:cs typeface="Arial" panose="020B0604020202020204" pitchFamily="34" charset="0"/>
              </a:rPr>
              <a:t>, Brazil, focusing on the years 1985, 2009, and 2021. </a:t>
            </a:r>
          </a:p>
          <a:p>
            <a:pPr marL="914400" lvl="1" indent="-457200" algn="l">
              <a:buFont typeface="Arial" panose="020B0604020202020204" pitchFamily="34" charset="0"/>
              <a:buChar char="•"/>
            </a:pPr>
            <a:r>
              <a:rPr lang="en-US" sz="3200" dirty="0">
                <a:latin typeface="Garamond" panose="02020404030301010803" pitchFamily="18" charset="0"/>
                <a:cs typeface="Arial" panose="020B0604020202020204" pitchFamily="34" charset="0"/>
              </a:rPr>
              <a:t>The study highlights the environmental impacts of these changes, including deforestation, biodiversity loss, and soil degradation. It emphasizes the need for sustainable agricultural practices to mitigate these effects and ensure the preservation of natural resources in </a:t>
            </a:r>
            <a:r>
              <a:rPr lang="en-US" sz="3200" dirty="0" err="1">
                <a:latin typeface="Garamond" panose="02020404030301010803" pitchFamily="18" charset="0"/>
                <a:cs typeface="Arial" panose="020B0604020202020204" pitchFamily="34" charset="0"/>
              </a:rPr>
              <a:t>Chapadinha</a:t>
            </a:r>
            <a:r>
              <a:rPr lang="en-US" sz="3200" dirty="0">
                <a:latin typeface="Garamond" panose="02020404030301010803" pitchFamily="18" charset="0"/>
                <a:cs typeface="Arial" panose="020B0604020202020204" pitchFamily="34" charset="0"/>
              </a:rPr>
              <a:t>.</a:t>
            </a:r>
          </a:p>
          <a:p>
            <a:pPr marL="914400" lvl="1" indent="-457200" algn="l">
              <a:buFont typeface="Arial" panose="020B0604020202020204" pitchFamily="34" charset="0"/>
              <a:buChar char="•"/>
            </a:pPr>
            <a:br>
              <a:rPr lang="en-US" sz="1050" dirty="0">
                <a:latin typeface="Garamond" panose="02020404030301010803" pitchFamily="18" charset="0"/>
                <a:cs typeface="Arial" panose="020B0604020202020204" pitchFamily="34" charset="0"/>
              </a:rPr>
            </a:br>
            <a:endParaRPr lang="en-US" sz="1050" dirty="0">
              <a:latin typeface="Garamond" panose="02020404030301010803" pitchFamily="18" charset="0"/>
              <a:cs typeface="Arial" panose="020B0604020202020204" pitchFamily="34" charset="0"/>
            </a:endParaRPr>
          </a:p>
        </p:txBody>
      </p:sp>
      <p:sp>
        <p:nvSpPr>
          <p:cNvPr id="43" name="TextBox 42"/>
          <p:cNvSpPr txBox="1"/>
          <p:nvPr/>
        </p:nvSpPr>
        <p:spPr>
          <a:xfrm>
            <a:off x="787400" y="15086859"/>
            <a:ext cx="11901487" cy="4278094"/>
          </a:xfrm>
          <a:prstGeom prst="rect">
            <a:avLst/>
          </a:prstGeom>
          <a:noFill/>
        </p:spPr>
        <p:txBody>
          <a:bodyPr wrap="square" rtlCol="0">
            <a:spAutoFit/>
          </a:bodyPr>
          <a:lstStyle/>
          <a:p>
            <a:pPr lvl="1"/>
            <a:r>
              <a:rPr lang="en-US" sz="4800" b="1" dirty="0">
                <a:latin typeface="Garamond" panose="02020404030301010803" pitchFamily="18" charset="0"/>
                <a:cs typeface="Cambria"/>
              </a:rPr>
              <a:t>Asking Questions</a:t>
            </a:r>
            <a:endParaRPr lang="en-US" sz="4800" dirty="0">
              <a:latin typeface="Garamond" panose="02020404030301010803" pitchFamily="18" charset="0"/>
            </a:endParaRPr>
          </a:p>
          <a:p>
            <a:pPr marL="914400" lvl="1" indent="-457200" algn="l">
              <a:buFont typeface="Arial" panose="020B0604020202020204" pitchFamily="34" charset="0"/>
              <a:buChar char="•"/>
            </a:pPr>
            <a:r>
              <a:rPr lang="en-US" sz="3200" dirty="0">
                <a:latin typeface="Garamond" panose="02020404030301010803" pitchFamily="18" charset="0"/>
              </a:rPr>
              <a:t>Human interaction with the environment, especially regarding the use of natural resources, results in a series of environmental impacts. Given this scenario, we propose the hypothesis that the application of geoprocessing techniques will allow for a detailed analysis of landscape transformations, enabling the identification of patterns and relationships between economic growth and changes in land use and cover. </a:t>
            </a:r>
            <a:endParaRPr lang="en-US" sz="2800" dirty="0">
              <a:latin typeface="Garamond" panose="02020404030301010803" pitchFamily="18" charset="0"/>
            </a:endParaRPr>
          </a:p>
        </p:txBody>
      </p:sp>
      <p:sp>
        <p:nvSpPr>
          <p:cNvPr id="45" name="TextBox 44"/>
          <p:cNvSpPr txBox="1"/>
          <p:nvPr/>
        </p:nvSpPr>
        <p:spPr>
          <a:xfrm>
            <a:off x="530791" y="22059260"/>
            <a:ext cx="11915650" cy="7232749"/>
          </a:xfrm>
          <a:prstGeom prst="rect">
            <a:avLst/>
          </a:prstGeom>
          <a:noFill/>
        </p:spPr>
        <p:txBody>
          <a:bodyPr wrap="square" rtlCol="0">
            <a:spAutoFit/>
          </a:bodyPr>
          <a:lstStyle/>
          <a:p>
            <a:pPr lvl="1"/>
            <a:r>
              <a:rPr lang="en-US" altLang="en-US" sz="4800" b="1" dirty="0">
                <a:latin typeface="Garamond" panose="02020404030301010803" pitchFamily="18" charset="0"/>
                <a:cs typeface="Cambria"/>
              </a:rPr>
              <a:t>Content Knowledge</a:t>
            </a:r>
            <a:endParaRPr lang="en-US" sz="4800" dirty="0">
              <a:latin typeface="Garamond" panose="02020404030301010803" pitchFamily="18" charset="0"/>
            </a:endParaRPr>
          </a:p>
          <a:p>
            <a:pPr marL="1028700" lvl="1" indent="-571500" algn="l">
              <a:buFont typeface="Arial" panose="020B0604020202020204" pitchFamily="34" charset="0"/>
              <a:buChar char="•"/>
            </a:pPr>
            <a:r>
              <a:rPr lang="en-US" sz="3200" dirty="0">
                <a:latin typeface="Garamond" panose="02020404030301010803" pitchFamily="18" charset="0"/>
              </a:rPr>
              <a:t>The state of </a:t>
            </a:r>
            <a:r>
              <a:rPr lang="en-US" sz="3200" dirty="0" err="1">
                <a:latin typeface="Garamond" panose="02020404030301010803" pitchFamily="18" charset="0"/>
              </a:rPr>
              <a:t>Maranhão</a:t>
            </a:r>
            <a:r>
              <a:rPr lang="en-US" sz="3200" dirty="0">
                <a:latin typeface="Garamond" panose="02020404030301010803" pitchFamily="18" charset="0"/>
              </a:rPr>
              <a:t>, especially municipalities within the </a:t>
            </a:r>
            <a:r>
              <a:rPr lang="en-US" sz="3200" dirty="0" err="1">
                <a:latin typeface="Garamond" panose="02020404030301010803" pitchFamily="18" charset="0"/>
              </a:rPr>
              <a:t>cerrado</a:t>
            </a:r>
            <a:r>
              <a:rPr lang="en-US" sz="3200" dirty="0">
                <a:latin typeface="Garamond" panose="02020404030301010803" pitchFamily="18" charset="0"/>
              </a:rPr>
              <a:t> biome such as </a:t>
            </a:r>
            <a:r>
              <a:rPr lang="en-US" sz="3200" dirty="0" err="1">
                <a:latin typeface="Garamond" panose="02020404030301010803" pitchFamily="18" charset="0"/>
              </a:rPr>
              <a:t>Chapadinha</a:t>
            </a:r>
            <a:r>
              <a:rPr lang="en-US" sz="3200" dirty="0">
                <a:latin typeface="Garamond" panose="02020404030301010803" pitchFamily="18" charset="0"/>
              </a:rPr>
              <a:t>, faces social vulnerability and a lack of data on land use dynamics. The region is under environmental stress from climate change and agricultural growth, worsened by insufficient public policy and government action, leading to concerns about haphazard land use.</a:t>
            </a:r>
          </a:p>
          <a:p>
            <a:pPr marL="1028700" lvl="1" indent="-571500" algn="just">
              <a:buFont typeface="Arial" panose="020B0604020202020204" pitchFamily="34" charset="0"/>
              <a:buChar char="•"/>
            </a:pPr>
            <a:r>
              <a:rPr lang="en-US" sz="3200" dirty="0">
                <a:latin typeface="Garamond" panose="02020404030301010803" pitchFamily="18" charset="0"/>
              </a:rPr>
              <a:t>The project emphasizes the need for sustainable farming to alleviate negative impacts and protect </a:t>
            </a:r>
            <a:r>
              <a:rPr lang="en-US" sz="3200" dirty="0" err="1">
                <a:latin typeface="Garamond" panose="02020404030301010803" pitchFamily="18" charset="0"/>
              </a:rPr>
              <a:t>Chapadinha's</a:t>
            </a:r>
            <a:r>
              <a:rPr lang="en-US" sz="3200" dirty="0">
                <a:latin typeface="Garamond" panose="02020404030301010803" pitchFamily="18" charset="0"/>
              </a:rPr>
              <a:t> natural resources. Combining research with education, it seeks to enhance local understanding of land use changes and encourage environmental care, utilizing the GLOBE Observer Land Cover protocol.</a:t>
            </a:r>
          </a:p>
          <a:p>
            <a:pPr marL="1028700" lvl="1" indent="-571500" algn="l">
              <a:buFont typeface="Arial" panose="020B0604020202020204" pitchFamily="34" charset="0"/>
              <a:buChar char="•"/>
            </a:pPr>
            <a:endParaRPr lang="en-US" sz="3200" dirty="0">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39932591" y="3327000"/>
            <a:ext cx="8991169" cy="2387620"/>
          </a:xfrm>
          <a:prstGeom prst="rect">
            <a:avLst/>
          </a:prstGeom>
          <a:ln>
            <a:solidFill>
              <a:srgbClr val="0046D2"/>
            </a:solidFill>
          </a:ln>
        </p:spPr>
      </p:pic>
      <p:sp>
        <p:nvSpPr>
          <p:cNvPr id="37" name="Text Box 25">
            <a:extLst>
              <a:ext uri="{FF2B5EF4-FFF2-40B4-BE49-F238E27FC236}">
                <a16:creationId xmlns:a16="http://schemas.microsoft.com/office/drawing/2014/main" id="{E34F42CC-8C8C-D544-A015-CEDBC8768286}"/>
              </a:ext>
            </a:extLst>
          </p:cNvPr>
          <p:cNvSpPr txBox="1">
            <a:spLocks noChangeArrowheads="1"/>
          </p:cNvSpPr>
          <p:nvPr/>
        </p:nvSpPr>
        <p:spPr bwMode="auto">
          <a:xfrm>
            <a:off x="26176121" y="17107087"/>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Figure #2</a:t>
            </a:r>
          </a:p>
        </p:txBody>
      </p:sp>
      <p:pic>
        <p:nvPicPr>
          <p:cNvPr id="7" name="Imagem 6">
            <a:extLst>
              <a:ext uri="{FF2B5EF4-FFF2-40B4-BE49-F238E27FC236}">
                <a16:creationId xmlns:a16="http://schemas.microsoft.com/office/drawing/2014/main" id="{8A3E8D82-EA11-ED18-B918-081252FC8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5087" y="2932312"/>
            <a:ext cx="3176996" cy="3176996"/>
          </a:xfrm>
          <a:prstGeom prst="rect">
            <a:avLst/>
          </a:prstGeom>
        </p:spPr>
      </p:pic>
      <p:sp>
        <p:nvSpPr>
          <p:cNvPr id="11" name="Text Box 19">
            <a:extLst>
              <a:ext uri="{FF2B5EF4-FFF2-40B4-BE49-F238E27FC236}">
                <a16:creationId xmlns:a16="http://schemas.microsoft.com/office/drawing/2014/main" id="{46F261C6-CC42-BFF0-B001-2B827C0DE0A7}"/>
              </a:ext>
            </a:extLst>
          </p:cNvPr>
          <p:cNvSpPr txBox="1">
            <a:spLocks noChangeArrowheads="1"/>
          </p:cNvSpPr>
          <p:nvPr/>
        </p:nvSpPr>
        <p:spPr bwMode="auto">
          <a:xfrm>
            <a:off x="12664770" y="32634788"/>
            <a:ext cx="12310010" cy="1200329"/>
          </a:xfrm>
          <a:prstGeom prst="rect">
            <a:avLst/>
          </a:prstGeom>
          <a:noFill/>
          <a:ln w="9525">
            <a:noFill/>
            <a:miter lim="800000"/>
            <a:headEnd/>
            <a:tailEnd/>
          </a:ln>
          <a:effectLst>
            <a:outerShdw blurRad="50800" dist="38100" dir="2700000" algn="tl" rotWithShape="0">
              <a:prstClr val="black">
                <a:alpha val="25000"/>
              </a:prstClr>
            </a:outerShdw>
          </a:effectLst>
        </p:spPr>
        <p:txBody>
          <a:bodyPr wrap="square">
            <a:spAutoFit/>
          </a:bodyPr>
          <a:lstStyle/>
          <a:p>
            <a:pPr defTabSz="4389438">
              <a:spcBef>
                <a:spcPct val="50000"/>
              </a:spcBef>
              <a:defRPr/>
            </a:pPr>
            <a:r>
              <a:rPr lang="en-US" sz="7200" b="1" i="1" dirty="0">
                <a:solidFill>
                  <a:srgbClr val="002164"/>
                </a:solidFill>
                <a:latin typeface="Garamond" panose="02020404030301010803" pitchFamily="18" charset="0"/>
                <a:cs typeface="Cambria"/>
              </a:rPr>
              <a:t>Field Photos</a:t>
            </a:r>
            <a:endParaRPr lang="en-US" sz="5400" b="1" i="1" dirty="0">
              <a:solidFill>
                <a:srgbClr val="002164"/>
              </a:solidFill>
              <a:latin typeface="Garamond" panose="02020404030301010803" pitchFamily="18" charset="0"/>
              <a:cs typeface="Cambria"/>
            </a:endParaRPr>
          </a:p>
        </p:txBody>
      </p:sp>
      <p:pic>
        <p:nvPicPr>
          <p:cNvPr id="20" name="image8.jpg">
            <a:extLst>
              <a:ext uri="{FF2B5EF4-FFF2-40B4-BE49-F238E27FC236}">
                <a16:creationId xmlns:a16="http://schemas.microsoft.com/office/drawing/2014/main" id="{B0887EC3-89E0-527E-54DC-0C3DA5D277E4}"/>
              </a:ext>
            </a:extLst>
          </p:cNvPr>
          <p:cNvPicPr/>
          <p:nvPr/>
        </p:nvPicPr>
        <p:blipFill>
          <a:blip r:embed="rId5"/>
          <a:srcRect/>
          <a:stretch>
            <a:fillRect/>
          </a:stretch>
        </p:blipFill>
        <p:spPr>
          <a:xfrm>
            <a:off x="13508012" y="24571707"/>
            <a:ext cx="5002052" cy="3623209"/>
          </a:xfrm>
          <a:prstGeom prst="rect">
            <a:avLst/>
          </a:prstGeom>
          <a:ln/>
        </p:spPr>
      </p:pic>
      <p:pic>
        <p:nvPicPr>
          <p:cNvPr id="21" name="image7.jpg">
            <a:extLst>
              <a:ext uri="{FF2B5EF4-FFF2-40B4-BE49-F238E27FC236}">
                <a16:creationId xmlns:a16="http://schemas.microsoft.com/office/drawing/2014/main" id="{F7BC4526-120F-B73C-9E29-5FDD1CC8CA8B}"/>
              </a:ext>
            </a:extLst>
          </p:cNvPr>
          <p:cNvPicPr/>
          <p:nvPr/>
        </p:nvPicPr>
        <p:blipFill>
          <a:blip r:embed="rId6"/>
          <a:srcRect/>
          <a:stretch>
            <a:fillRect/>
          </a:stretch>
        </p:blipFill>
        <p:spPr>
          <a:xfrm>
            <a:off x="18913412" y="24571707"/>
            <a:ext cx="5002052" cy="3623209"/>
          </a:xfrm>
          <a:prstGeom prst="rect">
            <a:avLst/>
          </a:prstGeom>
          <a:ln/>
        </p:spPr>
      </p:pic>
      <p:pic>
        <p:nvPicPr>
          <p:cNvPr id="22" name="image4.jpg">
            <a:extLst>
              <a:ext uri="{FF2B5EF4-FFF2-40B4-BE49-F238E27FC236}">
                <a16:creationId xmlns:a16="http://schemas.microsoft.com/office/drawing/2014/main" id="{4D9FB5A3-AE8F-015D-0D67-B928B1161F53}"/>
              </a:ext>
            </a:extLst>
          </p:cNvPr>
          <p:cNvPicPr/>
          <p:nvPr/>
        </p:nvPicPr>
        <p:blipFill>
          <a:blip r:embed="rId7"/>
          <a:srcRect/>
          <a:stretch>
            <a:fillRect/>
          </a:stretch>
        </p:blipFill>
        <p:spPr>
          <a:xfrm>
            <a:off x="13508012" y="28553666"/>
            <a:ext cx="5002052" cy="3879294"/>
          </a:xfrm>
          <a:prstGeom prst="rect">
            <a:avLst/>
          </a:prstGeom>
          <a:ln/>
        </p:spPr>
      </p:pic>
      <p:pic>
        <p:nvPicPr>
          <p:cNvPr id="23" name="image5.jpg">
            <a:extLst>
              <a:ext uri="{FF2B5EF4-FFF2-40B4-BE49-F238E27FC236}">
                <a16:creationId xmlns:a16="http://schemas.microsoft.com/office/drawing/2014/main" id="{8E6B5B0D-3135-5976-5062-286199F1985F}"/>
              </a:ext>
            </a:extLst>
          </p:cNvPr>
          <p:cNvPicPr/>
          <p:nvPr/>
        </p:nvPicPr>
        <p:blipFill>
          <a:blip r:embed="rId8"/>
          <a:srcRect/>
          <a:stretch>
            <a:fillRect/>
          </a:stretch>
        </p:blipFill>
        <p:spPr>
          <a:xfrm>
            <a:off x="18913412" y="28536721"/>
            <a:ext cx="5009274" cy="3896239"/>
          </a:xfrm>
          <a:prstGeom prst="rect">
            <a:avLst/>
          </a:prstGeom>
          <a:ln/>
        </p:spPr>
      </p:pic>
      <p:sp>
        <p:nvSpPr>
          <p:cNvPr id="24" name="Text Box 10">
            <a:extLst>
              <a:ext uri="{FF2B5EF4-FFF2-40B4-BE49-F238E27FC236}">
                <a16:creationId xmlns:a16="http://schemas.microsoft.com/office/drawing/2014/main" id="{D0ECCC50-A843-D57A-172D-9159177AB8B4}"/>
              </a:ext>
            </a:extLst>
          </p:cNvPr>
          <p:cNvSpPr txBox="1">
            <a:spLocks noChangeArrowheads="1"/>
          </p:cNvSpPr>
          <p:nvPr/>
        </p:nvSpPr>
        <p:spPr bwMode="auto">
          <a:xfrm>
            <a:off x="955675" y="28600250"/>
            <a:ext cx="11288713" cy="2566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8000" b="1" dirty="0">
                <a:latin typeface="Helvetica" pitchFamily="2" charset="0"/>
                <a:cs typeface="Cambria"/>
              </a:rPr>
              <a:t>Research Methods</a:t>
            </a:r>
            <a:br>
              <a:rPr lang="en-US" altLang="en-US" sz="8000" b="1" dirty="0">
                <a:latin typeface="Helvetica" pitchFamily="2" charset="0"/>
                <a:cs typeface="Cambria"/>
              </a:rPr>
            </a:br>
            <a:endParaRPr lang="en-US" altLang="en-US" sz="8000" b="1" dirty="0">
              <a:latin typeface="Helvetica" pitchFamily="2" charset="0"/>
              <a:cs typeface="Cambria"/>
            </a:endParaRPr>
          </a:p>
        </p:txBody>
      </p:sp>
      <p:sp>
        <p:nvSpPr>
          <p:cNvPr id="25" name="Text Box 36">
            <a:extLst>
              <a:ext uri="{FF2B5EF4-FFF2-40B4-BE49-F238E27FC236}">
                <a16:creationId xmlns:a16="http://schemas.microsoft.com/office/drawing/2014/main" id="{1A2EF391-57D1-EBC1-7948-7A416B0AC9FA}"/>
              </a:ext>
            </a:extLst>
          </p:cNvPr>
          <p:cNvSpPr txBox="1">
            <a:spLocks noChangeArrowheads="1"/>
          </p:cNvSpPr>
          <p:nvPr/>
        </p:nvSpPr>
        <p:spPr bwMode="auto">
          <a:xfrm>
            <a:off x="766533" y="29607950"/>
            <a:ext cx="11824566" cy="584028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cmpd="thinThick">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lvl="1"/>
            <a:r>
              <a:rPr lang="en-US" altLang="en-US" sz="4800" b="1" dirty="0">
                <a:latin typeface="Garamond" panose="02020404030301010803" pitchFamily="18" charset="0"/>
                <a:cs typeface="Cambria"/>
              </a:rPr>
              <a:t>Planning Investigations</a:t>
            </a:r>
          </a:p>
          <a:p>
            <a:pPr marL="457200" lvl="1" indent="0"/>
            <a:r>
              <a:rPr lang="en-US" sz="3200" b="1" dirty="0">
                <a:latin typeface="Garamond" panose="02020404030301010803" pitchFamily="18" charset="0"/>
              </a:rPr>
              <a:t>Describes the planning process</a:t>
            </a:r>
          </a:p>
          <a:p>
            <a:pPr marL="914400" lvl="1" indent="-457200" algn="l">
              <a:buFont typeface="Arial" panose="020B0604020202020204" pitchFamily="34" charset="0"/>
              <a:buChar char="•"/>
            </a:pPr>
            <a:r>
              <a:rPr lang="en-US" sz="3200" dirty="0">
                <a:latin typeface="Garamond" panose="02020404030301010803" pitchFamily="18" charset="0"/>
              </a:rPr>
              <a:t>The study area encompassed the </a:t>
            </a:r>
            <a:r>
              <a:rPr lang="en-US" sz="3200" dirty="0" err="1">
                <a:latin typeface="Garamond" panose="02020404030301010803" pitchFamily="18" charset="0"/>
              </a:rPr>
              <a:t>municipalitie</a:t>
            </a:r>
            <a:r>
              <a:rPr lang="en-US" sz="3200" dirty="0">
                <a:latin typeface="Garamond" panose="02020404030301010803" pitchFamily="18" charset="0"/>
              </a:rPr>
              <a:t> of </a:t>
            </a:r>
            <a:r>
              <a:rPr lang="en-US" sz="3200" dirty="0" err="1">
                <a:latin typeface="Garamond" panose="02020404030301010803" pitchFamily="18" charset="0"/>
              </a:rPr>
              <a:t>Chapadinha</a:t>
            </a:r>
            <a:r>
              <a:rPr lang="en-US" sz="3200" dirty="0">
                <a:latin typeface="Garamond" panose="02020404030301010803" pitchFamily="18" charset="0"/>
              </a:rPr>
              <a:t> (Latitude: 3° 44' 26'' South, Longitude: 43° 21' 33'' West), with a territorial extension of 3247.385 km², (Figure 1). This region, located in the </a:t>
            </a:r>
            <a:r>
              <a:rPr lang="en-US" sz="3200" dirty="0" err="1">
                <a:latin typeface="Garamond" panose="02020404030301010803" pitchFamily="18" charset="0"/>
              </a:rPr>
              <a:t>Cerrado</a:t>
            </a:r>
            <a:r>
              <a:rPr lang="en-US" sz="3200" dirty="0">
                <a:latin typeface="Garamond" panose="02020404030301010803" pitchFamily="18" charset="0"/>
              </a:rPr>
              <a:t> Biome, is characterized by the Aw and Aw' climate, according to the </a:t>
            </a:r>
            <a:r>
              <a:rPr lang="en-US" sz="3200" dirty="0" err="1">
                <a:latin typeface="Garamond" panose="02020404030301010803" pitchFamily="18" charset="0"/>
              </a:rPr>
              <a:t>Köppen</a:t>
            </a:r>
            <a:r>
              <a:rPr lang="en-US" sz="3200" dirty="0">
                <a:latin typeface="Garamond" panose="02020404030301010803" pitchFamily="18" charset="0"/>
              </a:rPr>
              <a:t> classification. </a:t>
            </a:r>
          </a:p>
          <a:p>
            <a:pPr marL="914400" lvl="1" indent="-457200" algn="l">
              <a:buFont typeface="Arial" panose="020B0604020202020204" pitchFamily="34" charset="0"/>
              <a:buChar char="•"/>
            </a:pPr>
            <a:r>
              <a:rPr lang="en-US" sz="3200" dirty="0">
                <a:latin typeface="Garamond" panose="02020404030301010803" pitchFamily="18" charset="0"/>
              </a:rPr>
              <a:t>Average annual precipitation of 1400 mm and average air temperature between 23°C and 29°C (</a:t>
            </a:r>
            <a:r>
              <a:rPr lang="en-US" sz="3200" dirty="0" err="1">
                <a:latin typeface="Garamond" panose="02020404030301010803" pitchFamily="18" charset="0"/>
              </a:rPr>
              <a:t>Alvares</a:t>
            </a:r>
            <a:r>
              <a:rPr lang="en-US" sz="3200" dirty="0">
                <a:latin typeface="Garamond" panose="02020404030301010803" pitchFamily="18" charset="0"/>
              </a:rPr>
              <a:t> et al., 2013; </a:t>
            </a:r>
            <a:r>
              <a:rPr lang="en-US" sz="3200" dirty="0" err="1">
                <a:latin typeface="Garamond" panose="02020404030301010803" pitchFamily="18" charset="0"/>
              </a:rPr>
              <a:t>Corrêa</a:t>
            </a:r>
            <a:r>
              <a:rPr lang="en-US" sz="3200" dirty="0">
                <a:latin typeface="Garamond" panose="02020404030301010803" pitchFamily="18" charset="0"/>
              </a:rPr>
              <a:t> et al., 2023). Additionally, it assumes significant socioeconomic relevance for the state of </a:t>
            </a:r>
            <a:r>
              <a:rPr lang="en-US" sz="3200" dirty="0" err="1">
                <a:latin typeface="Garamond" panose="02020404030301010803" pitchFamily="18" charset="0"/>
              </a:rPr>
              <a:t>Maranhão</a:t>
            </a:r>
            <a:r>
              <a:rPr lang="en-US" sz="3200" dirty="0">
                <a:latin typeface="Garamond" panose="02020404030301010803" pitchFamily="18" charset="0"/>
              </a:rPr>
              <a:t>,.</a:t>
            </a:r>
          </a:p>
          <a:p>
            <a:pPr algn="l"/>
            <a:endParaRPr lang="en-US" altLang="en-US" sz="700" dirty="0">
              <a:latin typeface="Times New Roman" pitchFamily="18" charset="0"/>
            </a:endParaRPr>
          </a:p>
        </p:txBody>
      </p:sp>
      <p:pic>
        <p:nvPicPr>
          <p:cNvPr id="27" name="Imagem 26">
            <a:extLst>
              <a:ext uri="{FF2B5EF4-FFF2-40B4-BE49-F238E27FC236}">
                <a16:creationId xmlns:a16="http://schemas.microsoft.com/office/drawing/2014/main" id="{D446831E-0BC4-0FE2-04C7-8951D4BDD6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56267" y="8770636"/>
            <a:ext cx="8780556" cy="8302498"/>
          </a:xfrm>
          <a:prstGeom prst="rect">
            <a:avLst/>
          </a:prstGeom>
        </p:spPr>
      </p:pic>
      <p:pic>
        <p:nvPicPr>
          <p:cNvPr id="39" name="Imagem 38">
            <a:extLst>
              <a:ext uri="{FF2B5EF4-FFF2-40B4-BE49-F238E27FC236}">
                <a16:creationId xmlns:a16="http://schemas.microsoft.com/office/drawing/2014/main" id="{607F11D2-512D-15D2-30E4-DD67DC7CC6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27144" y="17999869"/>
            <a:ext cx="11579575" cy="7151569"/>
          </a:xfrm>
          <a:prstGeom prst="rect">
            <a:avLst/>
          </a:prstGeom>
        </p:spPr>
      </p:pic>
      <p:pic>
        <p:nvPicPr>
          <p:cNvPr id="46" name="Imagem 45">
            <a:extLst>
              <a:ext uri="{FF2B5EF4-FFF2-40B4-BE49-F238E27FC236}">
                <a16:creationId xmlns:a16="http://schemas.microsoft.com/office/drawing/2014/main" id="{473D5997-15A3-6203-161A-71EEB128E5BC}"/>
              </a:ext>
            </a:extLst>
          </p:cNvPr>
          <p:cNvPicPr>
            <a:picLocks noChangeAspect="1"/>
          </p:cNvPicPr>
          <p:nvPr/>
        </p:nvPicPr>
        <p:blipFill>
          <a:blip r:embed="rId11"/>
          <a:stretch>
            <a:fillRect/>
          </a:stretch>
        </p:blipFill>
        <p:spPr>
          <a:xfrm>
            <a:off x="25622228" y="14002834"/>
            <a:ext cx="11536948" cy="3202565"/>
          </a:xfrm>
          <a:prstGeom prst="rect">
            <a:avLst/>
          </a:prstGeom>
        </p:spPr>
      </p:pic>
      <p:sp>
        <p:nvSpPr>
          <p:cNvPr id="47" name="Text Box 25">
            <a:extLst>
              <a:ext uri="{FF2B5EF4-FFF2-40B4-BE49-F238E27FC236}">
                <a16:creationId xmlns:a16="http://schemas.microsoft.com/office/drawing/2014/main" id="{957D75D0-FCB9-728D-81A6-A031B7821C48}"/>
              </a:ext>
            </a:extLst>
          </p:cNvPr>
          <p:cNvSpPr txBox="1">
            <a:spLocks noChangeArrowheads="1"/>
          </p:cNvSpPr>
          <p:nvPr/>
        </p:nvSpPr>
        <p:spPr bwMode="auto">
          <a:xfrm>
            <a:off x="13741214" y="7632978"/>
            <a:ext cx="9537700" cy="842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4800" b="1" i="1" dirty="0">
                <a:latin typeface="Garamond" panose="02020404030301010803" pitchFamily="18" charset="0"/>
                <a:cs typeface="Cambria"/>
              </a:rPr>
              <a:t>Figure #1</a:t>
            </a:r>
          </a:p>
        </p:txBody>
      </p:sp>
      <p:sp>
        <p:nvSpPr>
          <p:cNvPr id="48" name="TextBox 34">
            <a:extLst>
              <a:ext uri="{FF2B5EF4-FFF2-40B4-BE49-F238E27FC236}">
                <a16:creationId xmlns:a16="http://schemas.microsoft.com/office/drawing/2014/main" id="{1F9D20D4-2C41-32DE-9987-00587ABB6EFE}"/>
              </a:ext>
            </a:extLst>
          </p:cNvPr>
          <p:cNvSpPr txBox="1"/>
          <p:nvPr/>
        </p:nvSpPr>
        <p:spPr>
          <a:xfrm>
            <a:off x="25531060" y="25234576"/>
            <a:ext cx="11176821" cy="1323439"/>
          </a:xfrm>
          <a:prstGeom prst="rect">
            <a:avLst/>
          </a:prstGeom>
          <a:noFill/>
        </p:spPr>
        <p:txBody>
          <a:bodyPr wrap="square" rtlCol="0">
            <a:spAutoFit/>
          </a:bodyPr>
          <a:lstStyle/>
          <a:p>
            <a:r>
              <a:rPr lang="en-US" sz="8000" b="1" dirty="0">
                <a:latin typeface="Helvetica" pitchFamily="2" charset="0"/>
                <a:cs typeface="Cambria"/>
              </a:rPr>
              <a:t>Discussion</a:t>
            </a:r>
          </a:p>
        </p:txBody>
      </p:sp>
      <p:sp>
        <p:nvSpPr>
          <p:cNvPr id="49" name="TextBox 40">
            <a:extLst>
              <a:ext uri="{FF2B5EF4-FFF2-40B4-BE49-F238E27FC236}">
                <a16:creationId xmlns:a16="http://schemas.microsoft.com/office/drawing/2014/main" id="{E5DA0ACB-1F28-251C-BF12-76F47C5FBF83}"/>
              </a:ext>
            </a:extLst>
          </p:cNvPr>
          <p:cNvSpPr txBox="1"/>
          <p:nvPr/>
        </p:nvSpPr>
        <p:spPr>
          <a:xfrm>
            <a:off x="25153373" y="26358850"/>
            <a:ext cx="11905896" cy="8863965"/>
          </a:xfrm>
          <a:prstGeom prst="rect">
            <a:avLst/>
          </a:prstGeom>
          <a:noFill/>
        </p:spPr>
        <p:txBody>
          <a:bodyPr wrap="square" rtlCol="0">
            <a:spAutoFit/>
          </a:bodyPr>
          <a:lstStyle/>
          <a:p>
            <a:pPr lvl="1"/>
            <a:r>
              <a:rPr lang="en-US" sz="4800" b="1" dirty="0">
                <a:latin typeface="Garamond" panose="02020404030301010803" pitchFamily="18" charset="0"/>
                <a:cs typeface="Cambria"/>
              </a:rPr>
              <a:t>Interpreting Data</a:t>
            </a:r>
            <a:endParaRPr lang="en-US" sz="4800" dirty="0">
              <a:latin typeface="Garamond" panose="02020404030301010803" pitchFamily="18" charset="0"/>
            </a:endParaRPr>
          </a:p>
          <a:p>
            <a:pPr marL="1028700" lvl="1" indent="-571500" algn="l">
              <a:buFont typeface="Arial" panose="020B0604020202020204" pitchFamily="34" charset="0"/>
              <a:buChar char="•"/>
            </a:pPr>
            <a:r>
              <a:rPr lang="en-US" sz="3200" dirty="0">
                <a:latin typeface="Garamond" panose="02020404030301010803" pitchFamily="18" charset="0"/>
              </a:rPr>
              <a:t>Land use in </a:t>
            </a:r>
            <a:r>
              <a:rPr lang="en-US" sz="3200" dirty="0" err="1">
                <a:latin typeface="Garamond" panose="02020404030301010803" pitchFamily="18" charset="0"/>
              </a:rPr>
              <a:t>Chapadinha</a:t>
            </a:r>
            <a:r>
              <a:rPr lang="en-US" sz="3200" dirty="0">
                <a:latin typeface="Garamond" panose="02020404030301010803" pitchFamily="18" charset="0"/>
              </a:rPr>
              <a:t>, Brazil, has shifted over 36 years, with a decline in natural vegetation and a rise in agriculture and urban areas.</a:t>
            </a:r>
          </a:p>
          <a:p>
            <a:pPr marL="1028700" lvl="1" indent="-571500" algn="l">
              <a:buFont typeface="Arial" panose="020B0604020202020204" pitchFamily="34" charset="0"/>
              <a:buChar char="•"/>
            </a:pPr>
            <a:r>
              <a:rPr lang="en-US" sz="3200" dirty="0">
                <a:latin typeface="Garamond" panose="02020404030301010803" pitchFamily="18" charset="0"/>
              </a:rPr>
              <a:t>Minimal anthropogenic impact on land cover was noted in 1985.</a:t>
            </a:r>
          </a:p>
          <a:p>
            <a:pPr marL="1028700" lvl="1" indent="-571500" algn="l">
              <a:buFont typeface="Arial" panose="020B0604020202020204" pitchFamily="34" charset="0"/>
              <a:buChar char="•"/>
            </a:pPr>
            <a:r>
              <a:rPr lang="en-US" sz="3200" dirty="0">
                <a:latin typeface="Garamond" panose="02020404030301010803" pitchFamily="18" charset="0"/>
              </a:rPr>
              <a:t>By 2009, pasture and soybean cultivation increased, due in part to the relocation of southern producers and the entry of large companies.</a:t>
            </a:r>
          </a:p>
          <a:p>
            <a:pPr marL="1028700" lvl="1" indent="-571500" algn="l">
              <a:buFont typeface="Arial" panose="020B0604020202020204" pitchFamily="34" charset="0"/>
              <a:buChar char="•"/>
            </a:pPr>
            <a:r>
              <a:rPr lang="en-US" sz="3200" dirty="0">
                <a:latin typeface="Garamond" panose="02020404030301010803" pitchFamily="18" charset="0"/>
              </a:rPr>
              <a:t>Soybean area and production grew notably from 2009 to 2021, intensifying deforestation.</a:t>
            </a:r>
          </a:p>
          <a:p>
            <a:pPr marL="1028700" lvl="1" indent="-571500" algn="l">
              <a:buFont typeface="Arial" panose="020B0604020202020204" pitchFamily="34" charset="0"/>
              <a:buChar char="•"/>
            </a:pPr>
            <a:r>
              <a:rPr lang="en-US" sz="3200" dirty="0">
                <a:latin typeface="Garamond" panose="02020404030301010803" pitchFamily="18" charset="0"/>
              </a:rPr>
              <a:t>This agricultural expansion threatens biodiversity and ecosystem services, underscoring the need for sustainable practices.</a:t>
            </a:r>
          </a:p>
          <a:p>
            <a:pPr marL="1028700" lvl="1" indent="-571500" algn="l">
              <a:buFont typeface="Arial" panose="020B0604020202020204" pitchFamily="34" charset="0"/>
              <a:buChar char="•"/>
            </a:pPr>
            <a:r>
              <a:rPr lang="en-US" sz="3200" dirty="0">
                <a:latin typeface="Garamond" panose="02020404030301010803" pitchFamily="18" charset="0"/>
              </a:rPr>
              <a:t>Students from IEMA and UFMA have gained a profound understanding of the significance of monitoring changes in land use and coverage. They now recognize the role of forest conservation in protecting the environment.</a:t>
            </a:r>
          </a:p>
          <a:p>
            <a:pPr marL="1028700" lvl="1" indent="-571500" algn="l">
              <a:buFont typeface="Arial" panose="020B0604020202020204" pitchFamily="34" charset="0"/>
              <a:buChar char="•"/>
            </a:pPr>
            <a:endParaRPr lang="en-US" sz="3200" dirty="0">
              <a:latin typeface="Garamond" panose="02020404030301010803" pitchFamily="18" charset="0"/>
            </a:endParaRPr>
          </a:p>
          <a:p>
            <a:endParaRPr lang="en-US" sz="1000" dirty="0">
              <a:latin typeface="Garamond" panose="02020404030301010803"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7044</TotalTime>
  <Words>1241</Words>
  <Application>Microsoft Office PowerPoint</Application>
  <PresentationFormat>Personalizar</PresentationFormat>
  <Paragraphs>62</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Garamond</vt:lpstr>
      <vt:lpstr>Helvetica</vt:lpstr>
      <vt:lpstr>Times New Roman</vt:lpstr>
      <vt:lpstr>Default Design</vt:lpstr>
      <vt:lpstr>Apresentação do PowerPoint</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Nítalo Machado</cp:lastModifiedBy>
  <cp:revision>88</cp:revision>
  <dcterms:created xsi:type="dcterms:W3CDTF">2008-12-04T00:20:37Z</dcterms:created>
  <dcterms:modified xsi:type="dcterms:W3CDTF">2024-03-06T18:34:27Z</dcterms:modified>
</cp:coreProperties>
</file>