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50401538" cy="35999738"/>
  <p:notesSz cx="6715125" cy="9239250"/>
  <p:embeddedFontLst>
    <p:embeddedFont>
      <p:font typeface="Garamond" panose="02020404030301010803" pitchFamily="18" charset="0"/>
      <p:regular r:id="rId4"/>
      <p:bold r:id="rId5"/>
      <p:italic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195">
          <p15:clr>
            <a:srgbClr val="A4A3A4"/>
          </p15:clr>
        </p15:guide>
        <p15:guide id="2" orient="horz" pos="22425">
          <p15:clr>
            <a:srgbClr val="A4A3A4"/>
          </p15:clr>
        </p15:guide>
        <p15:guide id="3" orient="horz" pos="2349">
          <p15:clr>
            <a:srgbClr val="A4A3A4"/>
          </p15:clr>
        </p15:guide>
        <p15:guide id="4" pos="15875">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jC2lqmt/h8ZbvFF0yp9OpimVZRQ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97" autoAdjust="0"/>
    <p:restoredTop sz="93969" autoAdjust="0"/>
  </p:normalViewPr>
  <p:slideViewPr>
    <p:cSldViewPr snapToGrid="0">
      <p:cViewPr varScale="1">
        <p:scale>
          <a:sx n="14" d="100"/>
          <a:sy n="14" d="100"/>
        </p:scale>
        <p:origin x="1314" y="72"/>
      </p:cViewPr>
      <p:guideLst>
        <p:guide orient="horz" pos="5195"/>
        <p:guide orient="horz" pos="22425"/>
        <p:guide orient="horz" pos="2349"/>
        <p:guide pos="158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8" Type="http://schemas.openxmlformats.org/officeDocument/2006/relationships/theme" Target="theme/theme1.xml"/><Relationship Id="rId3"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font" Target="fonts/font3.fntdata"/><Relationship Id="rId5" Type="http://schemas.openxmlformats.org/officeDocument/2006/relationships/font" Target="fonts/font2.fntdata"/><Relationship Id="rId15" Type="http://customschemas.google.com/relationships/presentationmetadata" Target="metadata"/><Relationship Id="rId19" Type="http://schemas.openxmlformats.org/officeDocument/2006/relationships/tableStyles" Target="tableStyles.xml"/><Relationship Id="rId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09888" cy="461963"/>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96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96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96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96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96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96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96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96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03650" y="0"/>
            <a:ext cx="2909888" cy="461963"/>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96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96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96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96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96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96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96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96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775700"/>
            <a:ext cx="2909888" cy="461963"/>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96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96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96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96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96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96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96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96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‹nº›</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3"/>
          <p:cNvSpPr txBox="1">
            <a:spLocks noGrp="1"/>
          </p:cNvSpPr>
          <p:nvPr>
            <p:ph type="ctrTitle"/>
          </p:nvPr>
        </p:nvSpPr>
        <p:spPr>
          <a:xfrm>
            <a:off x="3779838" y="11183938"/>
            <a:ext cx="42841862" cy="7715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12" name="Google Shape;12;p3"/>
          <p:cNvSpPr txBox="1">
            <a:spLocks noGrp="1"/>
          </p:cNvSpPr>
          <p:nvPr>
            <p:ph type="subTitle" idx="1"/>
          </p:nvPr>
        </p:nvSpPr>
        <p:spPr>
          <a:xfrm>
            <a:off x="7559675" y="20399375"/>
            <a:ext cx="35282188" cy="9201150"/>
          </a:xfrm>
          <a:prstGeom prst="rect">
            <a:avLst/>
          </a:prstGeom>
          <a:noFill/>
          <a:ln>
            <a:noFill/>
          </a:ln>
        </p:spPr>
        <p:txBody>
          <a:bodyPr spcFirstLastPara="1" wrap="square" lIns="91425" tIns="45700" rIns="91425" bIns="45700" anchor="t" anchorCtr="0">
            <a:noAutofit/>
          </a:bodyPr>
          <a:lstStyle>
            <a:lvl1pPr marR="0" lvl="0" algn="ctr" rtl="0">
              <a:spcBef>
                <a:spcPts val="3440"/>
              </a:spcBef>
              <a:spcAft>
                <a:spcPts val="0"/>
              </a:spcAft>
              <a:buClr>
                <a:schemeClr val="dk1"/>
              </a:buClr>
              <a:buSzPts val="17200"/>
              <a:buFont typeface="Arial"/>
              <a:buNone/>
              <a:defRPr sz="17200" b="0" i="0" u="none" strike="noStrike" cap="none">
                <a:solidFill>
                  <a:schemeClr val="dk1"/>
                </a:solidFill>
                <a:latin typeface="Arial"/>
                <a:ea typeface="Arial"/>
                <a:cs typeface="Arial"/>
                <a:sym typeface="Arial"/>
              </a:defRPr>
            </a:lvl1pPr>
            <a:lvl2pPr marR="0" lvl="1" algn="ctr" rtl="0">
              <a:spcBef>
                <a:spcPts val="3000"/>
              </a:spcBef>
              <a:spcAft>
                <a:spcPts val="0"/>
              </a:spcAft>
              <a:buClr>
                <a:schemeClr val="dk1"/>
              </a:buClr>
              <a:buSzPts val="15000"/>
              <a:buFont typeface="Arial"/>
              <a:buNone/>
              <a:defRPr sz="15000" b="0" i="0" u="none" strike="noStrike" cap="none">
                <a:solidFill>
                  <a:schemeClr val="dk1"/>
                </a:solidFill>
                <a:latin typeface="Arial"/>
                <a:ea typeface="Arial"/>
                <a:cs typeface="Arial"/>
                <a:sym typeface="Arial"/>
              </a:defRPr>
            </a:lvl2pPr>
            <a:lvl3pPr marR="0" lvl="2" algn="ctr" rtl="0">
              <a:spcBef>
                <a:spcPts val="2600"/>
              </a:spcBef>
              <a:spcAft>
                <a:spcPts val="0"/>
              </a:spcAft>
              <a:buClr>
                <a:schemeClr val="dk1"/>
              </a:buClr>
              <a:buSzPts val="13000"/>
              <a:buFont typeface="Arial"/>
              <a:buNone/>
              <a:defRPr sz="13000" b="0" i="0" u="none" strike="noStrike" cap="none">
                <a:solidFill>
                  <a:schemeClr val="dk1"/>
                </a:solidFill>
                <a:latin typeface="Arial"/>
                <a:ea typeface="Arial"/>
                <a:cs typeface="Arial"/>
                <a:sym typeface="Arial"/>
              </a:defRPr>
            </a:lvl3pPr>
            <a:lvl4pPr marR="0" lvl="3"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4pPr>
            <a:lvl5pPr marR="0" lvl="4"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5pPr>
            <a:lvl6pPr marR="0" lvl="5"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6pPr>
            <a:lvl7pPr marR="0" lvl="6"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7pPr>
            <a:lvl8pPr marR="0" lvl="7"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8pPr>
            <a:lvl9pPr marR="0" lvl="8"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0"/>
        <p:cNvGrpSpPr/>
        <p:nvPr/>
      </p:nvGrpSpPr>
      <p:grpSpPr>
        <a:xfrm>
          <a:off x="0" y="0"/>
          <a:ext cx="0" cy="0"/>
          <a:chOff x="0" y="0"/>
          <a:chExt cx="0" cy="0"/>
        </a:xfrm>
      </p:grpSpPr>
      <p:sp>
        <p:nvSpPr>
          <p:cNvPr id="41" name="Google Shape;41;p12"/>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42" name="Google Shape;42;p12"/>
          <p:cNvSpPr txBox="1">
            <a:spLocks noGrp="1"/>
          </p:cNvSpPr>
          <p:nvPr>
            <p:ph type="body" idx="1"/>
          </p:nvPr>
        </p:nvSpPr>
        <p:spPr>
          <a:xfrm rot="5400000">
            <a:off x="13321507" y="-2402680"/>
            <a:ext cx="23758525" cy="45362812"/>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a:buChar char="•"/>
              <a:defRPr sz="17200" b="0" i="0" u="none" strike="noStrike" cap="none">
                <a:solidFill>
                  <a:schemeClr val="dk1"/>
                </a:solidFill>
                <a:latin typeface="Arial"/>
                <a:ea typeface="Arial"/>
                <a:cs typeface="Arial"/>
                <a:sym typeface="Arial"/>
              </a:defRPr>
            </a:lvl1pPr>
            <a:lvl2pPr marL="914400" marR="0" lvl="1" indent="-1181100" algn="l" rtl="0">
              <a:spcBef>
                <a:spcPts val="3000"/>
              </a:spcBef>
              <a:spcAft>
                <a:spcPts val="0"/>
              </a:spcAft>
              <a:buClr>
                <a:schemeClr val="dk1"/>
              </a:buClr>
              <a:buSzPts val="15000"/>
              <a:buFont typeface="Arial"/>
              <a:buChar char="–"/>
              <a:defRPr sz="15000" b="0" i="0" u="none" strike="noStrike" cap="none">
                <a:solidFill>
                  <a:schemeClr val="dk1"/>
                </a:solidFill>
                <a:latin typeface="Arial"/>
                <a:ea typeface="Arial"/>
                <a:cs typeface="Arial"/>
                <a:sym typeface="Arial"/>
              </a:defRPr>
            </a:lvl2pPr>
            <a:lvl3pPr marL="1371600" marR="0" lvl="2" indent="-1054100" algn="l" rtl="0">
              <a:spcBef>
                <a:spcPts val="2600"/>
              </a:spcBef>
              <a:spcAft>
                <a:spcPts val="0"/>
              </a:spcAft>
              <a:buClr>
                <a:schemeClr val="dk1"/>
              </a:buClr>
              <a:buSzPts val="13000"/>
              <a:buFont typeface="Arial"/>
              <a:buChar char="•"/>
              <a:defRPr sz="13000" b="0" i="0" u="none" strike="noStrike" cap="none">
                <a:solidFill>
                  <a:schemeClr val="dk1"/>
                </a:solidFill>
                <a:latin typeface="Arial"/>
                <a:ea typeface="Arial"/>
                <a:cs typeface="Arial"/>
                <a:sym typeface="Arial"/>
              </a:defRPr>
            </a:lvl3pPr>
            <a:lvl4pPr marL="1828800" marR="0" lvl="3"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4pPr>
            <a:lvl5pPr marL="2286000" marR="0" lvl="4"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5pPr>
            <a:lvl6pPr marL="2743200" marR="0" lvl="5"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6pPr>
            <a:lvl7pPr marL="3200400" marR="0" lvl="6"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7pPr>
            <a:lvl8pPr marL="3657600" marR="0" lvl="7"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8pPr>
            <a:lvl9pPr marL="4114800" marR="0" lvl="8"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43"/>
        <p:cNvGrpSpPr/>
        <p:nvPr/>
      </p:nvGrpSpPr>
      <p:grpSpPr>
        <a:xfrm>
          <a:off x="0" y="0"/>
          <a:ext cx="0" cy="0"/>
          <a:chOff x="0" y="0"/>
          <a:chExt cx="0" cy="0"/>
        </a:xfrm>
      </p:grpSpPr>
      <p:sp>
        <p:nvSpPr>
          <p:cNvPr id="44" name="Google Shape;44;p13"/>
          <p:cNvSpPr txBox="1">
            <a:spLocks noGrp="1"/>
          </p:cNvSpPr>
          <p:nvPr>
            <p:ph type="title"/>
          </p:nvPr>
        </p:nvSpPr>
        <p:spPr>
          <a:xfrm rot="5400000">
            <a:off x="26854150" y="11129963"/>
            <a:ext cx="30716538" cy="11339512"/>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45" name="Google Shape;45;p13"/>
          <p:cNvSpPr txBox="1">
            <a:spLocks noGrp="1"/>
          </p:cNvSpPr>
          <p:nvPr>
            <p:ph type="body" idx="1"/>
          </p:nvPr>
        </p:nvSpPr>
        <p:spPr>
          <a:xfrm rot="5400000">
            <a:off x="4096544" y="-135731"/>
            <a:ext cx="30716538" cy="33870900"/>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a:buChar char="•"/>
              <a:defRPr sz="17200" b="0" i="0" u="none" strike="noStrike" cap="none">
                <a:solidFill>
                  <a:schemeClr val="dk1"/>
                </a:solidFill>
                <a:latin typeface="Arial"/>
                <a:ea typeface="Arial"/>
                <a:cs typeface="Arial"/>
                <a:sym typeface="Arial"/>
              </a:defRPr>
            </a:lvl1pPr>
            <a:lvl2pPr marL="914400" marR="0" lvl="1" indent="-1181100" algn="l" rtl="0">
              <a:spcBef>
                <a:spcPts val="3000"/>
              </a:spcBef>
              <a:spcAft>
                <a:spcPts val="0"/>
              </a:spcAft>
              <a:buClr>
                <a:schemeClr val="dk1"/>
              </a:buClr>
              <a:buSzPts val="15000"/>
              <a:buFont typeface="Arial"/>
              <a:buChar char="–"/>
              <a:defRPr sz="15000" b="0" i="0" u="none" strike="noStrike" cap="none">
                <a:solidFill>
                  <a:schemeClr val="dk1"/>
                </a:solidFill>
                <a:latin typeface="Arial"/>
                <a:ea typeface="Arial"/>
                <a:cs typeface="Arial"/>
                <a:sym typeface="Arial"/>
              </a:defRPr>
            </a:lvl2pPr>
            <a:lvl3pPr marL="1371600" marR="0" lvl="2" indent="-1054100" algn="l" rtl="0">
              <a:spcBef>
                <a:spcPts val="2600"/>
              </a:spcBef>
              <a:spcAft>
                <a:spcPts val="0"/>
              </a:spcAft>
              <a:buClr>
                <a:schemeClr val="dk1"/>
              </a:buClr>
              <a:buSzPts val="13000"/>
              <a:buFont typeface="Arial"/>
              <a:buChar char="•"/>
              <a:defRPr sz="13000" b="0" i="0" u="none" strike="noStrike" cap="none">
                <a:solidFill>
                  <a:schemeClr val="dk1"/>
                </a:solidFill>
                <a:latin typeface="Arial"/>
                <a:ea typeface="Arial"/>
                <a:cs typeface="Arial"/>
                <a:sym typeface="Arial"/>
              </a:defRPr>
            </a:lvl3pPr>
            <a:lvl4pPr marL="1828800" marR="0" lvl="3"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4pPr>
            <a:lvl5pPr marL="2286000" marR="0" lvl="4"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5pPr>
            <a:lvl6pPr marL="2743200" marR="0" lvl="5"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6pPr>
            <a:lvl7pPr marL="3200400" marR="0" lvl="6"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7pPr>
            <a:lvl8pPr marL="3657600" marR="0" lvl="7"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8pPr>
            <a:lvl9pPr marL="4114800" marR="0" lvl="8"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3"/>
        <p:cNvGrpSpPr/>
        <p:nvPr/>
      </p:nvGrpSpPr>
      <p:grpSpPr>
        <a:xfrm>
          <a:off x="0" y="0"/>
          <a:ext cx="0" cy="0"/>
          <a:chOff x="0" y="0"/>
          <a:chExt cx="0" cy="0"/>
        </a:xfrm>
      </p:grpSpPr>
      <p:sp>
        <p:nvSpPr>
          <p:cNvPr id="14" name="Google Shape;14;p4"/>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15" name="Google Shape;15;p4"/>
          <p:cNvSpPr txBox="1">
            <a:spLocks noGrp="1"/>
          </p:cNvSpPr>
          <p:nvPr>
            <p:ph type="body" idx="1"/>
          </p:nvPr>
        </p:nvSpPr>
        <p:spPr>
          <a:xfrm>
            <a:off x="2519363" y="8399463"/>
            <a:ext cx="45362812" cy="23758525"/>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a:buChar char="•"/>
              <a:defRPr sz="17200" b="0" i="0" u="none" strike="noStrike" cap="none">
                <a:solidFill>
                  <a:schemeClr val="dk1"/>
                </a:solidFill>
                <a:latin typeface="Arial"/>
                <a:ea typeface="Arial"/>
                <a:cs typeface="Arial"/>
                <a:sym typeface="Arial"/>
              </a:defRPr>
            </a:lvl1pPr>
            <a:lvl2pPr marL="914400" marR="0" lvl="1" indent="-1181100" algn="l" rtl="0">
              <a:spcBef>
                <a:spcPts val="3000"/>
              </a:spcBef>
              <a:spcAft>
                <a:spcPts val="0"/>
              </a:spcAft>
              <a:buClr>
                <a:schemeClr val="dk1"/>
              </a:buClr>
              <a:buSzPts val="15000"/>
              <a:buFont typeface="Arial"/>
              <a:buChar char="–"/>
              <a:defRPr sz="15000" b="0" i="0" u="none" strike="noStrike" cap="none">
                <a:solidFill>
                  <a:schemeClr val="dk1"/>
                </a:solidFill>
                <a:latin typeface="Arial"/>
                <a:ea typeface="Arial"/>
                <a:cs typeface="Arial"/>
                <a:sym typeface="Arial"/>
              </a:defRPr>
            </a:lvl2pPr>
            <a:lvl3pPr marL="1371600" marR="0" lvl="2" indent="-1054100" algn="l" rtl="0">
              <a:spcBef>
                <a:spcPts val="2600"/>
              </a:spcBef>
              <a:spcAft>
                <a:spcPts val="0"/>
              </a:spcAft>
              <a:buClr>
                <a:schemeClr val="dk1"/>
              </a:buClr>
              <a:buSzPts val="13000"/>
              <a:buFont typeface="Arial"/>
              <a:buChar char="•"/>
              <a:defRPr sz="13000" b="0" i="0" u="none" strike="noStrike" cap="none">
                <a:solidFill>
                  <a:schemeClr val="dk1"/>
                </a:solidFill>
                <a:latin typeface="Arial"/>
                <a:ea typeface="Arial"/>
                <a:cs typeface="Arial"/>
                <a:sym typeface="Arial"/>
              </a:defRPr>
            </a:lvl3pPr>
            <a:lvl4pPr marL="1828800" marR="0" lvl="3"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4pPr>
            <a:lvl5pPr marL="2286000" marR="0" lvl="4"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5pPr>
            <a:lvl6pPr marL="2743200" marR="0" lvl="5"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6pPr>
            <a:lvl7pPr marL="3200400" marR="0" lvl="6"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7pPr>
            <a:lvl8pPr marL="3657600" marR="0" lvl="7"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8pPr>
            <a:lvl9pPr marL="4114800" marR="0" lvl="8"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sp>
        <p:nvSpPr>
          <p:cNvPr id="17" name="Google Shape;17;p5"/>
          <p:cNvSpPr txBox="1">
            <a:spLocks noGrp="1"/>
          </p:cNvSpPr>
          <p:nvPr>
            <p:ph type="title"/>
          </p:nvPr>
        </p:nvSpPr>
        <p:spPr>
          <a:xfrm>
            <a:off x="3981450" y="23133050"/>
            <a:ext cx="42841863" cy="71501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4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18" name="Google Shape;18;p5"/>
          <p:cNvSpPr txBox="1">
            <a:spLocks noGrp="1"/>
          </p:cNvSpPr>
          <p:nvPr>
            <p:ph type="body" idx="1"/>
          </p:nvPr>
        </p:nvSpPr>
        <p:spPr>
          <a:xfrm>
            <a:off x="3981450" y="15257463"/>
            <a:ext cx="42841863" cy="7875587"/>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L="1371600" marR="0" lvl="2" indent="-228600" algn="l" rtl="0">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2286000" marR="0" lvl="4"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2743200" marR="0" lvl="5"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3200400" marR="0" lvl="6"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3657600" marR="0" lvl="7"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4114800" marR="0" lvl="8"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
        <p:cNvGrpSpPr/>
        <p:nvPr/>
      </p:nvGrpSpPr>
      <p:grpSpPr>
        <a:xfrm>
          <a:off x="0" y="0"/>
          <a:ext cx="0" cy="0"/>
          <a:chOff x="0" y="0"/>
          <a:chExt cx="0" cy="0"/>
        </a:xfrm>
      </p:grpSpPr>
      <p:sp>
        <p:nvSpPr>
          <p:cNvPr id="20" name="Google Shape;20;p6"/>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21" name="Google Shape;21;p6"/>
          <p:cNvSpPr txBox="1">
            <a:spLocks noGrp="1"/>
          </p:cNvSpPr>
          <p:nvPr>
            <p:ph type="body" idx="1"/>
          </p:nvPr>
        </p:nvSpPr>
        <p:spPr>
          <a:xfrm>
            <a:off x="2519363" y="8399463"/>
            <a:ext cx="22604412" cy="23758525"/>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2" name="Google Shape;22;p6"/>
          <p:cNvSpPr txBox="1">
            <a:spLocks noGrp="1"/>
          </p:cNvSpPr>
          <p:nvPr>
            <p:ph type="body" idx="2"/>
          </p:nvPr>
        </p:nvSpPr>
        <p:spPr>
          <a:xfrm>
            <a:off x="25276175" y="8399463"/>
            <a:ext cx="22606000" cy="23758525"/>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25" name="Google Shape;25;p7"/>
          <p:cNvSpPr txBox="1">
            <a:spLocks noGrp="1"/>
          </p:cNvSpPr>
          <p:nvPr>
            <p:ph type="body" idx="1"/>
          </p:nvPr>
        </p:nvSpPr>
        <p:spPr>
          <a:xfrm>
            <a:off x="2519363" y="8058150"/>
            <a:ext cx="22269450" cy="335915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26" name="Google Shape;26;p7"/>
          <p:cNvSpPr txBox="1">
            <a:spLocks noGrp="1"/>
          </p:cNvSpPr>
          <p:nvPr>
            <p:ph type="body" idx="2"/>
          </p:nvPr>
        </p:nvSpPr>
        <p:spPr>
          <a:xfrm>
            <a:off x="2519363" y="11417300"/>
            <a:ext cx="22269450" cy="207406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7" name="Google Shape;27;p7"/>
          <p:cNvSpPr txBox="1">
            <a:spLocks noGrp="1"/>
          </p:cNvSpPr>
          <p:nvPr>
            <p:ph type="body" idx="3"/>
          </p:nvPr>
        </p:nvSpPr>
        <p:spPr>
          <a:xfrm>
            <a:off x="25603200" y="8058150"/>
            <a:ext cx="22278975" cy="335915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28" name="Google Shape;28;p7"/>
          <p:cNvSpPr txBox="1">
            <a:spLocks noGrp="1"/>
          </p:cNvSpPr>
          <p:nvPr>
            <p:ph type="body" idx="4"/>
          </p:nvPr>
        </p:nvSpPr>
        <p:spPr>
          <a:xfrm>
            <a:off x="25603200" y="11417300"/>
            <a:ext cx="22278975" cy="207406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1"/>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2"/>
        <p:cNvGrpSpPr/>
        <p:nvPr/>
      </p:nvGrpSpPr>
      <p:grpSpPr>
        <a:xfrm>
          <a:off x="0" y="0"/>
          <a:ext cx="0" cy="0"/>
          <a:chOff x="0" y="0"/>
          <a:chExt cx="0" cy="0"/>
        </a:xfrm>
      </p:grpSpPr>
      <p:sp>
        <p:nvSpPr>
          <p:cNvPr id="33" name="Google Shape;33;p10"/>
          <p:cNvSpPr txBox="1">
            <a:spLocks noGrp="1"/>
          </p:cNvSpPr>
          <p:nvPr>
            <p:ph type="title"/>
          </p:nvPr>
        </p:nvSpPr>
        <p:spPr>
          <a:xfrm>
            <a:off x="2519363" y="1433513"/>
            <a:ext cx="16583025" cy="60991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34" name="Google Shape;34;p10"/>
          <p:cNvSpPr txBox="1">
            <a:spLocks noGrp="1"/>
          </p:cNvSpPr>
          <p:nvPr>
            <p:ph type="body" idx="1"/>
          </p:nvPr>
        </p:nvSpPr>
        <p:spPr>
          <a:xfrm>
            <a:off x="19705638" y="1433513"/>
            <a:ext cx="28176537" cy="30724475"/>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5" name="Google Shape;35;p10"/>
          <p:cNvSpPr txBox="1">
            <a:spLocks noGrp="1"/>
          </p:cNvSpPr>
          <p:nvPr>
            <p:ph type="body" idx="2"/>
          </p:nvPr>
        </p:nvSpPr>
        <p:spPr>
          <a:xfrm>
            <a:off x="2519363" y="7532688"/>
            <a:ext cx="16583025" cy="246253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6"/>
        <p:cNvGrpSpPr/>
        <p:nvPr/>
      </p:nvGrpSpPr>
      <p:grpSpPr>
        <a:xfrm>
          <a:off x="0" y="0"/>
          <a:ext cx="0" cy="0"/>
          <a:chOff x="0" y="0"/>
          <a:chExt cx="0" cy="0"/>
        </a:xfrm>
      </p:grpSpPr>
      <p:sp>
        <p:nvSpPr>
          <p:cNvPr id="37" name="Google Shape;37;p11"/>
          <p:cNvSpPr txBox="1">
            <a:spLocks noGrp="1"/>
          </p:cNvSpPr>
          <p:nvPr>
            <p:ph type="title"/>
          </p:nvPr>
        </p:nvSpPr>
        <p:spPr>
          <a:xfrm>
            <a:off x="9879013" y="25199975"/>
            <a:ext cx="30240287" cy="29749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38" name="Google Shape;38;p11"/>
          <p:cNvSpPr>
            <a:spLocks noGrp="1"/>
          </p:cNvSpPr>
          <p:nvPr>
            <p:ph type="pic" idx="2"/>
          </p:nvPr>
        </p:nvSpPr>
        <p:spPr>
          <a:xfrm>
            <a:off x="9879013" y="3216275"/>
            <a:ext cx="30240287" cy="21599525"/>
          </a:xfrm>
          <a:prstGeom prst="rect">
            <a:avLst/>
          </a:prstGeom>
          <a:noFill/>
          <a:ln>
            <a:noFill/>
          </a:ln>
        </p:spPr>
      </p:sp>
      <p:sp>
        <p:nvSpPr>
          <p:cNvPr id="39" name="Google Shape;39;p11"/>
          <p:cNvSpPr txBox="1">
            <a:spLocks noGrp="1"/>
          </p:cNvSpPr>
          <p:nvPr>
            <p:ph type="body" idx="1"/>
          </p:nvPr>
        </p:nvSpPr>
        <p:spPr>
          <a:xfrm>
            <a:off x="9879013" y="28174950"/>
            <a:ext cx="30240287" cy="4224338"/>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1"/>
          <p:cNvSpPr/>
          <p:nvPr/>
        </p:nvSpPr>
        <p:spPr>
          <a:xfrm>
            <a:off x="33786766" y="27761733"/>
            <a:ext cx="16156904" cy="7761931"/>
          </a:xfrm>
          <a:prstGeom prst="roundRect">
            <a:avLst>
              <a:gd name="adj" fmla="val 14112"/>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mj-lt"/>
              <a:ea typeface="Arial"/>
              <a:cs typeface="Arial"/>
              <a:sym typeface="Arial"/>
            </a:endParaRPr>
          </a:p>
        </p:txBody>
      </p:sp>
      <p:sp>
        <p:nvSpPr>
          <p:cNvPr id="52" name="Google Shape;52;p1"/>
          <p:cNvSpPr/>
          <p:nvPr/>
        </p:nvSpPr>
        <p:spPr>
          <a:xfrm>
            <a:off x="17208992" y="6511376"/>
            <a:ext cx="16229751" cy="29012289"/>
          </a:xfrm>
          <a:prstGeom prst="roundRect">
            <a:avLst>
              <a:gd name="adj" fmla="val 5746"/>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mj-lt"/>
              <a:ea typeface="Arial"/>
              <a:cs typeface="Arial"/>
              <a:sym typeface="Arial"/>
            </a:endParaRPr>
          </a:p>
        </p:txBody>
      </p:sp>
      <p:sp>
        <p:nvSpPr>
          <p:cNvPr id="53" name="Google Shape;53;p1"/>
          <p:cNvSpPr/>
          <p:nvPr/>
        </p:nvSpPr>
        <p:spPr>
          <a:xfrm>
            <a:off x="33718219" y="6625165"/>
            <a:ext cx="16302536" cy="10363707"/>
          </a:xfrm>
          <a:prstGeom prst="roundRect">
            <a:avLst>
              <a:gd name="adj" fmla="val 4816"/>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mj-lt"/>
              <a:ea typeface="Arial"/>
              <a:cs typeface="Arial"/>
              <a:sym typeface="Arial"/>
            </a:endParaRPr>
          </a:p>
        </p:txBody>
      </p:sp>
      <p:sp>
        <p:nvSpPr>
          <p:cNvPr id="54" name="Google Shape;54;p1"/>
          <p:cNvSpPr txBox="1"/>
          <p:nvPr/>
        </p:nvSpPr>
        <p:spPr>
          <a:xfrm>
            <a:off x="17365555" y="6548869"/>
            <a:ext cx="15070540" cy="1334961"/>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i="0" u="none" strike="noStrike" cap="none" dirty="0">
                <a:solidFill>
                  <a:schemeClr val="dk1"/>
                </a:solidFill>
                <a:latin typeface="+mj-lt"/>
                <a:ea typeface="Helvetica Neue"/>
                <a:cs typeface="Helvetica Neue"/>
                <a:sym typeface="Helvetica Neue"/>
              </a:rPr>
              <a:t>Research Methods</a:t>
            </a:r>
            <a:endParaRPr sz="8000" b="1" i="0" u="none" strike="noStrike" cap="none" dirty="0">
              <a:solidFill>
                <a:schemeClr val="dk1"/>
              </a:solidFill>
              <a:latin typeface="+mj-lt"/>
              <a:ea typeface="Helvetica Neue"/>
              <a:cs typeface="Helvetica Neue"/>
              <a:sym typeface="Helvetica Neue"/>
            </a:endParaRPr>
          </a:p>
        </p:txBody>
      </p:sp>
      <p:sp>
        <p:nvSpPr>
          <p:cNvPr id="55" name="Google Shape;55;p1"/>
          <p:cNvSpPr/>
          <p:nvPr/>
        </p:nvSpPr>
        <p:spPr>
          <a:xfrm>
            <a:off x="500633" y="316923"/>
            <a:ext cx="49633343" cy="5902789"/>
          </a:xfrm>
          <a:prstGeom prst="roundRect">
            <a:avLst>
              <a:gd name="adj" fmla="val 12161"/>
            </a:avLst>
          </a:prstGeom>
          <a:gradFill>
            <a:gsLst>
              <a:gs pos="0">
                <a:srgbClr val="A7C4FF"/>
              </a:gs>
              <a:gs pos="100000">
                <a:schemeClr val="lt1"/>
              </a:gs>
            </a:gsLst>
            <a:lin ang="5400000" scaled="0"/>
          </a:gradFill>
          <a:ln w="9525" cap="flat" cmpd="sng">
            <a:solidFill>
              <a:schemeClr val="dk1"/>
            </a:solidFill>
            <a:prstDash val="solid"/>
            <a:round/>
            <a:headEnd type="none" w="sm" len="sm"/>
            <a:tailEnd type="none" w="sm" len="sm"/>
          </a:ln>
        </p:spPr>
        <p:txBody>
          <a:bodyPr spcFirstLastPara="1" wrap="square" lIns="102825" tIns="51425" rIns="102825" bIns="51425" anchor="ctr" anchorCtr="0">
            <a:noAutofit/>
          </a:bodyPr>
          <a:lstStyle/>
          <a:p>
            <a:pPr marL="0" marR="0" lvl="0" indent="0" algn="ctr" rtl="0">
              <a:spcBef>
                <a:spcPts val="0"/>
              </a:spcBef>
              <a:spcAft>
                <a:spcPts val="0"/>
              </a:spcAft>
              <a:buNone/>
            </a:pPr>
            <a:endParaRPr sz="9600" b="0" i="0" u="none" strike="noStrike" cap="none">
              <a:solidFill>
                <a:schemeClr val="lt1"/>
              </a:solidFill>
              <a:latin typeface="+mj-lt"/>
              <a:ea typeface="Arial"/>
              <a:cs typeface="Arial"/>
              <a:sym typeface="Arial"/>
            </a:endParaRPr>
          </a:p>
        </p:txBody>
      </p:sp>
      <p:sp>
        <p:nvSpPr>
          <p:cNvPr id="56" name="Google Shape;56;p1"/>
          <p:cNvSpPr txBox="1"/>
          <p:nvPr/>
        </p:nvSpPr>
        <p:spPr>
          <a:xfrm>
            <a:off x="1582426" y="756800"/>
            <a:ext cx="46988400" cy="2566067"/>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dirty="0">
                <a:solidFill>
                  <a:schemeClr val="dk1"/>
                </a:solidFill>
                <a:latin typeface="+mj-lt"/>
              </a:rPr>
              <a:t>Distributed Investigation of Urban Green Areas and Their Influence on Air Temperature and Relative Humidity in São Paulo  </a:t>
            </a:r>
            <a:r>
              <a:rPr lang="en-US" sz="6600" dirty="0">
                <a:solidFill>
                  <a:schemeClr val="dk1"/>
                </a:solidFill>
                <a:latin typeface="+mj-lt"/>
              </a:rPr>
              <a:t>(Research Proposal)</a:t>
            </a:r>
            <a:endParaRPr sz="8000" dirty="0">
              <a:solidFill>
                <a:schemeClr val="dk1"/>
              </a:solidFill>
              <a:latin typeface="+mj-lt"/>
            </a:endParaRPr>
          </a:p>
        </p:txBody>
      </p:sp>
      <p:sp>
        <p:nvSpPr>
          <p:cNvPr id="59" name="Google Shape;59;p1"/>
          <p:cNvSpPr txBox="1"/>
          <p:nvPr/>
        </p:nvSpPr>
        <p:spPr>
          <a:xfrm>
            <a:off x="33439382" y="27963473"/>
            <a:ext cx="15915890" cy="1334961"/>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i="0" u="none" strike="noStrike" cap="none" dirty="0">
                <a:solidFill>
                  <a:schemeClr val="dk1"/>
                </a:solidFill>
                <a:latin typeface="+mj-lt"/>
                <a:ea typeface="Helvetica Neue"/>
                <a:cs typeface="Helvetica Neue"/>
                <a:sym typeface="Helvetica Neue"/>
              </a:rPr>
              <a:t>Bibliography</a:t>
            </a:r>
            <a:endParaRPr dirty="0">
              <a:latin typeface="+mj-lt"/>
            </a:endParaRPr>
          </a:p>
        </p:txBody>
      </p:sp>
      <p:sp>
        <p:nvSpPr>
          <p:cNvPr id="60" name="Google Shape;60;p1"/>
          <p:cNvSpPr txBox="1"/>
          <p:nvPr/>
        </p:nvSpPr>
        <p:spPr>
          <a:xfrm>
            <a:off x="16961102" y="7973348"/>
            <a:ext cx="16231048" cy="26384368"/>
          </a:xfrm>
          <a:prstGeom prst="rect">
            <a:avLst/>
          </a:prstGeom>
          <a:noFill/>
          <a:ln>
            <a:noFill/>
          </a:ln>
        </p:spPr>
        <p:txBody>
          <a:bodyPr spcFirstLastPara="1" wrap="square" lIns="68800" tIns="34400" rIns="68800" bIns="34400" anchor="t" anchorCtr="0">
            <a:spAutoFit/>
          </a:bodyPr>
          <a:lstStyle/>
          <a:p>
            <a:pPr marL="971550" marR="0" lvl="1" indent="-514350" algn="just" rtl="0">
              <a:spcBef>
                <a:spcPts val="0"/>
              </a:spcBef>
              <a:spcAft>
                <a:spcPts val="0"/>
              </a:spcAft>
              <a:buAutoNum type="arabicPeriod"/>
            </a:pPr>
            <a:r>
              <a:rPr lang="en-US" sz="3800" b="1" i="0" u="none" strike="noStrike" cap="none" dirty="0">
                <a:solidFill>
                  <a:schemeClr val="dk1"/>
                </a:solidFill>
                <a:latin typeface="+mj-lt"/>
                <a:ea typeface="Garamond"/>
                <a:cs typeface="Garamond"/>
                <a:sym typeface="Garamond"/>
              </a:rPr>
              <a:t>Distributed Environmental Monitoring</a:t>
            </a:r>
          </a:p>
          <a:p>
            <a:pPr marL="457200" marR="0" lvl="1" algn="just" rtl="0">
              <a:spcBef>
                <a:spcPts val="0"/>
              </a:spcBef>
              <a:spcAft>
                <a:spcPts val="0"/>
              </a:spcAft>
            </a:pPr>
            <a:r>
              <a:rPr lang="en-US" sz="3800" i="0" u="none" strike="noStrike" cap="none" dirty="0">
                <a:solidFill>
                  <a:schemeClr val="dk1"/>
                </a:solidFill>
                <a:latin typeface="+mj-lt"/>
                <a:ea typeface="Garamond"/>
                <a:cs typeface="Garamond"/>
                <a:sym typeface="Garamond"/>
              </a:rPr>
              <a:t>Approximately ten high school students will participate in this study, each deploying a low-cost environmental monitoring unit at their residence. The monitoring units consist of Arduino microcontrollers equipped with DHT11 sensors for measuring air temperature and relative humidity. Sensors will be installed indoors, away from direct sunlight and artificial heat sources, following consistent placement guidelines to reduce measurement bias.</a:t>
            </a:r>
          </a:p>
          <a:p>
            <a:pPr marL="457200" marR="0" lvl="1" algn="just" rtl="0">
              <a:spcBef>
                <a:spcPts val="0"/>
              </a:spcBef>
              <a:spcAft>
                <a:spcPts val="0"/>
              </a:spcAft>
            </a:pPr>
            <a:r>
              <a:rPr lang="en-US" sz="3800" i="0" u="none" strike="noStrike" cap="none" dirty="0">
                <a:solidFill>
                  <a:schemeClr val="dk1"/>
                </a:solidFill>
                <a:latin typeface="+mj-lt"/>
                <a:ea typeface="Garamond"/>
                <a:cs typeface="Garamond"/>
                <a:sym typeface="Garamond"/>
              </a:rPr>
              <a:t>Measurements will be recorded automatically at hourly intervals over a continuous weekend monitoring period, generating time-series datasets that capture short-term microclimatic variability across multiple urban locations.</a:t>
            </a:r>
          </a:p>
          <a:p>
            <a:pPr marL="457200" marR="0" lvl="1" algn="just" rtl="0">
              <a:spcBef>
                <a:spcPts val="0"/>
              </a:spcBef>
              <a:spcAft>
                <a:spcPts val="0"/>
              </a:spcAft>
            </a:pPr>
            <a:endParaRPr lang="en-US" sz="3800" b="1" i="0" u="none" strike="noStrike" cap="none" dirty="0">
              <a:solidFill>
                <a:schemeClr val="dk1"/>
              </a:solidFill>
              <a:latin typeface="+mj-lt"/>
              <a:ea typeface="Garamond"/>
              <a:cs typeface="Garamond"/>
              <a:sym typeface="Garamond"/>
            </a:endParaRPr>
          </a:p>
          <a:p>
            <a:pPr marL="457200" marR="0" lvl="1" algn="just" rtl="0">
              <a:spcBef>
                <a:spcPts val="0"/>
              </a:spcBef>
              <a:spcAft>
                <a:spcPts val="0"/>
              </a:spcAft>
            </a:pPr>
            <a:r>
              <a:rPr lang="en-US" sz="3800" b="1" i="0" u="none" strike="noStrike" cap="none" dirty="0">
                <a:solidFill>
                  <a:schemeClr val="dk1"/>
                </a:solidFill>
                <a:latin typeface="+mj-lt"/>
                <a:ea typeface="Garamond"/>
                <a:cs typeface="Garamond"/>
                <a:sym typeface="Garamond"/>
              </a:rPr>
              <a:t>2. Vegetation Cover Quantification</a:t>
            </a:r>
          </a:p>
          <a:p>
            <a:pPr marL="457200" marR="0" lvl="1" algn="just" rtl="0">
              <a:spcBef>
                <a:spcPts val="0"/>
              </a:spcBef>
              <a:spcAft>
                <a:spcPts val="0"/>
              </a:spcAft>
            </a:pPr>
            <a:r>
              <a:rPr lang="en-US" sz="3800" i="0" u="none" strike="noStrike" cap="none" dirty="0">
                <a:solidFill>
                  <a:schemeClr val="dk1"/>
                </a:solidFill>
                <a:latin typeface="+mj-lt"/>
                <a:ea typeface="Garamond"/>
                <a:cs typeface="Garamond"/>
                <a:sym typeface="Garamond"/>
              </a:rPr>
              <a:t>To characterize local land cover conditions, satellite images from Google Maps will be obtained for each monitoring location. A 50 m × 50 m buffer centered on each residence will be defined to represent the immediate urban environment influencing local microclimate.</a:t>
            </a:r>
          </a:p>
          <a:p>
            <a:pPr marL="457200" marR="0" lvl="1" algn="just" rtl="0">
              <a:spcBef>
                <a:spcPts val="0"/>
              </a:spcBef>
              <a:spcAft>
                <a:spcPts val="0"/>
              </a:spcAft>
            </a:pPr>
            <a:r>
              <a:rPr lang="en-US" sz="3800" i="0" u="none" strike="noStrike" cap="none" dirty="0">
                <a:solidFill>
                  <a:schemeClr val="dk1"/>
                </a:solidFill>
                <a:latin typeface="+mj-lt"/>
                <a:ea typeface="Garamond"/>
                <a:cs typeface="Garamond"/>
                <a:sym typeface="Garamond"/>
              </a:rPr>
              <a:t>Vegetation cover within each buffer will be quantified using Python-based image processing techniques, including color-based segmentation to distinguish green areas from impervious surfaces. The resulting metric will be expressed as the percentage of green area within the buffer for each site.</a:t>
            </a:r>
          </a:p>
          <a:p>
            <a:pPr marL="457200" marR="0" lvl="1" algn="just" rtl="0">
              <a:spcBef>
                <a:spcPts val="0"/>
              </a:spcBef>
              <a:spcAft>
                <a:spcPts val="0"/>
              </a:spcAft>
            </a:pPr>
            <a:endParaRPr lang="en-US" sz="3800" b="1" i="0" u="none" strike="noStrike" cap="none" dirty="0">
              <a:solidFill>
                <a:schemeClr val="dk1"/>
              </a:solidFill>
              <a:latin typeface="+mj-lt"/>
              <a:ea typeface="Garamond"/>
              <a:cs typeface="Garamond"/>
              <a:sym typeface="Garamond"/>
            </a:endParaRPr>
          </a:p>
          <a:p>
            <a:pPr marL="457200" marR="0" lvl="1" algn="just" rtl="0">
              <a:spcBef>
                <a:spcPts val="0"/>
              </a:spcBef>
              <a:spcAft>
                <a:spcPts val="0"/>
              </a:spcAft>
            </a:pPr>
            <a:r>
              <a:rPr lang="en-US" sz="3800" b="1" i="0" u="none" strike="noStrike" cap="none" dirty="0">
                <a:solidFill>
                  <a:schemeClr val="dk1"/>
                </a:solidFill>
                <a:latin typeface="+mj-lt"/>
                <a:ea typeface="Garamond"/>
                <a:cs typeface="Garamond"/>
                <a:sym typeface="Garamond"/>
              </a:rPr>
              <a:t>3. Data Analysis and Integration</a:t>
            </a:r>
          </a:p>
          <a:p>
            <a:pPr marL="457200" marR="0" lvl="1" algn="just" rtl="0">
              <a:spcBef>
                <a:spcPts val="0"/>
              </a:spcBef>
              <a:spcAft>
                <a:spcPts val="0"/>
              </a:spcAft>
            </a:pPr>
            <a:r>
              <a:rPr lang="en-US" sz="3800" i="0" u="none" strike="noStrike" cap="none" dirty="0">
                <a:solidFill>
                  <a:schemeClr val="dk1"/>
                </a:solidFill>
                <a:latin typeface="+mj-lt"/>
                <a:ea typeface="Garamond"/>
                <a:cs typeface="Garamond"/>
                <a:sym typeface="Garamond"/>
              </a:rPr>
              <a:t>Environmental data collected by students will be analyzed to compute:</a:t>
            </a:r>
          </a:p>
          <a:p>
            <a:pPr marL="914400" marR="0" lvl="1" indent="-457200" algn="just" rtl="0">
              <a:spcBef>
                <a:spcPts val="0"/>
              </a:spcBef>
              <a:spcAft>
                <a:spcPts val="0"/>
              </a:spcAft>
              <a:buFont typeface="Arial" panose="020B0604020202020204" pitchFamily="34" charset="0"/>
              <a:buChar char="•"/>
            </a:pPr>
            <a:r>
              <a:rPr lang="en-US" sz="3800" i="0" u="none" strike="noStrike" cap="none" dirty="0">
                <a:solidFill>
                  <a:schemeClr val="dk1"/>
                </a:solidFill>
                <a:latin typeface="+mj-lt"/>
                <a:ea typeface="Garamond"/>
                <a:cs typeface="Garamond"/>
                <a:sym typeface="Garamond"/>
              </a:rPr>
              <a:t>average air temperature</a:t>
            </a:r>
          </a:p>
          <a:p>
            <a:pPr marL="914400" marR="0" lvl="1" indent="-457200" algn="just" rtl="0">
              <a:spcBef>
                <a:spcPts val="0"/>
              </a:spcBef>
              <a:spcAft>
                <a:spcPts val="0"/>
              </a:spcAft>
              <a:buFont typeface="Arial" panose="020B0604020202020204" pitchFamily="34" charset="0"/>
              <a:buChar char="•"/>
            </a:pPr>
            <a:r>
              <a:rPr lang="en-US" sz="3800" i="0" u="none" strike="noStrike" cap="none" dirty="0">
                <a:solidFill>
                  <a:schemeClr val="dk1"/>
                </a:solidFill>
                <a:latin typeface="+mj-lt"/>
                <a:ea typeface="Garamond"/>
                <a:cs typeface="Garamond"/>
                <a:sym typeface="Garamond"/>
              </a:rPr>
              <a:t>average relative humidity</a:t>
            </a:r>
          </a:p>
          <a:p>
            <a:pPr marL="914400" marR="0" lvl="1" indent="-457200" algn="just" rtl="0">
              <a:spcBef>
                <a:spcPts val="0"/>
              </a:spcBef>
              <a:spcAft>
                <a:spcPts val="0"/>
              </a:spcAft>
              <a:buFont typeface="Arial" panose="020B0604020202020204" pitchFamily="34" charset="0"/>
              <a:buChar char="•"/>
            </a:pPr>
            <a:r>
              <a:rPr lang="en-US" sz="3800" i="0" u="none" strike="noStrike" cap="none" dirty="0">
                <a:solidFill>
                  <a:schemeClr val="dk1"/>
                </a:solidFill>
                <a:latin typeface="+mj-lt"/>
                <a:ea typeface="Garamond"/>
                <a:cs typeface="Garamond"/>
                <a:sym typeface="Garamond"/>
              </a:rPr>
              <a:t>temporal variability over the monitoring period</a:t>
            </a:r>
          </a:p>
          <a:p>
            <a:pPr marL="457200" marR="0" lvl="1" algn="just" rtl="0">
              <a:spcBef>
                <a:spcPts val="0"/>
              </a:spcBef>
              <a:spcAft>
                <a:spcPts val="0"/>
              </a:spcAft>
            </a:pPr>
            <a:r>
              <a:rPr lang="en-US" sz="3800" i="0" u="none" strike="noStrike" cap="none" dirty="0">
                <a:solidFill>
                  <a:schemeClr val="dk1"/>
                </a:solidFill>
                <a:latin typeface="+mj-lt"/>
                <a:ea typeface="Garamond"/>
                <a:cs typeface="Garamond"/>
                <a:sym typeface="Garamond"/>
              </a:rPr>
              <a:t>These metrics will be compared across sites and examined in relation to local vegetation density. To contextualize the student-generated datasets, historical Atmosphere data from the GLOBE database (air temperature and relative humidity) from locations near São Paulo will be used as a reference </a:t>
            </a:r>
            <a:r>
              <a:rPr lang="en-US" sz="3800" i="0" u="none" strike="noStrike" cap="none" dirty="0" err="1">
                <a:solidFill>
                  <a:schemeClr val="dk1"/>
                </a:solidFill>
                <a:latin typeface="+mj-lt"/>
                <a:ea typeface="Garamond"/>
                <a:cs typeface="Garamond"/>
                <a:sym typeface="Garamond"/>
              </a:rPr>
              <a:t>baseline.This</a:t>
            </a:r>
            <a:r>
              <a:rPr lang="en-US" sz="3800" i="0" u="none" strike="noStrike" cap="none" dirty="0">
                <a:solidFill>
                  <a:schemeClr val="dk1"/>
                </a:solidFill>
                <a:latin typeface="+mj-lt"/>
                <a:ea typeface="Garamond"/>
                <a:cs typeface="Garamond"/>
                <a:sym typeface="Garamond"/>
              </a:rPr>
              <a:t> multi-layered analysis integrates ground-based sensor data, satellite-derived land cover information, and institutional GLOBE observations, enabling the investigation of neighborhood-scale urban microclimate patterns.</a:t>
            </a:r>
          </a:p>
          <a:p>
            <a:pPr marL="457200" marR="0" lvl="1" algn="just" rtl="0">
              <a:spcBef>
                <a:spcPts val="0"/>
              </a:spcBef>
              <a:spcAft>
                <a:spcPts val="0"/>
              </a:spcAft>
            </a:pPr>
            <a:endParaRPr lang="en-US" sz="3800" dirty="0">
              <a:solidFill>
                <a:schemeClr val="dk1"/>
              </a:solidFill>
              <a:latin typeface="+mj-lt"/>
              <a:ea typeface="Garamond"/>
              <a:cs typeface="Garamond"/>
              <a:sym typeface="Garamond"/>
            </a:endParaRPr>
          </a:p>
          <a:p>
            <a:pPr marL="457200" marR="0" lvl="1" algn="just" rtl="0">
              <a:spcBef>
                <a:spcPts val="0"/>
              </a:spcBef>
              <a:spcAft>
                <a:spcPts val="0"/>
              </a:spcAft>
            </a:pPr>
            <a:r>
              <a:rPr lang="en-US" sz="3800" b="1" i="0" u="none" strike="noStrike" cap="none" dirty="0">
                <a:solidFill>
                  <a:schemeClr val="dk1"/>
                </a:solidFill>
                <a:latin typeface="+mj-lt"/>
                <a:ea typeface="Garamond"/>
                <a:cs typeface="Garamond"/>
                <a:sym typeface="Garamond"/>
              </a:rPr>
              <a:t>4. Educational and Scientific Validity</a:t>
            </a:r>
          </a:p>
          <a:p>
            <a:pPr marL="457200" marR="0" lvl="1" algn="just" rtl="0">
              <a:spcBef>
                <a:spcPts val="0"/>
              </a:spcBef>
              <a:spcAft>
                <a:spcPts val="0"/>
              </a:spcAft>
            </a:pPr>
            <a:r>
              <a:rPr lang="en-US" sz="3800" i="0" u="none" strike="noStrike" cap="none" dirty="0">
                <a:solidFill>
                  <a:schemeClr val="dk1"/>
                </a:solidFill>
                <a:latin typeface="+mj-lt"/>
                <a:ea typeface="Garamond"/>
                <a:cs typeface="Garamond"/>
                <a:sym typeface="Garamond"/>
              </a:rPr>
              <a:t>The methodology emphasizes both scientific rigor and educational accessibility. By employing low-cost sensors, simple automation, and open-source programming tools, the study design is replicable in other schools and cities. Students actively engage in instrument deployment, data collection, spatial analysis, and interpretation, reinforcing core scientific practices aligned with the GLOBE Science Process.</a:t>
            </a:r>
            <a:endParaRPr lang="en-US" sz="3800" i="0" u="none" strike="noStrike" cap="none" dirty="0">
              <a:solidFill>
                <a:schemeClr val="dk1"/>
              </a:solidFill>
              <a:latin typeface="+mj-lt"/>
              <a:ea typeface="Times New Roman"/>
              <a:cs typeface="Times New Roman"/>
              <a:sym typeface="Times New Roman"/>
            </a:endParaRPr>
          </a:p>
        </p:txBody>
      </p:sp>
      <p:sp>
        <p:nvSpPr>
          <p:cNvPr id="61" name="Google Shape;61;p1"/>
          <p:cNvSpPr txBox="1"/>
          <p:nvPr/>
        </p:nvSpPr>
        <p:spPr>
          <a:xfrm>
            <a:off x="34008471" y="29571933"/>
            <a:ext cx="15713494" cy="5671005"/>
          </a:xfrm>
          <a:prstGeom prst="rect">
            <a:avLst/>
          </a:prstGeom>
          <a:noFill/>
          <a:ln>
            <a:noFill/>
          </a:ln>
        </p:spPr>
        <p:txBody>
          <a:bodyPr spcFirstLastPara="1" wrap="square" lIns="68800" tIns="34400" rIns="68800" bIns="34400" anchor="t" anchorCtr="0">
            <a:spAutoFit/>
          </a:bodyPr>
          <a:lstStyle/>
          <a:p>
            <a:pPr marL="915988" lvl="1" indent="-571500">
              <a:buClr>
                <a:schemeClr val="dk1"/>
              </a:buClr>
              <a:buSzPts val="3200"/>
              <a:buFont typeface="Arial"/>
              <a:buChar char="•"/>
            </a:pPr>
            <a:r>
              <a:rPr lang="en-US" sz="2800" dirty="0">
                <a:solidFill>
                  <a:schemeClr val="dk1"/>
                </a:solidFill>
                <a:latin typeface="+mj-lt"/>
                <a:ea typeface="Garamond"/>
                <a:cs typeface="Garamond"/>
                <a:sym typeface="Garamond"/>
              </a:rPr>
              <a:t>Yang, S., Wang, L. L., Stathopoulos, T., &amp; </a:t>
            </a:r>
            <a:r>
              <a:rPr lang="en-US" sz="2800" dirty="0" err="1">
                <a:solidFill>
                  <a:schemeClr val="dk1"/>
                </a:solidFill>
                <a:latin typeface="+mj-lt"/>
                <a:ea typeface="Garamond"/>
                <a:cs typeface="Garamond"/>
                <a:sym typeface="Garamond"/>
              </a:rPr>
              <a:t>Marey</a:t>
            </a:r>
            <a:r>
              <a:rPr lang="en-US" sz="2800" dirty="0">
                <a:solidFill>
                  <a:schemeClr val="dk1"/>
                </a:solidFill>
                <a:latin typeface="+mj-lt"/>
                <a:ea typeface="Garamond"/>
                <a:cs typeface="Garamond"/>
                <a:sym typeface="Garamond"/>
              </a:rPr>
              <a:t>, A. M. (2023). Urban microclimate and its impact on built environment: A review. Building and Environment, 238, 110334. https://doi.org/10.1016/j.buildenv.2023.110334</a:t>
            </a:r>
          </a:p>
          <a:p>
            <a:pPr marL="915988" lvl="1" indent="-571500">
              <a:buClr>
                <a:schemeClr val="dk1"/>
              </a:buClr>
              <a:buSzPts val="3200"/>
              <a:buFont typeface="Arial"/>
              <a:buChar char="•"/>
            </a:pPr>
            <a:r>
              <a:rPr lang="en-US" sz="2800" dirty="0" err="1">
                <a:solidFill>
                  <a:schemeClr val="dk1"/>
                </a:solidFill>
                <a:latin typeface="+mj-lt"/>
                <a:ea typeface="Garamond"/>
                <a:cs typeface="Garamond"/>
                <a:sym typeface="Garamond"/>
              </a:rPr>
              <a:t>Bherwani</a:t>
            </a:r>
            <a:r>
              <a:rPr lang="en-US" sz="2800" dirty="0">
                <a:solidFill>
                  <a:schemeClr val="dk1"/>
                </a:solidFill>
                <a:latin typeface="+mj-lt"/>
                <a:ea typeface="Garamond"/>
                <a:cs typeface="Garamond"/>
                <a:sym typeface="Garamond"/>
              </a:rPr>
              <a:t>, H., Singh, A., &amp; Kumar, R. (2020). Assessment methods of urban microclimate and its parameters: A critical review to take the research from lab to land. Urban Climate, 34, 100690. https://doi.org/10.1016/j.uclim.2020.100690</a:t>
            </a:r>
          </a:p>
          <a:p>
            <a:pPr marL="915988" lvl="1" indent="-571500">
              <a:buClr>
                <a:schemeClr val="dk1"/>
              </a:buClr>
              <a:buSzPts val="3200"/>
              <a:buFont typeface="Arial"/>
              <a:buChar char="•"/>
            </a:pPr>
            <a:r>
              <a:rPr lang="en-US" sz="2800" dirty="0">
                <a:solidFill>
                  <a:schemeClr val="dk1"/>
                </a:solidFill>
                <a:latin typeface="+mj-lt"/>
                <a:ea typeface="Garamond"/>
                <a:cs typeface="Garamond"/>
                <a:sym typeface="Garamond"/>
              </a:rPr>
              <a:t>García-Pardo, K. A., Moreno-Rangel, D., Domínguez-Amarillo, S., &amp; García-Chávez, J. R. (2022). Remote sensing for the assessment of ecosystem services provided by urban vegetation: A review of the methods applied. Urban Forestry &amp; Urban Greening, 74, 127636. https://doi.org/10.1016/j.ufug.2022.127636</a:t>
            </a:r>
          </a:p>
          <a:p>
            <a:pPr marL="915988" lvl="1" indent="-571500">
              <a:buClr>
                <a:schemeClr val="dk1"/>
              </a:buClr>
              <a:buSzPts val="3200"/>
              <a:buFont typeface="Arial"/>
              <a:buChar char="•"/>
            </a:pPr>
            <a:r>
              <a:rPr lang="en-US" sz="2800" dirty="0">
                <a:solidFill>
                  <a:schemeClr val="dk1"/>
                </a:solidFill>
                <a:latin typeface="+mj-lt"/>
                <a:ea typeface="Garamond"/>
                <a:cs typeface="Garamond"/>
                <a:sym typeface="Garamond"/>
              </a:rPr>
              <a:t>Pereira, P. F., &amp; Ramos, N. M. M. (2022). Low-cost Arduino-based temperature, relative humidity and CO₂ sensors: An assessment of their suitability for indoor built environments. Journal of Building Engineering, 60, 105151. https://doi.org/10.1016/j.jobe.2022.105151</a:t>
            </a:r>
            <a:endParaRPr sz="1200" dirty="0">
              <a:latin typeface="+mj-lt"/>
            </a:endParaRPr>
          </a:p>
        </p:txBody>
      </p:sp>
      <p:sp>
        <p:nvSpPr>
          <p:cNvPr id="62" name="Google Shape;62;p1"/>
          <p:cNvSpPr txBox="1"/>
          <p:nvPr/>
        </p:nvSpPr>
        <p:spPr>
          <a:xfrm>
            <a:off x="33784650" y="8262684"/>
            <a:ext cx="15694550" cy="7456109"/>
          </a:xfrm>
          <a:prstGeom prst="rect">
            <a:avLst/>
          </a:prstGeom>
          <a:noFill/>
          <a:ln>
            <a:noFill/>
          </a:ln>
        </p:spPr>
        <p:txBody>
          <a:bodyPr spcFirstLastPara="1" wrap="square" lIns="68800" tIns="34400" rIns="68800" bIns="34400" anchor="t" anchorCtr="0">
            <a:spAutoFit/>
          </a:bodyPr>
          <a:lstStyle/>
          <a:p>
            <a:pPr marL="457200" marR="0" lvl="1" indent="0" algn="just" rtl="0">
              <a:spcBef>
                <a:spcPts val="0"/>
              </a:spcBef>
              <a:spcAft>
                <a:spcPts val="0"/>
              </a:spcAft>
              <a:buNone/>
            </a:pPr>
            <a:r>
              <a:rPr lang="en-US" sz="4000" i="0" u="none" strike="noStrike" cap="none" dirty="0">
                <a:solidFill>
                  <a:schemeClr val="dk1"/>
                </a:solidFill>
                <a:latin typeface="+mj-lt"/>
                <a:ea typeface="Garamond"/>
                <a:cs typeface="Garamond"/>
                <a:sym typeface="Garamond"/>
              </a:rPr>
              <a:t>The study is expected to reveal measurable neighborhood-scale differences in air temperature and relative humidity associated with variations in urban vegetation cover. Residential locations surrounded by higher percentages of green areas are expected to exhibit lower average air temperatures and higher relative humidity compared to locations with limited </a:t>
            </a:r>
            <a:r>
              <a:rPr lang="en-US" sz="4000" i="0" u="none" strike="noStrike" cap="none" dirty="0" err="1">
                <a:solidFill>
                  <a:schemeClr val="dk1"/>
                </a:solidFill>
                <a:latin typeface="+mj-lt"/>
                <a:ea typeface="Garamond"/>
                <a:cs typeface="Garamond"/>
                <a:sym typeface="Garamond"/>
              </a:rPr>
              <a:t>vegetation.Temporal</a:t>
            </a:r>
            <a:r>
              <a:rPr lang="en-US" sz="4000" i="0" u="none" strike="noStrike" cap="none" dirty="0">
                <a:solidFill>
                  <a:schemeClr val="dk1"/>
                </a:solidFill>
                <a:latin typeface="+mj-lt"/>
                <a:ea typeface="Garamond"/>
                <a:cs typeface="Garamond"/>
                <a:sym typeface="Garamond"/>
              </a:rPr>
              <a:t> analysis of the hourly data is expected to highlight short-term microclimatic variability influenced by land cover characteristics. When contextualized with historical GLOBE Atmosphere data from nearby locations, the results are expected to support the role of urban vegetation in mitigating local heat and modifying humidity patterns within São Paulo’s urban environment.</a:t>
            </a:r>
            <a:endParaRPr sz="4000" dirty="0">
              <a:latin typeface="+mj-lt"/>
            </a:endParaRPr>
          </a:p>
        </p:txBody>
      </p:sp>
      <p:sp>
        <p:nvSpPr>
          <p:cNvPr id="63" name="Google Shape;63;p1"/>
          <p:cNvSpPr txBox="1"/>
          <p:nvPr/>
        </p:nvSpPr>
        <p:spPr>
          <a:xfrm>
            <a:off x="33768832" y="6786195"/>
            <a:ext cx="15070540" cy="1334961"/>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i="0" u="none" strike="noStrike" cap="none" dirty="0">
                <a:solidFill>
                  <a:schemeClr val="dk1"/>
                </a:solidFill>
                <a:latin typeface="+mj-lt"/>
                <a:ea typeface="Helvetica Neue"/>
                <a:cs typeface="Helvetica Neue"/>
                <a:sym typeface="Helvetica Neue"/>
              </a:rPr>
              <a:t>Results</a:t>
            </a:r>
            <a:endParaRPr sz="8000" b="1" i="0" u="none" strike="noStrike" cap="none" dirty="0">
              <a:solidFill>
                <a:schemeClr val="dk1"/>
              </a:solidFill>
              <a:latin typeface="+mj-lt"/>
              <a:ea typeface="Garamond"/>
              <a:cs typeface="Garamond"/>
              <a:sym typeface="Garamond"/>
            </a:endParaRPr>
          </a:p>
        </p:txBody>
      </p:sp>
      <p:sp>
        <p:nvSpPr>
          <p:cNvPr id="65" name="Google Shape;65;p1"/>
          <p:cNvSpPr/>
          <p:nvPr/>
        </p:nvSpPr>
        <p:spPr>
          <a:xfrm>
            <a:off x="467924" y="6548473"/>
            <a:ext cx="16548400" cy="8767597"/>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mj-lt"/>
              <a:ea typeface="Arial"/>
              <a:cs typeface="Arial"/>
              <a:sym typeface="Arial"/>
            </a:endParaRPr>
          </a:p>
        </p:txBody>
      </p:sp>
      <p:sp>
        <p:nvSpPr>
          <p:cNvPr id="66" name="Google Shape;66;p1"/>
          <p:cNvSpPr txBox="1"/>
          <p:nvPr/>
        </p:nvSpPr>
        <p:spPr>
          <a:xfrm>
            <a:off x="1185420" y="6548473"/>
            <a:ext cx="14921162" cy="132343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000" b="1" i="0" u="none" strike="noStrike" cap="none">
                <a:solidFill>
                  <a:schemeClr val="dk1"/>
                </a:solidFill>
                <a:latin typeface="+mj-lt"/>
                <a:ea typeface="Helvetica Neue"/>
                <a:cs typeface="Helvetica Neue"/>
                <a:sym typeface="Helvetica Neue"/>
              </a:rPr>
              <a:t>Abstract</a:t>
            </a:r>
            <a:endParaRPr>
              <a:latin typeface="+mj-lt"/>
            </a:endParaRPr>
          </a:p>
        </p:txBody>
      </p:sp>
      <p:sp>
        <p:nvSpPr>
          <p:cNvPr id="67" name="Google Shape;67;p1"/>
          <p:cNvSpPr/>
          <p:nvPr/>
        </p:nvSpPr>
        <p:spPr>
          <a:xfrm>
            <a:off x="467925" y="15538882"/>
            <a:ext cx="16639900" cy="4186350"/>
          </a:xfrm>
          <a:prstGeom prst="roundRect">
            <a:avLst>
              <a:gd name="adj" fmla="val 22852"/>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mj-lt"/>
              <a:ea typeface="Arial"/>
              <a:cs typeface="Arial"/>
              <a:sym typeface="Arial"/>
            </a:endParaRPr>
          </a:p>
        </p:txBody>
      </p:sp>
      <p:sp>
        <p:nvSpPr>
          <p:cNvPr id="68" name="Google Shape;68;p1"/>
          <p:cNvSpPr txBox="1"/>
          <p:nvPr/>
        </p:nvSpPr>
        <p:spPr>
          <a:xfrm>
            <a:off x="1048692" y="15559151"/>
            <a:ext cx="14921162" cy="132343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000" b="1" dirty="0">
                <a:solidFill>
                  <a:schemeClr val="dk1"/>
                </a:solidFill>
                <a:latin typeface="+mj-lt"/>
                <a:ea typeface="Helvetica Neue"/>
                <a:cs typeface="Helvetica Neue"/>
                <a:sym typeface="Helvetica Neue"/>
              </a:rPr>
              <a:t>Research Question</a:t>
            </a:r>
            <a:endParaRPr sz="8000" b="1" dirty="0">
              <a:solidFill>
                <a:schemeClr val="dk1"/>
              </a:solidFill>
              <a:latin typeface="+mj-lt"/>
              <a:ea typeface="Garamond"/>
              <a:cs typeface="Garamond"/>
              <a:sym typeface="Garamond"/>
            </a:endParaRPr>
          </a:p>
        </p:txBody>
      </p:sp>
      <p:sp>
        <p:nvSpPr>
          <p:cNvPr id="69" name="Google Shape;69;p1"/>
          <p:cNvSpPr/>
          <p:nvPr/>
        </p:nvSpPr>
        <p:spPr>
          <a:xfrm>
            <a:off x="500635" y="19948045"/>
            <a:ext cx="16504731" cy="15651644"/>
          </a:xfrm>
          <a:prstGeom prst="roundRect">
            <a:avLst>
              <a:gd name="adj" fmla="val 5151"/>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mj-lt"/>
              <a:ea typeface="Arial"/>
              <a:cs typeface="Arial"/>
              <a:sym typeface="Arial"/>
            </a:endParaRPr>
          </a:p>
        </p:txBody>
      </p:sp>
      <p:sp>
        <p:nvSpPr>
          <p:cNvPr id="70" name="Google Shape;70;p1"/>
          <p:cNvSpPr txBox="1"/>
          <p:nvPr/>
        </p:nvSpPr>
        <p:spPr>
          <a:xfrm>
            <a:off x="828699" y="19931502"/>
            <a:ext cx="15070540" cy="1334961"/>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u="none" dirty="0">
                <a:solidFill>
                  <a:schemeClr val="dk1"/>
                </a:solidFill>
                <a:latin typeface="+mj-lt"/>
                <a:ea typeface="Helvetica Neue"/>
                <a:cs typeface="Helvetica Neue"/>
                <a:sym typeface="Helvetica Neue"/>
              </a:rPr>
              <a:t>Introduction</a:t>
            </a:r>
            <a:endParaRPr sz="8000" b="1" u="none" dirty="0">
              <a:solidFill>
                <a:schemeClr val="dk1"/>
              </a:solidFill>
              <a:latin typeface="+mj-lt"/>
              <a:ea typeface="Garamond"/>
              <a:cs typeface="Garamond"/>
              <a:sym typeface="Garamond"/>
            </a:endParaRPr>
          </a:p>
        </p:txBody>
      </p:sp>
      <p:sp>
        <p:nvSpPr>
          <p:cNvPr id="71" name="Google Shape;71;p1"/>
          <p:cNvSpPr/>
          <p:nvPr/>
        </p:nvSpPr>
        <p:spPr>
          <a:xfrm>
            <a:off x="33859151" y="17288042"/>
            <a:ext cx="16157085" cy="10101499"/>
          </a:xfrm>
          <a:prstGeom prst="roundRect">
            <a:avLst>
              <a:gd name="adj" fmla="val 4167"/>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mj-lt"/>
              <a:ea typeface="Arial"/>
              <a:cs typeface="Arial"/>
              <a:sym typeface="Arial"/>
            </a:endParaRPr>
          </a:p>
        </p:txBody>
      </p:sp>
      <p:sp>
        <p:nvSpPr>
          <p:cNvPr id="72" name="Google Shape;72;p1"/>
          <p:cNvSpPr txBox="1"/>
          <p:nvPr/>
        </p:nvSpPr>
        <p:spPr>
          <a:xfrm>
            <a:off x="34452789" y="17342440"/>
            <a:ext cx="14921162" cy="132343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000" b="1" dirty="0">
                <a:solidFill>
                  <a:schemeClr val="dk1"/>
                </a:solidFill>
                <a:latin typeface="+mj-lt"/>
                <a:ea typeface="Helvetica Neue"/>
                <a:cs typeface="Helvetica Neue"/>
                <a:sym typeface="Helvetica Neue"/>
              </a:rPr>
              <a:t>Discussion</a:t>
            </a:r>
            <a:endParaRPr dirty="0">
              <a:latin typeface="+mj-lt"/>
            </a:endParaRPr>
          </a:p>
        </p:txBody>
      </p:sp>
      <p:sp>
        <p:nvSpPr>
          <p:cNvPr id="76" name="Google Shape;76;p1"/>
          <p:cNvSpPr txBox="1"/>
          <p:nvPr/>
        </p:nvSpPr>
        <p:spPr>
          <a:xfrm>
            <a:off x="33814147" y="18840493"/>
            <a:ext cx="15894485" cy="7848262"/>
          </a:xfrm>
          <a:prstGeom prst="rect">
            <a:avLst/>
          </a:prstGeom>
          <a:noFill/>
          <a:ln>
            <a:noFill/>
          </a:ln>
        </p:spPr>
        <p:txBody>
          <a:bodyPr spcFirstLastPara="1" wrap="square" lIns="91425" tIns="45700" rIns="91425" bIns="45700" anchor="t" anchorCtr="0">
            <a:spAutoFit/>
          </a:bodyPr>
          <a:lstStyle/>
          <a:p>
            <a:pPr marL="457200" marR="0" lvl="1" indent="0" algn="just" rtl="0">
              <a:spcBef>
                <a:spcPts val="0"/>
              </a:spcBef>
              <a:spcAft>
                <a:spcPts val="0"/>
              </a:spcAft>
              <a:buNone/>
            </a:pPr>
            <a:r>
              <a:rPr lang="en-US" sz="3600" i="0" u="none" strike="noStrike" cap="none" dirty="0">
                <a:solidFill>
                  <a:schemeClr val="dk1"/>
                </a:solidFill>
                <a:latin typeface="+mj-lt"/>
                <a:ea typeface="Garamond"/>
                <a:cs typeface="Garamond"/>
                <a:sym typeface="Garamond"/>
              </a:rPr>
              <a:t>This proposed study will allow the exploration of how urban form and vegetation distribution influence neighborhood-scale microclimates in a large metropolitan context. By combining distributed environmental measurements, satellite-based vegetation analysis, and GLOBE Atmosphere data, the project is expected to provide insights into localized thermal and humidity patterns that are often overlooked by single-site monitoring </a:t>
            </a:r>
            <a:r>
              <a:rPr lang="en-US" sz="3600" i="0" u="none" strike="noStrike" cap="none" dirty="0" err="1">
                <a:solidFill>
                  <a:schemeClr val="dk1"/>
                </a:solidFill>
                <a:latin typeface="+mj-lt"/>
                <a:ea typeface="Garamond"/>
                <a:cs typeface="Garamond"/>
                <a:sym typeface="Garamond"/>
              </a:rPr>
              <a:t>approaches.The</a:t>
            </a:r>
            <a:r>
              <a:rPr lang="en-US" sz="3600" i="0" u="none" strike="noStrike" cap="none" dirty="0">
                <a:solidFill>
                  <a:schemeClr val="dk1"/>
                </a:solidFill>
                <a:latin typeface="+mj-lt"/>
                <a:ea typeface="Garamond"/>
                <a:cs typeface="Garamond"/>
                <a:sym typeface="Garamond"/>
              </a:rPr>
              <a:t> study also presents methodological considerations, including sensor placement variability and short monitoring duration, which will be addressed through consistent deployment guidelines and comparative analysis across multiple sites. From an educational perspective, the project promotes student engagement with authentic scientific practices, data literacy, and urban sustainability issues, supporting interdisciplinary learning aligned with the GLOBE Science Process.</a:t>
            </a:r>
            <a:endParaRPr sz="3600" dirty="0">
              <a:solidFill>
                <a:schemeClr val="dk1"/>
              </a:solidFill>
              <a:latin typeface="+mj-lt"/>
              <a:ea typeface="Garamond"/>
              <a:cs typeface="Garamond"/>
              <a:sym typeface="Garamond"/>
            </a:endParaRPr>
          </a:p>
        </p:txBody>
      </p:sp>
      <p:sp>
        <p:nvSpPr>
          <p:cNvPr id="77" name="Google Shape;77;p1"/>
          <p:cNvSpPr txBox="1"/>
          <p:nvPr/>
        </p:nvSpPr>
        <p:spPr>
          <a:xfrm>
            <a:off x="531929" y="7837140"/>
            <a:ext cx="15862924" cy="6740266"/>
          </a:xfrm>
          <a:prstGeom prst="rect">
            <a:avLst/>
          </a:prstGeom>
          <a:noFill/>
          <a:ln>
            <a:noFill/>
          </a:ln>
        </p:spPr>
        <p:txBody>
          <a:bodyPr spcFirstLastPara="1" wrap="square" lIns="91425" tIns="45700" rIns="91425" bIns="45700" anchor="t" anchorCtr="0">
            <a:spAutoFit/>
          </a:bodyPr>
          <a:lstStyle/>
          <a:p>
            <a:pPr marL="457200" marR="0" lvl="1" indent="0" algn="just" rtl="0">
              <a:spcBef>
                <a:spcPts val="0"/>
              </a:spcBef>
              <a:spcAft>
                <a:spcPts val="0"/>
              </a:spcAft>
              <a:buNone/>
            </a:pPr>
            <a:r>
              <a:rPr lang="en-US" sz="3600" b="0" i="0" u="none" strike="noStrike" cap="none" dirty="0">
                <a:solidFill>
                  <a:schemeClr val="dk1"/>
                </a:solidFill>
                <a:latin typeface="+mj-lt"/>
                <a:ea typeface="Garamond"/>
                <a:cs typeface="Garamond"/>
                <a:sym typeface="Garamond"/>
              </a:rPr>
              <a:t>This research proposal investigates how urban green areas influence air temperature and relative humidity across different neighborhoods of São Paulo. A distributed network of Arduino-based sensors deployed at students’ residences will collect hourly environmental data, which will be integrated with satellite-based vegetation analysis and GLOBE Atmosphere database observations. The study combines environmental monitoring, data science, and education to explore neighborhood-scale urban microclimates in a large metropolitan context.</a:t>
            </a:r>
          </a:p>
          <a:p>
            <a:pPr marL="457200" marR="0" lvl="1" indent="0" algn="just" rtl="0">
              <a:spcBef>
                <a:spcPts val="0"/>
              </a:spcBef>
              <a:spcAft>
                <a:spcPts val="0"/>
              </a:spcAft>
              <a:buNone/>
            </a:pPr>
            <a:endParaRPr lang="en-US" sz="3600" b="0" i="0" u="none" strike="noStrike" cap="none" dirty="0">
              <a:solidFill>
                <a:schemeClr val="dk1"/>
              </a:solidFill>
              <a:latin typeface="+mj-lt"/>
              <a:ea typeface="Garamond"/>
              <a:cs typeface="Garamond"/>
              <a:sym typeface="Garamond"/>
            </a:endParaRPr>
          </a:p>
          <a:p>
            <a:pPr marL="457200" marR="0" lvl="1" indent="0" algn="just" rtl="0">
              <a:spcBef>
                <a:spcPts val="0"/>
              </a:spcBef>
              <a:spcAft>
                <a:spcPts val="0"/>
              </a:spcAft>
              <a:buNone/>
            </a:pPr>
            <a:r>
              <a:rPr lang="en-US" sz="3600" dirty="0">
                <a:solidFill>
                  <a:schemeClr val="dk1"/>
                </a:solidFill>
                <a:latin typeface="+mj-lt"/>
                <a:ea typeface="Garamond"/>
                <a:cs typeface="Garamond"/>
                <a:sym typeface="Garamond"/>
              </a:rPr>
              <a:t>Keywords: Urban microclimate; Urban green areas; Air temperature; Relative humidity; Urban heat island; Distributed environmental monitoring; Satellite data; GLOBE Atmosphere; Maker education; São Paulo</a:t>
            </a:r>
            <a:endParaRPr sz="3600" b="0" i="0" u="none" strike="noStrike" cap="none" dirty="0">
              <a:solidFill>
                <a:schemeClr val="dk1"/>
              </a:solidFill>
              <a:latin typeface="+mj-lt"/>
              <a:ea typeface="Garamond"/>
              <a:cs typeface="Garamond"/>
              <a:sym typeface="Garamond"/>
            </a:endParaRPr>
          </a:p>
        </p:txBody>
      </p:sp>
      <p:sp>
        <p:nvSpPr>
          <p:cNvPr id="78" name="Google Shape;78;p1"/>
          <p:cNvSpPr txBox="1"/>
          <p:nvPr/>
        </p:nvSpPr>
        <p:spPr>
          <a:xfrm>
            <a:off x="467924" y="16797608"/>
            <a:ext cx="15948369" cy="2308284"/>
          </a:xfrm>
          <a:prstGeom prst="rect">
            <a:avLst/>
          </a:prstGeom>
          <a:noFill/>
          <a:ln>
            <a:noFill/>
          </a:ln>
        </p:spPr>
        <p:txBody>
          <a:bodyPr spcFirstLastPara="1" wrap="square" lIns="91425" tIns="45700" rIns="91425" bIns="45700" anchor="t" anchorCtr="0">
            <a:spAutoFit/>
          </a:bodyPr>
          <a:lstStyle/>
          <a:p>
            <a:pPr marL="457200" marR="0" lvl="1" indent="0" algn="just" rtl="0">
              <a:spcBef>
                <a:spcPts val="0"/>
              </a:spcBef>
              <a:spcAft>
                <a:spcPts val="0"/>
              </a:spcAft>
              <a:buNone/>
            </a:pPr>
            <a:r>
              <a:rPr lang="en-US" sz="3600" b="0" i="0" u="none" strike="noStrike" cap="none" dirty="0">
                <a:solidFill>
                  <a:schemeClr val="dk1"/>
                </a:solidFill>
                <a:latin typeface="+mj-lt"/>
                <a:ea typeface="Garamond"/>
                <a:cs typeface="Garamond"/>
                <a:sym typeface="Garamond"/>
              </a:rPr>
              <a:t>How does the distribution of urban green areas influence air temperature and relative humidity in different neighborhoods of São Paulo? Are measurable microclimatic differences observed between residential areas with higher and lower vegetation density?</a:t>
            </a:r>
            <a:endParaRPr sz="3200" b="0" i="0" u="none" strike="noStrike" cap="none" dirty="0">
              <a:solidFill>
                <a:schemeClr val="dk1"/>
              </a:solidFill>
              <a:latin typeface="+mj-lt"/>
              <a:ea typeface="Garamond"/>
              <a:cs typeface="Garamond"/>
              <a:sym typeface="Garamond"/>
            </a:endParaRPr>
          </a:p>
        </p:txBody>
      </p:sp>
      <p:sp>
        <p:nvSpPr>
          <p:cNvPr id="79" name="Google Shape;79;p1"/>
          <p:cNvSpPr txBox="1"/>
          <p:nvPr/>
        </p:nvSpPr>
        <p:spPr>
          <a:xfrm>
            <a:off x="531929" y="21147711"/>
            <a:ext cx="15862922" cy="5632271"/>
          </a:xfrm>
          <a:prstGeom prst="rect">
            <a:avLst/>
          </a:prstGeom>
          <a:noFill/>
          <a:ln>
            <a:noFill/>
          </a:ln>
        </p:spPr>
        <p:txBody>
          <a:bodyPr spcFirstLastPara="1" wrap="square" lIns="91425" tIns="45700" rIns="91425" bIns="45700" anchor="t" anchorCtr="0">
            <a:spAutoFit/>
          </a:bodyPr>
          <a:lstStyle/>
          <a:p>
            <a:pPr marL="457200" marR="0" lvl="1" indent="0" algn="just" rtl="0">
              <a:spcBef>
                <a:spcPts val="0"/>
              </a:spcBef>
              <a:spcAft>
                <a:spcPts val="0"/>
              </a:spcAft>
              <a:buNone/>
            </a:pPr>
            <a:r>
              <a:rPr lang="en-US" sz="3600" b="0" i="0" u="none" strike="noStrike" cap="none" dirty="0">
                <a:solidFill>
                  <a:schemeClr val="dk1"/>
                </a:solidFill>
                <a:latin typeface="+mj-lt"/>
                <a:ea typeface="Garamond"/>
                <a:cs typeface="Garamond"/>
                <a:sym typeface="Garamond"/>
              </a:rPr>
              <a:t>Large metropolitan areas exhibit strong microclimatic contrasts due to differences in land use, vegetation cover, and urban density. In São Paulo, one of the largest megacities in the Southern Hemisphere, urban green areas such as parks, tree-lined streets, and forest fragments are unevenly distributed across the city (see satellite image, figure 1). These spatial contrasts create localized variations in air temperature and relative humidity, contributing to urban heat island effects. This project investigates how neighborhood-scale differences in vegetation cover influence urban microclimates, using distributed environmental measurements and spatial data analysis.</a:t>
            </a:r>
            <a:endParaRPr sz="1600" dirty="0">
              <a:latin typeface="+mj-lt"/>
            </a:endParaRPr>
          </a:p>
        </p:txBody>
      </p:sp>
      <p:pic>
        <p:nvPicPr>
          <p:cNvPr id="80" name="Google Shape;80;p1"/>
          <p:cNvPicPr preferRelativeResize="0"/>
          <p:nvPr/>
        </p:nvPicPr>
        <p:blipFill rotWithShape="1">
          <a:blip r:embed="rId3">
            <a:alphaModFix/>
          </a:blip>
          <a:srcRect/>
          <a:stretch/>
        </p:blipFill>
        <p:spPr>
          <a:xfrm>
            <a:off x="40541933" y="4185275"/>
            <a:ext cx="8832018" cy="1636900"/>
          </a:xfrm>
          <a:prstGeom prst="rect">
            <a:avLst/>
          </a:prstGeom>
          <a:noFill/>
          <a:ln w="9525" cap="flat" cmpd="sng">
            <a:solidFill>
              <a:srgbClr val="0046D2"/>
            </a:solidFill>
            <a:prstDash val="solid"/>
            <a:round/>
            <a:headEnd type="none" w="sm" len="sm"/>
            <a:tailEnd type="none" w="sm" len="sm"/>
          </a:ln>
        </p:spPr>
      </p:pic>
      <p:pic>
        <p:nvPicPr>
          <p:cNvPr id="85" name="Google Shape;85;p1" descr="Alunos da Rede Publica de São Paulo conhecem a Fecap – proximaetapa"/>
          <p:cNvPicPr preferRelativeResize="0"/>
          <p:nvPr/>
        </p:nvPicPr>
        <p:blipFill rotWithShape="1">
          <a:blip r:embed="rId4">
            <a:alphaModFix/>
          </a:blip>
          <a:srcRect/>
          <a:stretch/>
        </p:blipFill>
        <p:spPr>
          <a:xfrm>
            <a:off x="2012950" y="2997111"/>
            <a:ext cx="3136566" cy="3136566"/>
          </a:xfrm>
          <a:prstGeom prst="rect">
            <a:avLst/>
          </a:prstGeom>
          <a:noFill/>
          <a:ln>
            <a:noFill/>
          </a:ln>
        </p:spPr>
      </p:pic>
      <p:pic>
        <p:nvPicPr>
          <p:cNvPr id="1026" name="Picture 2">
            <a:extLst>
              <a:ext uri="{FF2B5EF4-FFF2-40B4-BE49-F238E27FC236}">
                <a16:creationId xmlns:a16="http://schemas.microsoft.com/office/drawing/2014/main" id="{9EF390B7-A610-C8B9-85A8-764256325D03}"/>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19956"/>
          <a:stretch/>
        </p:blipFill>
        <p:spPr bwMode="auto">
          <a:xfrm>
            <a:off x="2834783" y="27283260"/>
            <a:ext cx="10556729" cy="6329525"/>
          </a:xfrm>
          <a:prstGeom prst="rect">
            <a:avLst/>
          </a:prstGeom>
          <a:noFill/>
          <a:extLst>
            <a:ext uri="{909E8E84-426E-40DD-AFC4-6F175D3DCCD1}">
              <a14:hiddenFill xmlns:a14="http://schemas.microsoft.com/office/drawing/2010/main">
                <a:solidFill>
                  <a:srgbClr val="FFFFFF"/>
                </a:solidFill>
              </a14:hiddenFill>
            </a:ext>
          </a:extLst>
        </p:spPr>
      </p:pic>
      <p:sp>
        <p:nvSpPr>
          <p:cNvPr id="2" name="Google Shape;79;p1">
            <a:extLst>
              <a:ext uri="{FF2B5EF4-FFF2-40B4-BE49-F238E27FC236}">
                <a16:creationId xmlns:a16="http://schemas.microsoft.com/office/drawing/2014/main" id="{3DD65881-D1F0-6727-1EB2-FD28BCB4A7BC}"/>
              </a:ext>
            </a:extLst>
          </p:cNvPr>
          <p:cNvSpPr txBox="1"/>
          <p:nvPr/>
        </p:nvSpPr>
        <p:spPr>
          <a:xfrm>
            <a:off x="622732" y="33897303"/>
            <a:ext cx="15862922" cy="1077178"/>
          </a:xfrm>
          <a:prstGeom prst="rect">
            <a:avLst/>
          </a:prstGeom>
          <a:noFill/>
          <a:ln>
            <a:noFill/>
          </a:ln>
        </p:spPr>
        <p:txBody>
          <a:bodyPr spcFirstLastPara="1" wrap="square" lIns="91425" tIns="45700" rIns="91425" bIns="45700" anchor="t" anchorCtr="0">
            <a:spAutoFit/>
          </a:bodyPr>
          <a:lstStyle/>
          <a:p>
            <a:pPr marL="457200" marR="0" lvl="1" indent="0" algn="just" rtl="0">
              <a:spcBef>
                <a:spcPts val="0"/>
              </a:spcBef>
              <a:spcAft>
                <a:spcPts val="0"/>
              </a:spcAft>
              <a:buNone/>
            </a:pPr>
            <a:r>
              <a:rPr lang="en-US" sz="3200" b="0" i="0" u="none" strike="noStrike" cap="none" dirty="0">
                <a:solidFill>
                  <a:schemeClr val="dk1"/>
                </a:solidFill>
                <a:latin typeface="+mj-lt"/>
                <a:ea typeface="Garamond"/>
                <a:cs typeface="Garamond"/>
                <a:sym typeface="Garamond"/>
              </a:rPr>
              <a:t>Figure 1. Satellite image of São Paulo illustrating the heterogeneous distribution of urban green areas and densely built regions.</a:t>
            </a:r>
            <a:endParaRPr dirty="0">
              <a:latin typeface="+mj-lt"/>
            </a:endParaRPr>
          </a:p>
        </p:txBody>
      </p:sp>
      <p:sp>
        <p:nvSpPr>
          <p:cNvPr id="3" name="Retângulo 2">
            <a:extLst>
              <a:ext uri="{FF2B5EF4-FFF2-40B4-BE49-F238E27FC236}">
                <a16:creationId xmlns:a16="http://schemas.microsoft.com/office/drawing/2014/main" id="{EAC91F7A-1BC4-48BA-A876-077742925247}"/>
              </a:ext>
            </a:extLst>
          </p:cNvPr>
          <p:cNvSpPr/>
          <p:nvPr/>
        </p:nvSpPr>
        <p:spPr>
          <a:xfrm>
            <a:off x="7716906" y="3463543"/>
            <a:ext cx="32376012" cy="2677656"/>
          </a:xfrm>
          <a:prstGeom prst="rect">
            <a:avLst/>
          </a:prstGeom>
        </p:spPr>
        <p:txBody>
          <a:bodyPr wrap="square">
            <a:spAutoFit/>
          </a:bodyPr>
          <a:lstStyle/>
          <a:p>
            <a:pPr lvl="0" algn="ctr"/>
            <a:r>
              <a:rPr lang="pt-BR" sz="4800" i="1" dirty="0">
                <a:solidFill>
                  <a:schemeClr val="dk1"/>
                </a:solidFill>
                <a:ea typeface="Helvetica Neue"/>
                <a:cs typeface="Helvetica Neue"/>
                <a:sym typeface="Helvetica Neue"/>
              </a:rPr>
              <a:t>Bianca Coelho Ribeiro (</a:t>
            </a:r>
            <a:r>
              <a:rPr lang="pt-BR" sz="4800" i="1" dirty="0" err="1">
                <a:solidFill>
                  <a:schemeClr val="dk1"/>
                </a:solidFill>
                <a:ea typeface="Helvetica Neue"/>
                <a:cs typeface="Helvetica Neue"/>
                <a:sym typeface="Helvetica Neue"/>
              </a:rPr>
              <a:t>student</a:t>
            </a:r>
            <a:r>
              <a:rPr lang="pt-BR" sz="4800" i="1" dirty="0">
                <a:solidFill>
                  <a:schemeClr val="dk1"/>
                </a:solidFill>
                <a:ea typeface="Helvetica Neue"/>
                <a:cs typeface="Helvetica Neue"/>
                <a:sym typeface="Helvetica Neue"/>
              </a:rPr>
              <a:t>)</a:t>
            </a:r>
            <a:r>
              <a:rPr lang="pt-BR" sz="4800" i="1" baseline="30000" dirty="0">
                <a:solidFill>
                  <a:schemeClr val="dk1"/>
                </a:solidFill>
                <a:ea typeface="Helvetica Neue"/>
                <a:cs typeface="Helvetica Neue"/>
                <a:sym typeface="Helvetica Neue"/>
              </a:rPr>
              <a:t>1</a:t>
            </a:r>
            <a:r>
              <a:rPr lang="pt-BR" sz="4800" i="1" dirty="0">
                <a:solidFill>
                  <a:schemeClr val="dk1"/>
                </a:solidFill>
                <a:ea typeface="Helvetica Neue"/>
                <a:cs typeface="Helvetica Neue"/>
                <a:sym typeface="Helvetica Neue"/>
              </a:rPr>
              <a:t>; Maria Vitória Alves da Silva (</a:t>
            </a:r>
            <a:r>
              <a:rPr lang="pt-BR" sz="4800" i="1" dirty="0" err="1">
                <a:solidFill>
                  <a:schemeClr val="dk1"/>
                </a:solidFill>
                <a:ea typeface="Helvetica Neue"/>
                <a:cs typeface="Helvetica Neue"/>
                <a:sym typeface="Helvetica Neue"/>
              </a:rPr>
              <a:t>student</a:t>
            </a:r>
            <a:r>
              <a:rPr lang="pt-BR" sz="4800" i="1" dirty="0">
                <a:solidFill>
                  <a:schemeClr val="dk1"/>
                </a:solidFill>
                <a:ea typeface="Helvetica Neue"/>
                <a:cs typeface="Helvetica Neue"/>
                <a:sym typeface="Helvetica Neue"/>
              </a:rPr>
              <a:t>)</a:t>
            </a:r>
            <a:r>
              <a:rPr lang="pt-BR" sz="4800" i="1" baseline="30000" dirty="0">
                <a:solidFill>
                  <a:schemeClr val="dk1"/>
                </a:solidFill>
                <a:ea typeface="Helvetica Neue"/>
                <a:cs typeface="Helvetica Neue"/>
                <a:sym typeface="Helvetica Neue"/>
              </a:rPr>
              <a:t>1</a:t>
            </a:r>
            <a:r>
              <a:rPr lang="pt-BR" sz="4800" i="1" dirty="0">
                <a:solidFill>
                  <a:schemeClr val="dk1"/>
                </a:solidFill>
                <a:ea typeface="Helvetica Neue"/>
                <a:cs typeface="Helvetica Neue"/>
                <a:sym typeface="Helvetica Neue"/>
              </a:rPr>
              <a:t>; João Francisco Trencher Martins (</a:t>
            </a:r>
            <a:r>
              <a:rPr lang="pt-BR" sz="4800" i="1" dirty="0" err="1">
                <a:solidFill>
                  <a:schemeClr val="dk1"/>
                </a:solidFill>
                <a:ea typeface="Helvetica Neue"/>
                <a:cs typeface="Helvetica Neue"/>
                <a:sym typeface="Helvetica Neue"/>
              </a:rPr>
              <a:t>teacher</a:t>
            </a:r>
            <a:r>
              <a:rPr lang="pt-BR" sz="4800" i="1" dirty="0">
                <a:solidFill>
                  <a:schemeClr val="dk1"/>
                </a:solidFill>
                <a:ea typeface="Helvetica Neue"/>
                <a:cs typeface="Helvetica Neue"/>
                <a:sym typeface="Helvetica Neue"/>
              </a:rPr>
              <a:t>)</a:t>
            </a:r>
            <a:r>
              <a:rPr lang="pt-BR" sz="4800" i="1" baseline="30000" dirty="0">
                <a:solidFill>
                  <a:schemeClr val="dk1"/>
                </a:solidFill>
                <a:ea typeface="Helvetica Neue"/>
                <a:cs typeface="Helvetica Neue"/>
                <a:sym typeface="Helvetica Neue"/>
              </a:rPr>
              <a:t> 1</a:t>
            </a:r>
            <a:r>
              <a:rPr lang="pt-BR" sz="4800" i="1" dirty="0">
                <a:solidFill>
                  <a:schemeClr val="dk1"/>
                </a:solidFill>
                <a:ea typeface="Helvetica Neue"/>
                <a:cs typeface="Helvetica Neue"/>
                <a:sym typeface="Helvetica Neue"/>
              </a:rPr>
              <a:t>; </a:t>
            </a:r>
            <a:r>
              <a:rPr lang="pt-BR" sz="4800" i="1" dirty="0" err="1">
                <a:solidFill>
                  <a:schemeClr val="dk1"/>
                </a:solidFill>
                <a:ea typeface="Helvetica Neue"/>
                <a:cs typeface="Helvetica Neue"/>
                <a:sym typeface="Helvetica Neue"/>
              </a:rPr>
              <a:t>Rodnil</a:t>
            </a:r>
            <a:r>
              <a:rPr lang="pt-BR" sz="4800" i="1" dirty="0">
                <a:solidFill>
                  <a:schemeClr val="dk1"/>
                </a:solidFill>
                <a:ea typeface="Helvetica Neue"/>
                <a:cs typeface="Helvetica Neue"/>
                <a:sym typeface="Helvetica Neue"/>
              </a:rPr>
              <a:t> da Silva Moreira </a:t>
            </a:r>
            <a:r>
              <a:rPr lang="pt-BR" sz="4800" i="1" dirty="0" err="1">
                <a:solidFill>
                  <a:schemeClr val="dk1"/>
                </a:solidFill>
                <a:ea typeface="Helvetica Neue"/>
                <a:cs typeface="Helvetica Neue"/>
                <a:sym typeface="Helvetica Neue"/>
              </a:rPr>
              <a:t>Lisbôa</a:t>
            </a:r>
            <a:r>
              <a:rPr lang="pt-BR" sz="4800" i="1" dirty="0">
                <a:solidFill>
                  <a:schemeClr val="dk1"/>
                </a:solidFill>
                <a:ea typeface="Helvetica Neue"/>
                <a:cs typeface="Helvetica Neue"/>
                <a:sym typeface="Helvetica Neue"/>
              </a:rPr>
              <a:t> (</a:t>
            </a:r>
            <a:r>
              <a:rPr lang="pt-BR" sz="4800" i="1" dirty="0" err="1">
                <a:solidFill>
                  <a:schemeClr val="dk1"/>
                </a:solidFill>
                <a:ea typeface="Helvetica Neue"/>
                <a:cs typeface="Helvetica Neue"/>
                <a:sym typeface="Helvetica Neue"/>
              </a:rPr>
              <a:t>teacher</a:t>
            </a:r>
            <a:r>
              <a:rPr lang="pt-BR" sz="4800" i="1" dirty="0">
                <a:solidFill>
                  <a:schemeClr val="dk1"/>
                </a:solidFill>
                <a:ea typeface="Helvetica Neue"/>
                <a:cs typeface="Helvetica Neue"/>
                <a:sym typeface="Helvetica Neue"/>
              </a:rPr>
              <a:t>)</a:t>
            </a:r>
            <a:r>
              <a:rPr lang="pt-BR" sz="4800" i="1" baseline="30000" dirty="0">
                <a:solidFill>
                  <a:schemeClr val="dk1"/>
                </a:solidFill>
                <a:ea typeface="Helvetica Neue"/>
                <a:cs typeface="Helvetica Neue"/>
                <a:sym typeface="Helvetica Neue"/>
              </a:rPr>
              <a:t> 1</a:t>
            </a:r>
            <a:endParaRPr lang="pt-BR" sz="2000" i="1" baseline="30000" dirty="0">
              <a:solidFill>
                <a:schemeClr val="dk1"/>
              </a:solidFill>
              <a:ea typeface="Helvetica Neue"/>
              <a:cs typeface="Helvetica Neue"/>
              <a:sym typeface="Helvetica Neue"/>
            </a:endParaRPr>
          </a:p>
          <a:p>
            <a:pPr lvl="0" algn="ctr"/>
            <a:endParaRPr lang="pt-BR" sz="2000" i="1" dirty="0">
              <a:solidFill>
                <a:schemeClr val="dk1"/>
              </a:solidFill>
              <a:ea typeface="Helvetica Neue"/>
              <a:cs typeface="Helvetica Neue"/>
              <a:sym typeface="Helvetica Neue"/>
            </a:endParaRPr>
          </a:p>
          <a:p>
            <a:pPr lvl="0" algn="ctr"/>
            <a:r>
              <a:rPr lang="pt-BR" sz="4800" i="1" dirty="0">
                <a:solidFill>
                  <a:schemeClr val="dk1"/>
                </a:solidFill>
                <a:ea typeface="Helvetica Neue"/>
                <a:cs typeface="Helvetica Neue"/>
                <a:sym typeface="Helvetica Neue"/>
              </a:rPr>
              <a:t>1- Fundação Escola de Comércio Álvares Penteado (FECAP) -  São Paulo, </a:t>
            </a:r>
            <a:r>
              <a:rPr lang="pt-BR" sz="4800" i="1" dirty="0" err="1">
                <a:solidFill>
                  <a:schemeClr val="dk1"/>
                </a:solidFill>
                <a:ea typeface="Helvetica Neue"/>
                <a:cs typeface="Helvetica Neue"/>
                <a:sym typeface="Helvetica Neue"/>
              </a:rPr>
              <a:t>Brazil</a:t>
            </a:r>
            <a:endParaRPr lang="pt-BR" sz="4800" dirty="0">
              <a:solidFill>
                <a:schemeClr val="dk1"/>
              </a:solidFill>
              <a:ea typeface="Helvetica Neue"/>
              <a:cs typeface="Helvetica Neue"/>
              <a:sym typeface="Helvetica Neue"/>
            </a:endParaRP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1185</Words>
  <Application>Microsoft Office PowerPoint</Application>
  <PresentationFormat>Personalizar</PresentationFormat>
  <Paragraphs>41</Paragraphs>
  <Slides>1</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Helvetica Neue</vt:lpstr>
      <vt:lpstr>Times New Roman</vt:lpstr>
      <vt:lpstr>Arial</vt:lpstr>
      <vt:lpstr>Garamond</vt:lpstr>
      <vt:lpstr>Default Design</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Ethan Shulda;www.postersession.com</dc:creator>
  <cp:lastModifiedBy>João Francisco Trencher Martins</cp:lastModifiedBy>
  <cp:revision>4</cp:revision>
  <dcterms:created xsi:type="dcterms:W3CDTF">2008-12-04T00:20:37Z</dcterms:created>
  <dcterms:modified xsi:type="dcterms:W3CDTF">2026-01-30T23:15:40Z</dcterms:modified>
</cp:coreProperties>
</file>