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5999725" cx="50401525"/>
  <p:notesSz cx="6715125" cy="923925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195">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 uri="GoogleSlidesCustomDataVersion2">
      <go:slidesCustomData xmlns:go="http://customooxmlschemas.google.com/" r:id="rId11" roundtripDataSignature="AMtx7mgBL5owSCL/Eq4QPbVfXpgXg9l8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195" orient="horz"/>
        <p:guide pos="22425" orient="horz"/>
        <p:guide pos="2349" orient="horz"/>
        <p:guide pos="15875"/>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09888" cy="461963"/>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9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9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9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9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03650" y="0"/>
            <a:ext cx="2909888" cy="461963"/>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9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9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9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9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931863" y="692150"/>
            <a:ext cx="4852987" cy="3465513"/>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671513" y="4389438"/>
            <a:ext cx="5372100" cy="41576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775700"/>
            <a:ext cx="2909888" cy="46196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2pPr>
            <a:lvl3pPr lvl="2"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3pPr>
            <a:lvl4pPr lvl="3"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4pPr>
            <a:lvl5pPr lvl="4" marR="0" rtl="0" algn="ctr">
              <a:spcBef>
                <a:spcPts val="0"/>
              </a:spcBef>
              <a:spcAft>
                <a:spcPts val="0"/>
              </a:spcAft>
              <a:buSzPts val="1400"/>
              <a:buNone/>
              <a:defRPr b="0" i="0" sz="96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96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96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96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9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03650" y="8775700"/>
            <a:ext cx="2909888" cy="46196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2" type="sldNum"/>
          </p:nvPr>
        </p:nvSpPr>
        <p:spPr>
          <a:xfrm>
            <a:off x="3803650" y="8775700"/>
            <a:ext cx="2909888" cy="46196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48" name="Google Shape;48;p1:notes"/>
          <p:cNvSpPr/>
          <p:nvPr>
            <p:ph idx="2" type="sldImg"/>
          </p:nvPr>
        </p:nvSpPr>
        <p:spPr>
          <a:xfrm>
            <a:off x="931863" y="692150"/>
            <a:ext cx="4852987" cy="34655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 name="Google Shape;49;p1:notes"/>
          <p:cNvSpPr txBox="1"/>
          <p:nvPr>
            <p:ph idx="1" type="body"/>
          </p:nvPr>
        </p:nvSpPr>
        <p:spPr>
          <a:xfrm>
            <a:off x="671513" y="4389438"/>
            <a:ext cx="5372100" cy="415766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3"/>
          <p:cNvSpPr txBox="1"/>
          <p:nvPr>
            <p:ph type="ctrTitle"/>
          </p:nvPr>
        </p:nvSpPr>
        <p:spPr>
          <a:xfrm>
            <a:off x="3779838" y="11183938"/>
            <a:ext cx="42841862" cy="7715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12" name="Google Shape;12;p3"/>
          <p:cNvSpPr txBox="1"/>
          <p:nvPr>
            <p:ph idx="1" type="subTitle"/>
          </p:nvPr>
        </p:nvSpPr>
        <p:spPr>
          <a:xfrm>
            <a:off x="7559675" y="20399375"/>
            <a:ext cx="35282188" cy="9201150"/>
          </a:xfrm>
          <a:prstGeom prst="rect">
            <a:avLst/>
          </a:prstGeom>
          <a:noFill/>
          <a:ln>
            <a:noFill/>
          </a:ln>
        </p:spPr>
        <p:txBody>
          <a:bodyPr anchorCtr="0" anchor="t" bIns="45700" lIns="91425" spcFirstLastPara="1" rIns="91425" wrap="square" tIns="45700">
            <a:noAutofit/>
          </a:bodyPr>
          <a:lstStyle>
            <a:lvl1pPr lvl="0" marR="0" rtl="0" algn="ctr">
              <a:spcBef>
                <a:spcPts val="3440"/>
              </a:spcBef>
              <a:spcAft>
                <a:spcPts val="0"/>
              </a:spcAft>
              <a:buClr>
                <a:schemeClr val="dk1"/>
              </a:buClr>
              <a:buSzPts val="17200"/>
              <a:buFont typeface="Arial"/>
              <a:buNone/>
              <a:defRPr b="0" i="0" sz="17200" u="none" cap="none" strike="noStrike">
                <a:solidFill>
                  <a:schemeClr val="dk1"/>
                </a:solidFill>
                <a:latin typeface="Arial"/>
                <a:ea typeface="Arial"/>
                <a:cs typeface="Arial"/>
                <a:sym typeface="Arial"/>
              </a:defRPr>
            </a:lvl1pPr>
            <a:lvl2pPr lvl="1" marR="0" rtl="0" algn="ctr">
              <a:spcBef>
                <a:spcPts val="3000"/>
              </a:spcBef>
              <a:spcAft>
                <a:spcPts val="0"/>
              </a:spcAft>
              <a:buClr>
                <a:schemeClr val="dk1"/>
              </a:buClr>
              <a:buSzPts val="15000"/>
              <a:buFont typeface="Arial"/>
              <a:buNone/>
              <a:defRPr b="0" i="0" sz="15000" u="none" cap="none" strike="noStrike">
                <a:solidFill>
                  <a:schemeClr val="dk1"/>
                </a:solidFill>
                <a:latin typeface="Arial"/>
                <a:ea typeface="Arial"/>
                <a:cs typeface="Arial"/>
                <a:sym typeface="Arial"/>
              </a:defRPr>
            </a:lvl2pPr>
            <a:lvl3pPr lvl="2" marR="0" rtl="0" algn="ctr">
              <a:spcBef>
                <a:spcPts val="2600"/>
              </a:spcBef>
              <a:spcAft>
                <a:spcPts val="0"/>
              </a:spcAft>
              <a:buClr>
                <a:schemeClr val="dk1"/>
              </a:buClr>
              <a:buSzPts val="13000"/>
              <a:buFont typeface="Arial"/>
              <a:buNone/>
              <a:defRPr b="0" i="0" sz="13000" u="none" cap="none" strike="noStrike">
                <a:solidFill>
                  <a:schemeClr val="dk1"/>
                </a:solidFill>
                <a:latin typeface="Arial"/>
                <a:ea typeface="Arial"/>
                <a:cs typeface="Arial"/>
                <a:sym typeface="Arial"/>
              </a:defRPr>
            </a:lvl3pPr>
            <a:lvl4pPr lvl="3"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4pPr>
            <a:lvl5pPr lvl="4"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5pPr>
            <a:lvl6pPr lvl="5"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6pPr>
            <a:lvl7pPr lvl="6"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7pPr>
            <a:lvl8pPr lvl="7"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8pPr>
            <a:lvl9pPr lvl="8" marR="0" rtl="0" algn="ctr">
              <a:spcBef>
                <a:spcPts val="2140"/>
              </a:spcBef>
              <a:spcAft>
                <a:spcPts val="0"/>
              </a:spcAft>
              <a:buClr>
                <a:schemeClr val="dk1"/>
              </a:buClr>
              <a:buSzPts val="10700"/>
              <a:buFont typeface="Arial"/>
              <a:buNone/>
              <a:defRPr b="0" i="0" sz="10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 name="Shape 40"/>
        <p:cNvGrpSpPr/>
        <p:nvPr/>
      </p:nvGrpSpPr>
      <p:grpSpPr>
        <a:xfrm>
          <a:off x="0" y="0"/>
          <a:ext cx="0" cy="0"/>
          <a:chOff x="0" y="0"/>
          <a:chExt cx="0" cy="0"/>
        </a:xfrm>
      </p:grpSpPr>
      <p:sp>
        <p:nvSpPr>
          <p:cNvPr id="41" name="Google Shape;41;p12"/>
          <p:cNvSpPr txBox="1"/>
          <p:nvPr>
            <p:ph type="title"/>
          </p:nvPr>
        </p:nvSpPr>
        <p:spPr>
          <a:xfrm>
            <a:off x="2519363" y="1441450"/>
            <a:ext cx="45362812" cy="60007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42" name="Google Shape;42;p12"/>
          <p:cNvSpPr txBox="1"/>
          <p:nvPr>
            <p:ph idx="1" type="body"/>
          </p:nvPr>
        </p:nvSpPr>
        <p:spPr>
          <a:xfrm rot="5400000">
            <a:off x="13321507" y="-2402680"/>
            <a:ext cx="23758525" cy="45362812"/>
          </a:xfrm>
          <a:prstGeom prst="rect">
            <a:avLst/>
          </a:prstGeom>
          <a:noFill/>
          <a:ln>
            <a:noFill/>
          </a:ln>
        </p:spPr>
        <p:txBody>
          <a:bodyPr anchorCtr="0" anchor="t" bIns="45700" lIns="91425" spcFirstLastPara="1" rIns="91425" wrap="square" tIns="45700">
            <a:noAutofit/>
          </a:bodyPr>
          <a:lstStyle>
            <a:lvl1pPr indent="-1320800" lvl="0" marL="457200" marR="0" rtl="0" algn="l">
              <a:spcBef>
                <a:spcPts val="3440"/>
              </a:spcBef>
              <a:spcAft>
                <a:spcPts val="0"/>
              </a:spcAft>
              <a:buClr>
                <a:schemeClr val="dk1"/>
              </a:buClr>
              <a:buSzPts val="17200"/>
              <a:buFont typeface="Arial"/>
              <a:buChar char="•"/>
              <a:defRPr b="0" i="0" sz="17200" u="none" cap="none" strike="noStrike">
                <a:solidFill>
                  <a:schemeClr val="dk1"/>
                </a:solidFill>
                <a:latin typeface="Arial"/>
                <a:ea typeface="Arial"/>
                <a:cs typeface="Arial"/>
                <a:sym typeface="Arial"/>
              </a:defRPr>
            </a:lvl1pPr>
            <a:lvl2pPr indent="-1181100" lvl="1" marL="914400" marR="0" rtl="0" algn="l">
              <a:spcBef>
                <a:spcPts val="3000"/>
              </a:spcBef>
              <a:spcAft>
                <a:spcPts val="0"/>
              </a:spcAft>
              <a:buClr>
                <a:schemeClr val="dk1"/>
              </a:buClr>
              <a:buSzPts val="15000"/>
              <a:buFont typeface="Arial"/>
              <a:buChar char="–"/>
              <a:defRPr b="0" i="0" sz="15000" u="none" cap="none" strike="noStrike">
                <a:solidFill>
                  <a:schemeClr val="dk1"/>
                </a:solidFill>
                <a:latin typeface="Arial"/>
                <a:ea typeface="Arial"/>
                <a:cs typeface="Arial"/>
                <a:sym typeface="Arial"/>
              </a:defRPr>
            </a:lvl2pPr>
            <a:lvl3pPr indent="-1054100" lvl="2" marL="1371600" marR="0" rtl="0" algn="l">
              <a:spcBef>
                <a:spcPts val="2600"/>
              </a:spcBef>
              <a:spcAft>
                <a:spcPts val="0"/>
              </a:spcAft>
              <a:buClr>
                <a:schemeClr val="dk1"/>
              </a:buClr>
              <a:buSzPts val="13000"/>
              <a:buFont typeface="Arial"/>
              <a:buChar char="•"/>
              <a:defRPr b="0" i="0" sz="13000" u="none" cap="none" strike="noStrike">
                <a:solidFill>
                  <a:schemeClr val="dk1"/>
                </a:solidFill>
                <a:latin typeface="Arial"/>
                <a:ea typeface="Arial"/>
                <a:cs typeface="Arial"/>
                <a:sym typeface="Arial"/>
              </a:defRPr>
            </a:lvl3pPr>
            <a:lvl4pPr indent="-908050" lvl="3" marL="1828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4pPr>
            <a:lvl5pPr indent="-908050" lvl="4" marL="22860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5pPr>
            <a:lvl6pPr indent="-908050" lvl="5" marL="27432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6pPr>
            <a:lvl7pPr indent="-908050" lvl="6" marL="32004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7pPr>
            <a:lvl8pPr indent="-908050" lvl="7" marL="36576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8pPr>
            <a:lvl9pPr indent="-908050" lvl="8" marL="4114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 name="Shape 43"/>
        <p:cNvGrpSpPr/>
        <p:nvPr/>
      </p:nvGrpSpPr>
      <p:grpSpPr>
        <a:xfrm>
          <a:off x="0" y="0"/>
          <a:ext cx="0" cy="0"/>
          <a:chOff x="0" y="0"/>
          <a:chExt cx="0" cy="0"/>
        </a:xfrm>
      </p:grpSpPr>
      <p:sp>
        <p:nvSpPr>
          <p:cNvPr id="44" name="Google Shape;44;p13"/>
          <p:cNvSpPr txBox="1"/>
          <p:nvPr>
            <p:ph type="title"/>
          </p:nvPr>
        </p:nvSpPr>
        <p:spPr>
          <a:xfrm rot="5400000">
            <a:off x="26854150" y="11129963"/>
            <a:ext cx="30716538" cy="1133951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45" name="Google Shape;45;p13"/>
          <p:cNvSpPr txBox="1"/>
          <p:nvPr>
            <p:ph idx="1" type="body"/>
          </p:nvPr>
        </p:nvSpPr>
        <p:spPr>
          <a:xfrm rot="5400000">
            <a:off x="4096544" y="-135731"/>
            <a:ext cx="30716538" cy="33870900"/>
          </a:xfrm>
          <a:prstGeom prst="rect">
            <a:avLst/>
          </a:prstGeom>
          <a:noFill/>
          <a:ln>
            <a:noFill/>
          </a:ln>
        </p:spPr>
        <p:txBody>
          <a:bodyPr anchorCtr="0" anchor="t" bIns="45700" lIns="91425" spcFirstLastPara="1" rIns="91425" wrap="square" tIns="45700">
            <a:noAutofit/>
          </a:bodyPr>
          <a:lstStyle>
            <a:lvl1pPr indent="-1320800" lvl="0" marL="457200" marR="0" rtl="0" algn="l">
              <a:spcBef>
                <a:spcPts val="3440"/>
              </a:spcBef>
              <a:spcAft>
                <a:spcPts val="0"/>
              </a:spcAft>
              <a:buClr>
                <a:schemeClr val="dk1"/>
              </a:buClr>
              <a:buSzPts val="17200"/>
              <a:buFont typeface="Arial"/>
              <a:buChar char="•"/>
              <a:defRPr b="0" i="0" sz="17200" u="none" cap="none" strike="noStrike">
                <a:solidFill>
                  <a:schemeClr val="dk1"/>
                </a:solidFill>
                <a:latin typeface="Arial"/>
                <a:ea typeface="Arial"/>
                <a:cs typeface="Arial"/>
                <a:sym typeface="Arial"/>
              </a:defRPr>
            </a:lvl1pPr>
            <a:lvl2pPr indent="-1181100" lvl="1" marL="914400" marR="0" rtl="0" algn="l">
              <a:spcBef>
                <a:spcPts val="3000"/>
              </a:spcBef>
              <a:spcAft>
                <a:spcPts val="0"/>
              </a:spcAft>
              <a:buClr>
                <a:schemeClr val="dk1"/>
              </a:buClr>
              <a:buSzPts val="15000"/>
              <a:buFont typeface="Arial"/>
              <a:buChar char="–"/>
              <a:defRPr b="0" i="0" sz="15000" u="none" cap="none" strike="noStrike">
                <a:solidFill>
                  <a:schemeClr val="dk1"/>
                </a:solidFill>
                <a:latin typeface="Arial"/>
                <a:ea typeface="Arial"/>
                <a:cs typeface="Arial"/>
                <a:sym typeface="Arial"/>
              </a:defRPr>
            </a:lvl2pPr>
            <a:lvl3pPr indent="-1054100" lvl="2" marL="1371600" marR="0" rtl="0" algn="l">
              <a:spcBef>
                <a:spcPts val="2600"/>
              </a:spcBef>
              <a:spcAft>
                <a:spcPts val="0"/>
              </a:spcAft>
              <a:buClr>
                <a:schemeClr val="dk1"/>
              </a:buClr>
              <a:buSzPts val="13000"/>
              <a:buFont typeface="Arial"/>
              <a:buChar char="•"/>
              <a:defRPr b="0" i="0" sz="13000" u="none" cap="none" strike="noStrike">
                <a:solidFill>
                  <a:schemeClr val="dk1"/>
                </a:solidFill>
                <a:latin typeface="Arial"/>
                <a:ea typeface="Arial"/>
                <a:cs typeface="Arial"/>
                <a:sym typeface="Arial"/>
              </a:defRPr>
            </a:lvl3pPr>
            <a:lvl4pPr indent="-908050" lvl="3" marL="1828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4pPr>
            <a:lvl5pPr indent="-908050" lvl="4" marL="22860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5pPr>
            <a:lvl6pPr indent="-908050" lvl="5" marL="27432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6pPr>
            <a:lvl7pPr indent="-908050" lvl="6" marL="32004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7pPr>
            <a:lvl8pPr indent="-908050" lvl="7" marL="36576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8pPr>
            <a:lvl9pPr indent="-908050" lvl="8" marL="4114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 name="Shape 13"/>
        <p:cNvGrpSpPr/>
        <p:nvPr/>
      </p:nvGrpSpPr>
      <p:grpSpPr>
        <a:xfrm>
          <a:off x="0" y="0"/>
          <a:ext cx="0" cy="0"/>
          <a:chOff x="0" y="0"/>
          <a:chExt cx="0" cy="0"/>
        </a:xfrm>
      </p:grpSpPr>
      <p:sp>
        <p:nvSpPr>
          <p:cNvPr id="14" name="Google Shape;14;p4"/>
          <p:cNvSpPr txBox="1"/>
          <p:nvPr>
            <p:ph type="title"/>
          </p:nvPr>
        </p:nvSpPr>
        <p:spPr>
          <a:xfrm>
            <a:off x="2519363" y="1441450"/>
            <a:ext cx="45362812" cy="60007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15" name="Google Shape;15;p4"/>
          <p:cNvSpPr txBox="1"/>
          <p:nvPr>
            <p:ph idx="1" type="body"/>
          </p:nvPr>
        </p:nvSpPr>
        <p:spPr>
          <a:xfrm>
            <a:off x="2519363" y="8399463"/>
            <a:ext cx="45362812" cy="23758525"/>
          </a:xfrm>
          <a:prstGeom prst="rect">
            <a:avLst/>
          </a:prstGeom>
          <a:noFill/>
          <a:ln>
            <a:noFill/>
          </a:ln>
        </p:spPr>
        <p:txBody>
          <a:bodyPr anchorCtr="0" anchor="t" bIns="45700" lIns="91425" spcFirstLastPara="1" rIns="91425" wrap="square" tIns="45700">
            <a:noAutofit/>
          </a:bodyPr>
          <a:lstStyle>
            <a:lvl1pPr indent="-1320800" lvl="0" marL="457200" marR="0" rtl="0" algn="l">
              <a:spcBef>
                <a:spcPts val="3440"/>
              </a:spcBef>
              <a:spcAft>
                <a:spcPts val="0"/>
              </a:spcAft>
              <a:buClr>
                <a:schemeClr val="dk1"/>
              </a:buClr>
              <a:buSzPts val="17200"/>
              <a:buFont typeface="Arial"/>
              <a:buChar char="•"/>
              <a:defRPr b="0" i="0" sz="17200" u="none" cap="none" strike="noStrike">
                <a:solidFill>
                  <a:schemeClr val="dk1"/>
                </a:solidFill>
                <a:latin typeface="Arial"/>
                <a:ea typeface="Arial"/>
                <a:cs typeface="Arial"/>
                <a:sym typeface="Arial"/>
              </a:defRPr>
            </a:lvl1pPr>
            <a:lvl2pPr indent="-1181100" lvl="1" marL="914400" marR="0" rtl="0" algn="l">
              <a:spcBef>
                <a:spcPts val="3000"/>
              </a:spcBef>
              <a:spcAft>
                <a:spcPts val="0"/>
              </a:spcAft>
              <a:buClr>
                <a:schemeClr val="dk1"/>
              </a:buClr>
              <a:buSzPts val="15000"/>
              <a:buFont typeface="Arial"/>
              <a:buChar char="–"/>
              <a:defRPr b="0" i="0" sz="15000" u="none" cap="none" strike="noStrike">
                <a:solidFill>
                  <a:schemeClr val="dk1"/>
                </a:solidFill>
                <a:latin typeface="Arial"/>
                <a:ea typeface="Arial"/>
                <a:cs typeface="Arial"/>
                <a:sym typeface="Arial"/>
              </a:defRPr>
            </a:lvl2pPr>
            <a:lvl3pPr indent="-1054100" lvl="2" marL="1371600" marR="0" rtl="0" algn="l">
              <a:spcBef>
                <a:spcPts val="2600"/>
              </a:spcBef>
              <a:spcAft>
                <a:spcPts val="0"/>
              </a:spcAft>
              <a:buClr>
                <a:schemeClr val="dk1"/>
              </a:buClr>
              <a:buSzPts val="13000"/>
              <a:buFont typeface="Arial"/>
              <a:buChar char="•"/>
              <a:defRPr b="0" i="0" sz="13000" u="none" cap="none" strike="noStrike">
                <a:solidFill>
                  <a:schemeClr val="dk1"/>
                </a:solidFill>
                <a:latin typeface="Arial"/>
                <a:ea typeface="Arial"/>
                <a:cs typeface="Arial"/>
                <a:sym typeface="Arial"/>
              </a:defRPr>
            </a:lvl3pPr>
            <a:lvl4pPr indent="-908050" lvl="3" marL="1828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4pPr>
            <a:lvl5pPr indent="-908050" lvl="4" marL="22860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5pPr>
            <a:lvl6pPr indent="-908050" lvl="5" marL="27432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6pPr>
            <a:lvl7pPr indent="-908050" lvl="6" marL="32004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7pPr>
            <a:lvl8pPr indent="-908050" lvl="7" marL="36576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8pPr>
            <a:lvl9pPr indent="-908050" lvl="8" marL="4114800" marR="0" rtl="0" algn="l">
              <a:spcBef>
                <a:spcPts val="2140"/>
              </a:spcBef>
              <a:spcAft>
                <a:spcPts val="0"/>
              </a:spcAft>
              <a:buClr>
                <a:schemeClr val="dk1"/>
              </a:buClr>
              <a:buSzPts val="10700"/>
              <a:buFont typeface="Arial"/>
              <a:buChar char="»"/>
              <a:defRPr b="0" i="0" sz="107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sp>
        <p:nvSpPr>
          <p:cNvPr id="17" name="Google Shape;17;p5"/>
          <p:cNvSpPr txBox="1"/>
          <p:nvPr>
            <p:ph type="title"/>
          </p:nvPr>
        </p:nvSpPr>
        <p:spPr>
          <a:xfrm>
            <a:off x="3981450" y="23133050"/>
            <a:ext cx="42841863" cy="71501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18" name="Google Shape;18;p5"/>
          <p:cNvSpPr txBox="1"/>
          <p:nvPr>
            <p:ph idx="1" type="body"/>
          </p:nvPr>
        </p:nvSpPr>
        <p:spPr>
          <a:xfrm>
            <a:off x="3981450" y="15257463"/>
            <a:ext cx="42841863" cy="78755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 name="Shape 19"/>
        <p:cNvGrpSpPr/>
        <p:nvPr/>
      </p:nvGrpSpPr>
      <p:grpSpPr>
        <a:xfrm>
          <a:off x="0" y="0"/>
          <a:ext cx="0" cy="0"/>
          <a:chOff x="0" y="0"/>
          <a:chExt cx="0" cy="0"/>
        </a:xfrm>
      </p:grpSpPr>
      <p:sp>
        <p:nvSpPr>
          <p:cNvPr id="20" name="Google Shape;20;p6"/>
          <p:cNvSpPr txBox="1"/>
          <p:nvPr>
            <p:ph type="title"/>
          </p:nvPr>
        </p:nvSpPr>
        <p:spPr>
          <a:xfrm>
            <a:off x="2519363" y="1441450"/>
            <a:ext cx="45362812" cy="60007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21" name="Google Shape;21;p6"/>
          <p:cNvSpPr txBox="1"/>
          <p:nvPr>
            <p:ph idx="1" type="body"/>
          </p:nvPr>
        </p:nvSpPr>
        <p:spPr>
          <a:xfrm>
            <a:off x="2519363" y="8399463"/>
            <a:ext cx="22604412" cy="2375852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2" name="Google Shape;22;p6"/>
          <p:cNvSpPr txBox="1"/>
          <p:nvPr>
            <p:ph idx="2" type="body"/>
          </p:nvPr>
        </p:nvSpPr>
        <p:spPr>
          <a:xfrm>
            <a:off x="25276175" y="8399463"/>
            <a:ext cx="22606000" cy="23758525"/>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 name="Shape 23"/>
        <p:cNvGrpSpPr/>
        <p:nvPr/>
      </p:nvGrpSpPr>
      <p:grpSpPr>
        <a:xfrm>
          <a:off x="0" y="0"/>
          <a:ext cx="0" cy="0"/>
          <a:chOff x="0" y="0"/>
          <a:chExt cx="0" cy="0"/>
        </a:xfrm>
      </p:grpSpPr>
      <p:sp>
        <p:nvSpPr>
          <p:cNvPr id="24" name="Google Shape;24;p7"/>
          <p:cNvSpPr txBox="1"/>
          <p:nvPr>
            <p:ph type="title"/>
          </p:nvPr>
        </p:nvSpPr>
        <p:spPr>
          <a:xfrm>
            <a:off x="2519363" y="1441450"/>
            <a:ext cx="45362812" cy="60007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25" name="Google Shape;25;p7"/>
          <p:cNvSpPr txBox="1"/>
          <p:nvPr>
            <p:ph idx="1" type="body"/>
          </p:nvPr>
        </p:nvSpPr>
        <p:spPr>
          <a:xfrm>
            <a:off x="2519363" y="8058150"/>
            <a:ext cx="22269450" cy="335915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6" name="Google Shape;26;p7"/>
          <p:cNvSpPr txBox="1"/>
          <p:nvPr>
            <p:ph idx="2" type="body"/>
          </p:nvPr>
        </p:nvSpPr>
        <p:spPr>
          <a:xfrm>
            <a:off x="2519363" y="11417300"/>
            <a:ext cx="22269450" cy="207406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7" name="Google Shape;27;p7"/>
          <p:cNvSpPr txBox="1"/>
          <p:nvPr>
            <p:ph idx="3" type="body"/>
          </p:nvPr>
        </p:nvSpPr>
        <p:spPr>
          <a:xfrm>
            <a:off x="25603200" y="8058150"/>
            <a:ext cx="22278975" cy="335915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9pPr>
          </a:lstStyle>
          <a:p/>
        </p:txBody>
      </p:sp>
      <p:sp>
        <p:nvSpPr>
          <p:cNvPr id="28" name="Google Shape;28;p7"/>
          <p:cNvSpPr txBox="1"/>
          <p:nvPr>
            <p:ph idx="4" type="body"/>
          </p:nvPr>
        </p:nvSpPr>
        <p:spPr>
          <a:xfrm>
            <a:off x="25603200" y="11417300"/>
            <a:ext cx="22278975" cy="207406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8"/>
          <p:cNvSpPr txBox="1"/>
          <p:nvPr>
            <p:ph type="title"/>
          </p:nvPr>
        </p:nvSpPr>
        <p:spPr>
          <a:xfrm>
            <a:off x="2519363" y="1441450"/>
            <a:ext cx="45362812" cy="60007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1" name="Shape 3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 name="Shape 32"/>
        <p:cNvGrpSpPr/>
        <p:nvPr/>
      </p:nvGrpSpPr>
      <p:grpSpPr>
        <a:xfrm>
          <a:off x="0" y="0"/>
          <a:ext cx="0" cy="0"/>
          <a:chOff x="0" y="0"/>
          <a:chExt cx="0" cy="0"/>
        </a:xfrm>
      </p:grpSpPr>
      <p:sp>
        <p:nvSpPr>
          <p:cNvPr id="33" name="Google Shape;33;p10"/>
          <p:cNvSpPr txBox="1"/>
          <p:nvPr>
            <p:ph type="title"/>
          </p:nvPr>
        </p:nvSpPr>
        <p:spPr>
          <a:xfrm>
            <a:off x="2519363" y="1433513"/>
            <a:ext cx="16583025" cy="609917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34" name="Google Shape;34;p10"/>
          <p:cNvSpPr txBox="1"/>
          <p:nvPr>
            <p:ph idx="1" type="body"/>
          </p:nvPr>
        </p:nvSpPr>
        <p:spPr>
          <a:xfrm>
            <a:off x="19705638" y="1433513"/>
            <a:ext cx="28176537" cy="30724475"/>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10"/>
          <p:cNvSpPr txBox="1"/>
          <p:nvPr>
            <p:ph idx="2" type="body"/>
          </p:nvPr>
        </p:nvSpPr>
        <p:spPr>
          <a:xfrm>
            <a:off x="2519363" y="7532688"/>
            <a:ext cx="16583025" cy="246253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6" name="Shape 36"/>
        <p:cNvGrpSpPr/>
        <p:nvPr/>
      </p:nvGrpSpPr>
      <p:grpSpPr>
        <a:xfrm>
          <a:off x="0" y="0"/>
          <a:ext cx="0" cy="0"/>
          <a:chOff x="0" y="0"/>
          <a:chExt cx="0" cy="0"/>
        </a:xfrm>
      </p:grpSpPr>
      <p:sp>
        <p:nvSpPr>
          <p:cNvPr id="37" name="Google Shape;37;p11"/>
          <p:cNvSpPr txBox="1"/>
          <p:nvPr>
            <p:ph type="title"/>
          </p:nvPr>
        </p:nvSpPr>
        <p:spPr>
          <a:xfrm>
            <a:off x="9879013" y="25199975"/>
            <a:ext cx="30240287" cy="297497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23700" u="none" cap="none" strike="noStrike">
                <a:solidFill>
                  <a:schemeClr val="dk2"/>
                </a:solidFill>
                <a:latin typeface="Arial"/>
                <a:ea typeface="Arial"/>
                <a:cs typeface="Arial"/>
                <a:sym typeface="Arial"/>
              </a:defRPr>
            </a:lvl9pPr>
          </a:lstStyle>
          <a:p/>
        </p:txBody>
      </p:sp>
      <p:sp>
        <p:nvSpPr>
          <p:cNvPr id="38" name="Google Shape;38;p11"/>
          <p:cNvSpPr/>
          <p:nvPr>
            <p:ph idx="2" type="pic"/>
          </p:nvPr>
        </p:nvSpPr>
        <p:spPr>
          <a:xfrm>
            <a:off x="9879013" y="3216275"/>
            <a:ext cx="30240287" cy="21599525"/>
          </a:xfrm>
          <a:prstGeom prst="rect">
            <a:avLst/>
          </a:prstGeom>
          <a:noFill/>
          <a:ln>
            <a:noFill/>
          </a:ln>
        </p:spPr>
      </p:sp>
      <p:sp>
        <p:nvSpPr>
          <p:cNvPr id="39" name="Google Shape;39;p11"/>
          <p:cNvSpPr txBox="1"/>
          <p:nvPr>
            <p:ph idx="1" type="body"/>
          </p:nvPr>
        </p:nvSpPr>
        <p:spPr>
          <a:xfrm>
            <a:off x="9879013" y="28174950"/>
            <a:ext cx="30240287" cy="4224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4.png"/><Relationship Id="rId10" Type="http://schemas.openxmlformats.org/officeDocument/2006/relationships/image" Target="../media/image1.png"/><Relationship Id="rId9"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p:nvPr/>
        </p:nvSpPr>
        <p:spPr>
          <a:xfrm>
            <a:off x="37578311" y="6795162"/>
            <a:ext cx="11635172" cy="5863115"/>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600" u="none" cap="none" strike="noStrike">
              <a:solidFill>
                <a:schemeClr val="dk1"/>
              </a:solidFill>
              <a:latin typeface="Calibri"/>
              <a:ea typeface="Calibri"/>
              <a:cs typeface="Calibri"/>
              <a:sym typeface="Calibri"/>
            </a:endParaRPr>
          </a:p>
        </p:txBody>
      </p:sp>
      <p:sp>
        <p:nvSpPr>
          <p:cNvPr id="52" name="Google Shape;52;p1"/>
          <p:cNvSpPr/>
          <p:nvPr/>
        </p:nvSpPr>
        <p:spPr>
          <a:xfrm>
            <a:off x="25331551" y="6696437"/>
            <a:ext cx="11999358" cy="29095753"/>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600" u="none" cap="none" strike="noStrike">
              <a:solidFill>
                <a:schemeClr val="dk1"/>
              </a:solidFill>
              <a:latin typeface="Calibri"/>
              <a:ea typeface="Calibri"/>
              <a:cs typeface="Calibri"/>
              <a:sym typeface="Calibri"/>
            </a:endParaRPr>
          </a:p>
        </p:txBody>
      </p:sp>
      <p:sp>
        <p:nvSpPr>
          <p:cNvPr id="53" name="Google Shape;53;p1"/>
          <p:cNvSpPr/>
          <p:nvPr/>
        </p:nvSpPr>
        <p:spPr>
          <a:xfrm>
            <a:off x="496849" y="28607657"/>
            <a:ext cx="12247165" cy="7184534"/>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600" u="none" cap="none" strike="noStrike">
              <a:solidFill>
                <a:schemeClr val="dk1"/>
              </a:solidFill>
              <a:latin typeface="Calibri"/>
              <a:ea typeface="Calibri"/>
              <a:cs typeface="Calibri"/>
              <a:sym typeface="Calibri"/>
            </a:endParaRPr>
          </a:p>
        </p:txBody>
      </p:sp>
      <p:sp>
        <p:nvSpPr>
          <p:cNvPr id="54" name="Google Shape;54;p1"/>
          <p:cNvSpPr/>
          <p:nvPr/>
        </p:nvSpPr>
        <p:spPr>
          <a:xfrm>
            <a:off x="37679436" y="25794023"/>
            <a:ext cx="11799248" cy="9998167"/>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600" u="none" cap="none" strike="noStrike">
              <a:solidFill>
                <a:schemeClr val="dk1"/>
              </a:solidFill>
              <a:latin typeface="Calibri"/>
              <a:ea typeface="Calibri"/>
              <a:cs typeface="Calibri"/>
              <a:sym typeface="Calibri"/>
            </a:endParaRPr>
          </a:p>
        </p:txBody>
      </p:sp>
      <p:sp>
        <p:nvSpPr>
          <p:cNvPr id="55" name="Google Shape;55;p1"/>
          <p:cNvSpPr/>
          <p:nvPr/>
        </p:nvSpPr>
        <p:spPr>
          <a:xfrm>
            <a:off x="13073698" y="6598307"/>
            <a:ext cx="11999358" cy="13765811"/>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600" u="none" cap="none" strike="noStrike">
              <a:solidFill>
                <a:schemeClr val="dk1"/>
              </a:solidFill>
              <a:latin typeface="Calibri"/>
              <a:ea typeface="Calibri"/>
              <a:cs typeface="Calibri"/>
              <a:sym typeface="Calibri"/>
            </a:endParaRPr>
          </a:p>
        </p:txBody>
      </p:sp>
      <p:sp>
        <p:nvSpPr>
          <p:cNvPr id="56" name="Google Shape;56;p1"/>
          <p:cNvSpPr txBox="1"/>
          <p:nvPr/>
        </p:nvSpPr>
        <p:spPr>
          <a:xfrm>
            <a:off x="13267571" y="7091141"/>
            <a:ext cx="11288713" cy="2319846"/>
          </a:xfrm>
          <a:prstGeom prst="rect">
            <a:avLst/>
          </a:prstGeom>
          <a:noFill/>
          <a:ln>
            <a:noFill/>
          </a:ln>
        </p:spPr>
        <p:txBody>
          <a:bodyPr anchorCtr="0" anchor="t" bIns="51425" lIns="102825" spcFirstLastPara="1" rIns="102825" wrap="square" tIns="51425">
            <a:spAutoFit/>
          </a:bodyPr>
          <a:lstStyle/>
          <a:p>
            <a:pPr indent="0" lvl="0" marL="0" marR="0" rtl="0" algn="ctr">
              <a:spcBef>
                <a:spcPts val="0"/>
              </a:spcBef>
              <a:spcAft>
                <a:spcPts val="0"/>
              </a:spcAft>
              <a:buNone/>
            </a:pPr>
            <a:r>
              <a:rPr b="1" i="0" lang="en-US" sz="7200" u="none" cap="none" strike="noStrike">
                <a:solidFill>
                  <a:schemeClr val="dk1"/>
                </a:solidFill>
                <a:latin typeface="Calibri"/>
                <a:ea typeface="Calibri"/>
                <a:cs typeface="Calibri"/>
                <a:sym typeface="Calibri"/>
              </a:rPr>
              <a:t>Planning and Carrying out the Investigation</a:t>
            </a:r>
            <a:endParaRPr/>
          </a:p>
        </p:txBody>
      </p:sp>
      <p:sp>
        <p:nvSpPr>
          <p:cNvPr id="57" name="Google Shape;57;p1"/>
          <p:cNvSpPr/>
          <p:nvPr/>
        </p:nvSpPr>
        <p:spPr>
          <a:xfrm>
            <a:off x="787400" y="1199407"/>
            <a:ext cx="48826738" cy="5103432"/>
          </a:xfrm>
          <a:prstGeom prst="roundRect">
            <a:avLst>
              <a:gd fmla="val 10870" name="adj"/>
            </a:avLst>
          </a:prstGeom>
          <a:gradFill>
            <a:gsLst>
              <a:gs pos="0">
                <a:srgbClr val="A7C4FF"/>
              </a:gs>
              <a:gs pos="100000">
                <a:schemeClr val="lt1"/>
              </a:gs>
            </a:gsLst>
            <a:lin ang="5400000" scaled="0"/>
          </a:gradFill>
          <a:ln cap="flat" cmpd="sng" w="9525">
            <a:solidFill>
              <a:schemeClr val="dk1"/>
            </a:solidFill>
            <a:prstDash val="solid"/>
            <a:round/>
            <a:headEnd len="sm" w="sm" type="none"/>
            <a:tailEnd len="sm" w="sm" type="none"/>
          </a:ln>
        </p:spPr>
        <p:txBody>
          <a:bodyPr anchorCtr="0" anchor="ctr" bIns="51425" lIns="102825" spcFirstLastPara="1" rIns="102825" wrap="square" tIns="51425">
            <a:noAutofit/>
          </a:bodyPr>
          <a:lstStyle/>
          <a:p>
            <a:pPr indent="0" lvl="0" marL="0" marR="0" rtl="0" algn="ctr">
              <a:spcBef>
                <a:spcPts val="0"/>
              </a:spcBef>
              <a:spcAft>
                <a:spcPts val="0"/>
              </a:spcAft>
              <a:buNone/>
            </a:pPr>
            <a:r>
              <a:t/>
            </a:r>
            <a:endParaRPr b="0" i="0" sz="9600" u="none" cap="none" strike="noStrike">
              <a:solidFill>
                <a:schemeClr val="lt1"/>
              </a:solidFill>
              <a:latin typeface="Calibri"/>
              <a:ea typeface="Calibri"/>
              <a:cs typeface="Calibri"/>
              <a:sym typeface="Calibri"/>
            </a:endParaRPr>
          </a:p>
        </p:txBody>
      </p:sp>
      <p:sp>
        <p:nvSpPr>
          <p:cNvPr id="58" name="Google Shape;58;p1"/>
          <p:cNvSpPr txBox="1"/>
          <p:nvPr/>
        </p:nvSpPr>
        <p:spPr>
          <a:xfrm>
            <a:off x="1400175" y="1317625"/>
            <a:ext cx="46988400" cy="3928800"/>
          </a:xfrm>
          <a:prstGeom prst="rect">
            <a:avLst/>
          </a:prstGeom>
          <a:noFill/>
          <a:ln>
            <a:noFill/>
          </a:ln>
        </p:spPr>
        <p:txBody>
          <a:bodyPr anchorCtr="0" anchor="t" bIns="51425" lIns="102825" spcFirstLastPara="1" rIns="102825" wrap="square" tIns="51425">
            <a:spAutoFit/>
          </a:bodyPr>
          <a:lstStyle/>
          <a:p>
            <a:pPr indent="0" lvl="0" marL="0" marR="0" rtl="0" algn="ctr">
              <a:lnSpc>
                <a:spcPct val="115000"/>
              </a:lnSpc>
              <a:spcBef>
                <a:spcPts val="0"/>
              </a:spcBef>
              <a:spcAft>
                <a:spcPts val="0"/>
              </a:spcAft>
              <a:buNone/>
            </a:pPr>
            <a:r>
              <a:rPr b="1" i="0" lang="en-US" sz="9000" u="none" cap="none" strike="noStrike">
                <a:solidFill>
                  <a:schemeClr val="dk1"/>
                </a:solidFill>
                <a:latin typeface="Calibri"/>
                <a:ea typeface="Calibri"/>
                <a:cs typeface="Calibri"/>
                <a:sym typeface="Calibri"/>
              </a:rPr>
              <a:t>What Types Of Clouds Are Most Common In Winter In Parish, NY In The Morning?</a:t>
            </a:r>
            <a:endParaRPr b="0" i="0" sz="90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US" sz="8500" u="none" cap="none" strike="noStrike">
                <a:solidFill>
                  <a:schemeClr val="dk1"/>
                </a:solidFill>
                <a:latin typeface="Calibri"/>
                <a:ea typeface="Calibri"/>
                <a:cs typeface="Calibri"/>
                <a:sym typeface="Calibri"/>
              </a:rPr>
              <a:t>Priscilla Britton, Kayla Muckey,</a:t>
            </a:r>
            <a:r>
              <a:rPr lang="en-US" sz="8500">
                <a:solidFill>
                  <a:schemeClr val="dk1"/>
                </a:solidFill>
                <a:latin typeface="Calibri"/>
                <a:ea typeface="Calibri"/>
                <a:cs typeface="Calibri"/>
                <a:sym typeface="Calibri"/>
              </a:rPr>
              <a:t> Noah Spencer, </a:t>
            </a:r>
            <a:r>
              <a:rPr b="0" i="0" lang="en-US" sz="8500" u="none" cap="none" strike="noStrike">
                <a:solidFill>
                  <a:schemeClr val="dk1"/>
                </a:solidFill>
                <a:latin typeface="Calibri"/>
                <a:ea typeface="Calibri"/>
                <a:cs typeface="Calibri"/>
                <a:sym typeface="Calibri"/>
              </a:rPr>
              <a:t> et</a:t>
            </a:r>
            <a:r>
              <a:rPr lang="en-US" sz="8500">
                <a:solidFill>
                  <a:schemeClr val="dk1"/>
                </a:solidFill>
                <a:latin typeface="Calibri"/>
                <a:ea typeface="Calibri"/>
                <a:cs typeface="Calibri"/>
                <a:sym typeface="Calibri"/>
              </a:rPr>
              <a:t> </a:t>
            </a:r>
            <a:r>
              <a:rPr b="0" i="0" lang="en-US" sz="8500" u="none" cap="none" strike="noStrike">
                <a:solidFill>
                  <a:schemeClr val="dk1"/>
                </a:solidFill>
                <a:latin typeface="Calibri"/>
                <a:ea typeface="Calibri"/>
                <a:cs typeface="Calibri"/>
                <a:sym typeface="Calibri"/>
              </a:rPr>
              <a:t> al.</a:t>
            </a:r>
            <a:endParaRPr b="1" i="0" sz="96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1" i="1" lang="en-US" sz="6000" u="none" cap="none" strike="noStrike">
                <a:solidFill>
                  <a:schemeClr val="dk1"/>
                </a:solidFill>
                <a:latin typeface="Calibri"/>
                <a:ea typeface="Calibri"/>
                <a:cs typeface="Calibri"/>
                <a:sym typeface="Calibri"/>
              </a:rPr>
              <a:t>APW Jr/Sr HS</a:t>
            </a:r>
            <a:endParaRPr b="0" i="0" sz="6000" u="none" cap="none" strike="noStrike">
              <a:solidFill>
                <a:schemeClr val="dk1"/>
              </a:solidFill>
              <a:latin typeface="Calibri"/>
              <a:ea typeface="Calibri"/>
              <a:cs typeface="Calibri"/>
              <a:sym typeface="Calibri"/>
            </a:endParaRPr>
          </a:p>
        </p:txBody>
      </p:sp>
      <p:sp>
        <p:nvSpPr>
          <p:cNvPr id="59" name="Google Shape;59;p1"/>
          <p:cNvSpPr txBox="1"/>
          <p:nvPr/>
        </p:nvSpPr>
        <p:spPr>
          <a:xfrm>
            <a:off x="37214364" y="25871281"/>
            <a:ext cx="12102464" cy="1119517"/>
          </a:xfrm>
          <a:prstGeom prst="rect">
            <a:avLst/>
          </a:prstGeom>
          <a:noFill/>
          <a:ln>
            <a:noFill/>
          </a:ln>
        </p:spPr>
        <p:txBody>
          <a:bodyPr anchorCtr="0" anchor="t" bIns="51425" lIns="102825" spcFirstLastPara="1" rIns="102825" wrap="square" tIns="51425">
            <a:spAutoFit/>
          </a:bodyPr>
          <a:lstStyle/>
          <a:p>
            <a:pPr indent="0" lvl="0" marL="0" marR="0" rtl="0" algn="ctr">
              <a:spcBef>
                <a:spcPts val="0"/>
              </a:spcBef>
              <a:spcAft>
                <a:spcPts val="0"/>
              </a:spcAft>
              <a:buNone/>
            </a:pPr>
            <a:r>
              <a:rPr b="1" i="0" lang="en-US" sz="6600" u="none" cap="none" strike="noStrike">
                <a:solidFill>
                  <a:schemeClr val="dk1"/>
                </a:solidFill>
                <a:latin typeface="Calibri"/>
                <a:ea typeface="Calibri"/>
                <a:cs typeface="Calibri"/>
                <a:sym typeface="Calibri"/>
              </a:rPr>
              <a:t>References</a:t>
            </a:r>
            <a:endParaRPr/>
          </a:p>
        </p:txBody>
      </p:sp>
      <p:sp>
        <p:nvSpPr>
          <p:cNvPr id="60" name="Google Shape;60;p1"/>
          <p:cNvSpPr txBox="1"/>
          <p:nvPr/>
        </p:nvSpPr>
        <p:spPr>
          <a:xfrm>
            <a:off x="13359575" y="9663591"/>
            <a:ext cx="11655449" cy="10041435"/>
          </a:xfrm>
          <a:prstGeom prst="rect">
            <a:avLst/>
          </a:prstGeom>
          <a:noFill/>
          <a:ln>
            <a:noFill/>
          </a:ln>
        </p:spPr>
        <p:txBody>
          <a:bodyPr anchorCtr="0" anchor="t" bIns="34400" lIns="68800" spcFirstLastPara="1" rIns="68800" wrap="square" tIns="34400">
            <a:spAutoFit/>
          </a:bodyPr>
          <a:lstStyle/>
          <a:p>
            <a:pPr indent="0" lvl="0" marL="0" marR="0" rtl="0" algn="l">
              <a:spcBef>
                <a:spcPts val="0"/>
              </a:spcBef>
              <a:spcAft>
                <a:spcPts val="0"/>
              </a:spcAft>
              <a:buNone/>
            </a:pPr>
            <a:r>
              <a:rPr b="0" i="0" lang="en-US" sz="2800" u="none" cap="none" strike="noStrike">
                <a:solidFill>
                  <a:schemeClr val="dk1"/>
                </a:solidFill>
                <a:latin typeface="Calibri"/>
                <a:ea typeface="Calibri"/>
                <a:cs typeface="Calibri"/>
                <a:sym typeface="Calibri"/>
              </a:rPr>
              <a:t>First, lets talk about what the climate and area are like for our school. </a:t>
            </a:r>
            <a:r>
              <a:rPr b="0" i="0" lang="en-US" sz="2800" u="none" cap="none" strike="noStrike">
                <a:solidFill>
                  <a:srgbClr val="242424"/>
                </a:solidFill>
                <a:latin typeface="Calibri"/>
                <a:ea typeface="Calibri"/>
                <a:cs typeface="Calibri"/>
                <a:sym typeface="Calibri"/>
              </a:rPr>
              <a:t>The climate of central NY state is generally humid continental. June to early September has summer-like conditions. For winter, temperatures are normally below freezing through January and February.</a:t>
            </a:r>
            <a:r>
              <a:rPr b="0" i="0" lang="en-US" sz="2800" u="none" cap="none" strike="noStrike">
                <a:solidFill>
                  <a:schemeClr val="dk1"/>
                </a:solidFill>
                <a:latin typeface="Calibri"/>
                <a:ea typeface="Calibri"/>
                <a:cs typeface="Calibri"/>
                <a:sym typeface="Calibri"/>
              </a:rPr>
              <a:t> </a:t>
            </a:r>
            <a:r>
              <a:rPr b="1" i="0" lang="en-US" sz="2800" u="none" cap="none" strike="noStrike">
                <a:solidFill>
                  <a:schemeClr val="dk1"/>
                </a:solidFill>
                <a:latin typeface="Calibri"/>
                <a:ea typeface="Calibri"/>
                <a:cs typeface="Calibri"/>
                <a:sym typeface="Calibri"/>
              </a:rPr>
              <a:t> </a:t>
            </a:r>
            <a:r>
              <a:rPr b="0" i="0" lang="en-US" sz="2800" u="none" cap="none" strike="noStrike">
                <a:solidFill>
                  <a:schemeClr val="dk1"/>
                </a:solidFill>
                <a:latin typeface="Calibri"/>
                <a:ea typeface="Calibri"/>
                <a:cs typeface="Calibri"/>
                <a:sym typeface="Calibri"/>
              </a:rPr>
              <a:t>Near APW its pretty rural as buildings are spaced out a lot. There's a lot of Amish farms and not too many houses right next to each other. We collect data outside the office doors on the pavement. Across from the elementary school there's a clear view of the sky.</a:t>
            </a:r>
            <a:endParaRPr/>
          </a:p>
          <a:p>
            <a:pPr indent="0" lvl="0" marL="0" marR="0" rtl="0" algn="l">
              <a:spcBef>
                <a:spcPts val="0"/>
              </a:spcBef>
              <a:spcAft>
                <a:spcPts val="0"/>
              </a:spcAft>
              <a:buNone/>
            </a:pPr>
            <a:r>
              <a:rPr b="0" i="0" lang="en-US" sz="2800" u="none" cap="none" strike="noStrike">
                <a:solidFill>
                  <a:srgbClr val="242424"/>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1" i="0" lang="en-US" sz="2800" u="none" cap="none" strike="noStrike">
                <a:solidFill>
                  <a:srgbClr val="242424"/>
                </a:solidFill>
                <a:latin typeface="Calibri"/>
                <a:ea typeface="Calibri"/>
                <a:cs typeface="Calibri"/>
                <a:sym typeface="Calibri"/>
              </a:rPr>
              <a:t>Collecting Data: </a:t>
            </a:r>
            <a:r>
              <a:rPr b="0" i="0" lang="en-US" sz="2800" u="none" cap="none" strike="noStrike">
                <a:solidFill>
                  <a:srgbClr val="242424"/>
                </a:solidFill>
                <a:latin typeface="Calibri"/>
                <a:ea typeface="Calibri"/>
                <a:cs typeface="Calibri"/>
                <a:sym typeface="Calibri"/>
              </a:rPr>
              <a:t>We collected data using the cloud protocols on the GLOBE Observer App.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800" u="none" cap="none" strike="noStrike">
                <a:solidFill>
                  <a:srgbClr val="242424"/>
                </a:solidFill>
                <a:latin typeface="Calibri"/>
                <a:ea typeface="Calibri"/>
                <a:cs typeface="Calibri"/>
                <a:sym typeface="Calibri"/>
              </a:rPr>
              <a:t>First, we get 1 person from each cloud level (3 people)</a:t>
            </a:r>
            <a:r>
              <a:rPr b="0" i="0" lang="en-US" sz="2800" u="none" cap="none" strike="noStrike">
                <a:solidFill>
                  <a:schemeClr val="dk1"/>
                </a:solidFill>
                <a:latin typeface="Calibri"/>
                <a:ea typeface="Calibri"/>
                <a:cs typeface="Calibri"/>
                <a:sym typeface="Calibri"/>
              </a:rPr>
              <a:t>.</a:t>
            </a:r>
            <a:endParaRPr/>
          </a:p>
          <a:p>
            <a:pPr indent="0" lvl="0" marL="0" marR="0" rtl="0" algn="l">
              <a:spcBef>
                <a:spcPts val="0"/>
              </a:spcBef>
              <a:spcAft>
                <a:spcPts val="0"/>
              </a:spcAft>
              <a:buNone/>
            </a:pPr>
            <a:r>
              <a:rPr b="0" i="0" lang="en-US" sz="2800" u="none" cap="none" strike="noStrike">
                <a:solidFill>
                  <a:srgbClr val="242424"/>
                </a:solidFill>
                <a:latin typeface="Calibri"/>
                <a:ea typeface="Calibri"/>
                <a:cs typeface="Calibri"/>
                <a:sym typeface="Calibri"/>
              </a:rPr>
              <a:t>Then we go outside the office doors with the iPad and cloud identification chart</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800" u="none" cap="none" strike="noStrike">
                <a:solidFill>
                  <a:srgbClr val="242424"/>
                </a:solidFill>
                <a:latin typeface="Calibri"/>
                <a:ea typeface="Calibri"/>
                <a:cs typeface="Calibri"/>
                <a:sym typeface="Calibri"/>
              </a:rPr>
              <a:t>Then after you must identify what type of clouds there are</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800" u="none" cap="none" strike="noStrike">
                <a:solidFill>
                  <a:srgbClr val="242424"/>
                </a:solidFill>
                <a:latin typeface="Calibri"/>
                <a:ea typeface="Calibri"/>
                <a:cs typeface="Calibri"/>
                <a:sym typeface="Calibri"/>
              </a:rPr>
              <a:t>Then what color the sky is and if it's snowy, muddy, or dry</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800" u="none" cap="none" strike="noStrike">
                <a:solidFill>
                  <a:srgbClr val="242424"/>
                </a:solidFill>
                <a:latin typeface="Calibri"/>
                <a:ea typeface="Calibri"/>
                <a:cs typeface="Calibri"/>
                <a:sym typeface="Calibri"/>
              </a:rPr>
              <a:t>Then you have to point the iPad in each direction, north, east, south, west, up, and down.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800" u="none" cap="none" strike="noStrike">
                <a:solidFill>
                  <a:srgbClr val="242424"/>
                </a:solidFill>
                <a:latin typeface="Calibri"/>
                <a:ea typeface="Calibri"/>
                <a:cs typeface="Calibri"/>
                <a:sym typeface="Calibri"/>
              </a:rPr>
              <a:t>Lastly, we go back inside and submit it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800" u="none" cap="none" strike="noStrike">
                <a:solidFill>
                  <a:srgbClr val="242424"/>
                </a:solidFill>
                <a:latin typeface="Calibri"/>
                <a:ea typeface="Calibri"/>
                <a:cs typeface="Calibri"/>
                <a:sym typeface="Calibri"/>
              </a:rPr>
              <a:t> </a:t>
            </a:r>
            <a:endParaRPr b="0" i="0" sz="28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rPr b="0" i="0" lang="en-US" sz="2800" u="none" cap="none" strike="noStrike">
                <a:solidFill>
                  <a:srgbClr val="242424"/>
                </a:solidFill>
                <a:latin typeface="Calibri"/>
                <a:ea typeface="Calibri"/>
                <a:cs typeface="Calibri"/>
                <a:sym typeface="Calibri"/>
              </a:rPr>
              <a:t>Our goal was to collect data at least twice a week. Unfortunately, we could not always do this because of breaks and other days off. We collected data through the months of December, January, and February. We ended up with 20 days of observations.</a:t>
            </a:r>
            <a:endParaRPr b="0" i="0" sz="2800" u="none" cap="none" strike="noStrike">
              <a:solidFill>
                <a:schemeClr val="dk1"/>
              </a:solidFill>
              <a:latin typeface="Calibri"/>
              <a:ea typeface="Calibri"/>
              <a:cs typeface="Calibri"/>
              <a:sym typeface="Calibri"/>
            </a:endParaRPr>
          </a:p>
          <a:p>
            <a:pPr indent="-254000" lvl="1" marL="914400" marR="0" rtl="0" algn="l">
              <a:spcBef>
                <a:spcPts val="0"/>
              </a:spcBef>
              <a:spcAft>
                <a:spcPts val="0"/>
              </a:spcAft>
              <a:buClr>
                <a:schemeClr val="dk1"/>
              </a:buClr>
              <a:buSzPts val="3200"/>
              <a:buFont typeface="Noto Sans Symbols"/>
              <a:buNone/>
            </a:pPr>
            <a:r>
              <a:t/>
            </a:r>
            <a:endParaRPr b="0" i="0" sz="3200" u="none" cap="none" strike="noStrike">
              <a:solidFill>
                <a:schemeClr val="dk1"/>
              </a:solidFill>
              <a:latin typeface="Calibri"/>
              <a:ea typeface="Calibri"/>
              <a:cs typeface="Calibri"/>
              <a:sym typeface="Calibri"/>
            </a:endParaRPr>
          </a:p>
        </p:txBody>
      </p:sp>
      <p:sp>
        <p:nvSpPr>
          <p:cNvPr id="61" name="Google Shape;61;p1"/>
          <p:cNvSpPr txBox="1"/>
          <p:nvPr/>
        </p:nvSpPr>
        <p:spPr>
          <a:xfrm>
            <a:off x="37565144" y="26808549"/>
            <a:ext cx="11799248" cy="9164271"/>
          </a:xfrm>
          <a:prstGeom prst="rect">
            <a:avLst/>
          </a:prstGeom>
          <a:noFill/>
          <a:ln>
            <a:noFill/>
          </a:ln>
        </p:spPr>
        <p:txBody>
          <a:bodyPr anchorCtr="0" anchor="t" bIns="34400" lIns="68800" spcFirstLastPara="1" rIns="68800" wrap="square" tIns="34400">
            <a:spAutoFit/>
          </a:bodyPr>
          <a:lstStyle/>
          <a:p>
            <a:pPr indent="-457200" lvl="1" marL="914400"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“Climate of New York (state) Facts for Kids.” </a:t>
            </a:r>
            <a:r>
              <a:rPr b="0" i="1" lang="en-US" sz="2800" u="none" cap="none" strike="noStrike">
                <a:solidFill>
                  <a:srgbClr val="000000"/>
                </a:solidFill>
                <a:latin typeface="Calibri"/>
                <a:ea typeface="Calibri"/>
                <a:cs typeface="Calibri"/>
                <a:sym typeface="Calibri"/>
              </a:rPr>
              <a:t>Kids encyclopedia facts</a:t>
            </a:r>
            <a:r>
              <a:rPr b="0" i="0" lang="en-US" sz="2800" u="none" cap="none" strike="noStrike">
                <a:solidFill>
                  <a:srgbClr val="000000"/>
                </a:solidFill>
                <a:latin typeface="Calibri"/>
                <a:ea typeface="Calibri"/>
                <a:cs typeface="Calibri"/>
                <a:sym typeface="Calibri"/>
              </a:rPr>
              <a:t>, 9 February 2024, https://kids.kiddle.co/Climate_of_New_York_(state). Accessed 6 March 2024.“How Do Clouds Affect Earth's Climate?” </a:t>
            </a:r>
            <a:r>
              <a:rPr b="0" i="1" lang="en-US" sz="2800" u="none" cap="none" strike="noStrike">
                <a:solidFill>
                  <a:srgbClr val="000000"/>
                </a:solidFill>
                <a:latin typeface="Calibri"/>
                <a:ea typeface="Calibri"/>
                <a:cs typeface="Calibri"/>
                <a:sym typeface="Calibri"/>
              </a:rPr>
              <a:t>NASA Climate Kids</a:t>
            </a:r>
            <a:r>
              <a:rPr b="0" i="0" lang="en-US" sz="2800" u="none" cap="none" strike="noStrike">
                <a:solidFill>
                  <a:srgbClr val="000000"/>
                </a:solidFill>
                <a:latin typeface="Calibri"/>
                <a:ea typeface="Calibri"/>
                <a:cs typeface="Calibri"/>
                <a:sym typeface="Calibri"/>
              </a:rPr>
              <a:t>, https://climatekids.nasa.gov/cloud-climate/. Accessed 6 March 2024.</a:t>
            </a:r>
            <a:endParaRPr b="0" i="0" sz="2800" u="none" cap="none" strike="noStrike">
              <a:solidFill>
                <a:schemeClr val="dk1"/>
              </a:solidFill>
              <a:latin typeface="Calibri"/>
              <a:ea typeface="Calibri"/>
              <a:cs typeface="Calibri"/>
              <a:sym typeface="Calibri"/>
            </a:endParaRPr>
          </a:p>
          <a:p>
            <a:pPr indent="-457200" lvl="1" marL="914400"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“ISCCP: Cloud Climatology.” </a:t>
            </a:r>
            <a:r>
              <a:rPr b="0" i="1" lang="en-US" sz="2800" u="none" cap="none" strike="noStrike">
                <a:solidFill>
                  <a:srgbClr val="000000"/>
                </a:solidFill>
                <a:latin typeface="Calibri"/>
                <a:ea typeface="Calibri"/>
                <a:cs typeface="Calibri"/>
                <a:sym typeface="Calibri"/>
              </a:rPr>
              <a:t>International Satellite Cloud Climatology Project</a:t>
            </a:r>
            <a:r>
              <a:rPr b="0" i="0" lang="en-US" sz="2800" u="none" cap="none" strike="noStrike">
                <a:solidFill>
                  <a:srgbClr val="000000"/>
                </a:solidFill>
                <a:latin typeface="Calibri"/>
                <a:ea typeface="Calibri"/>
                <a:cs typeface="Calibri"/>
                <a:sym typeface="Calibri"/>
              </a:rPr>
              <a:t>, https://isccp.giss.nasa.gov/role.html. Accessed 6 March 2024.</a:t>
            </a:r>
            <a:endParaRPr/>
          </a:p>
          <a:p>
            <a:pPr indent="-457200" lvl="1" marL="914400"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“NASA GLOBE Cloud Protocol - Clouds Protocol.” </a:t>
            </a:r>
            <a:r>
              <a:rPr b="0" i="1" lang="en-US" sz="2800" u="none" cap="none" strike="noStrike">
                <a:solidFill>
                  <a:srgbClr val="000000"/>
                </a:solidFill>
                <a:latin typeface="Calibri"/>
                <a:ea typeface="Calibri"/>
                <a:cs typeface="Calibri"/>
                <a:sym typeface="Calibri"/>
              </a:rPr>
              <a:t>GLOBE.gov</a:t>
            </a:r>
            <a:r>
              <a:rPr b="0" i="0" lang="en-US" sz="2800" u="none" cap="none" strike="noStrike">
                <a:solidFill>
                  <a:srgbClr val="000000"/>
                </a:solidFill>
                <a:latin typeface="Calibri"/>
                <a:ea typeface="Calibri"/>
                <a:cs typeface="Calibri"/>
                <a:sym typeface="Calibri"/>
              </a:rPr>
              <a:t>, https://www.globe.gov/web/s-cool. Accessed 6 March 2024.</a:t>
            </a:r>
            <a:endParaRPr/>
          </a:p>
          <a:p>
            <a:pPr indent="-457200" lvl="1" marL="914400"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Smith, Cory. “Why Winter clouds look nothing like Summer clouds.” </a:t>
            </a:r>
            <a:r>
              <a:rPr b="0" i="1" lang="en-US" sz="2800" u="none" cap="none" strike="noStrike">
                <a:solidFill>
                  <a:srgbClr val="000000"/>
                </a:solidFill>
                <a:latin typeface="Calibri"/>
                <a:ea typeface="Calibri"/>
                <a:cs typeface="Calibri"/>
                <a:sym typeface="Calibri"/>
              </a:rPr>
              <a:t>WLTX-TV</a:t>
            </a:r>
            <a:r>
              <a:rPr b="0" i="0" lang="en-US" sz="2800" u="none" cap="none" strike="noStrike">
                <a:solidFill>
                  <a:srgbClr val="000000"/>
                </a:solidFill>
                <a:latin typeface="Calibri"/>
                <a:ea typeface="Calibri"/>
                <a:cs typeface="Calibri"/>
                <a:sym typeface="Calibri"/>
              </a:rPr>
              <a:t>, 27 November 2023, https://www.wltx.com/article/weather/why-winter-clouds-are-different-from-summer-clouds-weather/101-72db1803-9828-4dc6-99e5-9dbdb07b440a. Accessed 6 March 2024.</a:t>
            </a:r>
            <a:endParaRPr/>
          </a:p>
          <a:p>
            <a:pPr indent="-457200" lvl="1" marL="914400"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“The Four Core Types of Clouds.” </a:t>
            </a:r>
            <a:r>
              <a:rPr b="0" i="1" lang="en-US" sz="2800" u="none" cap="none" strike="noStrike">
                <a:solidFill>
                  <a:srgbClr val="000000"/>
                </a:solidFill>
                <a:latin typeface="Calibri"/>
                <a:ea typeface="Calibri"/>
                <a:cs typeface="Calibri"/>
                <a:sym typeface="Calibri"/>
              </a:rPr>
              <a:t>National Oceanic and Atmospheric Administration</a:t>
            </a:r>
            <a:r>
              <a:rPr b="0" i="0" lang="en-US" sz="2800" u="none" cap="none" strike="noStrike">
                <a:solidFill>
                  <a:srgbClr val="000000"/>
                </a:solidFill>
                <a:latin typeface="Calibri"/>
                <a:ea typeface="Calibri"/>
                <a:cs typeface="Calibri"/>
                <a:sym typeface="Calibri"/>
              </a:rPr>
              <a:t>, 28 March 2023, https://www.noaa.gov/jetstream/clouds/four-core-types-of-clouds. Accessed 6 March 2024.</a:t>
            </a:r>
            <a:endParaRPr/>
          </a:p>
          <a:p>
            <a:pPr indent="-457200" lvl="1" marL="914400" marR="0" rtl="0" algn="l">
              <a:spcBef>
                <a:spcPts val="0"/>
              </a:spcBef>
              <a:spcAft>
                <a:spcPts val="0"/>
              </a:spcAft>
              <a:buClr>
                <a:srgbClr val="000000"/>
              </a:buClr>
              <a:buSzPts val="2800"/>
              <a:buFont typeface="Noto Sans Symbols"/>
              <a:buChar char="❑"/>
            </a:pPr>
            <a:r>
              <a:rPr b="0" i="0" lang="en-US" sz="2800" u="none" cap="none" strike="noStrike">
                <a:solidFill>
                  <a:srgbClr val="000000"/>
                </a:solidFill>
                <a:latin typeface="Calibri"/>
                <a:ea typeface="Calibri"/>
                <a:cs typeface="Calibri"/>
                <a:sym typeface="Calibri"/>
              </a:rPr>
              <a:t>“Types of Clouds | NOAA SciJinks – All About Weather.” </a:t>
            </a:r>
            <a:r>
              <a:rPr b="0" i="1" lang="en-US" sz="2800" u="none" cap="none" strike="noStrike">
                <a:solidFill>
                  <a:srgbClr val="000000"/>
                </a:solidFill>
                <a:latin typeface="Calibri"/>
                <a:ea typeface="Calibri"/>
                <a:cs typeface="Calibri"/>
                <a:sym typeface="Calibri"/>
              </a:rPr>
              <a:t>SciJinks</a:t>
            </a:r>
            <a:r>
              <a:rPr b="0" i="0" lang="en-US" sz="2800" u="none" cap="none" strike="noStrike">
                <a:solidFill>
                  <a:srgbClr val="000000"/>
                </a:solidFill>
                <a:latin typeface="Calibri"/>
                <a:ea typeface="Calibri"/>
                <a:cs typeface="Calibri"/>
                <a:sym typeface="Calibri"/>
              </a:rPr>
              <a:t>, https://scijinks.gov/clouds/. Accessed 6 March 2024. </a:t>
            </a:r>
            <a:endParaRPr/>
          </a:p>
          <a:p>
            <a:pPr indent="0" lvl="1" marL="457200" marR="0" rtl="0" algn="l">
              <a:spcBef>
                <a:spcPts val="0"/>
              </a:spcBef>
              <a:spcAft>
                <a:spcPts val="0"/>
              </a:spcAft>
              <a:buNone/>
            </a:pPr>
            <a:r>
              <a:t/>
            </a:r>
            <a:endParaRPr b="0" i="0" sz="2700" u="none" cap="none" strike="noStrike">
              <a:solidFill>
                <a:schemeClr val="dk1"/>
              </a:solidFill>
              <a:latin typeface="Calibri"/>
              <a:ea typeface="Calibri"/>
              <a:cs typeface="Calibri"/>
              <a:sym typeface="Calibri"/>
            </a:endParaRPr>
          </a:p>
          <a:p>
            <a:pPr indent="-254000" lvl="1" marL="914400" marR="0" rtl="0" algn="l">
              <a:spcBef>
                <a:spcPts val="0"/>
              </a:spcBef>
              <a:spcAft>
                <a:spcPts val="0"/>
              </a:spcAft>
              <a:buClr>
                <a:schemeClr val="dk1"/>
              </a:buClr>
              <a:buSzPts val="3200"/>
              <a:buFont typeface="Noto Sans Symbols"/>
              <a:buNone/>
            </a:pPr>
            <a:r>
              <a:t/>
            </a:r>
            <a:endParaRPr b="0" i="0" sz="3200" u="none" cap="none" strike="noStrike">
              <a:solidFill>
                <a:schemeClr val="dk1"/>
              </a:solidFill>
              <a:latin typeface="Calibri"/>
              <a:ea typeface="Calibri"/>
              <a:cs typeface="Calibri"/>
              <a:sym typeface="Calibri"/>
            </a:endParaRPr>
          </a:p>
        </p:txBody>
      </p:sp>
      <p:sp>
        <p:nvSpPr>
          <p:cNvPr id="62" name="Google Shape;62;p1"/>
          <p:cNvSpPr/>
          <p:nvPr/>
        </p:nvSpPr>
        <p:spPr>
          <a:xfrm>
            <a:off x="683142" y="6598310"/>
            <a:ext cx="12102464" cy="5544072"/>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9600" u="none" cap="none" strike="noStrike">
              <a:solidFill>
                <a:schemeClr val="dk1"/>
              </a:solidFill>
              <a:latin typeface="Calibri"/>
              <a:ea typeface="Calibri"/>
              <a:cs typeface="Calibri"/>
              <a:sym typeface="Calibri"/>
            </a:endParaRPr>
          </a:p>
        </p:txBody>
      </p:sp>
      <p:sp>
        <p:nvSpPr>
          <p:cNvPr id="63" name="Google Shape;63;p1"/>
          <p:cNvSpPr txBox="1"/>
          <p:nvPr/>
        </p:nvSpPr>
        <p:spPr>
          <a:xfrm>
            <a:off x="1096851" y="6524871"/>
            <a:ext cx="1117682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8000" u="none" cap="none" strike="noStrike">
                <a:solidFill>
                  <a:schemeClr val="dk1"/>
                </a:solidFill>
                <a:latin typeface="Calibri"/>
                <a:ea typeface="Calibri"/>
                <a:cs typeface="Calibri"/>
                <a:sym typeface="Calibri"/>
              </a:rPr>
              <a:t>Abstract</a:t>
            </a:r>
            <a:endParaRPr b="1" sz="8000">
              <a:solidFill>
                <a:schemeClr val="dk1"/>
              </a:solidFill>
              <a:latin typeface="Calibri"/>
              <a:ea typeface="Calibri"/>
              <a:cs typeface="Calibri"/>
              <a:sym typeface="Calibri"/>
            </a:endParaRPr>
          </a:p>
        </p:txBody>
      </p:sp>
      <p:sp>
        <p:nvSpPr>
          <p:cNvPr id="64" name="Google Shape;64;p1"/>
          <p:cNvSpPr/>
          <p:nvPr/>
        </p:nvSpPr>
        <p:spPr>
          <a:xfrm>
            <a:off x="619638" y="12215821"/>
            <a:ext cx="12102464" cy="16354023"/>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9600" u="none">
              <a:solidFill>
                <a:schemeClr val="dk1"/>
              </a:solidFill>
              <a:latin typeface="Calibri"/>
              <a:ea typeface="Calibri"/>
              <a:cs typeface="Calibri"/>
              <a:sym typeface="Calibri"/>
            </a:endParaRPr>
          </a:p>
        </p:txBody>
      </p:sp>
      <p:sp>
        <p:nvSpPr>
          <p:cNvPr id="65" name="Google Shape;65;p1"/>
          <p:cNvSpPr txBox="1"/>
          <p:nvPr/>
        </p:nvSpPr>
        <p:spPr>
          <a:xfrm>
            <a:off x="91455" y="29076634"/>
            <a:ext cx="12708724" cy="110799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chemeClr val="dk1"/>
                </a:solidFill>
                <a:latin typeface="Calibri"/>
                <a:ea typeface="Calibri"/>
                <a:cs typeface="Calibri"/>
                <a:sym typeface="Calibri"/>
              </a:rPr>
              <a:t>Research Question &amp; Hypothesis</a:t>
            </a:r>
            <a:endParaRPr/>
          </a:p>
        </p:txBody>
      </p:sp>
      <p:sp>
        <p:nvSpPr>
          <p:cNvPr id="66" name="Google Shape;66;p1"/>
          <p:cNvSpPr txBox="1"/>
          <p:nvPr/>
        </p:nvSpPr>
        <p:spPr>
          <a:xfrm>
            <a:off x="1825933" y="12411914"/>
            <a:ext cx="9588996" cy="2135180"/>
          </a:xfrm>
          <a:prstGeom prst="rect">
            <a:avLst/>
          </a:prstGeom>
          <a:noFill/>
          <a:ln>
            <a:noFill/>
          </a:ln>
        </p:spPr>
        <p:txBody>
          <a:bodyPr anchorCtr="0" anchor="t" bIns="51425" lIns="102825" spcFirstLastPara="1" rIns="102825" wrap="square" tIns="51425">
            <a:spAutoFit/>
          </a:bodyPr>
          <a:lstStyle/>
          <a:p>
            <a:pPr indent="0" lvl="0" marL="0" marR="0" rtl="0" algn="ctr">
              <a:spcBef>
                <a:spcPts val="0"/>
              </a:spcBef>
              <a:spcAft>
                <a:spcPts val="0"/>
              </a:spcAft>
              <a:buNone/>
            </a:pPr>
            <a:r>
              <a:rPr b="1" lang="en-US" sz="6600" u="none">
                <a:solidFill>
                  <a:schemeClr val="dk1"/>
                </a:solidFill>
                <a:latin typeface="Calibri"/>
                <a:ea typeface="Calibri"/>
                <a:cs typeface="Calibri"/>
                <a:sym typeface="Calibri"/>
              </a:rPr>
              <a:t>Background Information for Research</a:t>
            </a:r>
            <a:endParaRPr/>
          </a:p>
        </p:txBody>
      </p:sp>
      <p:sp>
        <p:nvSpPr>
          <p:cNvPr id="67" name="Google Shape;67;p1"/>
          <p:cNvSpPr/>
          <p:nvPr/>
        </p:nvSpPr>
        <p:spPr>
          <a:xfrm>
            <a:off x="37627826" y="12881926"/>
            <a:ext cx="11536141" cy="7958455"/>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9600" u="none">
              <a:solidFill>
                <a:schemeClr val="dk1"/>
              </a:solidFill>
              <a:latin typeface="Calibri"/>
              <a:ea typeface="Calibri"/>
              <a:cs typeface="Calibri"/>
              <a:sym typeface="Calibri"/>
            </a:endParaRPr>
          </a:p>
        </p:txBody>
      </p:sp>
      <p:sp>
        <p:nvSpPr>
          <p:cNvPr id="68" name="Google Shape;68;p1"/>
          <p:cNvSpPr txBox="1"/>
          <p:nvPr/>
        </p:nvSpPr>
        <p:spPr>
          <a:xfrm>
            <a:off x="37360277" y="12856790"/>
            <a:ext cx="11724777" cy="1334961"/>
          </a:xfrm>
          <a:prstGeom prst="rect">
            <a:avLst/>
          </a:prstGeom>
          <a:noFill/>
          <a:ln>
            <a:noFill/>
          </a:ln>
        </p:spPr>
        <p:txBody>
          <a:bodyPr anchorCtr="0" anchor="t" bIns="51425" lIns="102825" spcFirstLastPara="1" rIns="102825" wrap="square" tIns="51425">
            <a:spAutoFit/>
          </a:bodyPr>
          <a:lstStyle/>
          <a:p>
            <a:pPr indent="0" lvl="0" marL="0" marR="0" rtl="0" algn="ctr">
              <a:spcBef>
                <a:spcPts val="0"/>
              </a:spcBef>
              <a:spcAft>
                <a:spcPts val="0"/>
              </a:spcAft>
              <a:buNone/>
            </a:pPr>
            <a:r>
              <a:rPr b="1" lang="en-US" sz="8000" u="none">
                <a:solidFill>
                  <a:schemeClr val="dk1"/>
                </a:solidFill>
                <a:latin typeface="Calibri"/>
                <a:ea typeface="Calibri"/>
                <a:cs typeface="Calibri"/>
                <a:sym typeface="Calibri"/>
              </a:rPr>
              <a:t>Conclusion</a:t>
            </a:r>
            <a:endParaRPr/>
          </a:p>
        </p:txBody>
      </p:sp>
      <p:sp>
        <p:nvSpPr>
          <p:cNvPr id="69" name="Google Shape;69;p1"/>
          <p:cNvSpPr txBox="1"/>
          <p:nvPr/>
        </p:nvSpPr>
        <p:spPr>
          <a:xfrm>
            <a:off x="748323" y="7846841"/>
            <a:ext cx="12013782" cy="4524315"/>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rPr b="0" i="0" lang="en-US" sz="3200" u="none" cap="none" strike="noStrike">
                <a:solidFill>
                  <a:schemeClr val="dk1"/>
                </a:solidFill>
                <a:latin typeface="Calibri"/>
                <a:ea typeface="Calibri"/>
                <a:cs typeface="Calibri"/>
                <a:sym typeface="Calibri"/>
              </a:rPr>
              <a:t>Our research question is What Types Of Clouds Are Most Common In Winter In Parish, NY In The Morning?  We think that stratus clouds will be the most common because of what we remember from past winters. We used the GLOBE Cloud Protocol on the Observer App to collect our data. After all our data was collected, we did end up finding out that stratus clouds were the most common when the sky was overcast. We also found out the cirrus clouds are the most common when the sky is more clear. </a:t>
            </a:r>
            <a:endParaRPr/>
          </a:p>
          <a:p>
            <a:pPr indent="0" lvl="1" marL="45720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
        <p:nvSpPr>
          <p:cNvPr id="70" name="Google Shape;70;p1"/>
          <p:cNvSpPr txBox="1"/>
          <p:nvPr/>
        </p:nvSpPr>
        <p:spPr>
          <a:xfrm>
            <a:off x="242976" y="29776201"/>
            <a:ext cx="11932379" cy="5509200"/>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0" i="0" lang="en-US" sz="3200" u="none" cap="none" strike="noStrike">
                <a:solidFill>
                  <a:schemeClr val="dk1"/>
                </a:solidFill>
                <a:latin typeface="Calibri"/>
                <a:ea typeface="Calibri"/>
                <a:cs typeface="Calibri"/>
                <a:sym typeface="Calibri"/>
              </a:rPr>
              <a:t>     • Our research question is What Types Of Clouds Are Most Common In Winter In Parish, NY In The Morning? .</a:t>
            </a:r>
            <a:endParaRPr/>
          </a:p>
          <a:p>
            <a:pPr indent="0" lvl="1" marL="477838" marR="0" rtl="0" algn="l">
              <a:spcBef>
                <a:spcPts val="0"/>
              </a:spcBef>
              <a:spcAft>
                <a:spcPts val="0"/>
              </a:spcAft>
              <a:buNone/>
            </a:pPr>
            <a:r>
              <a:rPr b="0" i="0" lang="en-US" sz="3200" u="none" cap="none" strike="noStrike">
                <a:solidFill>
                  <a:schemeClr val="dk1"/>
                </a:solidFill>
                <a:latin typeface="Calibri"/>
                <a:ea typeface="Calibri"/>
                <a:cs typeface="Calibri"/>
                <a:sym typeface="Calibri"/>
              </a:rPr>
              <a:t>     • Our predication is that the sky will be mostly overcast with stratus clouds. This is from seeing past winters.</a:t>
            </a:r>
            <a:endParaRPr/>
          </a:p>
          <a:p>
            <a:pPr indent="0" lvl="1" marL="935038" marR="0" rtl="0" algn="l">
              <a:spcBef>
                <a:spcPts val="0"/>
              </a:spcBef>
              <a:spcAft>
                <a:spcPts val="0"/>
              </a:spcAft>
              <a:buNone/>
            </a:pPr>
            <a:r>
              <a:rPr b="0" i="0" lang="en-US" sz="3200" u="none" cap="none" strike="noStrike">
                <a:solidFill>
                  <a:schemeClr val="dk1"/>
                </a:solidFill>
                <a:latin typeface="Calibri"/>
                <a:ea typeface="Calibri"/>
                <a:cs typeface="Calibri"/>
                <a:sym typeface="Calibri"/>
              </a:rPr>
              <a:t>• </a:t>
            </a:r>
            <a:r>
              <a:rPr b="0" i="0" lang="en-US" sz="3200" u="none" cap="none" strike="noStrike">
                <a:solidFill>
                  <a:srgbClr val="242424"/>
                </a:solidFill>
                <a:latin typeface="Calibri"/>
                <a:ea typeface="Calibri"/>
                <a:cs typeface="Calibri"/>
                <a:sym typeface="Calibri"/>
              </a:rPr>
              <a:t>It is important to study the clouds during the different seasons to see if there are any drastic changes to them, during different weathers, climates, and seasons. It is also important to study clouds during different seasons because clouds change through all seasons. They are more gray in the winter and lighter in the summer.</a:t>
            </a:r>
            <a:endParaRPr b="0" i="0" sz="3200" u="none" cap="none" strike="noStrike">
              <a:solidFill>
                <a:schemeClr val="dk1"/>
              </a:solidFill>
              <a:latin typeface="Calibri"/>
              <a:ea typeface="Calibri"/>
              <a:cs typeface="Calibri"/>
              <a:sym typeface="Calibri"/>
            </a:endParaRPr>
          </a:p>
        </p:txBody>
      </p:sp>
      <p:sp>
        <p:nvSpPr>
          <p:cNvPr id="71" name="Google Shape;71;p1"/>
          <p:cNvSpPr txBox="1"/>
          <p:nvPr/>
        </p:nvSpPr>
        <p:spPr>
          <a:xfrm>
            <a:off x="1002797" y="14544600"/>
            <a:ext cx="11782809" cy="1511798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3200">
                <a:solidFill>
                  <a:schemeClr val="dk1"/>
                </a:solidFill>
                <a:latin typeface="Calibri"/>
                <a:ea typeface="Calibri"/>
                <a:cs typeface="Calibri"/>
                <a:sym typeface="Calibri"/>
              </a:rPr>
              <a:t>How Do Clouds Form?</a:t>
            </a:r>
            <a:endParaRPr sz="32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n-US" sz="3200">
                <a:solidFill>
                  <a:schemeClr val="dk1"/>
                </a:solidFill>
                <a:latin typeface="Calibri"/>
                <a:ea typeface="Calibri"/>
                <a:cs typeface="Calibri"/>
                <a:sym typeface="Calibri"/>
              </a:rPr>
              <a:t>Clouds form when water gets heated up by the sun and it rises. Then water vapor must be cooled and go on particles in the air such as dust or sea salts. When they cool further, the ice particles that make up cloud may transform into larger particles that fall to Earth as precipitation.</a:t>
            </a:r>
            <a:endParaRPr/>
          </a:p>
          <a:p>
            <a:pPr indent="0" lvl="0" marL="0" marR="0" rtl="0" algn="l">
              <a:lnSpc>
                <a:spcPct val="115000"/>
              </a:lnSpc>
              <a:spcBef>
                <a:spcPts val="0"/>
              </a:spcBef>
              <a:spcAft>
                <a:spcPts val="0"/>
              </a:spcAft>
              <a:buNone/>
            </a:pPr>
            <a:r>
              <a:rPr b="1" lang="en-US" sz="3200">
                <a:solidFill>
                  <a:schemeClr val="dk1"/>
                </a:solidFill>
                <a:latin typeface="Calibri"/>
                <a:ea typeface="Calibri"/>
                <a:cs typeface="Calibri"/>
                <a:sym typeface="Calibri"/>
              </a:rPr>
              <a:t>What are the main cloud types?</a:t>
            </a:r>
            <a:endParaRPr sz="32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lang="en-US" sz="3200">
                <a:solidFill>
                  <a:schemeClr val="dk1"/>
                </a:solidFill>
                <a:latin typeface="Calibri"/>
                <a:ea typeface="Calibri"/>
                <a:cs typeface="Calibri"/>
                <a:sym typeface="Calibri"/>
              </a:rPr>
              <a:t>Clouds can be split into three levels. The height of low clouds is between the surface to 6,500ft. The two most common clouds on this level are stratus and cumulus, which form vertically. There are also hybrids of the two, stratocumulus and nimbostratus. The next level is mid-level (between 6500 to 13000 ft). The most common cloud types you’ll find are the altocumulus, which are made of severely patchy white or gray layers and look to be made of small fluffy ripples. The altostratus clouds that are gray and usually cover the entire sky. And the nimbostratus that are dark, thick, and block out sunlight. The last level are high level clouds. The main type are cirrus clouds Cirrus clouds are clouds that are shaped like feathers. The cirrus cloud is mostly formed or made up of ice crystals if you did not know. There is a cloud called the cirrostratus and it's a very thin cloud that covers the sky like a rug. The cirrostratus cloud is mostly seen in winter, and you can even see a halo that the sun makes. Cirrocumulus is a patchy type of cloud sometimes thin too.</a:t>
            </a:r>
            <a:endParaRPr/>
          </a:p>
          <a:p>
            <a:pPr indent="0" lvl="0" marL="0" marR="0" rtl="0" algn="l">
              <a:spcBef>
                <a:spcPts val="0"/>
              </a:spcBef>
              <a:spcAft>
                <a:spcPts val="0"/>
              </a:spcAft>
              <a:buNone/>
            </a:pPr>
            <a:r>
              <a:t/>
            </a:r>
            <a:endParaRPr b="0" i="0" sz="2600" u="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600" u="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sz="2600">
              <a:solidFill>
                <a:schemeClr val="dk1"/>
              </a:solidFill>
              <a:latin typeface="Calibri"/>
              <a:ea typeface="Calibri"/>
              <a:cs typeface="Calibri"/>
              <a:sym typeface="Calibri"/>
            </a:endParaRPr>
          </a:p>
          <a:p>
            <a:pPr indent="0" lvl="0" marL="0" marR="0" rtl="0" algn="ctr">
              <a:spcBef>
                <a:spcPts val="0"/>
              </a:spcBef>
              <a:spcAft>
                <a:spcPts val="0"/>
              </a:spcAft>
              <a:buNone/>
            </a:pPr>
            <a:br>
              <a:rPr lang="en-US" sz="2600">
                <a:solidFill>
                  <a:schemeClr val="dk1"/>
                </a:solidFill>
                <a:latin typeface="Arial"/>
                <a:ea typeface="Arial"/>
                <a:cs typeface="Arial"/>
                <a:sym typeface="Arial"/>
              </a:rPr>
            </a:br>
            <a:endParaRPr sz="2600">
              <a:solidFill>
                <a:schemeClr val="dk1"/>
              </a:solidFill>
              <a:latin typeface="Calibri"/>
              <a:ea typeface="Calibri"/>
              <a:cs typeface="Calibri"/>
              <a:sym typeface="Calibri"/>
            </a:endParaRPr>
          </a:p>
        </p:txBody>
      </p:sp>
      <p:pic>
        <p:nvPicPr>
          <p:cNvPr id="72" name="Google Shape;72;p1"/>
          <p:cNvPicPr preferRelativeResize="0"/>
          <p:nvPr/>
        </p:nvPicPr>
        <p:blipFill rotWithShape="1">
          <a:blip r:embed="rId3">
            <a:alphaModFix/>
          </a:blip>
          <a:srcRect b="0" l="0" r="0" t="0"/>
          <a:stretch/>
        </p:blipFill>
        <p:spPr>
          <a:xfrm>
            <a:off x="39932591" y="3327000"/>
            <a:ext cx="8991169" cy="2387620"/>
          </a:xfrm>
          <a:prstGeom prst="rect">
            <a:avLst/>
          </a:prstGeom>
          <a:noFill/>
          <a:ln cap="flat" cmpd="sng" w="9525">
            <a:solidFill>
              <a:srgbClr val="0046D2"/>
            </a:solidFill>
            <a:prstDash val="solid"/>
            <a:round/>
            <a:headEnd len="sm" w="sm" type="none"/>
            <a:tailEnd len="sm" w="sm" type="none"/>
          </a:ln>
        </p:spPr>
      </p:pic>
      <p:sp>
        <p:nvSpPr>
          <p:cNvPr id="73" name="Google Shape;73;p1"/>
          <p:cNvSpPr txBox="1"/>
          <p:nvPr/>
        </p:nvSpPr>
        <p:spPr>
          <a:xfrm>
            <a:off x="37429941" y="8206614"/>
            <a:ext cx="11536141" cy="4501456"/>
          </a:xfrm>
          <a:prstGeom prst="rect">
            <a:avLst/>
          </a:prstGeom>
          <a:noFill/>
          <a:ln>
            <a:noFill/>
          </a:ln>
        </p:spPr>
        <p:txBody>
          <a:bodyPr anchorCtr="0" anchor="t" bIns="34400" lIns="68800" spcFirstLastPara="1" rIns="68800" wrap="square" tIns="34400">
            <a:spAutoFit/>
          </a:bodyPr>
          <a:lstStyle/>
          <a:p>
            <a:pPr indent="0" lvl="1" marL="935038" marR="0" rtl="0" algn="l">
              <a:spcBef>
                <a:spcPts val="0"/>
              </a:spcBef>
              <a:spcAft>
                <a:spcPts val="0"/>
              </a:spcAft>
              <a:buNone/>
            </a:pPr>
            <a:r>
              <a:rPr b="0" i="0" lang="en-US" sz="3200" u="none" cap="none" strike="noStrike">
                <a:solidFill>
                  <a:schemeClr val="dk1"/>
                </a:solidFill>
                <a:latin typeface="Calibri"/>
                <a:ea typeface="Calibri"/>
                <a:cs typeface="Calibri"/>
                <a:sym typeface="Calibri"/>
              </a:rPr>
              <a:t>•Our data shows that stratus clouds were the most seen cloud type. It also shows that the sky was mostly overcast. We did see cirrus clouds when it was clear skies. </a:t>
            </a:r>
            <a:endParaRPr/>
          </a:p>
          <a:p>
            <a:pPr indent="0" lvl="1" marL="935038" marR="0" rtl="0" algn="l">
              <a:spcBef>
                <a:spcPts val="0"/>
              </a:spcBef>
              <a:spcAft>
                <a:spcPts val="0"/>
              </a:spcAft>
              <a:buNone/>
            </a:pPr>
            <a:r>
              <a:rPr b="0" i="0" lang="en-US" sz="3200" u="none" cap="none" strike="noStrike">
                <a:solidFill>
                  <a:schemeClr val="dk1"/>
                </a:solidFill>
                <a:latin typeface="Calibri"/>
                <a:ea typeface="Calibri"/>
                <a:cs typeface="Calibri"/>
                <a:sym typeface="Calibri"/>
              </a:rPr>
              <a:t>• The data does help answer the research question because we were able to collect data that can answer it. </a:t>
            </a:r>
            <a:endParaRPr/>
          </a:p>
          <a:p>
            <a:pPr indent="0" lvl="1" marL="935038" marR="0" rtl="0" algn="l">
              <a:spcBef>
                <a:spcPts val="0"/>
              </a:spcBef>
              <a:spcAft>
                <a:spcPts val="0"/>
              </a:spcAft>
              <a:buNone/>
            </a:pPr>
            <a:r>
              <a:rPr b="0" i="0" lang="en-US" sz="3200" u="none" cap="none" strike="noStrike">
                <a:solidFill>
                  <a:schemeClr val="dk1"/>
                </a:solidFill>
                <a:latin typeface="Calibri"/>
                <a:ea typeface="Calibri"/>
                <a:cs typeface="Calibri"/>
                <a:sym typeface="Calibri"/>
              </a:rPr>
              <a:t>• Our hypothesis ended up being correct.</a:t>
            </a:r>
            <a:endParaRPr/>
          </a:p>
          <a:p>
            <a:pPr indent="0" lvl="1" marL="935038" marR="0" rtl="0" algn="l">
              <a:spcBef>
                <a:spcPts val="0"/>
              </a:spcBef>
              <a:spcAft>
                <a:spcPts val="0"/>
              </a:spcAft>
              <a:buNone/>
            </a:pPr>
            <a:r>
              <a:rPr b="0" i="0" lang="en-US" sz="3200" u="none" cap="none" strike="noStrike">
                <a:solidFill>
                  <a:schemeClr val="dk1"/>
                </a:solidFill>
                <a:latin typeface="Calibri"/>
                <a:ea typeface="Calibri"/>
                <a:cs typeface="Calibri"/>
                <a:sym typeface="Calibri"/>
              </a:rPr>
              <a:t>• Some students did pick obscured instead of overcast so that data has errors. </a:t>
            </a:r>
            <a:endParaRPr/>
          </a:p>
          <a:p>
            <a:pPr indent="0" lvl="1" marL="935038"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
        <p:nvSpPr>
          <p:cNvPr id="74" name="Google Shape;74;p1"/>
          <p:cNvSpPr txBox="1"/>
          <p:nvPr/>
        </p:nvSpPr>
        <p:spPr>
          <a:xfrm>
            <a:off x="37578310" y="6983575"/>
            <a:ext cx="11288713" cy="1334961"/>
          </a:xfrm>
          <a:prstGeom prst="rect">
            <a:avLst/>
          </a:prstGeom>
          <a:noFill/>
          <a:ln>
            <a:noFill/>
          </a:ln>
        </p:spPr>
        <p:txBody>
          <a:bodyPr anchorCtr="0" anchor="t" bIns="51425" lIns="102825" spcFirstLastPara="1" rIns="102825" wrap="square" tIns="51425">
            <a:spAutoFit/>
          </a:bodyPr>
          <a:lstStyle/>
          <a:p>
            <a:pPr indent="0" lvl="0" marL="0" marR="0" rtl="0" algn="ctr">
              <a:spcBef>
                <a:spcPts val="0"/>
              </a:spcBef>
              <a:spcAft>
                <a:spcPts val="0"/>
              </a:spcAft>
              <a:buNone/>
            </a:pPr>
            <a:r>
              <a:rPr b="1" lang="en-US" sz="8000" u="none">
                <a:solidFill>
                  <a:schemeClr val="dk1"/>
                </a:solidFill>
                <a:latin typeface="Calibri"/>
                <a:ea typeface="Calibri"/>
                <a:cs typeface="Calibri"/>
                <a:sym typeface="Calibri"/>
              </a:rPr>
              <a:t>Data Interpretation</a:t>
            </a:r>
            <a:endParaRPr/>
          </a:p>
        </p:txBody>
      </p:sp>
      <p:sp>
        <p:nvSpPr>
          <p:cNvPr id="75" name="Google Shape;75;p1"/>
          <p:cNvSpPr txBox="1"/>
          <p:nvPr/>
        </p:nvSpPr>
        <p:spPr>
          <a:xfrm>
            <a:off x="25631159" y="6989335"/>
            <a:ext cx="11176821" cy="132343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8000">
                <a:solidFill>
                  <a:schemeClr val="dk1"/>
                </a:solidFill>
                <a:latin typeface="Calibri"/>
                <a:ea typeface="Calibri"/>
                <a:cs typeface="Calibri"/>
                <a:sym typeface="Calibri"/>
              </a:rPr>
              <a:t>Results</a:t>
            </a:r>
            <a:endParaRPr/>
          </a:p>
        </p:txBody>
      </p:sp>
      <p:sp>
        <p:nvSpPr>
          <p:cNvPr id="76" name="Google Shape;76;p1"/>
          <p:cNvSpPr txBox="1"/>
          <p:nvPr/>
        </p:nvSpPr>
        <p:spPr>
          <a:xfrm>
            <a:off x="13320619" y="20937045"/>
            <a:ext cx="11505515" cy="14842749"/>
          </a:xfrm>
          <a:prstGeom prst="rect">
            <a:avLst/>
          </a:prstGeom>
          <a:solidFill>
            <a:schemeClr val="lt1"/>
          </a:solidFill>
          <a:ln>
            <a:noFill/>
          </a:ln>
        </p:spPr>
        <p:txBody>
          <a:bodyPr anchorCtr="0" anchor="t" bIns="34400" lIns="68800" spcFirstLastPara="1" rIns="68800" wrap="square" tIns="34400">
            <a:spAutoFit/>
          </a:bodyPr>
          <a:lstStyle/>
          <a:p>
            <a:pPr indent="0" lvl="1" marL="457200" marR="0" rtl="0" algn="l">
              <a:spcBef>
                <a:spcPts val="0"/>
              </a:spcBef>
              <a:spcAft>
                <a:spcPts val="0"/>
              </a:spcAft>
              <a:buNone/>
            </a:pPr>
            <a:r>
              <a:rPr b="1" i="0" lang="en-US" sz="3200" u="none" cap="none" strike="noStrike">
                <a:solidFill>
                  <a:schemeClr val="dk1"/>
                </a:solidFill>
                <a:latin typeface="Calibri"/>
                <a:ea typeface="Calibri"/>
                <a:cs typeface="Calibri"/>
                <a:sym typeface="Calibri"/>
              </a:rPr>
              <a:t>Figure 1</a:t>
            </a:r>
            <a:r>
              <a:rPr b="0" i="0" lang="en-US" sz="3200" u="none" cap="none" strike="noStrike">
                <a:solidFill>
                  <a:schemeClr val="dk1"/>
                </a:solidFill>
                <a:latin typeface="Calibri"/>
                <a:ea typeface="Calibri"/>
                <a:cs typeface="Calibri"/>
                <a:sym typeface="Calibri"/>
              </a:rPr>
              <a:t>: </a:t>
            </a:r>
            <a:r>
              <a:rPr b="0" i="0" lang="en-US" sz="3200" u="none" cap="none" strike="noStrike">
                <a:solidFill>
                  <a:srgbClr val="242424"/>
                </a:solidFill>
                <a:latin typeface="Calibri"/>
                <a:ea typeface="Calibri"/>
                <a:cs typeface="Calibri"/>
                <a:sym typeface="Calibri"/>
              </a:rPr>
              <a:t>Shows a close up image of our school with the data collection point. Image from Google Maps</a:t>
            </a:r>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rPr b="1" i="0" lang="en-US" sz="3200" u="none" cap="none" strike="noStrike">
                <a:solidFill>
                  <a:srgbClr val="242424"/>
                </a:solidFill>
                <a:latin typeface="Calibri"/>
                <a:ea typeface="Calibri"/>
                <a:cs typeface="Calibri"/>
                <a:sym typeface="Calibri"/>
              </a:rPr>
              <a:t>Figure 2:  </a:t>
            </a:r>
            <a:r>
              <a:rPr b="0" i="0" lang="en-US" sz="3200" u="none" cap="none" strike="noStrike">
                <a:solidFill>
                  <a:srgbClr val="242424"/>
                </a:solidFill>
                <a:latin typeface="Calibri"/>
                <a:ea typeface="Calibri"/>
                <a:cs typeface="Calibri"/>
                <a:sym typeface="Calibri"/>
              </a:rPr>
              <a:t>A zoomed out shot showing how rural the area is. Image from Google Maps</a:t>
            </a:r>
            <a:endParaRPr/>
          </a:p>
          <a:p>
            <a:pPr indent="0" lvl="1" marL="457200" marR="0" rtl="0" algn="l">
              <a:spcBef>
                <a:spcPts val="0"/>
              </a:spcBef>
              <a:spcAft>
                <a:spcPts val="0"/>
              </a:spcAft>
              <a:buNone/>
            </a:pPr>
            <a:r>
              <a:t/>
            </a:r>
            <a:endParaRPr b="0" i="0" sz="3200" u="none" cap="none" strike="noStrike">
              <a:solidFill>
                <a:srgbClr val="242424"/>
              </a:solidFill>
              <a:latin typeface="Calibri"/>
              <a:ea typeface="Calibri"/>
              <a:cs typeface="Calibri"/>
              <a:sym typeface="Calibri"/>
            </a:endParaRPr>
          </a:p>
          <a:p>
            <a:pPr indent="0" lvl="1" marL="457200" marR="0" rtl="0" algn="l">
              <a:spcBef>
                <a:spcPts val="0"/>
              </a:spcBef>
              <a:spcAft>
                <a:spcPts val="0"/>
              </a:spcAft>
              <a:buNone/>
            </a:pPr>
            <a:r>
              <a:t/>
            </a:r>
            <a:endParaRPr b="0" i="0" sz="3200" u="none" cap="none" strike="noStrike">
              <a:solidFill>
                <a:srgbClr val="242424"/>
              </a:solidFill>
              <a:latin typeface="Calibri"/>
              <a:ea typeface="Calibri"/>
              <a:cs typeface="Calibri"/>
              <a:sym typeface="Calibri"/>
            </a:endParaRPr>
          </a:p>
          <a:p>
            <a:pPr indent="0" lvl="1" marL="457200" marR="0" rtl="0" algn="l">
              <a:spcBef>
                <a:spcPts val="0"/>
              </a:spcBef>
              <a:spcAft>
                <a:spcPts val="0"/>
              </a:spcAft>
              <a:buNone/>
            </a:pPr>
            <a:r>
              <a:t/>
            </a:r>
            <a:endParaRPr b="0" i="0" sz="3200" u="none" cap="none" strike="noStrike">
              <a:solidFill>
                <a:srgbClr val="242424"/>
              </a:solidFill>
              <a:latin typeface="Calibri"/>
              <a:ea typeface="Calibri"/>
              <a:cs typeface="Calibri"/>
              <a:sym typeface="Calibri"/>
            </a:endParaRPr>
          </a:p>
          <a:p>
            <a:pPr indent="0" lvl="1" marL="45720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t/>
            </a:r>
            <a:endParaRPr b="0" i="0" sz="3200" u="none" cap="none" strike="noStrike">
              <a:solidFill>
                <a:srgbClr val="242424"/>
              </a:solidFill>
              <a:latin typeface="Roboto"/>
              <a:ea typeface="Roboto"/>
              <a:cs typeface="Roboto"/>
              <a:sym typeface="Roboto"/>
            </a:endParaRPr>
          </a:p>
          <a:p>
            <a:pPr indent="0" lvl="1" marL="457200" marR="0" rtl="0" algn="l">
              <a:spcBef>
                <a:spcPts val="0"/>
              </a:spcBef>
              <a:spcAft>
                <a:spcPts val="0"/>
              </a:spcAft>
              <a:buNone/>
            </a:pPr>
            <a:r>
              <a:rPr b="0" i="0" lang="en-US" sz="3200" u="none" cap="none" strike="noStrike">
                <a:solidFill>
                  <a:schemeClr val="dk1"/>
                </a:solidFill>
                <a:latin typeface="Calibri"/>
                <a:ea typeface="Calibri"/>
                <a:cs typeface="Calibri"/>
                <a:sym typeface="Calibri"/>
              </a:rPr>
              <a:t>  </a:t>
            </a:r>
            <a:endParaRPr/>
          </a:p>
          <a:p>
            <a:pPr indent="0" lvl="1" marL="45720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rPr b="1" i="0" lang="en-US" sz="3200" u="none" cap="none" strike="noStrike">
                <a:solidFill>
                  <a:srgbClr val="242424"/>
                </a:solidFill>
                <a:latin typeface="Calibri"/>
                <a:ea typeface="Calibri"/>
                <a:cs typeface="Calibri"/>
                <a:sym typeface="Calibri"/>
              </a:rPr>
              <a:t>Figure 3: </a:t>
            </a:r>
            <a:r>
              <a:rPr b="0" i="0" lang="en-US" sz="3200" u="none" cap="none" strike="noStrike">
                <a:solidFill>
                  <a:srgbClr val="242424"/>
                </a:solidFill>
                <a:latin typeface="Calibri"/>
                <a:ea typeface="Calibri"/>
                <a:cs typeface="Calibri"/>
                <a:sym typeface="Calibri"/>
              </a:rPr>
              <a:t>A map showing NY and the location of our school. Image form Google Maps</a:t>
            </a:r>
            <a:endParaRPr b="0" i="0" sz="3200" u="none" cap="none" strike="noStrike">
              <a:solidFill>
                <a:srgbClr val="242424"/>
              </a:solidFill>
              <a:latin typeface="Calibri"/>
              <a:ea typeface="Calibri"/>
              <a:cs typeface="Calibri"/>
              <a:sym typeface="Calibri"/>
            </a:endParaRPr>
          </a:p>
          <a:p>
            <a:pPr indent="0" lvl="1" marL="45720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1" marL="457200"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a:p>
            <a:pPr indent="0" lvl="1" marL="457200" marR="0" rtl="0" algn="ctr">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pic>
        <p:nvPicPr>
          <p:cNvPr id="77" name="Google Shape;77;p1"/>
          <p:cNvPicPr preferRelativeResize="0"/>
          <p:nvPr/>
        </p:nvPicPr>
        <p:blipFill rotWithShape="1">
          <a:blip r:embed="rId4">
            <a:alphaModFix/>
          </a:blip>
          <a:srcRect b="0" l="0" r="0" t="0"/>
          <a:stretch/>
        </p:blipFill>
        <p:spPr>
          <a:xfrm>
            <a:off x="25169019" y="17980819"/>
            <a:ext cx="63500" cy="38100"/>
          </a:xfrm>
          <a:prstGeom prst="rect">
            <a:avLst/>
          </a:prstGeom>
          <a:noFill/>
          <a:ln>
            <a:noFill/>
          </a:ln>
        </p:spPr>
      </p:pic>
      <p:pic>
        <p:nvPicPr>
          <p:cNvPr descr="An aerial view of a building&#10;&#10;Description automatically generated" id="78" name="Google Shape;78;p1"/>
          <p:cNvPicPr preferRelativeResize="0"/>
          <p:nvPr/>
        </p:nvPicPr>
        <p:blipFill rotWithShape="1">
          <a:blip r:embed="rId5">
            <a:alphaModFix/>
          </a:blip>
          <a:srcRect b="0" l="0" r="0" t="0"/>
          <a:stretch/>
        </p:blipFill>
        <p:spPr>
          <a:xfrm>
            <a:off x="15055565" y="21916745"/>
            <a:ext cx="7825700" cy="4075885"/>
          </a:xfrm>
          <a:prstGeom prst="rect">
            <a:avLst/>
          </a:prstGeom>
          <a:noFill/>
          <a:ln>
            <a:noFill/>
          </a:ln>
        </p:spPr>
      </p:pic>
      <p:pic>
        <p:nvPicPr>
          <p:cNvPr descr="A satellite image of a green area&#10;&#10;Description automatically generated" id="79" name="Google Shape;79;p1"/>
          <p:cNvPicPr preferRelativeResize="0"/>
          <p:nvPr/>
        </p:nvPicPr>
        <p:blipFill rotWithShape="1">
          <a:blip r:embed="rId6">
            <a:alphaModFix/>
          </a:blip>
          <a:srcRect b="0" l="0" r="0" t="0"/>
          <a:stretch/>
        </p:blipFill>
        <p:spPr>
          <a:xfrm>
            <a:off x="13850194" y="27429487"/>
            <a:ext cx="10139130" cy="4213011"/>
          </a:xfrm>
          <a:prstGeom prst="rect">
            <a:avLst/>
          </a:prstGeom>
          <a:noFill/>
          <a:ln>
            <a:noFill/>
          </a:ln>
        </p:spPr>
      </p:pic>
      <p:pic>
        <p:nvPicPr>
          <p:cNvPr descr="A map of a city&#10;&#10;Description automatically generated" id="80" name="Google Shape;80;p1"/>
          <p:cNvPicPr preferRelativeResize="0"/>
          <p:nvPr/>
        </p:nvPicPr>
        <p:blipFill rotWithShape="1">
          <a:blip r:embed="rId7">
            <a:alphaModFix/>
          </a:blip>
          <a:srcRect b="0" l="0" r="0" t="0"/>
          <a:stretch/>
        </p:blipFill>
        <p:spPr>
          <a:xfrm>
            <a:off x="17161733" y="32215425"/>
            <a:ext cx="5017783" cy="3260335"/>
          </a:xfrm>
          <a:prstGeom prst="rect">
            <a:avLst/>
          </a:prstGeom>
          <a:noFill/>
          <a:ln>
            <a:noFill/>
          </a:ln>
        </p:spPr>
      </p:pic>
      <p:pic>
        <p:nvPicPr>
          <p:cNvPr descr="Graph paper with graph and numbers&#10;&#10;Description automatically generated" id="81" name="Google Shape;81;p1"/>
          <p:cNvPicPr preferRelativeResize="0"/>
          <p:nvPr/>
        </p:nvPicPr>
        <p:blipFill rotWithShape="1">
          <a:blip r:embed="rId8">
            <a:alphaModFix/>
          </a:blip>
          <a:srcRect b="0" l="0" r="0" t="0"/>
          <a:stretch/>
        </p:blipFill>
        <p:spPr>
          <a:xfrm>
            <a:off x="25737936" y="8263290"/>
            <a:ext cx="11070044" cy="14772960"/>
          </a:xfrm>
          <a:prstGeom prst="rect">
            <a:avLst/>
          </a:prstGeom>
          <a:noFill/>
          <a:ln>
            <a:noFill/>
          </a:ln>
        </p:spPr>
      </p:pic>
      <p:sp>
        <p:nvSpPr>
          <p:cNvPr id="82" name="Google Shape;82;p1"/>
          <p:cNvSpPr txBox="1"/>
          <p:nvPr/>
        </p:nvSpPr>
        <p:spPr>
          <a:xfrm>
            <a:off x="25520200" y="23356655"/>
            <a:ext cx="11505515" cy="11928746"/>
          </a:xfrm>
          <a:prstGeom prst="rect">
            <a:avLst/>
          </a:prstGeom>
          <a:solidFill>
            <a:schemeClr val="lt1"/>
          </a:solidFill>
          <a:ln>
            <a:noFill/>
          </a:ln>
        </p:spPr>
        <p:txBody>
          <a:bodyPr anchorCtr="0" anchor="t" bIns="34400" lIns="68800" spcFirstLastPara="1" rIns="68800" wrap="square" tIns="34400">
            <a:spAutoFit/>
          </a:bodyPr>
          <a:lstStyle/>
          <a:p>
            <a:pPr indent="0" lvl="0" marL="0" marR="0" rtl="0" algn="l">
              <a:lnSpc>
                <a:spcPct val="115000"/>
              </a:lnSpc>
              <a:spcBef>
                <a:spcPts val="0"/>
              </a:spcBef>
              <a:spcAft>
                <a:spcPts val="0"/>
              </a:spcAft>
              <a:buNone/>
            </a:pPr>
            <a:r>
              <a:rPr b="1" lang="en-US" sz="3200" u="none">
                <a:solidFill>
                  <a:schemeClr val="dk1"/>
                </a:solidFill>
                <a:latin typeface="Calibri"/>
                <a:ea typeface="Calibri"/>
                <a:cs typeface="Calibri"/>
                <a:sym typeface="Calibri"/>
              </a:rPr>
              <a:t>Figure 4</a:t>
            </a:r>
            <a:r>
              <a:rPr b="0" lang="en-US" sz="3200" u="none">
                <a:solidFill>
                  <a:schemeClr val="dk1"/>
                </a:solidFill>
                <a:latin typeface="Calibri"/>
                <a:ea typeface="Calibri"/>
                <a:cs typeface="Calibri"/>
                <a:sym typeface="Calibri"/>
              </a:rPr>
              <a:t>: This figure shows how many times that we observed the three main clouds </a:t>
            </a:r>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1" sz="3200" u="none">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b="1" lang="en-US" sz="3200" u="none">
                <a:solidFill>
                  <a:schemeClr val="dk1"/>
                </a:solidFill>
                <a:latin typeface="Calibri"/>
                <a:ea typeface="Calibri"/>
                <a:cs typeface="Calibri"/>
                <a:sym typeface="Calibri"/>
              </a:rPr>
              <a:t>Figure 5: </a:t>
            </a:r>
            <a:r>
              <a:rPr b="0" lang="en-US" sz="3200" u="none">
                <a:solidFill>
                  <a:schemeClr val="dk1"/>
                </a:solidFill>
                <a:latin typeface="Calibri"/>
                <a:ea typeface="Calibri"/>
                <a:cs typeface="Calibri"/>
                <a:sym typeface="Calibri"/>
              </a:rPr>
              <a:t>This figure shows what cloud coverage was like for our observations. Some students did get confused with overcast and obscured. We believe they are all overcast but did our graph based on the GLOBE reported data. </a:t>
            </a:r>
            <a:endParaRPr/>
          </a:p>
        </p:txBody>
      </p:sp>
      <p:pic>
        <p:nvPicPr>
          <p:cNvPr id="83" name="Google Shape;83;p1"/>
          <p:cNvPicPr preferRelativeResize="0"/>
          <p:nvPr/>
        </p:nvPicPr>
        <p:blipFill rotWithShape="1">
          <a:blip r:embed="rId9">
            <a:alphaModFix/>
          </a:blip>
          <a:srcRect b="0" l="0" r="0" t="0"/>
          <a:stretch/>
        </p:blipFill>
        <p:spPr>
          <a:xfrm>
            <a:off x="26561080" y="24568133"/>
            <a:ext cx="8320048" cy="8263385"/>
          </a:xfrm>
          <a:prstGeom prst="rect">
            <a:avLst/>
          </a:prstGeom>
          <a:noFill/>
          <a:ln>
            <a:noFill/>
          </a:ln>
        </p:spPr>
      </p:pic>
      <p:sp>
        <p:nvSpPr>
          <p:cNvPr id="84" name="Google Shape;84;p1"/>
          <p:cNvSpPr txBox="1"/>
          <p:nvPr/>
        </p:nvSpPr>
        <p:spPr>
          <a:xfrm>
            <a:off x="37863688" y="14049067"/>
            <a:ext cx="11536141" cy="6791314"/>
          </a:xfrm>
          <a:prstGeom prst="rect">
            <a:avLst/>
          </a:prstGeom>
          <a:noFill/>
          <a:ln>
            <a:noFill/>
          </a:ln>
        </p:spPr>
        <p:txBody>
          <a:bodyPr anchorCtr="0" anchor="t" bIns="34400" lIns="68800" spcFirstLastPara="1" rIns="68800" wrap="square" tIns="34400">
            <a:spAutoFit/>
          </a:bodyPr>
          <a:lstStyle/>
          <a:p>
            <a:pPr indent="0" lvl="0" marL="0" marR="0" rtl="0" algn="l">
              <a:lnSpc>
                <a:spcPct val="115000"/>
              </a:lnSpc>
              <a:spcBef>
                <a:spcPts val="0"/>
              </a:spcBef>
              <a:spcAft>
                <a:spcPts val="0"/>
              </a:spcAft>
              <a:buNone/>
            </a:pPr>
            <a:r>
              <a:rPr b="0" lang="en-US" sz="3200" u="none">
                <a:solidFill>
                  <a:schemeClr val="dk1"/>
                </a:solidFill>
                <a:latin typeface="Calibri"/>
                <a:ea typeface="Calibri"/>
                <a:cs typeface="Calibri"/>
                <a:sym typeface="Calibri"/>
              </a:rPr>
              <a:t>In conclusion, we had a fun time collecting our cloud data and being able to see it on the GLOBE website. We would like to do future research with collecting data for all the different seasons. We do plan on collecting cloud data for the spring. We also wonder how cloud types will be impacted by climate change. </a:t>
            </a:r>
            <a:r>
              <a:rPr b="0" lang="en-US" sz="3200" u="none">
                <a:solidFill>
                  <a:srgbClr val="000000"/>
                </a:solidFill>
                <a:latin typeface="Calibri"/>
                <a:ea typeface="Calibri"/>
                <a:cs typeface="Calibri"/>
                <a:sym typeface="Calibri"/>
              </a:rPr>
              <a:t>Just like clouds affect the climate, the climate affects clouds. </a:t>
            </a:r>
            <a:r>
              <a:rPr b="0" lang="en-US" sz="3200" u="none">
                <a:solidFill>
                  <a:schemeClr val="dk1"/>
                </a:solidFill>
                <a:latin typeface="Calibri"/>
                <a:ea typeface="Calibri"/>
                <a:cs typeface="Calibri"/>
                <a:sym typeface="Calibri"/>
              </a:rPr>
              <a:t>Climate scientists believe that as Earth’s climate warms, there will be fewer clouds to cool it down. And so, we can’t rely on clouds to slow the climate change. To understand clouds and their effect on the climate, we need more data. It would be neat to see how cloud types for Parish change over time. </a:t>
            </a:r>
            <a:endParaRPr/>
          </a:p>
          <a:p>
            <a:pPr indent="0" lvl="1" marL="935038"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sp>
        <p:nvSpPr>
          <p:cNvPr id="85" name="Google Shape;85;p1"/>
          <p:cNvSpPr/>
          <p:nvPr/>
        </p:nvSpPr>
        <p:spPr>
          <a:xfrm>
            <a:off x="37677342" y="20924877"/>
            <a:ext cx="11536141" cy="4784650"/>
          </a:xfrm>
          <a:prstGeom prst="roundRect">
            <a:avLst>
              <a:gd fmla="val 7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9600" u="none">
              <a:solidFill>
                <a:schemeClr val="dk1"/>
              </a:solidFill>
              <a:latin typeface="Calibri"/>
              <a:ea typeface="Calibri"/>
              <a:cs typeface="Calibri"/>
              <a:sym typeface="Calibri"/>
            </a:endParaRPr>
          </a:p>
        </p:txBody>
      </p:sp>
      <p:sp>
        <p:nvSpPr>
          <p:cNvPr id="86" name="Google Shape;86;p1"/>
          <p:cNvSpPr txBox="1"/>
          <p:nvPr/>
        </p:nvSpPr>
        <p:spPr>
          <a:xfrm>
            <a:off x="37769369" y="20912750"/>
            <a:ext cx="11724777" cy="1334961"/>
          </a:xfrm>
          <a:prstGeom prst="rect">
            <a:avLst/>
          </a:prstGeom>
          <a:noFill/>
          <a:ln>
            <a:noFill/>
          </a:ln>
        </p:spPr>
        <p:txBody>
          <a:bodyPr anchorCtr="0" anchor="t" bIns="51425" lIns="102825" spcFirstLastPara="1" rIns="102825" wrap="square" tIns="51425">
            <a:spAutoFit/>
          </a:bodyPr>
          <a:lstStyle/>
          <a:p>
            <a:pPr indent="0" lvl="0" marL="0" marR="0" rtl="0" algn="ctr">
              <a:spcBef>
                <a:spcPts val="0"/>
              </a:spcBef>
              <a:spcAft>
                <a:spcPts val="0"/>
              </a:spcAft>
              <a:buNone/>
            </a:pPr>
            <a:r>
              <a:rPr b="1" lang="en-US" sz="8000" u="none">
                <a:solidFill>
                  <a:schemeClr val="dk1"/>
                </a:solidFill>
                <a:latin typeface="Calibri"/>
                <a:ea typeface="Calibri"/>
                <a:cs typeface="Calibri"/>
                <a:sym typeface="Calibri"/>
              </a:rPr>
              <a:t>GLOBE Badges</a:t>
            </a:r>
            <a:endParaRPr/>
          </a:p>
        </p:txBody>
      </p:sp>
      <p:sp>
        <p:nvSpPr>
          <p:cNvPr id="87" name="Google Shape;87;p1"/>
          <p:cNvSpPr txBox="1"/>
          <p:nvPr/>
        </p:nvSpPr>
        <p:spPr>
          <a:xfrm>
            <a:off x="37117742" y="22121652"/>
            <a:ext cx="11536141" cy="4009014"/>
          </a:xfrm>
          <a:prstGeom prst="rect">
            <a:avLst/>
          </a:prstGeom>
          <a:noFill/>
          <a:ln>
            <a:noFill/>
          </a:ln>
        </p:spPr>
        <p:txBody>
          <a:bodyPr anchorCtr="0" anchor="t" bIns="34400" lIns="68800" spcFirstLastPara="1" rIns="68800" wrap="square" tIns="34400">
            <a:spAutoFit/>
          </a:bodyPr>
          <a:lstStyle/>
          <a:p>
            <a:pPr indent="0" lvl="1" marL="935038" marR="0" rtl="0" algn="l">
              <a:spcBef>
                <a:spcPts val="0"/>
              </a:spcBef>
              <a:spcAft>
                <a:spcPts val="0"/>
              </a:spcAft>
              <a:buNone/>
            </a:pPr>
            <a:r>
              <a:rPr b="0" i="0" lang="en-US" sz="3200" u="none" cap="none" strike="noStrike">
                <a:solidFill>
                  <a:schemeClr val="dk1"/>
                </a:solidFill>
                <a:latin typeface="Calibri"/>
                <a:ea typeface="Calibri"/>
                <a:cs typeface="Calibri"/>
                <a:sym typeface="Calibri"/>
              </a:rPr>
              <a:t>•</a:t>
            </a:r>
            <a:r>
              <a:rPr b="1" i="0" lang="en-US" sz="3200" u="none" cap="none" strike="noStrike">
                <a:solidFill>
                  <a:schemeClr val="dk1"/>
                </a:solidFill>
                <a:latin typeface="Calibri"/>
                <a:ea typeface="Calibri"/>
                <a:cs typeface="Calibri"/>
                <a:sym typeface="Calibri"/>
              </a:rPr>
              <a:t>Be a Collaborator: </a:t>
            </a:r>
            <a:r>
              <a:rPr b="0" i="0" lang="en-US" sz="3200" u="none" cap="none" strike="noStrike">
                <a:solidFill>
                  <a:schemeClr val="dk1"/>
                </a:solidFill>
                <a:latin typeface="Calibri"/>
                <a:ea typeface="Calibri"/>
                <a:cs typeface="Calibri"/>
                <a:sym typeface="Calibri"/>
              </a:rPr>
              <a:t>Only two students are listed but 20 students helped collect data. We each became an expert with our cloud level. We would then work together to discuss what cloud types were in the sky. </a:t>
            </a:r>
            <a:endParaRPr/>
          </a:p>
          <a:p>
            <a:pPr indent="0" lvl="1" marL="935038" marR="0" rtl="0" algn="l">
              <a:spcBef>
                <a:spcPts val="0"/>
              </a:spcBef>
              <a:spcAft>
                <a:spcPts val="0"/>
              </a:spcAft>
              <a:buNone/>
            </a:pPr>
            <a:r>
              <a:rPr b="0" i="0" lang="en-US" sz="3200" u="none" cap="none" strike="noStrike">
                <a:solidFill>
                  <a:schemeClr val="dk1"/>
                </a:solidFill>
                <a:latin typeface="Calibri"/>
                <a:ea typeface="Calibri"/>
                <a:cs typeface="Calibri"/>
                <a:sym typeface="Calibri"/>
              </a:rPr>
              <a:t>•</a:t>
            </a:r>
            <a:r>
              <a:rPr b="1" i="0" lang="en-US" sz="3200" u="none" cap="none" strike="noStrike">
                <a:solidFill>
                  <a:schemeClr val="dk1"/>
                </a:solidFill>
                <a:latin typeface="Calibri"/>
                <a:ea typeface="Calibri"/>
                <a:cs typeface="Calibri"/>
                <a:sym typeface="Calibri"/>
              </a:rPr>
              <a:t>Be a Data Scientist: </a:t>
            </a:r>
            <a:r>
              <a:rPr b="0" i="0" lang="en-US" sz="3200" u="none" cap="none" strike="noStrike">
                <a:solidFill>
                  <a:schemeClr val="dk1"/>
                </a:solidFill>
                <a:latin typeface="Calibri"/>
                <a:ea typeface="Calibri"/>
                <a:cs typeface="Calibri"/>
                <a:sym typeface="Calibri"/>
              </a:rPr>
              <a:t>We collected our own data and then looked after it to come up with our conclusion. </a:t>
            </a:r>
            <a:endParaRPr b="1" i="0" sz="3200" u="none" cap="none" strike="noStrike">
              <a:solidFill>
                <a:schemeClr val="dk1"/>
              </a:solidFill>
              <a:latin typeface="Calibri"/>
              <a:ea typeface="Calibri"/>
              <a:cs typeface="Calibri"/>
              <a:sym typeface="Calibri"/>
            </a:endParaRPr>
          </a:p>
          <a:p>
            <a:pPr indent="0" lvl="1" marL="935038" marR="0" rtl="0" algn="l">
              <a:spcBef>
                <a:spcPts val="0"/>
              </a:spcBef>
              <a:spcAft>
                <a:spcPts val="0"/>
              </a:spcAft>
              <a:buNone/>
            </a:pPr>
            <a:r>
              <a:t/>
            </a:r>
            <a:endParaRPr b="1" i="0" sz="3200" u="none" cap="none" strike="noStrike">
              <a:solidFill>
                <a:schemeClr val="dk1"/>
              </a:solidFill>
              <a:latin typeface="Calibri"/>
              <a:ea typeface="Calibri"/>
              <a:cs typeface="Calibri"/>
              <a:sym typeface="Calibri"/>
            </a:endParaRPr>
          </a:p>
          <a:p>
            <a:pPr indent="0" lvl="1" marL="935038" marR="0" rtl="0" algn="l">
              <a:spcBef>
                <a:spcPts val="0"/>
              </a:spcBef>
              <a:spcAft>
                <a:spcPts val="0"/>
              </a:spcAft>
              <a:buNone/>
            </a:pPr>
            <a:r>
              <a:t/>
            </a:r>
            <a:endParaRPr b="0" i="0" sz="3200" u="none" cap="none" strike="noStrike">
              <a:solidFill>
                <a:schemeClr val="dk1"/>
              </a:solidFill>
              <a:latin typeface="Calibri"/>
              <a:ea typeface="Calibri"/>
              <a:cs typeface="Calibri"/>
              <a:sym typeface="Calibri"/>
            </a:endParaRPr>
          </a:p>
        </p:txBody>
      </p:sp>
      <p:pic>
        <p:nvPicPr>
          <p:cNvPr descr="Image preview" id="88" name="Google Shape;88;p1"/>
          <p:cNvPicPr preferRelativeResize="0"/>
          <p:nvPr/>
        </p:nvPicPr>
        <p:blipFill rotWithShape="1">
          <a:blip r:embed="rId10">
            <a:alphaModFix/>
          </a:blip>
          <a:srcRect b="0" l="0" r="0" t="0"/>
          <a:stretch/>
        </p:blipFill>
        <p:spPr>
          <a:xfrm>
            <a:off x="1477778" y="1611308"/>
            <a:ext cx="3580996" cy="458488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2008-12-04T00:20:37Z</dcterms:created>
  <dc:creator>Ethan Shulda;www.postersession.com</dc:creator>
</cp:coreProperties>
</file>