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1.xml" ContentType="application/inkml+xml"/>
  <Override PartName="/ppt/ink/ink2.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8" r:id="rId3"/>
    <p:sldId id="258" r:id="rId4"/>
    <p:sldId id="269" r:id="rId5"/>
    <p:sldId id="259" r:id="rId6"/>
    <p:sldId id="271" r:id="rId7"/>
    <p:sldId id="261" r:id="rId8"/>
    <p:sldId id="275" r:id="rId9"/>
    <p:sldId id="264" r:id="rId10"/>
    <p:sldId id="260" r:id="rId11"/>
    <p:sldId id="263" r:id="rId12"/>
    <p:sldId id="262" r:id="rId13"/>
    <p:sldId id="266" r:id="rId14"/>
    <p:sldId id="267" r:id="rId15"/>
    <p:sldId id="276" r:id="rId16"/>
    <p:sldId id="277"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94660"/>
  </p:normalViewPr>
  <p:slideViewPr>
    <p:cSldViewPr snapToGrid="0">
      <p:cViewPr varScale="1">
        <p:scale>
          <a:sx n="42" d="100"/>
          <a:sy n="42" d="100"/>
        </p:scale>
        <p:origin x="7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https://moeom-my.sharepoint.com/personal/shikha3670_moe_om/Documents/&#1605;&#1588;&#1585;&#1608;&#1593;%20&#1580;&#1604;&#1608;&#157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oeom-my.sharepoint.com/personal/shikha3670_moe_om/Documents/&#1605;&#1588;&#1585;&#1608;&#1593;%20&#1580;&#1604;&#1608;&#1576;.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OM"/>
              <a:t>متوسط اطوال شتلات النعناع والفلفل الحار بداية التجربة ونهاية التجربة</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Sheet2!$B$72</c:f>
              <c:strCache>
                <c:ptCount val="1"/>
                <c:pt idx="0">
                  <c:v>متوسط الطول بداية التجربة</c:v>
                </c:pt>
              </c:strCache>
            </c:strRef>
          </c:tx>
          <c:spPr>
            <a:solidFill>
              <a:schemeClr val="accent1"/>
            </a:solidFill>
            <a:ln>
              <a:noFill/>
            </a:ln>
            <a:effectLst/>
          </c:spPr>
          <c:invertIfNegative val="0"/>
          <c:cat>
            <c:strRef>
              <c:f>Sheet2!$A$73:$A$80</c:f>
              <c:strCache>
                <c:ptCount val="7"/>
                <c:pt idx="0">
                  <c:v>النعناع (مع محلول سماد الرماد)</c:v>
                </c:pt>
                <c:pt idx="2">
                  <c:v>النعناع (بدون محلول سماد الرماد)</c:v>
                </c:pt>
                <c:pt idx="4">
                  <c:v>الفلفل الحار (مع محلول سماد الرماد)</c:v>
                </c:pt>
                <c:pt idx="6">
                  <c:v>الفلفل الحار (بدون محلول سماد الرماد)</c:v>
                </c:pt>
              </c:strCache>
            </c:strRef>
          </c:cat>
          <c:val>
            <c:numRef>
              <c:f>Sheet2!$B$73:$B$80</c:f>
              <c:numCache>
                <c:formatCode>General</c:formatCode>
                <c:ptCount val="8"/>
                <c:pt idx="0">
                  <c:v>14.469230769230769</c:v>
                </c:pt>
                <c:pt idx="2">
                  <c:v>14.87692</c:v>
                </c:pt>
                <c:pt idx="4">
                  <c:v>14.892307692307693</c:v>
                </c:pt>
                <c:pt idx="6">
                  <c:v>14.6</c:v>
                </c:pt>
              </c:numCache>
            </c:numRef>
          </c:val>
          <c:extLst>
            <c:ext xmlns:c16="http://schemas.microsoft.com/office/drawing/2014/chart" uri="{C3380CC4-5D6E-409C-BE32-E72D297353CC}">
              <c16:uniqueId val="{00000000-CCD6-4D3E-893F-5BA4A275F6E5}"/>
            </c:ext>
          </c:extLst>
        </c:ser>
        <c:ser>
          <c:idx val="1"/>
          <c:order val="1"/>
          <c:tx>
            <c:strRef>
              <c:f>Sheet2!$C$72</c:f>
              <c:strCache>
                <c:ptCount val="1"/>
                <c:pt idx="0">
                  <c:v>متوسط الطول نهاية التجربة</c:v>
                </c:pt>
              </c:strCache>
            </c:strRef>
          </c:tx>
          <c:spPr>
            <a:solidFill>
              <a:schemeClr val="accent2"/>
            </a:solidFill>
            <a:ln>
              <a:noFill/>
            </a:ln>
            <a:effectLst/>
          </c:spPr>
          <c:invertIfNegative val="0"/>
          <c:cat>
            <c:strRef>
              <c:f>Sheet2!$A$73:$A$80</c:f>
              <c:strCache>
                <c:ptCount val="7"/>
                <c:pt idx="0">
                  <c:v>النعناع (مع محلول سماد الرماد)</c:v>
                </c:pt>
                <c:pt idx="2">
                  <c:v>النعناع (بدون محلول سماد الرماد)</c:v>
                </c:pt>
                <c:pt idx="4">
                  <c:v>الفلفل الحار (مع محلول سماد الرماد)</c:v>
                </c:pt>
                <c:pt idx="6">
                  <c:v>الفلفل الحار (بدون محلول سماد الرماد)</c:v>
                </c:pt>
              </c:strCache>
            </c:strRef>
          </c:cat>
          <c:val>
            <c:numRef>
              <c:f>Sheet2!$C$73:$C$80</c:f>
              <c:numCache>
                <c:formatCode>General</c:formatCode>
                <c:ptCount val="8"/>
                <c:pt idx="0">
                  <c:v>22.938461538461539</c:v>
                </c:pt>
                <c:pt idx="2">
                  <c:v>19.123076923076901</c:v>
                </c:pt>
                <c:pt idx="4">
                  <c:v>23.176923076923075</c:v>
                </c:pt>
                <c:pt idx="6">
                  <c:v>20.676923076923078</c:v>
                </c:pt>
              </c:numCache>
            </c:numRef>
          </c:val>
          <c:extLst>
            <c:ext xmlns:c16="http://schemas.microsoft.com/office/drawing/2014/chart" uri="{C3380CC4-5D6E-409C-BE32-E72D297353CC}">
              <c16:uniqueId val="{00000001-CCD6-4D3E-893F-5BA4A275F6E5}"/>
            </c:ext>
          </c:extLst>
        </c:ser>
        <c:dLbls>
          <c:showLegendKey val="0"/>
          <c:showVal val="0"/>
          <c:showCatName val="0"/>
          <c:showSerName val="0"/>
          <c:showPercent val="0"/>
          <c:showBubbleSize val="0"/>
        </c:dLbls>
        <c:gapWidth val="219"/>
        <c:overlap val="-27"/>
        <c:axId val="2007176384"/>
        <c:axId val="2007180704"/>
      </c:barChart>
      <c:catAx>
        <c:axId val="20071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7180704"/>
        <c:crosses val="autoZero"/>
        <c:auto val="1"/>
        <c:lblAlgn val="ctr"/>
        <c:lblOffset val="100"/>
        <c:noMultiLvlLbl val="0"/>
      </c:catAx>
      <c:valAx>
        <c:axId val="200718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717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Sheet2!$B$86</c:f>
              <c:strCache>
                <c:ptCount val="1"/>
                <c:pt idx="0">
                  <c:v>الرقم الهيدروجيني</c:v>
                </c:pt>
              </c:strCache>
            </c:strRef>
          </c:tx>
          <c:spPr>
            <a:solidFill>
              <a:schemeClr val="accent1"/>
            </a:solidFill>
            <a:ln>
              <a:noFill/>
            </a:ln>
            <a:effectLst/>
          </c:spPr>
          <c:invertIfNegative val="0"/>
          <c:cat>
            <c:strRef>
              <c:f>Sheet2!$A$87:$A$88</c:f>
              <c:strCache>
                <c:ptCount val="2"/>
                <c:pt idx="0">
                  <c:v>تربة بدون سماد</c:v>
                </c:pt>
                <c:pt idx="1">
                  <c:v>تربة بسماد</c:v>
                </c:pt>
              </c:strCache>
            </c:strRef>
          </c:cat>
          <c:val>
            <c:numRef>
              <c:f>Sheet2!$B$87:$B$88</c:f>
              <c:numCache>
                <c:formatCode>General</c:formatCode>
                <c:ptCount val="2"/>
                <c:pt idx="0">
                  <c:v>7.5</c:v>
                </c:pt>
                <c:pt idx="1">
                  <c:v>8.1999999999999993</c:v>
                </c:pt>
              </c:numCache>
            </c:numRef>
          </c:val>
          <c:extLst>
            <c:ext xmlns:c16="http://schemas.microsoft.com/office/drawing/2014/chart" uri="{C3380CC4-5D6E-409C-BE32-E72D297353CC}">
              <c16:uniqueId val="{00000000-735B-4026-9F35-062788A7E44D}"/>
            </c:ext>
          </c:extLst>
        </c:ser>
        <c:dLbls>
          <c:showLegendKey val="0"/>
          <c:showVal val="0"/>
          <c:showCatName val="0"/>
          <c:showSerName val="0"/>
          <c:showPercent val="0"/>
          <c:showBubbleSize val="0"/>
        </c:dLbls>
        <c:gapWidth val="219"/>
        <c:overlap val="-27"/>
        <c:axId val="2043790400"/>
        <c:axId val="2043790880"/>
      </c:barChart>
      <c:catAx>
        <c:axId val="204379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790880"/>
        <c:crosses val="autoZero"/>
        <c:auto val="1"/>
        <c:lblAlgn val="ctr"/>
        <c:lblOffset val="100"/>
        <c:noMultiLvlLbl val="0"/>
      </c:catAx>
      <c:valAx>
        <c:axId val="204379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79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OM"/>
              <a:t>الموصلية (</a:t>
            </a:r>
            <a:r>
              <a:rPr lang="en-US"/>
              <a:t>ms</a:t>
            </a:r>
            <a:r>
              <a:rPr lang="ar-OM"/>
              <a: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Sheet2!$B$99</c:f>
              <c:strCache>
                <c:ptCount val="1"/>
                <c:pt idx="0">
                  <c:v>الموصلية (ms)</c:v>
                </c:pt>
              </c:strCache>
            </c:strRef>
          </c:tx>
          <c:spPr>
            <a:solidFill>
              <a:schemeClr val="accent4"/>
            </a:solidFill>
            <a:ln>
              <a:noFill/>
            </a:ln>
            <a:effectLst/>
          </c:spPr>
          <c:invertIfNegative val="0"/>
          <c:cat>
            <c:strRef>
              <c:f>Sheet2!$A$100:$A$101</c:f>
              <c:strCache>
                <c:ptCount val="2"/>
                <c:pt idx="0">
                  <c:v>تربة بدون سماد</c:v>
                </c:pt>
                <c:pt idx="1">
                  <c:v>تربة بسماد</c:v>
                </c:pt>
              </c:strCache>
            </c:strRef>
          </c:cat>
          <c:val>
            <c:numRef>
              <c:f>Sheet2!$B$100:$B$101</c:f>
              <c:numCache>
                <c:formatCode>General</c:formatCode>
                <c:ptCount val="2"/>
                <c:pt idx="0">
                  <c:v>2.92</c:v>
                </c:pt>
                <c:pt idx="1">
                  <c:v>2.5299999999999998</c:v>
                </c:pt>
              </c:numCache>
            </c:numRef>
          </c:val>
          <c:extLst>
            <c:ext xmlns:c16="http://schemas.microsoft.com/office/drawing/2014/chart" uri="{C3380CC4-5D6E-409C-BE32-E72D297353CC}">
              <c16:uniqueId val="{00000000-37E5-49F3-B666-92A579A07BD1}"/>
            </c:ext>
          </c:extLst>
        </c:ser>
        <c:dLbls>
          <c:showLegendKey val="0"/>
          <c:showVal val="0"/>
          <c:showCatName val="0"/>
          <c:showSerName val="0"/>
          <c:showPercent val="0"/>
          <c:showBubbleSize val="0"/>
        </c:dLbls>
        <c:gapWidth val="219"/>
        <c:overlap val="-27"/>
        <c:axId val="2043779840"/>
        <c:axId val="2043772640"/>
      </c:barChart>
      <c:catAx>
        <c:axId val="204377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772640"/>
        <c:crosses val="autoZero"/>
        <c:auto val="1"/>
        <c:lblAlgn val="ctr"/>
        <c:lblOffset val="100"/>
        <c:noMultiLvlLbl val="0"/>
      </c:catAx>
      <c:valAx>
        <c:axId val="204377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377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OM"/>
              <a:t>الملوحة </a:t>
            </a:r>
            <a:r>
              <a:rPr lang="en-US"/>
              <a:t>ppt)</a:t>
            </a:r>
            <a:r>
              <a:rPr lang="ar-OM"/>
              <a: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Sheet2!$B$93</c:f>
              <c:strCache>
                <c:ptCount val="1"/>
                <c:pt idx="0">
                  <c:v>الملوحة (ppt)</c:v>
                </c:pt>
              </c:strCache>
            </c:strRef>
          </c:tx>
          <c:spPr>
            <a:solidFill>
              <a:schemeClr val="accent2"/>
            </a:solidFill>
            <a:ln>
              <a:noFill/>
            </a:ln>
            <a:effectLst/>
          </c:spPr>
          <c:invertIfNegative val="0"/>
          <c:cat>
            <c:strRef>
              <c:f>Sheet2!$A$94:$A$95</c:f>
              <c:strCache>
                <c:ptCount val="2"/>
                <c:pt idx="0">
                  <c:v>تربة بدون سماد</c:v>
                </c:pt>
                <c:pt idx="1">
                  <c:v>تربة بسماد</c:v>
                </c:pt>
              </c:strCache>
            </c:strRef>
          </c:cat>
          <c:val>
            <c:numRef>
              <c:f>Sheet2!$B$94:$B$95</c:f>
              <c:numCache>
                <c:formatCode>General</c:formatCode>
                <c:ptCount val="2"/>
                <c:pt idx="0">
                  <c:v>1.5</c:v>
                </c:pt>
                <c:pt idx="1">
                  <c:v>1.25</c:v>
                </c:pt>
              </c:numCache>
            </c:numRef>
          </c:val>
          <c:extLst>
            <c:ext xmlns:c16="http://schemas.microsoft.com/office/drawing/2014/chart" uri="{C3380CC4-5D6E-409C-BE32-E72D297353CC}">
              <c16:uniqueId val="{00000000-EE71-45EB-AAA3-7C7ED49FF6F2}"/>
            </c:ext>
          </c:extLst>
        </c:ser>
        <c:dLbls>
          <c:showLegendKey val="0"/>
          <c:showVal val="0"/>
          <c:showCatName val="0"/>
          <c:showSerName val="0"/>
          <c:showPercent val="0"/>
          <c:showBubbleSize val="0"/>
        </c:dLbls>
        <c:gapWidth val="219"/>
        <c:overlap val="-27"/>
        <c:axId val="1975480784"/>
        <c:axId val="1975477424"/>
      </c:barChart>
      <c:catAx>
        <c:axId val="197548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477424"/>
        <c:crosses val="autoZero"/>
        <c:auto val="1"/>
        <c:lblAlgn val="ctr"/>
        <c:lblOffset val="100"/>
        <c:noMultiLvlLbl val="0"/>
      </c:catAx>
      <c:valAx>
        <c:axId val="197547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480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1T19:09:10.47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1T19:09:12.41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798F-1764-9B7D-2F10-2C263D80E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3E9E7B-7566-C528-5F37-CC9C47689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16776D-0BD0-24EC-716C-A207ADE4D73A}"/>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5" name="Footer Placeholder 4">
            <a:extLst>
              <a:ext uri="{FF2B5EF4-FFF2-40B4-BE49-F238E27FC236}">
                <a16:creationId xmlns:a16="http://schemas.microsoft.com/office/drawing/2014/main" id="{D625810A-A561-D448-C0F1-F2F0EDF25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FC95A-DD6D-9DD6-4BDA-0D0E434862F7}"/>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346999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B329-5BF3-D79F-EF85-0E31336D3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9A1C1F-A79A-3B6F-1FE6-1D2E36C77C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BD0B5-72A0-5E3B-C748-E7BCE55A1957}"/>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5" name="Footer Placeholder 4">
            <a:extLst>
              <a:ext uri="{FF2B5EF4-FFF2-40B4-BE49-F238E27FC236}">
                <a16:creationId xmlns:a16="http://schemas.microsoft.com/office/drawing/2014/main" id="{491CF89E-2503-EFB3-9082-6CC05D71D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15D71-F008-CA7D-FEFB-5348F507FED8}"/>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3206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76E32-9894-C210-BDC2-413DE380D3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CD97EF-0488-D9C4-65A8-A37D2A4FBE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DC6E8-ACA5-E6DE-F4DA-4819EF24C512}"/>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5" name="Footer Placeholder 4">
            <a:extLst>
              <a:ext uri="{FF2B5EF4-FFF2-40B4-BE49-F238E27FC236}">
                <a16:creationId xmlns:a16="http://schemas.microsoft.com/office/drawing/2014/main" id="{86650B7D-1EE5-084C-CC5F-3694847F7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07C88-8E03-B743-D962-F9A6C7ABC74B}"/>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395254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DB0F-BFBE-2718-2AAA-9E7E74E6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DB2D9-BE61-CCCE-79F4-FCC4AB6C4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69021-FD78-B467-799E-E57417D038D1}"/>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5" name="Footer Placeholder 4">
            <a:extLst>
              <a:ext uri="{FF2B5EF4-FFF2-40B4-BE49-F238E27FC236}">
                <a16:creationId xmlns:a16="http://schemas.microsoft.com/office/drawing/2014/main" id="{C1D4F72D-EAF7-9CD5-2AF7-D1E31560D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B0D55-5389-0B15-A01D-E45D6F050DAA}"/>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331163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D149-3471-E03F-D84F-AB7A9D8F48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96E1E-A45C-8A65-6096-1D83FCC18C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EEBC0-E2F3-132D-2EFA-376335CBFC37}"/>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5" name="Footer Placeholder 4">
            <a:extLst>
              <a:ext uri="{FF2B5EF4-FFF2-40B4-BE49-F238E27FC236}">
                <a16:creationId xmlns:a16="http://schemas.microsoft.com/office/drawing/2014/main" id="{1AFC09EF-8A6B-E1AF-4A91-BBCCA27FC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1041C-877A-5790-BB62-9FB9A7C364CC}"/>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41621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B41F-D76B-2193-57B8-E7BC1DCB3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00AFF-D31D-D858-365B-180EEB02FC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84253E-4470-E3D6-F87F-B612CF188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461B2-8A29-328E-FB87-53542565890E}"/>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6" name="Footer Placeholder 5">
            <a:extLst>
              <a:ext uri="{FF2B5EF4-FFF2-40B4-BE49-F238E27FC236}">
                <a16:creationId xmlns:a16="http://schemas.microsoft.com/office/drawing/2014/main" id="{406C8DF5-6E89-98AE-65A7-23EAC91AA3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A004A-31BE-EDF0-B630-DC13D5933FF6}"/>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25518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FCE7-C6EF-0F1D-D202-2701717E3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0ADDF-19A6-50EB-2D30-22BA5297A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3B857D-8CE9-42A2-174A-702901D89C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B1AD9-30DF-ABE7-B608-21412794D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79C7C-8E8A-4B84-5D6C-B8E3075F0C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85D47-ECCC-D0FC-339F-9EA4D444EB8A}"/>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8" name="Footer Placeholder 7">
            <a:extLst>
              <a:ext uri="{FF2B5EF4-FFF2-40B4-BE49-F238E27FC236}">
                <a16:creationId xmlns:a16="http://schemas.microsoft.com/office/drawing/2014/main" id="{8DA44534-BFDF-C102-0822-69B954117F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2C5CCD-7930-2AF0-2FA6-DAC83D9F92BC}"/>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225324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73DB-0D12-6966-79DD-FDBBA2CFB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12896-AE08-9448-B296-A09B429743A7}"/>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4" name="Footer Placeholder 3">
            <a:extLst>
              <a:ext uri="{FF2B5EF4-FFF2-40B4-BE49-F238E27FC236}">
                <a16:creationId xmlns:a16="http://schemas.microsoft.com/office/drawing/2014/main" id="{30F3353A-0F76-DE51-9F15-51DA80E1A7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C29FA4-4D24-F33A-0984-260420623857}"/>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243170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723D8-C124-5E22-C399-F5DB0E40EC0B}"/>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3" name="Footer Placeholder 2">
            <a:extLst>
              <a:ext uri="{FF2B5EF4-FFF2-40B4-BE49-F238E27FC236}">
                <a16:creationId xmlns:a16="http://schemas.microsoft.com/office/drawing/2014/main" id="{517C8F6E-138D-3436-AB62-8580C80D1B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89DB3E-0F8A-0A05-9593-4E4EF5111159}"/>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2685562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79E5-7821-DEB3-7468-577CDDC60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35C3B-8BC7-F1DB-B168-2E221F958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2F657-9DF7-388C-027D-8794BD3D1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8C1D7-05FE-D6D6-5898-3D6E62927632}"/>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6" name="Footer Placeholder 5">
            <a:extLst>
              <a:ext uri="{FF2B5EF4-FFF2-40B4-BE49-F238E27FC236}">
                <a16:creationId xmlns:a16="http://schemas.microsoft.com/office/drawing/2014/main" id="{F258CECD-DCD9-6882-E147-4C92E2804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DEA6B-B3C4-E5FA-A6F6-811B8987EF00}"/>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366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F585-AE20-A623-484F-563C06776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43EF44-79A5-8F36-7CD5-A99B27130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F3916-ACB3-27A4-64FE-3A4B0013C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262C4-19BF-B5F8-824D-FCA8B8732BC0}"/>
              </a:ext>
            </a:extLst>
          </p:cNvPr>
          <p:cNvSpPr>
            <a:spLocks noGrp="1"/>
          </p:cNvSpPr>
          <p:nvPr>
            <p:ph type="dt" sz="half" idx="10"/>
          </p:nvPr>
        </p:nvSpPr>
        <p:spPr/>
        <p:txBody>
          <a:bodyPr/>
          <a:lstStyle/>
          <a:p>
            <a:fld id="{6420DEBC-2146-4685-90FD-C4AB17D74D8A}" type="datetimeFigureOut">
              <a:rPr lang="en-US" smtClean="0"/>
              <a:t>3/8/2025</a:t>
            </a:fld>
            <a:endParaRPr lang="en-US"/>
          </a:p>
        </p:txBody>
      </p:sp>
      <p:sp>
        <p:nvSpPr>
          <p:cNvPr id="6" name="Footer Placeholder 5">
            <a:extLst>
              <a:ext uri="{FF2B5EF4-FFF2-40B4-BE49-F238E27FC236}">
                <a16:creationId xmlns:a16="http://schemas.microsoft.com/office/drawing/2014/main" id="{A771DEF8-804E-7BAC-F179-935C522E1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BCE7-400C-57E4-56F9-FAFEB89E4186}"/>
              </a:ext>
            </a:extLst>
          </p:cNvPr>
          <p:cNvSpPr>
            <a:spLocks noGrp="1"/>
          </p:cNvSpPr>
          <p:nvPr>
            <p:ph type="sldNum" sz="quarter" idx="12"/>
          </p:nvPr>
        </p:nvSpPr>
        <p:spPr/>
        <p:txBody>
          <a:bodyPr/>
          <a:lstStyle/>
          <a:p>
            <a:fld id="{6F66C64E-C8C2-4055-A20A-FDC0DC0742C0}" type="slidenum">
              <a:rPr lang="en-US" smtClean="0"/>
              <a:t>‹#›</a:t>
            </a:fld>
            <a:endParaRPr lang="en-US"/>
          </a:p>
        </p:txBody>
      </p:sp>
    </p:spTree>
    <p:extLst>
      <p:ext uri="{BB962C8B-B14F-4D97-AF65-F5344CB8AC3E}">
        <p14:creationId xmlns:p14="http://schemas.microsoft.com/office/powerpoint/2010/main" val="50096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D383A3-BD43-66D6-C4F8-5856612D8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FAC41-D885-38E0-2882-C47E05299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93389-3CBA-29A5-CD86-FBCCE4120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20DEBC-2146-4685-90FD-C4AB17D74D8A}" type="datetimeFigureOut">
              <a:rPr lang="en-US" smtClean="0"/>
              <a:t>3/8/2025</a:t>
            </a:fld>
            <a:endParaRPr lang="en-US"/>
          </a:p>
        </p:txBody>
      </p:sp>
      <p:sp>
        <p:nvSpPr>
          <p:cNvPr id="5" name="Footer Placeholder 4">
            <a:extLst>
              <a:ext uri="{FF2B5EF4-FFF2-40B4-BE49-F238E27FC236}">
                <a16:creationId xmlns:a16="http://schemas.microsoft.com/office/drawing/2014/main" id="{F7A30C25-0AA6-9BA8-BA19-65C7BCF21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1A708F-951B-847B-9834-EAE693EE5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66C64E-C8C2-4055-A20A-FDC0DC0742C0}" type="slidenum">
              <a:rPr lang="en-US" smtClean="0"/>
              <a:t>‹#›</a:t>
            </a:fld>
            <a:endParaRPr lang="en-US"/>
          </a:p>
        </p:txBody>
      </p:sp>
    </p:spTree>
    <p:extLst>
      <p:ext uri="{BB962C8B-B14F-4D97-AF65-F5344CB8AC3E}">
        <p14:creationId xmlns:p14="http://schemas.microsoft.com/office/powerpoint/2010/main" val="169879489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lbawabhnews.com/4623651" TargetMode="External"/><Relationship Id="rId2" Type="http://schemas.openxmlformats.org/officeDocument/2006/relationships/hyperlink" Target="https://agri-research-journal.net/sjar/wp-content/uploads/2018/07/v5n2p18.pdf" TargetMode="External"/><Relationship Id="rId1" Type="http://schemas.openxmlformats.org/officeDocument/2006/relationships/slideLayout" Target="../slideLayouts/slideLayout2.xml"/><Relationship Id="rId6" Type="http://schemas.openxmlformats.org/officeDocument/2006/relationships/hyperlink" Target="https://www.rhs.org.uk/soil-composts-mulches/wood-ash-using-in-garden" TargetMode="External"/><Relationship Id="rId5" Type="http://schemas.openxmlformats.org/officeDocument/2006/relationships/hyperlink" Target="http://www.sciencedaily.com/releases/2009/09/090902112750.htm" TargetMode="External"/><Relationship Id="rId4" Type="http://schemas.openxmlformats.org/officeDocument/2006/relationships/hyperlink" Target="https://www.researchgate.net/publication/359848935_Effect_of_using_spent_mushroom_compost_on_the_chemical_composition_of_potato_leaves_and_tub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A4DBE211-FA5D-A77A-6DA3-4361EB893088}"/>
              </a:ext>
            </a:extLst>
          </p:cNvPr>
          <p:cNvSpPr txBox="1">
            <a:spLocks/>
          </p:cNvSpPr>
          <p:nvPr/>
        </p:nvSpPr>
        <p:spPr>
          <a:xfrm>
            <a:off x="3606165" y="1274504"/>
            <a:ext cx="4979670" cy="13356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OM" sz="1200" b="1" dirty="0">
                <a:solidFill>
                  <a:schemeClr val="tx2"/>
                </a:solidFill>
              </a:rPr>
              <a:t>سلطنة عمان</a:t>
            </a:r>
            <a:endParaRPr lang="en-US" sz="1200" b="1" dirty="0">
              <a:solidFill>
                <a:schemeClr val="tx2"/>
              </a:solidFill>
            </a:endParaRPr>
          </a:p>
          <a:p>
            <a:r>
              <a:rPr lang="ar-OM" sz="1200" b="1" dirty="0">
                <a:solidFill>
                  <a:schemeClr val="tx2"/>
                </a:solidFill>
              </a:rPr>
              <a:t>وزارة التربية والتعليم</a:t>
            </a:r>
            <a:endParaRPr lang="en-US" sz="1200" b="1" dirty="0">
              <a:solidFill>
                <a:schemeClr val="tx2"/>
              </a:solidFill>
            </a:endParaRPr>
          </a:p>
          <a:p>
            <a:r>
              <a:rPr lang="ar-OM" sz="1200" b="1" dirty="0">
                <a:solidFill>
                  <a:schemeClr val="tx2"/>
                </a:solidFill>
              </a:rPr>
              <a:t>المديرية العامة للتربية والتعليم محافظة مسقط</a:t>
            </a:r>
            <a:endParaRPr lang="en-US" sz="1200" b="1" dirty="0">
              <a:solidFill>
                <a:schemeClr val="tx2"/>
              </a:solidFill>
            </a:endParaRPr>
          </a:p>
          <a:p>
            <a:r>
              <a:rPr lang="ar-OM" sz="1200" b="1" dirty="0">
                <a:solidFill>
                  <a:schemeClr val="tx2"/>
                </a:solidFill>
              </a:rPr>
              <a:t>مدرسة الزهراء للتعليم الأساسي(1-9)</a:t>
            </a:r>
            <a:endParaRPr lang="en-US" sz="1200" b="1" dirty="0">
              <a:solidFill>
                <a:schemeClr val="tx2"/>
              </a:solidFill>
            </a:endParaRPr>
          </a:p>
        </p:txBody>
      </p:sp>
      <p:pic>
        <p:nvPicPr>
          <p:cNvPr id="5" name="Picture 26" descr="صورة تحتوي على نص, الرسومات, تصميم الجرافيك, شعار&#10;&#10;تم إنشاء الوصف تلقائياً">
            <a:extLst>
              <a:ext uri="{FF2B5EF4-FFF2-40B4-BE49-F238E27FC236}">
                <a16:creationId xmlns:a16="http://schemas.microsoft.com/office/drawing/2014/main" id="{F2BE59A9-8EBB-881E-4A8A-6843DE0FB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01152" y="98367"/>
            <a:ext cx="1500663" cy="1252522"/>
          </a:xfrm>
          <a:prstGeom prst="rect">
            <a:avLst/>
          </a:prstGeom>
          <a:noFill/>
        </p:spPr>
      </p:pic>
      <p:sp>
        <p:nvSpPr>
          <p:cNvPr id="7" name="TextBox 6">
            <a:extLst>
              <a:ext uri="{FF2B5EF4-FFF2-40B4-BE49-F238E27FC236}">
                <a16:creationId xmlns:a16="http://schemas.microsoft.com/office/drawing/2014/main" id="{3171C039-595F-9240-5DA9-218F92A79863}"/>
              </a:ext>
            </a:extLst>
          </p:cNvPr>
          <p:cNvSpPr txBox="1"/>
          <p:nvPr/>
        </p:nvSpPr>
        <p:spPr>
          <a:xfrm>
            <a:off x="644936" y="3077361"/>
            <a:ext cx="10902128" cy="1252522"/>
          </a:xfrm>
          <a:prstGeom prst="rect">
            <a:avLst/>
          </a:prstGeom>
          <a:noFill/>
        </p:spPr>
        <p:txBody>
          <a:bodyPr wrap="square">
            <a:spAutoFit/>
          </a:bodyPr>
          <a:lstStyle/>
          <a:p>
            <a:pPr marL="0" marR="0" algn="ctr" rtl="1">
              <a:lnSpc>
                <a:spcPct val="107000"/>
              </a:lnSpc>
              <a:spcAft>
                <a:spcPts val="800"/>
              </a:spcAft>
            </a:pPr>
            <a:r>
              <a:rPr lang="ar-SA" sz="3600" b="1" dirty="0">
                <a:solidFill>
                  <a:srgbClr val="FF0000"/>
                </a:solidFill>
                <a:effectLst/>
                <a:latin typeface="Aptos" panose="020B0004020202020204" pitchFamily="34" charset="0"/>
                <a:ea typeface="Aptos" panose="020B0004020202020204" pitchFamily="34" charset="0"/>
                <a:cs typeface="Arial" panose="020B0604020202020204" pitchFamily="34" charset="0"/>
              </a:rPr>
              <a:t>دراسة تأثير التسميد </a:t>
            </a:r>
            <a:r>
              <a:rPr lang="ar-OM" sz="3600" b="1" dirty="0">
                <a:solidFill>
                  <a:srgbClr val="FF0000"/>
                </a:solidFill>
                <a:effectLst/>
                <a:latin typeface="Aptos" panose="020B0004020202020204" pitchFamily="34" charset="0"/>
                <a:ea typeface="Aptos" panose="020B0004020202020204" pitchFamily="34" charset="0"/>
                <a:cs typeface="Arial" panose="020B0604020202020204" pitchFamily="34" charset="0"/>
              </a:rPr>
              <a:t>بالرماد على كلا من نمو شتلات النعناع والفلفل الحار وخصائص التربة في ولاية مسقط.</a:t>
            </a:r>
            <a:endParaRPr lang="en-US"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CD9447-336E-CE33-E67A-8E5F37FE5111}"/>
              </a:ext>
            </a:extLst>
          </p:cNvPr>
          <p:cNvSpPr txBox="1"/>
          <p:nvPr/>
        </p:nvSpPr>
        <p:spPr>
          <a:xfrm>
            <a:off x="6901815" y="4964188"/>
            <a:ext cx="6206490" cy="1474186"/>
          </a:xfrm>
          <a:prstGeom prst="rect">
            <a:avLst/>
          </a:prstGeom>
          <a:noFill/>
        </p:spPr>
        <p:txBody>
          <a:bodyPr wrap="square">
            <a:spAutoFit/>
          </a:bodyPr>
          <a:lstStyle/>
          <a:p>
            <a:pPr marL="0" marR="0" algn="r" rtl="1">
              <a:lnSpc>
                <a:spcPct val="107000"/>
              </a:lnSpc>
              <a:spcAft>
                <a:spcPts val="800"/>
              </a:spcAft>
            </a:pPr>
            <a:r>
              <a:rPr lang="en-US" sz="1200" b="1" dirty="0">
                <a:effectLst/>
                <a:latin typeface="Aptos" panose="020B0004020202020204" pitchFamily="34" charset="0"/>
                <a:ea typeface="Aptos" panose="020B0004020202020204" pitchFamily="34" charset="0"/>
                <a:cs typeface="Arial" panose="020B0604020202020204" pitchFamily="34" charset="0"/>
              </a:rPr>
              <a:t> </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SA" sz="1800" b="1" dirty="0">
                <a:solidFill>
                  <a:srgbClr val="FF0000"/>
                </a:solidFill>
                <a:effectLst/>
                <a:latin typeface="Aptos" panose="020B0004020202020204" pitchFamily="34" charset="0"/>
                <a:ea typeface="Aptos" panose="020B0004020202020204" pitchFamily="34" charset="0"/>
                <a:cs typeface="Arial" panose="020B0604020202020204" pitchFamily="34" charset="0"/>
              </a:rPr>
              <a:t>إعداد الطالبتان:</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SA" sz="1800" b="1" dirty="0">
                <a:effectLst/>
                <a:latin typeface="Aptos" panose="020B0004020202020204" pitchFamily="34" charset="0"/>
                <a:ea typeface="Aptos" panose="020B0004020202020204" pitchFamily="34" charset="0"/>
                <a:cs typeface="Arial" panose="020B0604020202020204" pitchFamily="34" charset="0"/>
              </a:rPr>
              <a:t>خديجة بنت محمد بن </a:t>
            </a:r>
            <a:r>
              <a:rPr lang="ar-SA" sz="1800" b="1" dirty="0" err="1">
                <a:effectLst/>
                <a:latin typeface="Aptos" panose="020B0004020202020204" pitchFamily="34" charset="0"/>
                <a:ea typeface="Aptos" panose="020B0004020202020204" pitchFamily="34" charset="0"/>
                <a:cs typeface="Arial" panose="020B0604020202020204" pitchFamily="34" charset="0"/>
              </a:rPr>
              <a:t>قادربخش</a:t>
            </a:r>
            <a:r>
              <a:rPr lang="ar-SA" sz="1800" b="1" dirty="0">
                <a:effectLst/>
                <a:latin typeface="Aptos" panose="020B0004020202020204" pitchFamily="34" charset="0"/>
                <a:ea typeface="Aptos" panose="020B0004020202020204" pitchFamily="34" charset="0"/>
                <a:cs typeface="Arial" panose="020B0604020202020204" pitchFamily="34" charset="0"/>
              </a:rPr>
              <a:t> مياه البلوشية</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SA" sz="1800" b="1" dirty="0">
                <a:effectLst/>
                <a:latin typeface="Aptos" panose="020B0004020202020204" pitchFamily="34" charset="0"/>
                <a:ea typeface="Aptos" panose="020B0004020202020204" pitchFamily="34" charset="0"/>
                <a:cs typeface="Arial" panose="020B0604020202020204" pitchFamily="34" charset="0"/>
              </a:rPr>
              <a:t>رتاج بنت علي بن أحمد </a:t>
            </a:r>
            <a:r>
              <a:rPr lang="ar-SA" sz="1800" b="1" dirty="0" err="1">
                <a:effectLst/>
                <a:latin typeface="Aptos" panose="020B0004020202020204" pitchFamily="34" charset="0"/>
                <a:ea typeface="Aptos" panose="020B0004020202020204" pitchFamily="34" charset="0"/>
                <a:cs typeface="Arial" panose="020B0604020202020204" pitchFamily="34" charset="0"/>
              </a:rPr>
              <a:t>ميروك</a:t>
            </a:r>
            <a:r>
              <a:rPr lang="ar-SA" sz="1800" b="1" dirty="0">
                <a:effectLst/>
                <a:latin typeface="Aptos" panose="020B0004020202020204" pitchFamily="34" charset="0"/>
                <a:ea typeface="Aptos" panose="020B0004020202020204" pitchFamily="34" charset="0"/>
                <a:cs typeface="Arial" panose="020B0604020202020204" pitchFamily="34" charset="0"/>
              </a:rPr>
              <a:t> البلوشية</a:t>
            </a:r>
            <a:endParaRPr lang="en-US"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044EB5-EC17-E1E8-0309-E8B2DC035E56}"/>
              </a:ext>
            </a:extLst>
          </p:cNvPr>
          <p:cNvSpPr txBox="1"/>
          <p:nvPr/>
        </p:nvSpPr>
        <p:spPr>
          <a:xfrm>
            <a:off x="-453390" y="5264398"/>
            <a:ext cx="6549390" cy="1173976"/>
          </a:xfrm>
          <a:prstGeom prst="rect">
            <a:avLst/>
          </a:prstGeom>
          <a:noFill/>
        </p:spPr>
        <p:txBody>
          <a:bodyPr wrap="square">
            <a:spAutoFit/>
          </a:bodyPr>
          <a:lstStyle/>
          <a:p>
            <a:pPr marL="0" marR="0" algn="ctr" rtl="1">
              <a:lnSpc>
                <a:spcPct val="107000"/>
              </a:lnSpc>
              <a:spcAft>
                <a:spcPts val="800"/>
              </a:spcAft>
            </a:pPr>
            <a:r>
              <a:rPr lang="ar-SA" sz="1800" b="1" dirty="0">
                <a:solidFill>
                  <a:srgbClr val="FF0000"/>
                </a:solidFill>
                <a:effectLst/>
                <a:latin typeface="Aptos" panose="020B0004020202020204" pitchFamily="34" charset="0"/>
                <a:ea typeface="Aptos" panose="020B0004020202020204" pitchFamily="34" charset="0"/>
                <a:cs typeface="Arial" panose="020B0604020202020204" pitchFamily="34" charset="0"/>
              </a:rPr>
              <a:t>إشراف الأستاذة:</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OM" sz="1800" b="1" dirty="0">
                <a:effectLst/>
                <a:latin typeface="Aptos" panose="020B0004020202020204" pitchFamily="34" charset="0"/>
                <a:ea typeface="Aptos" panose="020B0004020202020204" pitchFamily="34" charset="0"/>
                <a:cs typeface="Arial" panose="020B0604020202020204" pitchFamily="34" charset="0"/>
              </a:rPr>
              <a:t>شيخة بنت سليمان بن سيف الوهيبية</a:t>
            </a:r>
            <a:endParaRPr lang="en-US" sz="12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OM" sz="1800" b="1" dirty="0">
                <a:solidFill>
                  <a:srgbClr val="FF0000"/>
                </a:solidFill>
                <a:effectLst/>
                <a:latin typeface="Aptos" panose="020B0004020202020204" pitchFamily="34" charset="0"/>
                <a:ea typeface="Aptos" panose="020B0004020202020204" pitchFamily="34" charset="0"/>
                <a:cs typeface="Arial" panose="020B0604020202020204" pitchFamily="34" charset="0"/>
              </a:rPr>
              <a:t>مارس 2025</a:t>
            </a:r>
            <a:endParaRPr lang="en-US" sz="12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1480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1807-3980-9561-6207-C36DE47464D0}"/>
              </a:ext>
            </a:extLst>
          </p:cNvPr>
          <p:cNvSpPr>
            <a:spLocks noGrp="1"/>
          </p:cNvSpPr>
          <p:nvPr>
            <p:ph type="title"/>
          </p:nvPr>
        </p:nvSpPr>
        <p:spPr/>
        <p:txBody>
          <a:bodyPr>
            <a:normAutofit/>
          </a:bodyPr>
          <a:lstStyle/>
          <a:p>
            <a:pPr algn="r" rtl="1"/>
            <a:r>
              <a:rPr lang="ar-OM" sz="3600" b="1" dirty="0">
                <a:solidFill>
                  <a:srgbClr val="FF0000"/>
                </a:solidFill>
              </a:rPr>
              <a:t>النتائج المتعلقة بالسؤال الثاني:</a:t>
            </a:r>
            <a:endParaRPr lang="en-US" sz="3600" b="1" dirty="0">
              <a:solidFill>
                <a:srgbClr val="FF0000"/>
              </a:solidFill>
            </a:endParaRPr>
          </a:p>
        </p:txBody>
      </p:sp>
      <p:graphicFrame>
        <p:nvGraphicFramePr>
          <p:cNvPr id="4" name="Content Placeholder 3">
            <a:extLst>
              <a:ext uri="{FF2B5EF4-FFF2-40B4-BE49-F238E27FC236}">
                <a16:creationId xmlns:a16="http://schemas.microsoft.com/office/drawing/2014/main" id="{A0E63C6C-65D0-50F5-AA08-1436035F6B2D}"/>
              </a:ext>
            </a:extLst>
          </p:cNvPr>
          <p:cNvGraphicFramePr>
            <a:graphicFrameLocks noGrp="1"/>
          </p:cNvGraphicFramePr>
          <p:nvPr>
            <p:ph idx="1"/>
            <p:extLst>
              <p:ext uri="{D42A27DB-BD31-4B8C-83A1-F6EECF244321}">
                <p14:modId xmlns:p14="http://schemas.microsoft.com/office/powerpoint/2010/main" val="1763635986"/>
              </p:ext>
            </p:extLst>
          </p:nvPr>
        </p:nvGraphicFramePr>
        <p:xfrm>
          <a:off x="838200" y="2205482"/>
          <a:ext cx="10515600" cy="3143758"/>
        </p:xfrm>
        <a:graphic>
          <a:graphicData uri="http://schemas.openxmlformats.org/drawingml/2006/table">
            <a:tbl>
              <a:tblPr rtl="1" firstRow="1" firstCol="1" bandRow="1"/>
              <a:tblGrid>
                <a:gridCol w="1811832">
                  <a:extLst>
                    <a:ext uri="{9D8B030D-6E8A-4147-A177-3AD203B41FA5}">
                      <a16:colId xmlns:a16="http://schemas.microsoft.com/office/drawing/2014/main" val="3879877807"/>
                    </a:ext>
                  </a:extLst>
                </a:gridCol>
                <a:gridCol w="1733106">
                  <a:extLst>
                    <a:ext uri="{9D8B030D-6E8A-4147-A177-3AD203B41FA5}">
                      <a16:colId xmlns:a16="http://schemas.microsoft.com/office/drawing/2014/main" val="234806888"/>
                    </a:ext>
                  </a:extLst>
                </a:gridCol>
                <a:gridCol w="1900681">
                  <a:extLst>
                    <a:ext uri="{9D8B030D-6E8A-4147-A177-3AD203B41FA5}">
                      <a16:colId xmlns:a16="http://schemas.microsoft.com/office/drawing/2014/main" val="1905294266"/>
                    </a:ext>
                  </a:extLst>
                </a:gridCol>
                <a:gridCol w="1711737">
                  <a:extLst>
                    <a:ext uri="{9D8B030D-6E8A-4147-A177-3AD203B41FA5}">
                      <a16:colId xmlns:a16="http://schemas.microsoft.com/office/drawing/2014/main" val="3093728328"/>
                    </a:ext>
                  </a:extLst>
                </a:gridCol>
                <a:gridCol w="1737604">
                  <a:extLst>
                    <a:ext uri="{9D8B030D-6E8A-4147-A177-3AD203B41FA5}">
                      <a16:colId xmlns:a16="http://schemas.microsoft.com/office/drawing/2014/main" val="763517776"/>
                    </a:ext>
                  </a:extLst>
                </a:gridCol>
                <a:gridCol w="1620640">
                  <a:extLst>
                    <a:ext uri="{9D8B030D-6E8A-4147-A177-3AD203B41FA5}">
                      <a16:colId xmlns:a16="http://schemas.microsoft.com/office/drawing/2014/main" val="49510289"/>
                    </a:ext>
                  </a:extLst>
                </a:gridCol>
              </a:tblGrid>
              <a:tr h="1126166">
                <a:tc>
                  <a:txBody>
                    <a:bodyPr/>
                    <a:lstStyle/>
                    <a:p>
                      <a:pPr marL="0" marR="0" algn="l"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الخصائص</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نوع التربة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E9713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نوع التربة</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الرقم الهيدروجيني</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الملوحة</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الموصلية</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الكربونات</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E97132"/>
                      </a:solidFill>
                      <a:prstDash val="solid"/>
                      <a:round/>
                      <a:headEnd type="none" w="med" len="med"/>
                      <a:tailEnd type="none" w="med" len="med"/>
                    </a:lnR>
                    <a:lnT w="12700" cap="flat" cmpd="sng" algn="ctr">
                      <a:solidFill>
                        <a:srgbClr val="E9713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extLst>
                  <a:ext uri="{0D108BD9-81ED-4DB2-BD59-A6C34878D82A}">
                    <a16:rowId xmlns:a16="http://schemas.microsoft.com/office/drawing/2014/main" val="1823970491"/>
                  </a:ext>
                </a:extLst>
              </a:tr>
              <a:tr h="1008796">
                <a:tc>
                  <a:txBody>
                    <a:bodyPr/>
                    <a:lstStyle/>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تربة بدون سماد</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rtl="1">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Loamy sand</a:t>
                      </a:r>
                      <a:endParaRPr lang="en-US" sz="1100" b="1" kern="10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رملي طيني</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rtl="0">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7.5</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rtl="1">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1.5 ppt</a:t>
                      </a:r>
                      <a:endParaRPr lang="en-US" sz="1100" b="1" kern="10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en-US" sz="1600" b="1" kern="100">
                          <a:effectLst/>
                          <a:latin typeface="Aptos" panose="020B0004020202020204" pitchFamily="34" charset="0"/>
                          <a:ea typeface="Aptos" panose="020B0004020202020204" pitchFamily="34" charset="0"/>
                          <a:cs typeface="Arial" panose="020B0604020202020204" pitchFamily="34" charset="0"/>
                        </a:rPr>
                        <a:t> </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rtl="1">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2.92ms</a:t>
                      </a:r>
                      <a:endParaRPr lang="en-US" sz="1100" b="1" kern="10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tc>
                  <a:txBody>
                    <a:bodyPr/>
                    <a:lstStyle/>
                    <a:p>
                      <a:pPr marL="0" marR="0" algn="ctr"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كمية قليلة من الكربونات</a:t>
                      </a:r>
                      <a:endParaRPr lang="en-US" sz="11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63971323"/>
                  </a:ext>
                </a:extLst>
              </a:tr>
              <a:tr h="1008796">
                <a:tc>
                  <a:txBody>
                    <a:bodyPr/>
                    <a:lstStyle/>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تربة بسماد</a:t>
                      </a:r>
                      <a:endParaRPr lang="en-US" sz="11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1">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Loamy sand</a:t>
                      </a:r>
                      <a:endParaRPr lang="en-US" sz="1100" b="1" kern="10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07000"/>
                        </a:lnSpc>
                        <a:spcAft>
                          <a:spcPts val="800"/>
                        </a:spcAft>
                      </a:pPr>
                      <a:r>
                        <a:rPr lang="ar-OM"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رملي طيني</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8.2</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1.25ppt</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16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2.53 ms</a:t>
                      </a:r>
                      <a:endParaRPr lang="en-US" sz="1100" b="1"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1">
                        <a:lnSpc>
                          <a:spcPct val="107000"/>
                        </a:lnSpc>
                        <a:spcAft>
                          <a:spcPts val="800"/>
                        </a:spcAft>
                      </a:pPr>
                      <a:r>
                        <a:rPr lang="ar-OM" sz="16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كمية كبيرة من الكربونات</a:t>
                      </a:r>
                      <a:endParaRPr lang="en-US" sz="11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457517357"/>
                  </a:ext>
                </a:extLst>
              </a:tr>
            </a:tbl>
          </a:graphicData>
        </a:graphic>
      </p:graphicFrame>
      <p:cxnSp>
        <p:nvCxnSpPr>
          <p:cNvPr id="5" name="Straight Connector 4">
            <a:extLst>
              <a:ext uri="{FF2B5EF4-FFF2-40B4-BE49-F238E27FC236}">
                <a16:creationId xmlns:a16="http://schemas.microsoft.com/office/drawing/2014/main" id="{1837F882-B5D5-5AC6-5DDB-51BB441BB6CA}"/>
              </a:ext>
            </a:extLst>
          </p:cNvPr>
          <p:cNvCxnSpPr>
            <a:cxnSpLocks/>
          </p:cNvCxnSpPr>
          <p:nvPr/>
        </p:nvCxnSpPr>
        <p:spPr>
          <a:xfrm flipH="1">
            <a:off x="9509760" y="2205482"/>
            <a:ext cx="1844040" cy="104063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Ink 5">
                <a:extLst>
                  <a:ext uri="{FF2B5EF4-FFF2-40B4-BE49-F238E27FC236}">
                    <a16:creationId xmlns:a16="http://schemas.microsoft.com/office/drawing/2014/main" id="{11D4B8A3-FB03-E5F1-0F36-196537250871}"/>
                  </a:ext>
                </a:extLst>
              </p14:cNvPr>
              <p14:cNvContentPartPr/>
              <p14:nvPr/>
            </p14:nvContentPartPr>
            <p14:xfrm>
              <a:off x="8896350" y="4472781"/>
              <a:ext cx="0" cy="0"/>
            </p14:xfrm>
          </p:contentPart>
        </mc:Choice>
        <mc:Fallback xmlns="">
          <p:pic>
            <p:nvPicPr>
              <p:cNvPr id="6" name="Ink 5">
                <a:extLst>
                  <a:ext uri="{FF2B5EF4-FFF2-40B4-BE49-F238E27FC236}">
                    <a16:creationId xmlns:a16="http://schemas.microsoft.com/office/drawing/2014/main" id="{11D4B8A3-FB03-E5F1-0F36-196537250871}"/>
                  </a:ext>
                </a:extLst>
              </p:cNvPr>
              <p:cNvPicPr/>
              <p:nvPr/>
            </p:nvPicPr>
            <p:blipFill>
              <a:blip r:embed="rId3"/>
              <a:stretch>
                <a:fillRect/>
              </a:stretch>
            </p:blipFill>
            <p:spPr>
              <a:xfrm>
                <a:off x="8896350" y="4472781"/>
                <a:ext cx="0" cy="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Ink 6">
                <a:extLst>
                  <a:ext uri="{FF2B5EF4-FFF2-40B4-BE49-F238E27FC236}">
                    <a16:creationId xmlns:a16="http://schemas.microsoft.com/office/drawing/2014/main" id="{58BA7CB8-6729-A47C-E557-2FB1445663D0}"/>
                  </a:ext>
                </a:extLst>
              </p14:cNvPr>
              <p14:cNvContentPartPr/>
              <p14:nvPr/>
            </p14:nvContentPartPr>
            <p14:xfrm>
              <a:off x="8267700" y="4312444"/>
              <a:ext cx="0" cy="0"/>
            </p14:xfrm>
          </p:contentPart>
        </mc:Choice>
        <mc:Fallback xmlns="">
          <p:pic>
            <p:nvPicPr>
              <p:cNvPr id="7" name="Ink 6">
                <a:extLst>
                  <a:ext uri="{FF2B5EF4-FFF2-40B4-BE49-F238E27FC236}">
                    <a16:creationId xmlns:a16="http://schemas.microsoft.com/office/drawing/2014/main" id="{58BA7CB8-6729-A47C-E557-2FB1445663D0}"/>
                  </a:ext>
                </a:extLst>
              </p:cNvPr>
              <p:cNvPicPr/>
              <p:nvPr/>
            </p:nvPicPr>
            <p:blipFill>
              <a:blip r:embed="rId5"/>
              <a:stretch>
                <a:fillRect/>
              </a:stretch>
            </p:blipFill>
            <p:spPr>
              <a:xfrm>
                <a:off x="8267700" y="4312444"/>
                <a:ext cx="0" cy="0"/>
              </a:xfrm>
              <a:prstGeom prst="rect">
                <a:avLst/>
              </a:prstGeom>
            </p:spPr>
          </p:pic>
        </mc:Fallback>
      </mc:AlternateContent>
    </p:spTree>
    <p:extLst>
      <p:ext uri="{BB962C8B-B14F-4D97-AF65-F5344CB8AC3E}">
        <p14:creationId xmlns:p14="http://schemas.microsoft.com/office/powerpoint/2010/main" val="363535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087493A-21FA-7CDF-5D0C-2E066757450F}"/>
              </a:ext>
            </a:extLst>
          </p:cNvPr>
          <p:cNvGraphicFramePr/>
          <p:nvPr>
            <p:extLst>
              <p:ext uri="{D42A27DB-BD31-4B8C-83A1-F6EECF244321}">
                <p14:modId xmlns:p14="http://schemas.microsoft.com/office/powerpoint/2010/main" val="1155334259"/>
              </p:ext>
            </p:extLst>
          </p:nvPr>
        </p:nvGraphicFramePr>
        <p:xfrm>
          <a:off x="7130415" y="541655"/>
          <a:ext cx="4543425" cy="28028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B3AC348-14FB-2F5F-754B-25B5DCCCD48D}"/>
              </a:ext>
            </a:extLst>
          </p:cNvPr>
          <p:cNvSpPr txBox="1"/>
          <p:nvPr/>
        </p:nvSpPr>
        <p:spPr>
          <a:xfrm>
            <a:off x="518160" y="1943100"/>
            <a:ext cx="6092190" cy="865750"/>
          </a:xfrm>
          <a:prstGeom prst="rect">
            <a:avLst/>
          </a:prstGeom>
          <a:noFill/>
        </p:spPr>
        <p:txBody>
          <a:bodyPr wrap="square">
            <a:spAutoFit/>
          </a:bodyPr>
          <a:lstStyle/>
          <a:p>
            <a:pPr marL="0" marR="0" algn="ctr" rtl="1">
              <a:lnSpc>
                <a:spcPct val="107000"/>
              </a:lnSpc>
              <a:spcAft>
                <a:spcPts val="800"/>
              </a:spcAft>
            </a:pPr>
            <a:r>
              <a:rPr lang="ar-OM" sz="2400" b="1" dirty="0">
                <a:effectLst/>
                <a:latin typeface="Aptos" panose="020B0004020202020204" pitchFamily="34" charset="0"/>
                <a:ea typeface="Aptos" panose="020B0004020202020204" pitchFamily="34" charset="0"/>
                <a:cs typeface="Arial" panose="020B0604020202020204" pitchFamily="34" charset="0"/>
              </a:rPr>
              <a:t>رسم البياني يوضح الرقم الهيدروجيني لكل من التربة التي تم تسميدها بالرماد والتي لم يتم تسميدها</a:t>
            </a:r>
            <a:endParaRPr lang="en-US" sz="2000" b="1" dirty="0">
              <a:effectLst/>
              <a:latin typeface="Aptos" panose="020B0004020202020204" pitchFamily="34" charset="0"/>
              <a:ea typeface="Aptos" panose="020B00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8475C43D-CF9A-3413-7BC6-B1295ABAE283}"/>
              </a:ext>
            </a:extLst>
          </p:cNvPr>
          <p:cNvGraphicFramePr/>
          <p:nvPr>
            <p:extLst>
              <p:ext uri="{D42A27DB-BD31-4B8C-83A1-F6EECF244321}">
                <p14:modId xmlns:p14="http://schemas.microsoft.com/office/powerpoint/2010/main" val="2675249993"/>
              </p:ext>
            </p:extLst>
          </p:nvPr>
        </p:nvGraphicFramePr>
        <p:xfrm>
          <a:off x="7101840" y="3513456"/>
          <a:ext cx="4572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DB50551-9276-3E86-ADE4-48EC9EBF1231}"/>
              </a:ext>
            </a:extLst>
          </p:cNvPr>
          <p:cNvSpPr txBox="1"/>
          <p:nvPr/>
        </p:nvSpPr>
        <p:spPr>
          <a:xfrm>
            <a:off x="803910" y="4999356"/>
            <a:ext cx="6092190" cy="865750"/>
          </a:xfrm>
          <a:prstGeom prst="rect">
            <a:avLst/>
          </a:prstGeom>
          <a:noFill/>
        </p:spPr>
        <p:txBody>
          <a:bodyPr wrap="square">
            <a:spAutoFit/>
          </a:bodyPr>
          <a:lstStyle/>
          <a:p>
            <a:pPr marL="0" marR="0" algn="ctr" rtl="1">
              <a:lnSpc>
                <a:spcPct val="107000"/>
              </a:lnSpc>
              <a:spcAft>
                <a:spcPts val="800"/>
              </a:spcAft>
            </a:pPr>
            <a:r>
              <a:rPr lang="ar-OM" sz="2400" b="1" dirty="0">
                <a:effectLst/>
                <a:latin typeface="Aptos" panose="020B0004020202020204" pitchFamily="34" charset="0"/>
                <a:ea typeface="Aptos" panose="020B0004020202020204" pitchFamily="34" charset="0"/>
                <a:cs typeface="Arial" panose="020B0604020202020204" pitchFamily="34" charset="0"/>
              </a:rPr>
              <a:t>الرسم البياني يوضح الموصلية لكل من التربة التي تم تسميدها بالرماد والتي لم يتم تسميدها</a:t>
            </a:r>
            <a:endParaRPr lang="en-US" sz="2000" b="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9129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127F672-E54B-3512-7730-B4E988976749}"/>
              </a:ext>
            </a:extLst>
          </p:cNvPr>
          <p:cNvGraphicFramePr/>
          <p:nvPr>
            <p:extLst>
              <p:ext uri="{D42A27DB-BD31-4B8C-83A1-F6EECF244321}">
                <p14:modId xmlns:p14="http://schemas.microsoft.com/office/powerpoint/2010/main" val="4123255136"/>
              </p:ext>
            </p:extLst>
          </p:nvPr>
        </p:nvGraphicFramePr>
        <p:xfrm>
          <a:off x="6607811" y="1837939"/>
          <a:ext cx="4751705" cy="32480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3862599-6D9B-8B14-922A-D812BB48EC19}"/>
              </a:ext>
            </a:extLst>
          </p:cNvPr>
          <p:cNvSpPr txBox="1"/>
          <p:nvPr/>
        </p:nvSpPr>
        <p:spPr>
          <a:xfrm>
            <a:off x="325755" y="3461951"/>
            <a:ext cx="6092190" cy="865750"/>
          </a:xfrm>
          <a:prstGeom prst="rect">
            <a:avLst/>
          </a:prstGeom>
          <a:noFill/>
        </p:spPr>
        <p:txBody>
          <a:bodyPr wrap="square">
            <a:spAutoFit/>
          </a:bodyPr>
          <a:lstStyle/>
          <a:p>
            <a:pPr marL="0" marR="0" algn="ctr" rtl="1">
              <a:lnSpc>
                <a:spcPct val="107000"/>
              </a:lnSpc>
              <a:spcAft>
                <a:spcPts val="800"/>
              </a:spcAft>
            </a:pPr>
            <a:r>
              <a:rPr lang="ar-OM" sz="2400" b="1" dirty="0">
                <a:effectLst/>
                <a:latin typeface="Aptos" panose="020B0004020202020204" pitchFamily="34" charset="0"/>
                <a:ea typeface="Aptos" panose="020B0004020202020204" pitchFamily="34" charset="0"/>
                <a:cs typeface="Arial" panose="020B0604020202020204" pitchFamily="34" charset="0"/>
              </a:rPr>
              <a:t>الرسم البياني</a:t>
            </a:r>
            <a:r>
              <a:rPr lang="ar-OM" sz="2400" b="1" dirty="0">
                <a:latin typeface="Aptos" panose="020B0004020202020204" pitchFamily="34" charset="0"/>
                <a:ea typeface="Aptos" panose="020B0004020202020204" pitchFamily="34" charset="0"/>
                <a:cs typeface="Arial" panose="020B0604020202020204" pitchFamily="34" charset="0"/>
              </a:rPr>
              <a:t> </a:t>
            </a:r>
            <a:r>
              <a:rPr lang="ar-OM" sz="2400" b="1" dirty="0">
                <a:effectLst/>
                <a:latin typeface="Aptos" panose="020B0004020202020204" pitchFamily="34" charset="0"/>
                <a:ea typeface="Aptos" panose="020B0004020202020204" pitchFamily="34" charset="0"/>
                <a:cs typeface="Arial" panose="020B0604020202020204" pitchFamily="34" charset="0"/>
              </a:rPr>
              <a:t>يوضح الملوحة لكل من التربة التي تم تسميدها بالرماد والتي لم يتم تسميدها</a:t>
            </a:r>
            <a:endParaRPr lang="en-US" sz="2000" b="1"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6302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8EEB-D7F6-F915-CBF4-DF2614862FC1}"/>
              </a:ext>
            </a:extLst>
          </p:cNvPr>
          <p:cNvSpPr>
            <a:spLocks noGrp="1"/>
          </p:cNvSpPr>
          <p:nvPr>
            <p:ph type="title"/>
          </p:nvPr>
        </p:nvSpPr>
        <p:spPr/>
        <p:txBody>
          <a:bodyPr>
            <a:normAutofit/>
          </a:bodyPr>
          <a:lstStyle/>
          <a:p>
            <a:pPr algn="r" rtl="1"/>
            <a:r>
              <a:rPr lang="ar-OM" sz="3600" b="1" dirty="0">
                <a:solidFill>
                  <a:srgbClr val="FF0000"/>
                </a:solidFill>
              </a:rPr>
              <a:t>مناقشة نتائج السؤال الثاني:</a:t>
            </a:r>
            <a:endParaRPr lang="en-US" sz="3600" b="1" dirty="0">
              <a:solidFill>
                <a:srgbClr val="FF0000"/>
              </a:solidFill>
            </a:endParaRPr>
          </a:p>
        </p:txBody>
      </p:sp>
      <p:sp>
        <p:nvSpPr>
          <p:cNvPr id="3" name="Content Placeholder 2">
            <a:extLst>
              <a:ext uri="{FF2B5EF4-FFF2-40B4-BE49-F238E27FC236}">
                <a16:creationId xmlns:a16="http://schemas.microsoft.com/office/drawing/2014/main" id="{82043C91-EA9A-7C5C-0B65-9B0A8A8A982D}"/>
              </a:ext>
            </a:extLst>
          </p:cNvPr>
          <p:cNvSpPr>
            <a:spLocks noGrp="1"/>
          </p:cNvSpPr>
          <p:nvPr>
            <p:ph idx="1"/>
          </p:nvPr>
        </p:nvSpPr>
        <p:spPr/>
        <p:txBody>
          <a:bodyPr/>
          <a:lstStyle/>
          <a:p>
            <a:pPr marL="0" indent="0" algn="r" rtl="1">
              <a:lnSpc>
                <a:spcPct val="100000"/>
              </a:lnSpc>
              <a:buNone/>
            </a:pPr>
            <a:r>
              <a:rPr lang="ar-OM" b="1" dirty="0"/>
              <a:t>لتربة أصبحت أكثر قاعدية بعد إضافة الرماد:</a:t>
            </a:r>
          </a:p>
          <a:p>
            <a:pPr algn="r" rtl="1">
              <a:lnSpc>
                <a:spcPct val="100000"/>
              </a:lnSpc>
              <a:buFont typeface="Arial" panose="020B0604020202020204" pitchFamily="34" charset="0"/>
              <a:buChar char="•"/>
            </a:pPr>
            <a:r>
              <a:rPr lang="en-US" b="1" dirty="0">
                <a:solidFill>
                  <a:schemeClr val="tx2">
                    <a:lumMod val="75000"/>
                    <a:lumOff val="25000"/>
                  </a:schemeClr>
                </a:solidFill>
              </a:rPr>
              <a:t>pH </a:t>
            </a:r>
            <a:r>
              <a:rPr lang="ar-OM" b="1" dirty="0">
                <a:solidFill>
                  <a:schemeClr val="tx2">
                    <a:lumMod val="75000"/>
                    <a:lumOff val="25000"/>
                  </a:schemeClr>
                </a:solidFill>
              </a:rPr>
              <a:t>ارتفع إلى (</a:t>
            </a:r>
            <a:r>
              <a:rPr lang="ar-OM" b="1" dirty="0">
                <a:solidFill>
                  <a:srgbClr val="FF0000"/>
                </a:solidFill>
              </a:rPr>
              <a:t>8.2</a:t>
            </a:r>
            <a:r>
              <a:rPr lang="ar-OM" b="1" dirty="0">
                <a:solidFill>
                  <a:schemeClr val="tx2">
                    <a:lumMod val="75000"/>
                    <a:lumOff val="25000"/>
                  </a:schemeClr>
                </a:solidFill>
              </a:rPr>
              <a:t>) في التربة المخصبة بالرماد.</a:t>
            </a:r>
          </a:p>
          <a:p>
            <a:pPr algn="r" rtl="1">
              <a:lnSpc>
                <a:spcPct val="100000"/>
              </a:lnSpc>
              <a:buFont typeface="Arial" panose="020B0604020202020204" pitchFamily="34" charset="0"/>
              <a:buChar char="•"/>
            </a:pPr>
            <a:r>
              <a:rPr lang="en-US" b="1" dirty="0">
                <a:solidFill>
                  <a:schemeClr val="tx2">
                    <a:lumMod val="75000"/>
                    <a:lumOff val="25000"/>
                  </a:schemeClr>
                </a:solidFill>
              </a:rPr>
              <a:t>pH </a:t>
            </a:r>
            <a:r>
              <a:rPr lang="ar-OM" b="1" dirty="0">
                <a:solidFill>
                  <a:schemeClr val="tx2">
                    <a:lumMod val="75000"/>
                    <a:lumOff val="25000"/>
                  </a:schemeClr>
                </a:solidFill>
              </a:rPr>
              <a:t>في التربة غير المخصبة كان (</a:t>
            </a:r>
            <a:r>
              <a:rPr lang="ar-OM" b="1" dirty="0">
                <a:solidFill>
                  <a:srgbClr val="FF0000"/>
                </a:solidFill>
              </a:rPr>
              <a:t>7.5</a:t>
            </a:r>
            <a:r>
              <a:rPr lang="ar-OM" b="1" dirty="0">
                <a:solidFill>
                  <a:schemeClr val="tx2">
                    <a:lumMod val="75000"/>
                    <a:lumOff val="25000"/>
                  </a:schemeClr>
                </a:solidFill>
              </a:rPr>
              <a:t>).</a:t>
            </a:r>
          </a:p>
          <a:p>
            <a:pPr marL="0" indent="0" algn="r" rtl="1">
              <a:lnSpc>
                <a:spcPct val="100000"/>
              </a:lnSpc>
              <a:buNone/>
            </a:pPr>
            <a:endParaRPr lang="ar-OM" b="1" dirty="0"/>
          </a:p>
          <a:p>
            <a:pPr marL="0" indent="0" algn="r" rtl="1">
              <a:lnSpc>
                <a:spcPct val="100000"/>
              </a:lnSpc>
              <a:buNone/>
            </a:pPr>
            <a:r>
              <a:rPr lang="ar-OM" b="1" dirty="0"/>
              <a:t>وفقًا لموقع </a:t>
            </a:r>
            <a:r>
              <a:rPr lang="en-US" b="1" dirty="0">
                <a:solidFill>
                  <a:srgbClr val="FF0000"/>
                </a:solidFill>
              </a:rPr>
              <a:t>RHS </a:t>
            </a:r>
            <a:r>
              <a:rPr lang="ar-OM" b="1" dirty="0">
                <a:solidFill>
                  <a:srgbClr val="FF0000"/>
                </a:solidFill>
              </a:rPr>
              <a:t>البريطاني</a:t>
            </a:r>
            <a:r>
              <a:rPr lang="ar-OM" b="1" dirty="0"/>
              <a:t>، فإن مزج رماد الخشب مع مكونات أخرى ينتج سمادًا قلويًا يعزز نمو بعض الخضروات. كما أكدت </a:t>
            </a:r>
            <a:r>
              <a:rPr lang="ar-OM" b="1" dirty="0">
                <a:solidFill>
                  <a:srgbClr val="FF0000"/>
                </a:solidFill>
              </a:rPr>
              <a:t>دراستنا</a:t>
            </a:r>
            <a:r>
              <a:rPr lang="ar-OM" b="1" dirty="0"/>
              <a:t> ان التسميد بالرماد يجعل التربة أكثر قاعدية أي تكون التربة ملاءمة للنباتات التي تفضل البيئة القاعدية. </a:t>
            </a:r>
            <a:br>
              <a:rPr lang="ar-OM" b="1" dirty="0"/>
            </a:br>
            <a:endParaRPr lang="en-US" b="1" dirty="0"/>
          </a:p>
        </p:txBody>
      </p:sp>
    </p:spTree>
    <p:extLst>
      <p:ext uri="{BB962C8B-B14F-4D97-AF65-F5344CB8AC3E}">
        <p14:creationId xmlns:p14="http://schemas.microsoft.com/office/powerpoint/2010/main" val="261052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41D69-C651-F9DA-6010-5AEC58B89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7F77E-7D04-EB82-05F0-7544AA00A410}"/>
              </a:ext>
            </a:extLst>
          </p:cNvPr>
          <p:cNvSpPr>
            <a:spLocks noGrp="1"/>
          </p:cNvSpPr>
          <p:nvPr>
            <p:ph type="title"/>
          </p:nvPr>
        </p:nvSpPr>
        <p:spPr/>
        <p:txBody>
          <a:bodyPr>
            <a:normAutofit/>
          </a:bodyPr>
          <a:lstStyle/>
          <a:p>
            <a:pPr algn="r" rtl="1"/>
            <a:r>
              <a:rPr lang="ar-OM" sz="3600" b="1" dirty="0">
                <a:solidFill>
                  <a:srgbClr val="FF0000"/>
                </a:solidFill>
              </a:rPr>
              <a:t>تابع مناقشة نتائج السؤال الثاني</a:t>
            </a:r>
            <a:endParaRPr lang="en-US" sz="3600" b="1" dirty="0">
              <a:solidFill>
                <a:srgbClr val="FF0000"/>
              </a:solidFill>
            </a:endParaRPr>
          </a:p>
        </p:txBody>
      </p:sp>
      <p:sp>
        <p:nvSpPr>
          <p:cNvPr id="3" name="Content Placeholder 2">
            <a:extLst>
              <a:ext uri="{FF2B5EF4-FFF2-40B4-BE49-F238E27FC236}">
                <a16:creationId xmlns:a16="http://schemas.microsoft.com/office/drawing/2014/main" id="{CA20B4F4-FB54-E55B-E30D-1B728C9B86D4}"/>
              </a:ext>
            </a:extLst>
          </p:cNvPr>
          <p:cNvSpPr>
            <a:spLocks noGrp="1"/>
          </p:cNvSpPr>
          <p:nvPr>
            <p:ph idx="1"/>
          </p:nvPr>
        </p:nvSpPr>
        <p:spPr/>
        <p:txBody>
          <a:bodyPr/>
          <a:lstStyle/>
          <a:p>
            <a:pPr marL="0" indent="0" algn="r" rtl="1">
              <a:buNone/>
            </a:pPr>
            <a:r>
              <a:rPr lang="en-US" dirty="0"/>
              <a:t> </a:t>
            </a:r>
            <a:r>
              <a:rPr lang="ar-OM" b="1" dirty="0"/>
              <a:t>تأثير الرماد على الملوحة والموصلية:</a:t>
            </a:r>
            <a:endParaRPr lang="ar-OM" dirty="0"/>
          </a:p>
          <a:p>
            <a:pPr marL="0" indent="0" algn="r" rtl="1">
              <a:buNone/>
            </a:pPr>
            <a:r>
              <a:rPr lang="ar-OM" b="1" dirty="0">
                <a:solidFill>
                  <a:schemeClr val="tx2">
                    <a:lumMod val="75000"/>
                    <a:lumOff val="25000"/>
                  </a:schemeClr>
                </a:solidFill>
              </a:rPr>
              <a:t>التربة المخصبة بالرماد سجلت ملوحة أقل (</a:t>
            </a:r>
            <a:r>
              <a:rPr lang="ar-OM" b="1" dirty="0">
                <a:solidFill>
                  <a:srgbClr val="FF0000"/>
                </a:solidFill>
              </a:rPr>
              <a:t>1.25</a:t>
            </a:r>
            <a:r>
              <a:rPr lang="en-US" b="1" dirty="0">
                <a:solidFill>
                  <a:srgbClr val="FF0000"/>
                </a:solidFill>
              </a:rPr>
              <a:t>ppt</a:t>
            </a:r>
            <a:r>
              <a:rPr lang="en-US" b="1" dirty="0">
                <a:solidFill>
                  <a:schemeClr val="tx2">
                    <a:lumMod val="75000"/>
                    <a:lumOff val="25000"/>
                  </a:schemeClr>
                </a:solidFill>
              </a:rPr>
              <a:t> </a:t>
            </a:r>
            <a:r>
              <a:rPr lang="ar-OM" b="1" dirty="0">
                <a:solidFill>
                  <a:schemeClr val="tx2">
                    <a:lumMod val="75000"/>
                    <a:lumOff val="25000"/>
                  </a:schemeClr>
                </a:solidFill>
              </a:rPr>
              <a:t>) وموصلية (</a:t>
            </a:r>
            <a:r>
              <a:rPr lang="ar-OM" b="1" dirty="0">
                <a:solidFill>
                  <a:srgbClr val="FF0000"/>
                </a:solidFill>
              </a:rPr>
              <a:t>2.53</a:t>
            </a:r>
            <a:r>
              <a:rPr lang="en-US" b="1" dirty="0" err="1">
                <a:solidFill>
                  <a:srgbClr val="FF0000"/>
                </a:solidFill>
              </a:rPr>
              <a:t>ms</a:t>
            </a:r>
            <a:r>
              <a:rPr lang="en-US" b="1" dirty="0">
                <a:solidFill>
                  <a:srgbClr val="FF0000"/>
                </a:solidFill>
              </a:rPr>
              <a:t>/cm</a:t>
            </a:r>
            <a:r>
              <a:rPr lang="en-US" b="1" dirty="0">
                <a:solidFill>
                  <a:schemeClr val="tx2">
                    <a:lumMod val="75000"/>
                    <a:lumOff val="25000"/>
                  </a:schemeClr>
                </a:solidFill>
              </a:rPr>
              <a:t>.</a:t>
            </a:r>
            <a:r>
              <a:rPr lang="ar-OM" b="1" dirty="0">
                <a:solidFill>
                  <a:schemeClr val="tx2">
                    <a:lumMod val="75000"/>
                    <a:lumOff val="25000"/>
                  </a:schemeClr>
                </a:solidFill>
              </a:rPr>
              <a:t>)</a:t>
            </a:r>
            <a:endParaRPr lang="en-US" dirty="0">
              <a:solidFill>
                <a:schemeClr val="tx2">
                  <a:lumMod val="75000"/>
                  <a:lumOff val="25000"/>
                </a:schemeClr>
              </a:solidFill>
            </a:endParaRPr>
          </a:p>
          <a:p>
            <a:pPr marL="0" indent="0" algn="r" rtl="1">
              <a:buNone/>
            </a:pPr>
            <a:r>
              <a:rPr lang="ar-OM" b="1" dirty="0">
                <a:solidFill>
                  <a:schemeClr val="tx2">
                    <a:lumMod val="75000"/>
                    <a:lumOff val="25000"/>
                  </a:schemeClr>
                </a:solidFill>
              </a:rPr>
              <a:t>التربة غير المخصبة كانت ملوحتها أعلى (</a:t>
            </a:r>
            <a:r>
              <a:rPr lang="ar-OM" b="1" dirty="0">
                <a:solidFill>
                  <a:srgbClr val="FF0000"/>
                </a:solidFill>
              </a:rPr>
              <a:t>1.5</a:t>
            </a:r>
            <a:r>
              <a:rPr lang="en-US" b="1" dirty="0">
                <a:solidFill>
                  <a:srgbClr val="FF0000"/>
                </a:solidFill>
              </a:rPr>
              <a:t>ppt</a:t>
            </a:r>
            <a:r>
              <a:rPr lang="ar-OM" b="1" dirty="0">
                <a:solidFill>
                  <a:schemeClr val="tx2">
                    <a:lumMod val="75000"/>
                    <a:lumOff val="25000"/>
                  </a:schemeClr>
                </a:solidFill>
              </a:rPr>
              <a:t>)</a:t>
            </a:r>
            <a:r>
              <a:rPr lang="en-US" b="1" dirty="0">
                <a:solidFill>
                  <a:schemeClr val="tx2">
                    <a:lumMod val="75000"/>
                    <a:lumOff val="25000"/>
                  </a:schemeClr>
                </a:solidFill>
              </a:rPr>
              <a:t> </a:t>
            </a:r>
            <a:r>
              <a:rPr lang="ar-OM" b="1" dirty="0">
                <a:solidFill>
                  <a:schemeClr val="tx2">
                    <a:lumMod val="75000"/>
                    <a:lumOff val="25000"/>
                  </a:schemeClr>
                </a:solidFill>
              </a:rPr>
              <a:t> وموصليتها (</a:t>
            </a:r>
            <a:r>
              <a:rPr lang="ar-OM" b="1" dirty="0">
                <a:solidFill>
                  <a:srgbClr val="FF0000"/>
                </a:solidFill>
              </a:rPr>
              <a:t>2.92</a:t>
            </a:r>
            <a:r>
              <a:rPr lang="en-US" b="1" dirty="0" err="1">
                <a:solidFill>
                  <a:srgbClr val="FF0000"/>
                </a:solidFill>
              </a:rPr>
              <a:t>ms</a:t>
            </a:r>
            <a:r>
              <a:rPr lang="en-US" b="1" dirty="0">
                <a:solidFill>
                  <a:srgbClr val="FF0000"/>
                </a:solidFill>
              </a:rPr>
              <a:t>/cm</a:t>
            </a:r>
            <a:r>
              <a:rPr lang="en-US" b="1" dirty="0">
                <a:solidFill>
                  <a:schemeClr val="tx2">
                    <a:lumMod val="75000"/>
                    <a:lumOff val="25000"/>
                  </a:schemeClr>
                </a:solidFill>
              </a:rPr>
              <a:t>.</a:t>
            </a:r>
            <a:r>
              <a:rPr lang="ar-OM" b="1" dirty="0">
                <a:solidFill>
                  <a:schemeClr val="tx2">
                    <a:lumMod val="75000"/>
                    <a:lumOff val="25000"/>
                  </a:schemeClr>
                </a:solidFill>
              </a:rPr>
              <a:t>)</a:t>
            </a:r>
          </a:p>
          <a:p>
            <a:pPr marL="0" indent="0" algn="r" rtl="1">
              <a:buNone/>
            </a:pPr>
            <a:endParaRPr lang="en-US" dirty="0"/>
          </a:p>
          <a:p>
            <a:pPr algn="r" rtl="1"/>
            <a:r>
              <a:rPr lang="ar-OM" b="1" dirty="0"/>
              <a:t>الخلاصة:</a:t>
            </a:r>
          </a:p>
          <a:p>
            <a:pPr marL="0" indent="0" algn="r" rtl="1">
              <a:buNone/>
            </a:pPr>
            <a:r>
              <a:rPr lang="en-US" dirty="0"/>
              <a:t> </a:t>
            </a:r>
            <a:r>
              <a:rPr lang="ar-OM" b="1" dirty="0"/>
              <a:t>إضافة الرماد إلى التربة </a:t>
            </a:r>
            <a:r>
              <a:rPr lang="ar-OM" b="1" dirty="0">
                <a:solidFill>
                  <a:srgbClr val="FF0000"/>
                </a:solidFill>
              </a:rPr>
              <a:t>يزيد</a:t>
            </a:r>
            <a:r>
              <a:rPr lang="ar-OM" b="1" dirty="0"/>
              <a:t> من قاعديتها </a:t>
            </a:r>
            <a:r>
              <a:rPr lang="ar-OM" b="1" dirty="0">
                <a:solidFill>
                  <a:srgbClr val="FF0000"/>
                </a:solidFill>
              </a:rPr>
              <a:t>ويقلل</a:t>
            </a:r>
            <a:r>
              <a:rPr lang="ar-OM" b="1" dirty="0"/>
              <a:t> من ملوحتها وموصليتها، مما يحسن جودتها ويساعد على نمو المحاصيل الزراعية بشكل أفضل.</a:t>
            </a:r>
            <a:endParaRPr lang="ar-OM" dirty="0"/>
          </a:p>
        </p:txBody>
      </p:sp>
    </p:spTree>
    <p:extLst>
      <p:ext uri="{BB962C8B-B14F-4D97-AF65-F5344CB8AC3E}">
        <p14:creationId xmlns:p14="http://schemas.microsoft.com/office/powerpoint/2010/main" val="196720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in a white head scarf and white scarf sitting in a potted plant&#10;&#10;AI-generated content may be incorrect.">
            <a:extLst>
              <a:ext uri="{FF2B5EF4-FFF2-40B4-BE49-F238E27FC236}">
                <a16:creationId xmlns:a16="http://schemas.microsoft.com/office/drawing/2014/main" id="{4A91BD7C-7D23-5850-71CF-6B1DA4053F9E}"/>
              </a:ext>
            </a:extLst>
          </p:cNvPr>
          <p:cNvPicPr>
            <a:picLocks noChangeAspect="1"/>
          </p:cNvPicPr>
          <p:nvPr/>
        </p:nvPicPr>
        <p:blipFill>
          <a:blip r:embed="rId2">
            <a:extLst>
              <a:ext uri="{28A0092B-C50C-407E-A947-70E740481C1C}">
                <a14:useLocalDpi xmlns:a14="http://schemas.microsoft.com/office/drawing/2010/main" val="0"/>
              </a:ext>
            </a:extLst>
          </a:blip>
          <a:srcRect t="8380" r="-1" b="43999"/>
          <a:stretch/>
        </p:blipFill>
        <p:spPr bwMode="auto">
          <a:xfrm>
            <a:off x="0" y="3491982"/>
            <a:ext cx="4003019" cy="3388883"/>
          </a:xfrm>
          <a:prstGeom prst="rect">
            <a:avLst/>
          </a:prstGeom>
          <a:noFill/>
        </p:spPr>
      </p:pic>
      <p:pic>
        <p:nvPicPr>
          <p:cNvPr id="6" name="Picture 5" descr="A group of women in lab coats&#10;&#10;AI-generated content may be incorrect.">
            <a:extLst>
              <a:ext uri="{FF2B5EF4-FFF2-40B4-BE49-F238E27FC236}">
                <a16:creationId xmlns:a16="http://schemas.microsoft.com/office/drawing/2014/main" id="{69EF9861-36B7-60FD-00A7-674C5B0113D7}"/>
              </a:ext>
            </a:extLst>
          </p:cNvPr>
          <p:cNvPicPr>
            <a:picLocks noChangeAspect="1"/>
          </p:cNvPicPr>
          <p:nvPr/>
        </p:nvPicPr>
        <p:blipFill>
          <a:blip r:embed="rId3" cstate="print">
            <a:extLst>
              <a:ext uri="{28A0092B-C50C-407E-A947-70E740481C1C}">
                <a14:useLocalDpi xmlns:a14="http://schemas.microsoft.com/office/drawing/2010/main" val="0"/>
              </a:ext>
            </a:extLst>
          </a:blip>
          <a:srcRect l="34940" r="11671"/>
          <a:stretch/>
        </p:blipFill>
        <p:spPr bwMode="auto">
          <a:xfrm>
            <a:off x="8193035" y="3497595"/>
            <a:ext cx="4014047" cy="3383270"/>
          </a:xfrm>
          <a:prstGeom prst="rect">
            <a:avLst/>
          </a:prstGeom>
          <a:noFill/>
        </p:spPr>
      </p:pic>
      <p:pic>
        <p:nvPicPr>
          <p:cNvPr id="7" name="Picture 6" descr="A person in white coats pouring liquid into a barrel&#10;&#10;AI-generated content may be incorrect.">
            <a:extLst>
              <a:ext uri="{FF2B5EF4-FFF2-40B4-BE49-F238E27FC236}">
                <a16:creationId xmlns:a16="http://schemas.microsoft.com/office/drawing/2014/main" id="{8055D7EB-4D62-66EE-1D0C-C2E05E5F3F1E}"/>
              </a:ext>
            </a:extLst>
          </p:cNvPr>
          <p:cNvPicPr>
            <a:picLocks noChangeAspect="1"/>
          </p:cNvPicPr>
          <p:nvPr/>
        </p:nvPicPr>
        <p:blipFill>
          <a:blip r:embed="rId4" cstate="print">
            <a:extLst>
              <a:ext uri="{28A0092B-C50C-407E-A947-70E740481C1C}">
                <a14:useLocalDpi xmlns:a14="http://schemas.microsoft.com/office/drawing/2010/main" val="0"/>
              </a:ext>
            </a:extLst>
          </a:blip>
          <a:srcRect l="15186" r="31571"/>
          <a:stretch/>
        </p:blipFill>
        <p:spPr bwMode="auto">
          <a:xfrm>
            <a:off x="3" y="22865"/>
            <a:ext cx="4003039" cy="3383270"/>
          </a:xfrm>
          <a:prstGeom prst="rect">
            <a:avLst/>
          </a:prstGeom>
          <a:noFill/>
        </p:spPr>
      </p:pic>
      <p:pic>
        <p:nvPicPr>
          <p:cNvPr id="4" name="Picture 3" descr="A group of girls sitting at a table&#10;&#10;AI-generated content may be incorrect.">
            <a:extLst>
              <a:ext uri="{FF2B5EF4-FFF2-40B4-BE49-F238E27FC236}">
                <a16:creationId xmlns:a16="http://schemas.microsoft.com/office/drawing/2014/main" id="{47C50B4B-FC5E-99C1-E6A6-AB2069AB07BA}"/>
              </a:ext>
            </a:extLst>
          </p:cNvPr>
          <p:cNvPicPr>
            <a:picLocks noChangeAspect="1"/>
          </p:cNvPicPr>
          <p:nvPr/>
        </p:nvPicPr>
        <p:blipFill>
          <a:blip r:embed="rId5" cstate="print">
            <a:extLst>
              <a:ext uri="{28A0092B-C50C-407E-A947-70E740481C1C}">
                <a14:useLocalDpi xmlns:a14="http://schemas.microsoft.com/office/drawing/2010/main" val="0"/>
              </a:ext>
            </a:extLst>
          </a:blip>
          <a:srcRect l="16133" r="17425" b="2"/>
          <a:stretch/>
        </p:blipFill>
        <p:spPr bwMode="auto">
          <a:xfrm>
            <a:off x="4081971" y="17246"/>
            <a:ext cx="4003019" cy="3388893"/>
          </a:xfrm>
          <a:prstGeom prst="rect">
            <a:avLst/>
          </a:prstGeom>
          <a:noFill/>
        </p:spPr>
      </p:pic>
      <p:pic>
        <p:nvPicPr>
          <p:cNvPr id="5" name="Picture 4" descr="A group of women sitting at a table&#10;&#10;AI-generated content may be incorrect.">
            <a:extLst>
              <a:ext uri="{FF2B5EF4-FFF2-40B4-BE49-F238E27FC236}">
                <a16:creationId xmlns:a16="http://schemas.microsoft.com/office/drawing/2014/main" id="{4F96BCCE-993E-369F-5B69-0AE8997BF9CB}"/>
              </a:ext>
            </a:extLst>
          </p:cNvPr>
          <p:cNvPicPr>
            <a:picLocks noChangeAspect="1"/>
          </p:cNvPicPr>
          <p:nvPr/>
        </p:nvPicPr>
        <p:blipFill>
          <a:blip r:embed="rId6">
            <a:extLst>
              <a:ext uri="{28A0092B-C50C-407E-A947-70E740481C1C}">
                <a14:useLocalDpi xmlns:a14="http://schemas.microsoft.com/office/drawing/2010/main" val="0"/>
              </a:ext>
            </a:extLst>
          </a:blip>
          <a:srcRect t="12132" r="-1" b="40457"/>
          <a:stretch/>
        </p:blipFill>
        <p:spPr bwMode="auto">
          <a:xfrm>
            <a:off x="8152914" y="45719"/>
            <a:ext cx="4014047" cy="3383280"/>
          </a:xfrm>
          <a:prstGeom prst="rect">
            <a:avLst/>
          </a:prstGeom>
          <a:noFill/>
        </p:spPr>
      </p:pic>
      <p:pic>
        <p:nvPicPr>
          <p:cNvPr id="8" name="Picture 7" descr="A person holding a yellow paper&#10;&#10;AI-generated content may be incorrect.">
            <a:extLst>
              <a:ext uri="{FF2B5EF4-FFF2-40B4-BE49-F238E27FC236}">
                <a16:creationId xmlns:a16="http://schemas.microsoft.com/office/drawing/2014/main" id="{0B3D10C7-130B-AA04-BB1A-67E1436EE210}"/>
              </a:ext>
            </a:extLst>
          </p:cNvPr>
          <p:cNvPicPr>
            <a:picLocks noChangeAspect="1"/>
          </p:cNvPicPr>
          <p:nvPr/>
        </p:nvPicPr>
        <p:blipFill>
          <a:blip r:embed="rId7">
            <a:extLst>
              <a:ext uri="{28A0092B-C50C-407E-A947-70E740481C1C}">
                <a14:useLocalDpi xmlns:a14="http://schemas.microsoft.com/office/drawing/2010/main" val="0"/>
              </a:ext>
            </a:extLst>
          </a:blip>
          <a:srcRect t="23633" r="-2" b="28615"/>
          <a:stretch/>
        </p:blipFill>
        <p:spPr bwMode="auto">
          <a:xfrm>
            <a:off x="4104831" y="3491982"/>
            <a:ext cx="3992034" cy="3388893"/>
          </a:xfrm>
          <a:prstGeom prst="rect">
            <a:avLst/>
          </a:prstGeom>
          <a:noFill/>
        </p:spPr>
      </p:pic>
    </p:spTree>
    <p:extLst>
      <p:ext uri="{BB962C8B-B14F-4D97-AF65-F5344CB8AC3E}">
        <p14:creationId xmlns:p14="http://schemas.microsoft.com/office/powerpoint/2010/main" val="251375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lant in a pot&#10;&#10;AI-generated content may be incorrect.">
            <a:extLst>
              <a:ext uri="{FF2B5EF4-FFF2-40B4-BE49-F238E27FC236}">
                <a16:creationId xmlns:a16="http://schemas.microsoft.com/office/drawing/2014/main" id="{6F55452C-0EAA-19F1-DCCE-A4BD56321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717999" y="-808054"/>
            <a:ext cx="2905170" cy="5164746"/>
          </a:xfrm>
          <a:prstGeom prst="rect">
            <a:avLst/>
          </a:prstGeom>
        </p:spPr>
      </p:pic>
      <p:pic>
        <p:nvPicPr>
          <p:cNvPr id="6" name="Picture 5" descr="A plant in a pot&#10;&#10;AI-generated content may be incorrect.">
            <a:extLst>
              <a:ext uri="{FF2B5EF4-FFF2-40B4-BE49-F238E27FC236}">
                <a16:creationId xmlns:a16="http://schemas.microsoft.com/office/drawing/2014/main" id="{A2245C4D-001E-6C4D-6E4D-4C5C8DC04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08034" y="336402"/>
            <a:ext cx="5112595" cy="2875834"/>
          </a:xfrm>
          <a:prstGeom prst="rect">
            <a:avLst/>
          </a:prstGeom>
          <a:noFill/>
        </p:spPr>
      </p:pic>
      <p:pic>
        <p:nvPicPr>
          <p:cNvPr id="4" name="Picture 3" descr="A plant in a pot&#10;&#10;AI-generated content may be incorrect.">
            <a:extLst>
              <a:ext uri="{FF2B5EF4-FFF2-40B4-BE49-F238E27FC236}">
                <a16:creationId xmlns:a16="http://schemas.microsoft.com/office/drawing/2014/main" id="{7CF302C1-2376-ECEF-D061-B267EE50A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790303" y="2557545"/>
            <a:ext cx="2760560" cy="4907662"/>
          </a:xfrm>
          <a:prstGeom prst="rect">
            <a:avLst/>
          </a:prstGeom>
        </p:spPr>
      </p:pic>
      <p:pic>
        <p:nvPicPr>
          <p:cNvPr id="7" name="Picture 6" descr="A plant in a pot&#10;&#10;AI-generated content may be incorrect.">
            <a:extLst>
              <a:ext uri="{FF2B5EF4-FFF2-40B4-BE49-F238E27FC236}">
                <a16:creationId xmlns:a16="http://schemas.microsoft.com/office/drawing/2014/main" id="{36BEB084-68EE-C869-D8CC-D0A99068D50D}"/>
              </a:ext>
            </a:extLst>
          </p:cNvPr>
          <p:cNvPicPr>
            <a:picLocks noChangeAspect="1"/>
          </p:cNvPicPr>
          <p:nvPr/>
        </p:nvPicPr>
        <p:blipFill rotWithShape="1">
          <a:blip r:embed="rId5">
            <a:extLst>
              <a:ext uri="{28A0092B-C50C-407E-A947-70E740481C1C}">
                <a14:useLocalDpi xmlns:a14="http://schemas.microsoft.com/office/drawing/2010/main" val="0"/>
              </a:ext>
            </a:extLst>
          </a:blip>
          <a:srcRect l="2244" r="11218" b="21715"/>
          <a:stretch/>
        </p:blipFill>
        <p:spPr bwMode="auto">
          <a:xfrm>
            <a:off x="6308034" y="3710591"/>
            <a:ext cx="5112595" cy="2601569"/>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73709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8692A-77F7-B3C1-68B2-8091F7DDE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AC79B-34E9-B7DD-D7E3-68F5ACDC81DF}"/>
              </a:ext>
            </a:extLst>
          </p:cNvPr>
          <p:cNvSpPr>
            <a:spLocks noGrp="1"/>
          </p:cNvSpPr>
          <p:nvPr>
            <p:ph type="title"/>
          </p:nvPr>
        </p:nvSpPr>
        <p:spPr/>
        <p:txBody>
          <a:bodyPr>
            <a:normAutofit/>
          </a:bodyPr>
          <a:lstStyle/>
          <a:p>
            <a:pPr algn="r" rtl="1"/>
            <a:r>
              <a:rPr lang="ar-OM" sz="3600" b="1" dirty="0">
                <a:solidFill>
                  <a:srgbClr val="FF0000"/>
                </a:solidFill>
              </a:rPr>
              <a:t>الخاتمة:</a:t>
            </a:r>
            <a:endParaRPr lang="en-US" sz="3600" b="1" dirty="0">
              <a:solidFill>
                <a:srgbClr val="FF0000"/>
              </a:solidFill>
            </a:endParaRPr>
          </a:p>
        </p:txBody>
      </p:sp>
      <p:sp>
        <p:nvSpPr>
          <p:cNvPr id="3" name="Content Placeholder 2">
            <a:extLst>
              <a:ext uri="{FF2B5EF4-FFF2-40B4-BE49-F238E27FC236}">
                <a16:creationId xmlns:a16="http://schemas.microsoft.com/office/drawing/2014/main" id="{37EB69A2-423B-A0EF-E1BC-217F128B19B7}"/>
              </a:ext>
            </a:extLst>
          </p:cNvPr>
          <p:cNvSpPr>
            <a:spLocks noGrp="1"/>
          </p:cNvSpPr>
          <p:nvPr>
            <p:ph idx="1"/>
          </p:nvPr>
        </p:nvSpPr>
        <p:spPr/>
        <p:txBody>
          <a:bodyPr/>
          <a:lstStyle/>
          <a:p>
            <a:pPr marL="0" indent="0" algn="r" rtl="1">
              <a:lnSpc>
                <a:spcPct val="100000"/>
              </a:lnSpc>
              <a:buNone/>
            </a:pPr>
            <a:r>
              <a:rPr lang="en-US" dirty="0"/>
              <a:t> </a:t>
            </a:r>
            <a:r>
              <a:rPr lang="ar-OM" b="1" dirty="0"/>
              <a:t>أظهرت الدراسة  </a:t>
            </a:r>
            <a:r>
              <a:rPr lang="ar-OM" b="1" dirty="0">
                <a:solidFill>
                  <a:srgbClr val="FF0000"/>
                </a:solidFill>
              </a:rPr>
              <a:t>فعالية</a:t>
            </a:r>
            <a:r>
              <a:rPr lang="ar-OM" b="1" dirty="0"/>
              <a:t> رماد الخشب كسماد عضوي في زيادة معدل نمو النباتات وتحسين قلوية التربة، مما يجعلها أكثر ملاءمة للمحاصيل التي تنمو في البيئات القاعدية. بالإضافة إلى ذلك، لوحظ انخفاض في كلٍّ من ملوحة التربة وموصليتها الكهربائية في التربة المزودة بالرماد، مما يشير إلى تحسين جودة التربة وتعزيز قدرتها على دعم نمو النباتات.</a:t>
            </a:r>
          </a:p>
          <a:p>
            <a:pPr marL="0" indent="0" algn="r" rtl="1">
              <a:lnSpc>
                <a:spcPct val="100000"/>
              </a:lnSpc>
              <a:buNone/>
            </a:pPr>
            <a:r>
              <a:rPr lang="ar-OM" b="1" dirty="0"/>
              <a:t>بناءً على هذه النتائج، توصي الباحثتان باستخدام البيانات المستخلصة لدراسة تأثير سماد الرماد على محاصيل ورقية أخرى، بالإضافة إلى ذلك دمج الرماد مع المواد الطبيعية الغنية بالنيتروجين لصنع سماد طبيعي صديق للبيئة.</a:t>
            </a:r>
          </a:p>
        </p:txBody>
      </p:sp>
    </p:spTree>
    <p:extLst>
      <p:ext uri="{BB962C8B-B14F-4D97-AF65-F5344CB8AC3E}">
        <p14:creationId xmlns:p14="http://schemas.microsoft.com/office/powerpoint/2010/main" val="2164276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D4408-AEED-81FA-11C0-46F19DB00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5724C-E7C7-0D3D-0E44-BB6C13A2E291}"/>
              </a:ext>
            </a:extLst>
          </p:cNvPr>
          <p:cNvSpPr>
            <a:spLocks noGrp="1"/>
          </p:cNvSpPr>
          <p:nvPr>
            <p:ph type="title"/>
          </p:nvPr>
        </p:nvSpPr>
        <p:spPr/>
        <p:txBody>
          <a:bodyPr>
            <a:normAutofit/>
          </a:bodyPr>
          <a:lstStyle/>
          <a:p>
            <a:pPr algn="r" rtl="1"/>
            <a:r>
              <a:rPr lang="ar-OM" sz="3600" b="1" dirty="0">
                <a:solidFill>
                  <a:srgbClr val="FF0000"/>
                </a:solidFill>
              </a:rPr>
              <a:t>المراجع:</a:t>
            </a:r>
            <a:endParaRPr lang="en-US" sz="3600" b="1" dirty="0">
              <a:solidFill>
                <a:srgbClr val="FF0000"/>
              </a:solidFill>
            </a:endParaRPr>
          </a:p>
        </p:txBody>
      </p:sp>
      <p:sp>
        <p:nvSpPr>
          <p:cNvPr id="3" name="Content Placeholder 2">
            <a:extLst>
              <a:ext uri="{FF2B5EF4-FFF2-40B4-BE49-F238E27FC236}">
                <a16:creationId xmlns:a16="http://schemas.microsoft.com/office/drawing/2014/main" id="{64850835-C683-8B23-A345-8AF88B8B829B}"/>
              </a:ext>
            </a:extLst>
          </p:cNvPr>
          <p:cNvSpPr>
            <a:spLocks noGrp="1"/>
          </p:cNvSpPr>
          <p:nvPr>
            <p:ph idx="1"/>
          </p:nvPr>
        </p:nvSpPr>
        <p:spPr/>
        <p:txBody>
          <a:bodyPr>
            <a:normAutofit fontScale="85000" lnSpcReduction="10000"/>
          </a:bodyPr>
          <a:lstStyle/>
          <a:p>
            <a:pPr marL="0" marR="0" algn="r" rtl="1">
              <a:lnSpc>
                <a:spcPct val="107000"/>
              </a:lnSpc>
              <a:spcAft>
                <a:spcPts val="800"/>
              </a:spcAft>
            </a:pPr>
            <a:r>
              <a:rPr lang="ar-OM" sz="1800" b="1" dirty="0">
                <a:effectLst/>
                <a:latin typeface="Aptos" panose="020B0004020202020204" pitchFamily="34" charset="0"/>
                <a:ea typeface="Aptos" panose="020B0004020202020204" pitchFamily="34" charset="0"/>
                <a:cs typeface="Arial" panose="020B0604020202020204" pitchFamily="34" charset="0"/>
              </a:rPr>
              <a:t>اسبر، ر. ،خميس، ز ش.، الجوري، إ.(2018) </a:t>
            </a:r>
            <a:r>
              <a:rPr lang="ar-SA" sz="1800" b="1" dirty="0">
                <a:effectLst/>
                <a:latin typeface="Aptos" panose="020B0004020202020204" pitchFamily="34" charset="0"/>
                <a:ea typeface="Aptos" panose="020B0004020202020204" pitchFamily="34" charset="0"/>
                <a:cs typeface="Arial" panose="020B0604020202020204" pitchFamily="34" charset="0"/>
              </a:rPr>
              <a:t>سمية رماد نواتج تقليم التفاح والعنب والزيتون ضد خنفساء اللوبياء العادية</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ar-SA" sz="1800" b="1" i="1" dirty="0">
                <a:effectLst/>
                <a:latin typeface="Aptos" panose="020B0004020202020204" pitchFamily="34" charset="0"/>
                <a:ea typeface="Aptos" panose="020B0004020202020204" pitchFamily="34" charset="0"/>
                <a:cs typeface="Arial" panose="020B0604020202020204" pitchFamily="34" charset="0"/>
              </a:rPr>
              <a:t>المجلة السورية للبحوث الزراعية، 5</a:t>
            </a:r>
            <a:r>
              <a:rPr lang="en-US" sz="1800" b="1" dirty="0">
                <a:effectLst/>
                <a:latin typeface="Aptos" panose="020B0004020202020204" pitchFamily="34" charset="0"/>
                <a:ea typeface="Aptos" panose="020B0004020202020204" pitchFamily="34" charset="0"/>
                <a:cs typeface="Arial" panose="020B0604020202020204" pitchFamily="34" charset="0"/>
              </a:rPr>
              <a:t>(2)</a:t>
            </a:r>
            <a:r>
              <a:rPr lang="ar-SA" sz="1800" b="1" dirty="0">
                <a:effectLst/>
                <a:latin typeface="Aptos" panose="020B0004020202020204" pitchFamily="34" charset="0"/>
                <a:ea typeface="Aptos" panose="020B0004020202020204" pitchFamily="34" charset="0"/>
                <a:cs typeface="Arial" panose="020B0604020202020204" pitchFamily="34" charset="0"/>
              </a:rPr>
              <a:t>، 18-25</a:t>
            </a:r>
            <a:r>
              <a:rPr lang="en-US" sz="1800" b="1" dirty="0">
                <a:effectLst/>
                <a:latin typeface="Aptos" panose="020B0004020202020204" pitchFamily="34" charset="0"/>
                <a:ea typeface="Aptos" panose="020B0004020202020204" pitchFamily="34" charset="0"/>
                <a:cs typeface="Arial" panose="020B0604020202020204" pitchFamily="34" charset="0"/>
              </a:rPr>
              <a:t>. </a:t>
            </a:r>
            <a:r>
              <a:rPr lang="ar-SA" sz="1800" b="1" dirty="0">
                <a:effectLst/>
                <a:latin typeface="Aptos" panose="020B0004020202020204" pitchFamily="34" charset="0"/>
                <a:ea typeface="Aptos" panose="020B0004020202020204" pitchFamily="34" charset="0"/>
                <a:cs typeface="Arial" panose="020B0604020202020204" pitchFamily="34" charset="0"/>
              </a:rPr>
              <a:t>مسترجع من </a:t>
            </a:r>
            <a:r>
              <a:rPr lang="en-US" sz="1800" b="1"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https://agri-research-journal.net/sjar/wp-content/uploads/2018/07/v5n2p18.pdf</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07000"/>
              </a:lnSpc>
              <a:spcAft>
                <a:spcPts val="800"/>
              </a:spcAft>
            </a:pPr>
            <a:r>
              <a:rPr lang="ar-OM" sz="1800" b="1" dirty="0">
                <a:effectLst/>
                <a:latin typeface="Aptos" panose="020B0004020202020204" pitchFamily="34" charset="0"/>
                <a:ea typeface="Aptos" panose="020B0004020202020204" pitchFamily="34" charset="0"/>
                <a:cs typeface="Arial" panose="020B0604020202020204" pitchFamily="34" charset="0"/>
              </a:rPr>
              <a:t>زيدان، ع. إبراهيم، محمد. (2016) أثر استخدام فضلات </a:t>
            </a:r>
            <a:r>
              <a:rPr lang="ar-OM" sz="1800" b="1" dirty="0" err="1">
                <a:effectLst/>
                <a:latin typeface="Aptos" panose="020B0004020202020204" pitchFamily="34" charset="0"/>
                <a:ea typeface="Aptos" panose="020B0004020202020204" pitchFamily="34" charset="0"/>
                <a:cs typeface="Arial" panose="020B0604020202020204" pitchFamily="34" charset="0"/>
              </a:rPr>
              <a:t>كمبوست</a:t>
            </a:r>
            <a:r>
              <a:rPr lang="ar-OM" sz="1800" b="1" dirty="0">
                <a:effectLst/>
                <a:latin typeface="Aptos" panose="020B0004020202020204" pitchFamily="34" charset="0"/>
                <a:ea typeface="Aptos" panose="020B0004020202020204" pitchFamily="34" charset="0"/>
                <a:cs typeface="Arial" panose="020B0604020202020204" pitchFamily="34" charset="0"/>
              </a:rPr>
              <a:t> الفطر الزراعي على التراكيب الكيميائية لأوراق ودرنات نبات البطاطا، مجلة جامعة تشرين للبحوث والدراسات العلمية، 38(2). </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07000"/>
              </a:lnSpc>
              <a:spcAft>
                <a:spcPts val="800"/>
              </a:spcAft>
            </a:pPr>
            <a:r>
              <a:rPr lang="ar-OM" sz="1800" b="1" dirty="0">
                <a:effectLst/>
                <a:latin typeface="Aptos" panose="020B0004020202020204" pitchFamily="34" charset="0"/>
                <a:ea typeface="Aptos" panose="020B0004020202020204" pitchFamily="34" charset="0"/>
                <a:cs typeface="Arial" panose="020B0604020202020204" pitchFamily="34" charset="0"/>
              </a:rPr>
              <a:t>عبد الجليل، ف. (2022، أغسطس 1). وكيل زراعة الفيوم يكشف فوائد التسميد بالرماد. البوابة نيوز. </a:t>
            </a:r>
            <a:r>
              <a:rPr lang="en-US" sz="1800" b="1"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https://www.albawabhnews.com/4623651</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07000"/>
              </a:lnSpc>
              <a:spcAft>
                <a:spcPts val="800"/>
              </a:spcAft>
            </a:pPr>
            <a:r>
              <a:rPr lang="en-US" sz="1800" b="1"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https://www.researchgate.net/publication/359848935_Effect_of_using_spent_mushroom_compost_on_the_chemical_composition_of_potato_leaves_and_tubers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pPr>
            <a:r>
              <a:rPr lang="en-US" sz="1800" b="1" dirty="0">
                <a:effectLst/>
                <a:latin typeface="Aptos" panose="020B0004020202020204" pitchFamily="34" charset="0"/>
                <a:ea typeface="Aptos" panose="020B0004020202020204" pitchFamily="34" charset="0"/>
                <a:cs typeface="Arial" panose="020B0604020202020204" pitchFamily="34" charset="0"/>
              </a:rPr>
              <a:t>American Chemical Society. (2009, September 17). Sustainable Fertilizer: Urine And Wood Ash Produce Large Harvest. </a:t>
            </a:r>
            <a:r>
              <a:rPr lang="en-US" sz="1800" b="1" i="1" dirty="0">
                <a:effectLst/>
                <a:latin typeface="Aptos" panose="020B0004020202020204" pitchFamily="34" charset="0"/>
                <a:ea typeface="Aptos" panose="020B0004020202020204" pitchFamily="34" charset="0"/>
                <a:cs typeface="Arial" panose="020B0604020202020204" pitchFamily="34" charset="0"/>
              </a:rPr>
              <a:t>ScienceDaily</a:t>
            </a:r>
            <a:r>
              <a:rPr lang="en-US" sz="1800" b="1" dirty="0">
                <a:effectLst/>
                <a:latin typeface="Aptos" panose="020B0004020202020204" pitchFamily="34" charset="0"/>
                <a:ea typeface="Aptos" panose="020B0004020202020204" pitchFamily="34" charset="0"/>
                <a:cs typeface="Arial" panose="020B0604020202020204" pitchFamily="34" charset="0"/>
              </a:rPr>
              <a:t>. Retrieved March 2, 2025 from </a:t>
            </a:r>
            <a:r>
              <a:rPr lang="en-US" sz="1800" b="1"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www.sciencedaily.com/releases/2009/09/090902112750.htm</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0" marR="0" algn="l" rtl="0">
              <a:lnSpc>
                <a:spcPct val="107000"/>
              </a:lnSpc>
              <a:spcAft>
                <a:spcPts val="800"/>
              </a:spcAft>
            </a:pPr>
            <a:r>
              <a:rPr lang="en-US" sz="1800" b="1" dirty="0">
                <a:effectLst/>
                <a:latin typeface="Aptos" panose="020B0004020202020204" pitchFamily="34" charset="0"/>
                <a:ea typeface="Aptos" panose="020B0004020202020204" pitchFamily="34" charset="0"/>
                <a:cs typeface="Arial" panose="020B0604020202020204" pitchFamily="34" charset="0"/>
              </a:rPr>
              <a:t>Royal Horticultural Society. (n.d.). </a:t>
            </a:r>
            <a:r>
              <a:rPr lang="en-US" sz="1800" b="1" i="1" dirty="0">
                <a:effectLst/>
                <a:latin typeface="Aptos" panose="020B0004020202020204" pitchFamily="34" charset="0"/>
                <a:ea typeface="Aptos" panose="020B0004020202020204" pitchFamily="34" charset="0"/>
                <a:cs typeface="Arial" panose="020B0604020202020204" pitchFamily="34" charset="0"/>
              </a:rPr>
              <a:t>Wood ash: Using in the garden</a:t>
            </a:r>
            <a:r>
              <a:rPr lang="en-US" sz="1800" b="1" dirty="0">
                <a:effectLst/>
                <a:latin typeface="Aptos" panose="020B0004020202020204" pitchFamily="34" charset="0"/>
                <a:ea typeface="Aptos" panose="020B0004020202020204" pitchFamily="34" charset="0"/>
                <a:cs typeface="Arial" panose="020B0604020202020204" pitchFamily="34" charset="0"/>
              </a:rPr>
              <a:t>. Royal Horticultural Society. Retrieved February 16, 2025, from </a:t>
            </a:r>
            <a:r>
              <a:rPr lang="en-US" sz="1800" b="1"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6"/>
              </a:rPr>
              <a:t>https://www.rhs.org.uk/soil-composts-mulches/wood-ash-using-in-garden</a:t>
            </a:r>
            <a:endParaRPr lang="en-US"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103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79AE-B92A-F2EE-8E60-93975B95A623}"/>
              </a:ext>
            </a:extLst>
          </p:cNvPr>
          <p:cNvSpPr>
            <a:spLocks noGrp="1"/>
          </p:cNvSpPr>
          <p:nvPr>
            <p:ph type="title"/>
          </p:nvPr>
        </p:nvSpPr>
        <p:spPr>
          <a:xfrm>
            <a:off x="838200" y="890906"/>
            <a:ext cx="10515600" cy="1325563"/>
          </a:xfrm>
        </p:spPr>
        <p:txBody>
          <a:bodyPr>
            <a:normAutofit/>
          </a:bodyPr>
          <a:lstStyle/>
          <a:p>
            <a:pPr algn="r"/>
            <a:r>
              <a:rPr lang="ar-SA" sz="3600" b="1" dirty="0">
                <a:solidFill>
                  <a:srgbClr val="FF0000"/>
                </a:solidFill>
                <a:latin typeface="Calibri" panose="020F0502020204030204" pitchFamily="34" charset="0"/>
                <a:ea typeface="Calibri" panose="020F0502020204030204" pitchFamily="34" charset="0"/>
                <a:cs typeface="Arial" panose="020B0604020202020204" pitchFamily="34" charset="0"/>
              </a:rPr>
              <a:t>الهدف من</a:t>
            </a:r>
            <a:r>
              <a:rPr lang="ar-SA"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البحث :</a:t>
            </a:r>
            <a:endParaRPr lang="en-US" sz="3600" dirty="0"/>
          </a:p>
        </p:txBody>
      </p:sp>
      <p:sp>
        <p:nvSpPr>
          <p:cNvPr id="3" name="Content Placeholder 2">
            <a:extLst>
              <a:ext uri="{FF2B5EF4-FFF2-40B4-BE49-F238E27FC236}">
                <a16:creationId xmlns:a16="http://schemas.microsoft.com/office/drawing/2014/main" id="{6FAA3EB3-CE40-D5C2-EEC4-4DD663EF60F8}"/>
              </a:ext>
            </a:extLst>
          </p:cNvPr>
          <p:cNvSpPr>
            <a:spLocks noGrp="1"/>
          </p:cNvSpPr>
          <p:nvPr>
            <p:ph idx="1"/>
          </p:nvPr>
        </p:nvSpPr>
        <p:spPr>
          <a:xfrm>
            <a:off x="838200" y="2903219"/>
            <a:ext cx="10515600" cy="3063875"/>
          </a:xfrm>
        </p:spPr>
        <p:txBody>
          <a:bodyPr/>
          <a:lstStyle/>
          <a:p>
            <a:pPr marL="0" indent="0" algn="r" rtl="1">
              <a:buNone/>
            </a:pPr>
            <a:r>
              <a:rPr lang="ar-OM" b="1" dirty="0"/>
              <a:t>يهدف البحث الى دراسة تأثير التسميد بالرماد على نمو شتلات النعناع والفلفل الحار وخصائص التربة التي تنمو فيها في محافظة مسقط</a:t>
            </a:r>
            <a:endParaRPr lang="en-US" b="1" dirty="0"/>
          </a:p>
        </p:txBody>
      </p:sp>
    </p:spTree>
    <p:extLst>
      <p:ext uri="{BB962C8B-B14F-4D97-AF65-F5344CB8AC3E}">
        <p14:creationId xmlns:p14="http://schemas.microsoft.com/office/powerpoint/2010/main" val="23876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D612-8525-C9D2-ADDE-593CD92E9FFA}"/>
              </a:ext>
            </a:extLst>
          </p:cNvPr>
          <p:cNvSpPr>
            <a:spLocks noGrp="1"/>
          </p:cNvSpPr>
          <p:nvPr>
            <p:ph type="title"/>
          </p:nvPr>
        </p:nvSpPr>
        <p:spPr/>
        <p:txBody>
          <a:bodyPr>
            <a:normAutofit/>
          </a:bodyPr>
          <a:lstStyle/>
          <a:p>
            <a:pPr algn="r" rtl="1"/>
            <a:r>
              <a:rPr lang="ar-OM" sz="3600" b="1" dirty="0">
                <a:solidFill>
                  <a:srgbClr val="FF0000"/>
                </a:solidFill>
              </a:rPr>
              <a:t>أسئلة البحث:</a:t>
            </a:r>
            <a:endParaRPr lang="en-US" sz="3600" b="1" dirty="0">
              <a:solidFill>
                <a:srgbClr val="FF0000"/>
              </a:solidFill>
            </a:endParaRPr>
          </a:p>
        </p:txBody>
      </p:sp>
      <p:sp>
        <p:nvSpPr>
          <p:cNvPr id="3" name="Content Placeholder 2">
            <a:extLst>
              <a:ext uri="{FF2B5EF4-FFF2-40B4-BE49-F238E27FC236}">
                <a16:creationId xmlns:a16="http://schemas.microsoft.com/office/drawing/2014/main" id="{E046DDCB-15B7-2EE5-BA35-B2893ED842D8}"/>
              </a:ext>
            </a:extLst>
          </p:cNvPr>
          <p:cNvSpPr>
            <a:spLocks noGrp="1"/>
          </p:cNvSpPr>
          <p:nvPr>
            <p:ph sz="half" idx="1"/>
          </p:nvPr>
        </p:nvSpPr>
        <p:spPr>
          <a:xfrm>
            <a:off x="838199" y="1960562"/>
            <a:ext cx="5181600" cy="4351338"/>
          </a:xfrm>
        </p:spPr>
        <p:txBody>
          <a:bodyPr>
            <a:normAutofit/>
          </a:bodyPr>
          <a:lstStyle/>
          <a:p>
            <a:pPr algn="ctr" rtl="1"/>
            <a:r>
              <a:rPr lang="ar-OM" b="1" dirty="0"/>
              <a:t>السؤال الثاني</a:t>
            </a:r>
          </a:p>
          <a:p>
            <a:pPr marL="0" indent="0" algn="ctr" rtl="1">
              <a:buNone/>
            </a:pPr>
            <a:r>
              <a:rPr lang="ar-OM" b="1" kern="100" dirty="0">
                <a:solidFill>
                  <a:srgbClr val="156082"/>
                </a:solidFill>
                <a:effectLst/>
                <a:latin typeface="Aptos" panose="020B0004020202020204" pitchFamily="34" charset="0"/>
                <a:ea typeface="Aptos" panose="020B0004020202020204" pitchFamily="34" charset="0"/>
                <a:cs typeface="Arial" panose="020B0604020202020204" pitchFamily="34" charset="0"/>
              </a:rPr>
              <a:t>ما هي الفروقات في خصائص التربة بين تلك التي تم تسميدها بالرماد وتلك التي لم يتم تسميدها من حيث الرقم الهيدروجيني، كمية الأملاح، الموصلية، نسبة الكربون؟</a:t>
            </a:r>
          </a:p>
          <a:p>
            <a:pPr marL="0" indent="0" algn="ctr" rtl="1">
              <a:buNone/>
            </a:pP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algn="ctr" rtl="1">
              <a:buNone/>
            </a:pPr>
            <a:r>
              <a:rPr lang="ar-OM" b="1" dirty="0"/>
              <a:t>(</a:t>
            </a:r>
            <a:r>
              <a:rPr lang="ar-OM" b="1" dirty="0">
                <a:solidFill>
                  <a:srgbClr val="FF0000"/>
                </a:solidFill>
              </a:rPr>
              <a:t>تم تطبيق برتوكول التربة</a:t>
            </a:r>
            <a:r>
              <a:rPr lang="ar-OM" b="1" dirty="0"/>
              <a:t>)</a:t>
            </a:r>
            <a:endParaRPr lang="en-US" b="1" dirty="0"/>
          </a:p>
          <a:p>
            <a:pPr marL="0" indent="0" algn="ctr" rtl="1">
              <a:buNone/>
            </a:pPr>
            <a:endParaRPr lang="en-US" b="1" dirty="0"/>
          </a:p>
        </p:txBody>
      </p:sp>
      <p:sp>
        <p:nvSpPr>
          <p:cNvPr id="4" name="Content Placeholder 3">
            <a:extLst>
              <a:ext uri="{FF2B5EF4-FFF2-40B4-BE49-F238E27FC236}">
                <a16:creationId xmlns:a16="http://schemas.microsoft.com/office/drawing/2014/main" id="{0E71E03D-18DA-6188-B9BA-2B3C767220D4}"/>
              </a:ext>
            </a:extLst>
          </p:cNvPr>
          <p:cNvSpPr>
            <a:spLocks noGrp="1"/>
          </p:cNvSpPr>
          <p:nvPr>
            <p:ph sz="half" idx="2"/>
          </p:nvPr>
        </p:nvSpPr>
        <p:spPr>
          <a:xfrm>
            <a:off x="6370319" y="1960562"/>
            <a:ext cx="5181600" cy="4351338"/>
          </a:xfrm>
        </p:spPr>
        <p:txBody>
          <a:bodyPr>
            <a:normAutofit/>
          </a:bodyPr>
          <a:lstStyle/>
          <a:p>
            <a:pPr algn="ctr" rtl="1"/>
            <a:r>
              <a:rPr lang="ar-OM" b="1" dirty="0"/>
              <a:t>السؤال الأول:</a:t>
            </a:r>
          </a:p>
          <a:p>
            <a:pPr marL="0" indent="0" algn="ctr" rtl="1">
              <a:buNone/>
            </a:pPr>
            <a:r>
              <a:rPr lang="ar-OM" b="1" kern="100" dirty="0">
                <a:solidFill>
                  <a:srgbClr val="156082"/>
                </a:solidFill>
                <a:effectLst/>
                <a:latin typeface="Aptos" panose="020B0004020202020204" pitchFamily="34" charset="0"/>
                <a:ea typeface="Aptos" panose="020B0004020202020204" pitchFamily="34" charset="0"/>
                <a:cs typeface="Arial" panose="020B0604020202020204" pitchFamily="34" charset="0"/>
              </a:rPr>
              <a:t>هل يتفاوت نمو شتلات النعناع والفلفل الحار عند استخدام الرماد كسماد لها؟</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algn="ctr" rtl="1">
              <a:buNone/>
            </a:pPr>
            <a:endParaRPr lang="ar-OM" b="1" dirty="0"/>
          </a:p>
          <a:p>
            <a:pPr marL="0" indent="0" algn="ctr" rtl="1">
              <a:buNone/>
            </a:pPr>
            <a:endParaRPr lang="ar-OM" b="1" dirty="0"/>
          </a:p>
          <a:p>
            <a:pPr marL="0" indent="0" algn="ctr" rtl="1">
              <a:buNone/>
            </a:pPr>
            <a:endParaRPr lang="ar-OM" b="1" dirty="0"/>
          </a:p>
          <a:p>
            <a:pPr marL="0" indent="0" algn="ctr" rtl="1">
              <a:buNone/>
            </a:pPr>
            <a:r>
              <a:rPr lang="ar-OM" b="1" dirty="0"/>
              <a:t>(</a:t>
            </a:r>
            <a:r>
              <a:rPr lang="ar-OM" b="1" dirty="0">
                <a:solidFill>
                  <a:srgbClr val="FF0000"/>
                </a:solidFill>
              </a:rPr>
              <a:t>تم تطبيق برتوكول الغطاء النباتي</a:t>
            </a:r>
            <a:r>
              <a:rPr lang="ar-OM" b="1" dirty="0"/>
              <a:t>)</a:t>
            </a:r>
            <a:endParaRPr lang="en-US" b="1" dirty="0"/>
          </a:p>
        </p:txBody>
      </p:sp>
      <p:cxnSp>
        <p:nvCxnSpPr>
          <p:cNvPr id="6" name="Straight Connector 5">
            <a:extLst>
              <a:ext uri="{FF2B5EF4-FFF2-40B4-BE49-F238E27FC236}">
                <a16:creationId xmlns:a16="http://schemas.microsoft.com/office/drawing/2014/main" id="{F16FC1DB-B029-6B5B-3D77-AB21886C4420}"/>
              </a:ext>
            </a:extLst>
          </p:cNvPr>
          <p:cNvCxnSpPr/>
          <p:nvPr/>
        </p:nvCxnSpPr>
        <p:spPr>
          <a:xfrm>
            <a:off x="6172202" y="1825625"/>
            <a:ext cx="0" cy="4351338"/>
          </a:xfrm>
          <a:prstGeom prst="line">
            <a:avLst/>
          </a:prstGeom>
          <a:ln w="571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608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321A-2F25-3344-4965-53855E2BFD08}"/>
              </a:ext>
            </a:extLst>
          </p:cNvPr>
          <p:cNvSpPr>
            <a:spLocks noGrp="1"/>
          </p:cNvSpPr>
          <p:nvPr>
            <p:ph type="title"/>
          </p:nvPr>
        </p:nvSpPr>
        <p:spPr/>
        <p:txBody>
          <a:bodyPr/>
          <a:lstStyle/>
          <a:p>
            <a:pPr algn="r" rtl="1"/>
            <a:r>
              <a:rPr lang="ar-OM" sz="4400" b="1" dirty="0">
                <a:solidFill>
                  <a:srgbClr val="FF0000"/>
                </a:solidFill>
              </a:rPr>
              <a:t>الملخص:</a:t>
            </a:r>
            <a:endParaRPr lang="en-US" dirty="0"/>
          </a:p>
        </p:txBody>
      </p:sp>
      <p:sp>
        <p:nvSpPr>
          <p:cNvPr id="3" name="Content Placeholder 2">
            <a:extLst>
              <a:ext uri="{FF2B5EF4-FFF2-40B4-BE49-F238E27FC236}">
                <a16:creationId xmlns:a16="http://schemas.microsoft.com/office/drawing/2014/main" id="{1E3DC7CE-FBE6-7743-ACFE-05F3CD2DD346}"/>
              </a:ext>
            </a:extLst>
          </p:cNvPr>
          <p:cNvSpPr>
            <a:spLocks noGrp="1"/>
          </p:cNvSpPr>
          <p:nvPr>
            <p:ph idx="1"/>
          </p:nvPr>
        </p:nvSpPr>
        <p:spPr>
          <a:xfrm>
            <a:off x="838200" y="1687512"/>
            <a:ext cx="10515600" cy="4805363"/>
          </a:xfrm>
        </p:spPr>
        <p:txBody>
          <a:bodyPr>
            <a:normAutofit fontScale="92500" lnSpcReduction="10000"/>
          </a:bodyPr>
          <a:lstStyle/>
          <a:p>
            <a:pPr algn="r" rtl="1"/>
            <a:r>
              <a:rPr lang="ar-SA" b="1" dirty="0">
                <a:effectLst/>
                <a:latin typeface="Aptos" panose="020B0004020202020204" pitchFamily="34" charset="0"/>
                <a:ea typeface="Aptos" panose="020B0004020202020204" pitchFamily="34" charset="0"/>
                <a:cs typeface="Arial" panose="020B0604020202020204" pitchFamily="34" charset="0"/>
              </a:rPr>
              <a:t>تم تطبيق بروتوكول الغلاف النباتي عن طريق قياس أطوال الشتلات ومقارنة نموها، أظهرت النتائج أن شتلات النعناع والفلفل الحار نمت بشكل أفضل في التربة التي تم تسميدها بالرماد، حيث لاحظنا زيادة في طول الشتلات بشكل أسرع مقارنة بالتربة التي لم يتم إضافة الرماد لها. أعلى معدل نمو لشتلات النعناع التي تم تسميدها بالرماد بلغت (</a:t>
            </a:r>
            <a:r>
              <a:rPr lang="en-US" b="1" dirty="0">
                <a:solidFill>
                  <a:srgbClr val="156082"/>
                </a:solidFill>
                <a:effectLst/>
                <a:latin typeface="Aptos Narrow" panose="020B0004020202020204" pitchFamily="34" charset="0"/>
                <a:ea typeface="Aptos" panose="020B0004020202020204" pitchFamily="34" charset="0"/>
                <a:cs typeface="Arial" panose="020B0604020202020204" pitchFamily="34" charset="0"/>
              </a:rPr>
              <a:t>28.5cm</a:t>
            </a:r>
            <a:r>
              <a:rPr lang="ar-OM" b="1" dirty="0">
                <a:effectLst/>
                <a:latin typeface="Aptos" panose="020B0004020202020204" pitchFamily="34" charset="0"/>
                <a:ea typeface="Aptos" panose="020B0004020202020204" pitchFamily="34" charset="0"/>
                <a:cs typeface="Arial" panose="020B0604020202020204" pitchFamily="34" charset="0"/>
              </a:rPr>
              <a:t>)</a:t>
            </a:r>
            <a:r>
              <a:rPr lang="ar-SA" b="1" dirty="0">
                <a:effectLst/>
                <a:latin typeface="Aptos" panose="020B0004020202020204" pitchFamily="34" charset="0"/>
                <a:ea typeface="Aptos" panose="020B0004020202020204" pitchFamily="34" charset="0"/>
                <a:cs typeface="Arial" panose="020B0604020202020204" pitchFamily="34" charset="0"/>
              </a:rPr>
              <a:t>، بالإضافة الى ذلك، أعلى معدل نمو لشتلات الفلفل الحار في التربة ذاتها بلغ </a:t>
            </a:r>
            <a:r>
              <a:rPr lang="ar-OM" b="1" dirty="0">
                <a:effectLst/>
                <a:latin typeface="Aptos" panose="020B0004020202020204" pitchFamily="34" charset="0"/>
                <a:ea typeface="Aptos" panose="020B0004020202020204" pitchFamily="34" charset="0"/>
                <a:cs typeface="Arial" panose="020B0604020202020204" pitchFamily="34" charset="0"/>
              </a:rPr>
              <a:t>(</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cm</a:t>
            </a:r>
            <a:r>
              <a:rPr lang="ar-OM" b="1" dirty="0">
                <a:solidFill>
                  <a:srgbClr val="156082"/>
                </a:solidFill>
                <a:effectLst/>
                <a:latin typeface="Aptos" panose="020B0004020202020204" pitchFamily="34" charset="0"/>
                <a:ea typeface="Aptos" panose="020B0004020202020204" pitchFamily="34" charset="0"/>
                <a:cs typeface="Arial" panose="020B0604020202020204" pitchFamily="34" charset="0"/>
              </a:rPr>
              <a:t>25.5</a:t>
            </a:r>
            <a:r>
              <a:rPr lang="ar-OM" b="1" dirty="0">
                <a:effectLst/>
                <a:latin typeface="Aptos" panose="020B0004020202020204" pitchFamily="34" charset="0"/>
                <a:ea typeface="Aptos" panose="020B0004020202020204" pitchFamily="34" charset="0"/>
                <a:cs typeface="Arial" panose="020B0604020202020204" pitchFamily="34" charset="0"/>
              </a:rPr>
              <a:t>)</a:t>
            </a:r>
            <a:r>
              <a:rPr lang="ar-SA" b="1" dirty="0">
                <a:effectLst/>
                <a:latin typeface="Aptos" panose="020B0004020202020204" pitchFamily="34" charset="0"/>
                <a:ea typeface="Aptos" panose="020B0004020202020204" pitchFamily="34" charset="0"/>
                <a:cs typeface="Arial" panose="020B0604020202020204" pitchFamily="34" charset="0"/>
              </a:rPr>
              <a:t>أما بالنسبة للشتلات التي لم يتم تسميدها، فقد بلغ أعلى طول لشتلات النعناع </a:t>
            </a:r>
            <a:r>
              <a:rPr lang="en-US" b="1" dirty="0">
                <a:effectLst/>
                <a:latin typeface="Aptos" panose="020B0004020202020204" pitchFamily="34" charset="0"/>
                <a:ea typeface="Aptos" panose="020B0004020202020204" pitchFamily="34" charset="0"/>
                <a:cs typeface="Arial" panose="020B0604020202020204" pitchFamily="34" charset="0"/>
              </a:rPr>
              <a:t>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24.5cm</a:t>
            </a:r>
            <a:r>
              <a:rPr lang="en-US" b="1" dirty="0">
                <a:effectLst/>
                <a:latin typeface="Aptos" panose="020B0004020202020204" pitchFamily="34" charset="0"/>
                <a:ea typeface="Aptos" panose="020B0004020202020204" pitchFamily="34" charset="0"/>
                <a:cs typeface="Arial" panose="020B0604020202020204" pitchFamily="34" charset="0"/>
              </a:rPr>
              <a:t>)</a:t>
            </a:r>
            <a:r>
              <a:rPr lang="ar-SA" b="1" dirty="0">
                <a:effectLst/>
                <a:latin typeface="Aptos" panose="020B0004020202020204" pitchFamily="34" charset="0"/>
                <a:ea typeface="Aptos" panose="020B0004020202020204" pitchFamily="34" charset="0"/>
                <a:cs typeface="Arial" panose="020B0604020202020204" pitchFamily="34" charset="0"/>
              </a:rPr>
              <a:t>، بينما كان أعلى طول لشتلات الفلفل الحار</a:t>
            </a:r>
            <a:r>
              <a:rPr lang="en-US" b="1" dirty="0">
                <a:effectLst/>
                <a:latin typeface="Aptos" panose="020B0004020202020204" pitchFamily="34" charset="0"/>
                <a:ea typeface="Aptos" panose="020B0004020202020204" pitchFamily="34" charset="0"/>
                <a:cs typeface="Arial" panose="020B0604020202020204" pitchFamily="34" charset="0"/>
              </a:rPr>
              <a:t>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22.9cm</a:t>
            </a:r>
            <a:r>
              <a:rPr lang="en-US" b="1" dirty="0">
                <a:effectLst/>
                <a:latin typeface="Aptos" panose="020B0004020202020204" pitchFamily="34" charset="0"/>
                <a:ea typeface="Aptos" panose="020B0004020202020204" pitchFamily="34" charset="0"/>
                <a:cs typeface="Arial" panose="020B0604020202020204" pitchFamily="34" charset="0"/>
              </a:rPr>
              <a:t>)</a:t>
            </a:r>
            <a:r>
              <a:rPr lang="ar-OM" b="1" dirty="0">
                <a:effectLst/>
                <a:latin typeface="Aptos" panose="020B0004020202020204" pitchFamily="34" charset="0"/>
                <a:ea typeface="Aptos" panose="020B0004020202020204" pitchFamily="34" charset="0"/>
                <a:cs typeface="Arial" panose="020B0604020202020204" pitchFamily="34" charset="0"/>
              </a:rPr>
              <a:t>. </a:t>
            </a:r>
          </a:p>
          <a:p>
            <a:pPr algn="r" rtl="1"/>
            <a:r>
              <a:rPr lang="ar-OM" b="1" dirty="0">
                <a:latin typeface="Aptos" panose="020B0004020202020204" pitchFamily="34" charset="0"/>
                <a:ea typeface="Aptos" panose="020B0004020202020204" pitchFamily="34" charset="0"/>
                <a:cs typeface="Arial" panose="020B0604020202020204" pitchFamily="34" charset="0"/>
              </a:rPr>
              <a:t>أيضا تم تطبيق برتوكول التربة وأوضحت النتائج بان </a:t>
            </a:r>
            <a:r>
              <a:rPr lang="ar-OM" b="1" dirty="0">
                <a:effectLst/>
                <a:latin typeface="Aptos" panose="020B0004020202020204" pitchFamily="34" charset="0"/>
                <a:ea typeface="Aptos" panose="020B0004020202020204" pitchFamily="34" charset="0"/>
                <a:cs typeface="Arial" panose="020B0604020202020204" pitchFamily="34" charset="0"/>
              </a:rPr>
              <a:t>التربة التي تم تسميدها بالرماد أصبحت أكثر قاعدية من التربة التي لم يتم تسميدها حيث بلغ الرقم الهيدروجيني حوالي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8.2</a:t>
            </a:r>
            <a:r>
              <a:rPr lang="ar-OM" b="1" dirty="0">
                <a:effectLst/>
                <a:latin typeface="Aptos" panose="020B0004020202020204" pitchFamily="34" charset="0"/>
                <a:ea typeface="Aptos" panose="020B0004020202020204" pitchFamily="34" charset="0"/>
                <a:cs typeface="Arial" panose="020B0604020202020204" pitchFamily="34" charset="0"/>
              </a:rPr>
              <a:t>) بينما في التربة التي لم يتم تسميدها بلغ الرقم الهيدروجيني حوالي (</a:t>
            </a:r>
            <a:r>
              <a:rPr lang="ar-OM" b="1" dirty="0">
                <a:solidFill>
                  <a:srgbClr val="156082"/>
                </a:solidFill>
                <a:effectLst/>
                <a:latin typeface="Aptos" panose="020B0004020202020204" pitchFamily="34" charset="0"/>
                <a:ea typeface="Aptos" panose="020B0004020202020204" pitchFamily="34" charset="0"/>
                <a:cs typeface="Arial" panose="020B0604020202020204" pitchFamily="34" charset="0"/>
              </a:rPr>
              <a:t>7.5</a:t>
            </a:r>
            <a:r>
              <a:rPr lang="ar-OM" b="1" dirty="0">
                <a:effectLst/>
                <a:latin typeface="Aptos" panose="020B0004020202020204" pitchFamily="34" charset="0"/>
                <a:ea typeface="Aptos" panose="020B0004020202020204" pitchFamily="34" charset="0"/>
                <a:cs typeface="Arial" panose="020B0604020202020204" pitchFamily="34" charset="0"/>
              </a:rPr>
              <a:t>). بالنسبة للملوحة والموصلية في التربة التي تم تسميدها كانت أقل من التربة التي لم يتم تسميدها. حيث بلغت الملوحة نسبة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1.25ppt</a:t>
            </a:r>
            <a:r>
              <a:rPr lang="ar-OM" b="1" dirty="0">
                <a:effectLst/>
                <a:latin typeface="Aptos" panose="020B0004020202020204" pitchFamily="34" charset="0"/>
                <a:ea typeface="Aptos" panose="020B0004020202020204" pitchFamily="34" charset="0"/>
                <a:cs typeface="Arial" panose="020B0604020202020204" pitchFamily="34" charset="0"/>
              </a:rPr>
              <a:t>) والموصلية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2.92ms</a:t>
            </a:r>
            <a:r>
              <a:rPr lang="ar-OM" b="1" dirty="0">
                <a:effectLst/>
                <a:latin typeface="Aptos" panose="020B0004020202020204" pitchFamily="34" charset="0"/>
                <a:ea typeface="Aptos" panose="020B0004020202020204" pitchFamily="34" charset="0"/>
                <a:cs typeface="Arial" panose="020B0604020202020204" pitchFamily="34" charset="0"/>
              </a:rPr>
              <a:t>) مقارنه بالتربة التي لم يتم تسميدها كانت الملوحة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1.5ppt</a:t>
            </a:r>
            <a:r>
              <a:rPr lang="ar-OM" b="1" dirty="0">
                <a:effectLst/>
                <a:latin typeface="Aptos" panose="020B0004020202020204" pitchFamily="34" charset="0"/>
                <a:ea typeface="Aptos" panose="020B0004020202020204" pitchFamily="34" charset="0"/>
                <a:cs typeface="Arial" panose="020B0604020202020204" pitchFamily="34" charset="0"/>
              </a:rPr>
              <a:t>) والموصلية (</a:t>
            </a:r>
            <a:r>
              <a:rPr lang="en-US" b="1" dirty="0">
                <a:solidFill>
                  <a:srgbClr val="156082"/>
                </a:solidFill>
                <a:effectLst/>
                <a:latin typeface="Aptos" panose="020B0004020202020204" pitchFamily="34" charset="0"/>
                <a:ea typeface="Aptos" panose="020B0004020202020204" pitchFamily="34" charset="0"/>
                <a:cs typeface="Arial" panose="020B0604020202020204" pitchFamily="34" charset="0"/>
              </a:rPr>
              <a:t>2.53ms</a:t>
            </a:r>
            <a:r>
              <a:rPr lang="ar-OM" b="1" dirty="0">
                <a:effectLst/>
                <a:latin typeface="Aptos" panose="020B0004020202020204" pitchFamily="34" charset="0"/>
                <a:ea typeface="Aptos" panose="020B0004020202020204" pitchFamily="34" charset="0"/>
                <a:cs typeface="Arial" panose="020B0604020202020204" pitchFamily="34" charset="0"/>
              </a:rPr>
              <a:t>). بناءً على نتائج البحث، توصي الباحثات باستخدام سماد الرماد لزيادة نمو أنواع النباتات التي تتطلب زراعتها في التربة القاعدية.</a:t>
            </a:r>
            <a:endParaRPr lang="en-US" dirty="0">
              <a:effectLst/>
              <a:latin typeface="Aptos" panose="020B0004020202020204" pitchFamily="34" charset="0"/>
              <a:ea typeface="Aptos" panose="020B0004020202020204" pitchFamily="34" charset="0"/>
              <a:cs typeface="Arial" panose="020B0604020202020204" pitchFamily="34" charset="0"/>
            </a:endParaRPr>
          </a:p>
          <a:p>
            <a:pPr algn="r" rtl="1"/>
            <a:endParaRPr lang="en-US" sz="4000" dirty="0"/>
          </a:p>
        </p:txBody>
      </p:sp>
    </p:spTree>
    <p:extLst>
      <p:ext uri="{BB962C8B-B14F-4D97-AF65-F5344CB8AC3E}">
        <p14:creationId xmlns:p14="http://schemas.microsoft.com/office/powerpoint/2010/main" val="260249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16A7-0D74-B71D-94F4-E8B282ACE1EF}"/>
              </a:ext>
            </a:extLst>
          </p:cNvPr>
          <p:cNvSpPr>
            <a:spLocks noGrp="1"/>
          </p:cNvSpPr>
          <p:nvPr>
            <p:ph type="title"/>
          </p:nvPr>
        </p:nvSpPr>
        <p:spPr>
          <a:xfrm>
            <a:off x="1225391" y="110211"/>
            <a:ext cx="10515600" cy="1325563"/>
          </a:xfrm>
        </p:spPr>
        <p:txBody>
          <a:bodyPr>
            <a:normAutofit/>
          </a:bodyPr>
          <a:lstStyle/>
          <a:p>
            <a:pPr algn="r" rtl="1"/>
            <a:r>
              <a:rPr lang="en-US" sz="3600" b="1" dirty="0">
                <a:solidFill>
                  <a:srgbClr val="FF0000"/>
                </a:solidFill>
                <a:latin typeface="Times New Roman" panose="02020603050405020304" pitchFamily="18" charset="0"/>
                <a:ea typeface="Merriweather Bold" pitchFamily="34" charset="-122"/>
                <a:cs typeface="Times New Roman" panose="02020603050405020304" pitchFamily="18" charset="0"/>
              </a:rPr>
              <a:t>خطة البحث</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Text 0">
            <a:extLst>
              <a:ext uri="{FF2B5EF4-FFF2-40B4-BE49-F238E27FC236}">
                <a16:creationId xmlns:a16="http://schemas.microsoft.com/office/drawing/2014/main" id="{BCB6A8EF-D066-DD0B-8442-F650481101D7}"/>
              </a:ext>
            </a:extLst>
          </p:cNvPr>
          <p:cNvSpPr/>
          <p:nvPr/>
        </p:nvSpPr>
        <p:spPr>
          <a:xfrm>
            <a:off x="2679621" y="1040130"/>
            <a:ext cx="5670590" cy="708779"/>
          </a:xfrm>
          <a:prstGeom prst="rect">
            <a:avLst/>
          </a:prstGeom>
          <a:noFill/>
          <a:ln/>
        </p:spPr>
        <p:txBody>
          <a:bodyPr wrap="none" lIns="0" tIns="0" rIns="0" bIns="0" rtlCol="0" anchor="t"/>
          <a:lstStyle/>
          <a:p>
            <a:pPr marL="0" indent="0">
              <a:lnSpc>
                <a:spcPts val="5550"/>
              </a:lnSpc>
              <a:buNone/>
            </a:pPr>
            <a:endParaRPr lang="en-US" sz="2800"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FBA2C530-5115-426D-70CE-2A276AA7FECE}"/>
              </a:ext>
            </a:extLst>
          </p:cNvPr>
          <p:cNvGrpSpPr/>
          <p:nvPr/>
        </p:nvGrpSpPr>
        <p:grpSpPr>
          <a:xfrm>
            <a:off x="11142829" y="1518085"/>
            <a:ext cx="957507" cy="5157531"/>
            <a:chOff x="7785252" y="2212637"/>
            <a:chExt cx="957507" cy="5157531"/>
          </a:xfrm>
        </p:grpSpPr>
        <p:sp>
          <p:nvSpPr>
            <p:cNvPr id="5" name="Shape 1">
              <a:extLst>
                <a:ext uri="{FF2B5EF4-FFF2-40B4-BE49-F238E27FC236}">
                  <a16:creationId xmlns:a16="http://schemas.microsoft.com/office/drawing/2014/main" id="{4BE986AA-EB93-D97C-A87D-A0B6545C5FF1}"/>
                </a:ext>
              </a:extLst>
            </p:cNvPr>
            <p:cNvSpPr/>
            <p:nvPr/>
          </p:nvSpPr>
          <p:spPr>
            <a:xfrm>
              <a:off x="8568094" y="2269888"/>
              <a:ext cx="30480" cy="51002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6" name="Shape 2">
              <a:extLst>
                <a:ext uri="{FF2B5EF4-FFF2-40B4-BE49-F238E27FC236}">
                  <a16:creationId xmlns:a16="http://schemas.microsoft.com/office/drawing/2014/main" id="{EC9DBC5A-5A32-8677-263A-AA838EDDDE07}"/>
                </a:ext>
              </a:extLst>
            </p:cNvPr>
            <p:cNvSpPr/>
            <p:nvPr/>
          </p:nvSpPr>
          <p:spPr>
            <a:xfrm>
              <a:off x="7785252" y="2443461"/>
              <a:ext cx="680442" cy="304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7" name="Shape 3">
              <a:extLst>
                <a:ext uri="{FF2B5EF4-FFF2-40B4-BE49-F238E27FC236}">
                  <a16:creationId xmlns:a16="http://schemas.microsoft.com/office/drawing/2014/main" id="{47CD0381-BE54-D80D-3F2C-54154B9263C5}"/>
                </a:ext>
              </a:extLst>
            </p:cNvPr>
            <p:cNvSpPr/>
            <p:nvPr/>
          </p:nvSpPr>
          <p:spPr>
            <a:xfrm>
              <a:off x="8232457" y="2212637"/>
              <a:ext cx="510302" cy="510302"/>
            </a:xfrm>
            <a:prstGeom prst="roundRect">
              <a:avLst>
                <a:gd name="adj" fmla="val 18669"/>
              </a:avLst>
            </a:prstGeom>
            <a:solidFill>
              <a:srgbClr val="FFD8CC"/>
            </a:solidFill>
            <a:ln w="7620">
              <a:solidFill>
                <a:srgbClr val="E5BEB2"/>
              </a:solidFill>
              <a:prstDash val="solid"/>
            </a:ln>
          </p:spPr>
          <p:txBody>
            <a:bodyPr/>
            <a:lstStyle/>
            <a:p>
              <a:endParaRPr lang="en-US" sz="2800" dirty="0">
                <a:latin typeface="Times New Roman" panose="02020603050405020304" pitchFamily="18" charset="0"/>
                <a:cs typeface="Times New Roman" panose="02020603050405020304" pitchFamily="18" charset="0"/>
              </a:endParaRPr>
            </a:p>
          </p:txBody>
        </p:sp>
      </p:grpSp>
      <p:sp>
        <p:nvSpPr>
          <p:cNvPr id="8" name="Text 5">
            <a:extLst>
              <a:ext uri="{FF2B5EF4-FFF2-40B4-BE49-F238E27FC236}">
                <a16:creationId xmlns:a16="http://schemas.microsoft.com/office/drawing/2014/main" id="{8F79FD94-5FB7-1B1A-E413-9AB57044E696}"/>
              </a:ext>
            </a:extLst>
          </p:cNvPr>
          <p:cNvSpPr/>
          <p:nvPr/>
        </p:nvSpPr>
        <p:spPr>
          <a:xfrm>
            <a:off x="1911458" y="1518085"/>
            <a:ext cx="9060181" cy="996197"/>
          </a:xfrm>
          <a:prstGeom prst="rect">
            <a:avLst/>
          </a:prstGeom>
          <a:noFill/>
          <a:ln/>
        </p:spPr>
        <p:txBody>
          <a:bodyPr wrap="none" lIns="0" tIns="0" rIns="0" bIns="0" rtlCol="0" anchor="t"/>
          <a:lstStyle/>
          <a:p>
            <a:pPr marL="0" indent="0" algn="r" rtl="1">
              <a:buNone/>
            </a:pPr>
            <a:r>
              <a:rPr lang="en-US" sz="2800" b="1" dirty="0">
                <a:solidFill>
                  <a:srgbClr val="403C4E"/>
                </a:solidFill>
                <a:latin typeface="Times New Roman" panose="02020603050405020304" pitchFamily="18" charset="0"/>
                <a:ea typeface="Merriweather Bold" pitchFamily="34" charset="-122"/>
                <a:cs typeface="Times New Roman" panose="02020603050405020304" pitchFamily="18" charset="0"/>
              </a:rPr>
              <a:t>جمع المعلومات</a:t>
            </a:r>
          </a:p>
          <a:p>
            <a:pPr algn="r" rtl="1"/>
            <a:r>
              <a:rPr lang="en-US" sz="2800" b="1" dirty="0">
                <a:solidFill>
                  <a:schemeClr val="tx2">
                    <a:lumMod val="75000"/>
                    <a:lumOff val="25000"/>
                  </a:schemeClr>
                </a:solidFill>
                <a:latin typeface="Times New Roman" panose="02020603050405020304" pitchFamily="18" charset="0"/>
                <a:ea typeface="Open Sans" pitchFamily="34" charset="-122"/>
                <a:cs typeface="Times New Roman" panose="02020603050405020304" pitchFamily="18" charset="0"/>
              </a:rPr>
              <a:t>جمع المعلومات من خلال الشبكة الدولية ومركز مصادر التعلم بالإضافة الى مساعدة مشرفة</a:t>
            </a:r>
            <a:endParaRPr lang="ar-OM" sz="2800" b="1" dirty="0">
              <a:solidFill>
                <a:schemeClr val="tx2">
                  <a:lumMod val="75000"/>
                  <a:lumOff val="25000"/>
                </a:schemeClr>
              </a:solidFill>
              <a:latin typeface="Times New Roman" panose="02020603050405020304" pitchFamily="18" charset="0"/>
              <a:ea typeface="Open Sans" pitchFamily="34" charset="-122"/>
              <a:cs typeface="Times New Roman" panose="02020603050405020304" pitchFamily="18" charset="0"/>
            </a:endParaRPr>
          </a:p>
          <a:p>
            <a:pPr algn="r" rtl="1"/>
            <a:r>
              <a:rPr lang="en-US" sz="2800" b="1" dirty="0">
                <a:solidFill>
                  <a:schemeClr val="tx2">
                    <a:lumMod val="75000"/>
                    <a:lumOff val="25000"/>
                  </a:schemeClr>
                </a:solidFill>
                <a:latin typeface="Times New Roman" panose="02020603050405020304" pitchFamily="18" charset="0"/>
                <a:ea typeface="Open Sans" pitchFamily="34" charset="-122"/>
                <a:cs typeface="Times New Roman" panose="02020603050405020304" pitchFamily="18" charset="0"/>
              </a:rPr>
              <a:t> البحث.</a:t>
            </a:r>
            <a:endParaRPr lang="ar-OM" sz="2800" b="1" dirty="0">
              <a:solidFill>
                <a:schemeClr val="tx2">
                  <a:lumMod val="75000"/>
                  <a:lumOff val="25000"/>
                </a:schemeClr>
              </a:solidFill>
              <a:latin typeface="Times New Roman" panose="02020603050405020304" pitchFamily="18" charset="0"/>
              <a:ea typeface="Open Sans" pitchFamily="34" charset="-122"/>
              <a:cs typeface="Times New Roman" panose="02020603050405020304" pitchFamily="18" charset="0"/>
            </a:endParaRPr>
          </a:p>
          <a:p>
            <a:pPr algn="r" rtl="1"/>
            <a:r>
              <a:rPr lang="ar-OM" sz="2800" b="1" kern="0"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التواصل وعقد اجتماع مع الدكتورة أسماء بنت ناصر الكندية رئيسة قسم الأحياء التطبيقية </a:t>
            </a:r>
            <a:endParaRPr lang="en-US" sz="4000" b="1" dirty="0">
              <a:solidFill>
                <a:schemeClr val="tx2">
                  <a:lumMod val="75000"/>
                  <a:lumOff val="25000"/>
                </a:schemeClr>
              </a:solidFill>
              <a:latin typeface="Times New Roman" panose="02020603050405020304" pitchFamily="18" charset="0"/>
              <a:cs typeface="Times New Roman" panose="02020603050405020304" pitchFamily="18" charset="0"/>
            </a:endParaRPr>
          </a:p>
          <a:p>
            <a:pPr marL="0" indent="0" algn="r" rtl="1">
              <a:buNone/>
            </a:pPr>
            <a:endParaRPr lang="en-US" sz="2800" b="1" dirty="0">
              <a:latin typeface="Times New Roman" panose="02020603050405020304" pitchFamily="18" charset="0"/>
              <a:cs typeface="Times New Roman" panose="02020603050405020304" pitchFamily="18" charset="0"/>
            </a:endParaRPr>
          </a:p>
        </p:txBody>
      </p:sp>
      <p:sp>
        <p:nvSpPr>
          <p:cNvPr id="9" name="Text 6">
            <a:extLst>
              <a:ext uri="{FF2B5EF4-FFF2-40B4-BE49-F238E27FC236}">
                <a16:creationId xmlns:a16="http://schemas.microsoft.com/office/drawing/2014/main" id="{7972F610-6340-8DFF-BB36-7BB53A0BE0A9}"/>
              </a:ext>
            </a:extLst>
          </p:cNvPr>
          <p:cNvSpPr/>
          <p:nvPr/>
        </p:nvSpPr>
        <p:spPr>
          <a:xfrm>
            <a:off x="793790" y="2806303"/>
            <a:ext cx="6167199" cy="725805"/>
          </a:xfrm>
          <a:prstGeom prst="rect">
            <a:avLst/>
          </a:prstGeom>
          <a:noFill/>
          <a:ln/>
        </p:spPr>
        <p:txBody>
          <a:bodyPr wrap="square" lIns="0" tIns="0" rIns="0" bIns="0" rtlCol="0" anchor="t"/>
          <a:lstStyle/>
          <a:p>
            <a:pPr marL="0" indent="0" algn="r">
              <a:lnSpc>
                <a:spcPts val="2850"/>
              </a:lnSpc>
              <a:buNone/>
            </a:pPr>
            <a:endParaRPr lang="en-US" sz="2800" dirty="0">
              <a:latin typeface="Times New Roman" panose="02020603050405020304" pitchFamily="18" charset="0"/>
              <a:cs typeface="Times New Roman" panose="02020603050405020304" pitchFamily="18" charset="0"/>
            </a:endParaRPr>
          </a:p>
        </p:txBody>
      </p:sp>
      <p:sp>
        <p:nvSpPr>
          <p:cNvPr id="12" name="Text 10">
            <a:extLst>
              <a:ext uri="{FF2B5EF4-FFF2-40B4-BE49-F238E27FC236}">
                <a16:creationId xmlns:a16="http://schemas.microsoft.com/office/drawing/2014/main" id="{4E1A1A36-6B1F-CC23-66FF-4C11487F2E1D}"/>
              </a:ext>
            </a:extLst>
          </p:cNvPr>
          <p:cNvSpPr/>
          <p:nvPr/>
        </p:nvSpPr>
        <p:spPr>
          <a:xfrm>
            <a:off x="4125754" y="4212550"/>
            <a:ext cx="2835235" cy="354330"/>
          </a:xfrm>
          <a:prstGeom prst="rect">
            <a:avLst/>
          </a:prstGeom>
          <a:noFill/>
          <a:ln/>
        </p:spPr>
        <p:txBody>
          <a:bodyPr wrap="none" lIns="0" tIns="0" rIns="0" bIns="0" rtlCol="0" anchor="t"/>
          <a:lstStyle/>
          <a:p>
            <a:pPr marL="0" indent="0" algn="r">
              <a:lnSpc>
                <a:spcPts val="2750"/>
              </a:lnSpc>
              <a:buNone/>
            </a:pPr>
            <a:endParaRPr lang="en-US" sz="2800" dirty="0">
              <a:latin typeface="Times New Roman" panose="02020603050405020304" pitchFamily="18" charset="0"/>
              <a:cs typeface="Times New Roman" panose="02020603050405020304" pitchFamily="18" charset="0"/>
            </a:endParaRPr>
          </a:p>
        </p:txBody>
      </p:sp>
      <p:sp>
        <p:nvSpPr>
          <p:cNvPr id="18" name="Text 5">
            <a:extLst>
              <a:ext uri="{FF2B5EF4-FFF2-40B4-BE49-F238E27FC236}">
                <a16:creationId xmlns:a16="http://schemas.microsoft.com/office/drawing/2014/main" id="{64148C53-1A6E-C049-3019-FA81848BA618}"/>
              </a:ext>
            </a:extLst>
          </p:cNvPr>
          <p:cNvSpPr/>
          <p:nvPr/>
        </p:nvSpPr>
        <p:spPr>
          <a:xfrm>
            <a:off x="-2418575" y="3494813"/>
            <a:ext cx="13459003" cy="1821155"/>
          </a:xfrm>
          <a:prstGeom prst="rect">
            <a:avLst/>
          </a:prstGeom>
          <a:noFill/>
          <a:ln/>
        </p:spPr>
        <p:txBody>
          <a:bodyPr wrap="none" lIns="0" tIns="0" rIns="0" bIns="0" rtlCol="0" anchor="t"/>
          <a:lstStyle/>
          <a:p>
            <a:pPr marL="0" indent="0" algn="r">
              <a:buNone/>
            </a:pPr>
            <a:r>
              <a:rPr lang="en-US" sz="2800" b="1" dirty="0">
                <a:solidFill>
                  <a:srgbClr val="403C4E"/>
                </a:solidFill>
                <a:latin typeface="Times New Roman" panose="02020603050405020304" pitchFamily="18" charset="0"/>
                <a:ea typeface="Merriweather Bold" pitchFamily="34" charset="-122"/>
                <a:cs typeface="Times New Roman" panose="02020603050405020304" pitchFamily="18" charset="0"/>
              </a:rPr>
              <a:t>تحديد الأجهزة والأدوات</a:t>
            </a:r>
            <a:endParaRPr lang="en-US" sz="2800" b="1" dirty="0">
              <a:latin typeface="Times New Roman" panose="02020603050405020304" pitchFamily="18" charset="0"/>
              <a:cs typeface="Times New Roman" panose="02020603050405020304" pitchFamily="18" charset="0"/>
            </a:endParaRPr>
          </a:p>
          <a:p>
            <a:pPr marL="0" marR="0" algn="r" rtl="1">
              <a:spcAft>
                <a:spcPts val="800"/>
              </a:spcAft>
            </a:pPr>
            <a:r>
              <a:rPr lang="en-US" sz="2800" b="1" dirty="0">
                <a:solidFill>
                  <a:schemeClr val="accent1">
                    <a:lumMod val="75000"/>
                  </a:schemeClr>
                </a:solidFill>
                <a:latin typeface="Aptos" panose="020B0004020202020204" pitchFamily="34" charset="0"/>
                <a:ea typeface="Aptos" panose="020B0004020202020204" pitchFamily="34" charset="0"/>
                <a:cs typeface="Arial" panose="020B0604020202020204" pitchFamily="34" charset="0"/>
              </a:rPr>
              <a:t> </a:t>
            </a:r>
            <a:r>
              <a:rPr lang="ar-OM" sz="2800" b="1"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تجهيز السماد من خلال حرق خشب شجرة السمر وتجميع الرماد ومن ثم تكوين محلول من </a:t>
            </a:r>
          </a:p>
          <a:p>
            <a:pPr marL="0" marR="0" algn="r" rtl="1">
              <a:spcAft>
                <a:spcPts val="800"/>
              </a:spcAft>
            </a:pPr>
            <a:r>
              <a:rPr lang="ar-OM" sz="2800" b="1"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خلال إضافة الرماد الى الماء.</a:t>
            </a:r>
            <a:endParaRPr lang="en-US" sz="2800" b="1"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p>
            <a:pPr marL="0" marR="0" algn="r" rtl="1">
              <a:spcAft>
                <a:spcPts val="800"/>
              </a:spcAft>
            </a:pPr>
            <a:r>
              <a:rPr lang="ar-OM" sz="2800" b="1"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 </a:t>
            </a:r>
            <a:r>
              <a:rPr lang="en-US" sz="2800" b="1" dirty="0">
                <a:solidFill>
                  <a:schemeClr val="tx2">
                    <a:lumMod val="75000"/>
                    <a:lumOff val="25000"/>
                  </a:schemeClr>
                </a:solidFill>
                <a:latin typeface="Aptos" panose="020B0004020202020204" pitchFamily="34" charset="0"/>
                <a:ea typeface="Aptos" panose="020B0004020202020204" pitchFamily="34" charset="0"/>
                <a:cs typeface="Arial" panose="020B0604020202020204" pitchFamily="34" charset="0"/>
              </a:rPr>
              <a:t>-</a:t>
            </a:r>
            <a:r>
              <a:rPr lang="ar-OM" sz="2800" b="1" kern="0"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خلط محلول الرماد مع التربة ومن ثم زراعة الشتلات واخذ الاطوال المبدئية للشتلات المزروعة.</a:t>
            </a:r>
            <a:endParaRPr lang="en-US" sz="28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9" name="Shape 7">
            <a:extLst>
              <a:ext uri="{FF2B5EF4-FFF2-40B4-BE49-F238E27FC236}">
                <a16:creationId xmlns:a16="http://schemas.microsoft.com/office/drawing/2014/main" id="{B8B96E75-1D82-2D8A-4DF2-BB23EFE5C24D}"/>
              </a:ext>
            </a:extLst>
          </p:cNvPr>
          <p:cNvSpPr/>
          <p:nvPr/>
        </p:nvSpPr>
        <p:spPr>
          <a:xfrm>
            <a:off x="11110808" y="3732097"/>
            <a:ext cx="680442" cy="304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20" name="Shape 8">
            <a:extLst>
              <a:ext uri="{FF2B5EF4-FFF2-40B4-BE49-F238E27FC236}">
                <a16:creationId xmlns:a16="http://schemas.microsoft.com/office/drawing/2014/main" id="{AE1F458A-21D1-1833-03E6-5786AC489A44}"/>
              </a:ext>
            </a:extLst>
          </p:cNvPr>
          <p:cNvSpPr/>
          <p:nvPr/>
        </p:nvSpPr>
        <p:spPr>
          <a:xfrm>
            <a:off x="11590034" y="3429000"/>
            <a:ext cx="510302" cy="510302"/>
          </a:xfrm>
          <a:prstGeom prst="roundRect">
            <a:avLst>
              <a:gd name="adj" fmla="val 18669"/>
            </a:avLst>
          </a:prstGeom>
          <a:solidFill>
            <a:srgbClr val="FFD8CC"/>
          </a:solidFill>
          <a:ln w="7620">
            <a:solidFill>
              <a:srgbClr val="E5BEB2"/>
            </a:solidFill>
            <a:prstDash val="solid"/>
          </a:ln>
        </p:spPr>
        <p:txBody>
          <a:bodyPr/>
          <a:lstStyle/>
          <a:p>
            <a:endParaRPr lang="en-US" sz="2800" dirty="0">
              <a:latin typeface="Times New Roman" panose="02020603050405020304" pitchFamily="18" charset="0"/>
              <a:cs typeface="Times New Roman" panose="02020603050405020304" pitchFamily="18" charset="0"/>
            </a:endParaRPr>
          </a:p>
        </p:txBody>
      </p:sp>
      <p:sp>
        <p:nvSpPr>
          <p:cNvPr id="21" name="Text 5">
            <a:extLst>
              <a:ext uri="{FF2B5EF4-FFF2-40B4-BE49-F238E27FC236}">
                <a16:creationId xmlns:a16="http://schemas.microsoft.com/office/drawing/2014/main" id="{4D0D2142-C286-08B2-BD3F-FAB7B7C6DCAD}"/>
              </a:ext>
            </a:extLst>
          </p:cNvPr>
          <p:cNvSpPr/>
          <p:nvPr/>
        </p:nvSpPr>
        <p:spPr>
          <a:xfrm>
            <a:off x="639127" y="5756816"/>
            <a:ext cx="10287001" cy="996197"/>
          </a:xfrm>
          <a:prstGeom prst="rect">
            <a:avLst/>
          </a:prstGeom>
          <a:noFill/>
          <a:ln/>
        </p:spPr>
        <p:txBody>
          <a:bodyPr wrap="none" lIns="0" tIns="0" rIns="0" bIns="0" rtlCol="0" anchor="t"/>
          <a:lstStyle/>
          <a:p>
            <a:pPr marL="0" indent="0" algn="r">
              <a:buNone/>
            </a:pPr>
            <a:r>
              <a:rPr lang="ar-OM" sz="2800" b="1" dirty="0">
                <a:solidFill>
                  <a:srgbClr val="403C4E"/>
                </a:solidFill>
                <a:latin typeface="Times New Roman" panose="02020603050405020304" pitchFamily="18" charset="0"/>
                <a:ea typeface="Merriweather Bold" pitchFamily="34" charset="-122"/>
                <a:cs typeface="Times New Roman" panose="02020603050405020304" pitchFamily="18" charset="0"/>
              </a:rPr>
              <a:t>تطبيق برتوكول النبات</a:t>
            </a:r>
            <a:endParaRPr lang="en-US" sz="2800" dirty="0">
              <a:latin typeface="Times New Roman" panose="02020603050405020304" pitchFamily="18" charset="0"/>
              <a:cs typeface="Times New Roman" panose="02020603050405020304" pitchFamily="18" charset="0"/>
            </a:endParaRPr>
          </a:p>
          <a:p>
            <a:pPr marL="0" marR="0" algn="r" rtl="1">
              <a:spcAft>
                <a:spcPts val="800"/>
              </a:spcAft>
            </a:pPr>
            <a:r>
              <a:rPr lang="ar-OM" sz="2800" b="1" kern="0"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يتم قياس طول نبات النعناع والفلفل الحار كل أسبوعين</a:t>
            </a:r>
            <a:endParaRPr lang="en-US" sz="2800"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25" name="Shape 7">
            <a:extLst>
              <a:ext uri="{FF2B5EF4-FFF2-40B4-BE49-F238E27FC236}">
                <a16:creationId xmlns:a16="http://schemas.microsoft.com/office/drawing/2014/main" id="{E5CEDE8E-57CA-7F12-264C-872964A4BA26}"/>
              </a:ext>
            </a:extLst>
          </p:cNvPr>
          <p:cNvSpPr/>
          <p:nvPr/>
        </p:nvSpPr>
        <p:spPr>
          <a:xfrm>
            <a:off x="11060549" y="6029176"/>
            <a:ext cx="680442" cy="304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26" name="Shape 8">
            <a:extLst>
              <a:ext uri="{FF2B5EF4-FFF2-40B4-BE49-F238E27FC236}">
                <a16:creationId xmlns:a16="http://schemas.microsoft.com/office/drawing/2014/main" id="{3D5D905A-B142-BE50-669D-ACAD96B4F992}"/>
              </a:ext>
            </a:extLst>
          </p:cNvPr>
          <p:cNvSpPr/>
          <p:nvPr/>
        </p:nvSpPr>
        <p:spPr>
          <a:xfrm>
            <a:off x="11552873" y="5756816"/>
            <a:ext cx="510302" cy="510302"/>
          </a:xfrm>
          <a:prstGeom prst="roundRect">
            <a:avLst>
              <a:gd name="adj" fmla="val 18669"/>
            </a:avLst>
          </a:prstGeom>
          <a:solidFill>
            <a:srgbClr val="FFD8CC"/>
          </a:solidFill>
          <a:ln w="7620">
            <a:solidFill>
              <a:srgbClr val="E5BEB2"/>
            </a:solidFill>
            <a:prstDash val="solid"/>
          </a:ln>
        </p:spPr>
        <p:txBody>
          <a:bodyPr/>
          <a:lstStyle/>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84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140D8-A01C-BD7C-9996-FF87DF740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0CBD9-9C81-1CA1-E47B-7A44CAF831EE}"/>
              </a:ext>
            </a:extLst>
          </p:cNvPr>
          <p:cNvSpPr>
            <a:spLocks noGrp="1"/>
          </p:cNvSpPr>
          <p:nvPr>
            <p:ph type="title"/>
          </p:nvPr>
        </p:nvSpPr>
        <p:spPr>
          <a:xfrm>
            <a:off x="1226820" y="249773"/>
            <a:ext cx="10515600" cy="1325563"/>
          </a:xfrm>
        </p:spPr>
        <p:txBody>
          <a:bodyPr>
            <a:normAutofit/>
          </a:bodyPr>
          <a:lstStyle/>
          <a:p>
            <a:pPr algn="r" rtl="1"/>
            <a:r>
              <a:rPr lang="ar-OM" sz="3600" b="1" dirty="0">
                <a:solidFill>
                  <a:srgbClr val="FF0000"/>
                </a:solidFill>
                <a:latin typeface="Times New Roman" panose="02020603050405020304" pitchFamily="18" charset="0"/>
                <a:ea typeface="Merriweather Bold" pitchFamily="34" charset="-122"/>
                <a:cs typeface="Times New Roman" panose="02020603050405020304" pitchFamily="18" charset="0"/>
              </a:rPr>
              <a:t>تابع </a:t>
            </a:r>
            <a:r>
              <a:rPr lang="en-US" sz="3600" b="1" dirty="0">
                <a:solidFill>
                  <a:srgbClr val="FF0000"/>
                </a:solidFill>
                <a:latin typeface="Times New Roman" panose="02020603050405020304" pitchFamily="18" charset="0"/>
                <a:ea typeface="Merriweather Bold" pitchFamily="34" charset="-122"/>
                <a:cs typeface="Times New Roman" panose="02020603050405020304" pitchFamily="18" charset="0"/>
              </a:rPr>
              <a:t>خطة البحث</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Text 0">
            <a:extLst>
              <a:ext uri="{FF2B5EF4-FFF2-40B4-BE49-F238E27FC236}">
                <a16:creationId xmlns:a16="http://schemas.microsoft.com/office/drawing/2014/main" id="{87C683F3-DDDC-7685-622C-0E9D4CD1A652}"/>
              </a:ext>
            </a:extLst>
          </p:cNvPr>
          <p:cNvSpPr/>
          <p:nvPr/>
        </p:nvSpPr>
        <p:spPr>
          <a:xfrm>
            <a:off x="2679621" y="1040130"/>
            <a:ext cx="5670590" cy="708779"/>
          </a:xfrm>
          <a:prstGeom prst="rect">
            <a:avLst/>
          </a:prstGeom>
          <a:noFill/>
          <a:ln/>
        </p:spPr>
        <p:txBody>
          <a:bodyPr wrap="none" lIns="0" tIns="0" rIns="0" bIns="0" rtlCol="0" anchor="t"/>
          <a:lstStyle/>
          <a:p>
            <a:pPr marL="0" indent="0">
              <a:lnSpc>
                <a:spcPts val="5550"/>
              </a:lnSpc>
              <a:buNone/>
            </a:pPr>
            <a:endParaRPr lang="en-US" sz="2800" dirty="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55D03104-371D-9D3E-8B32-A6CAD46A5A16}"/>
              </a:ext>
            </a:extLst>
          </p:cNvPr>
          <p:cNvGrpSpPr/>
          <p:nvPr/>
        </p:nvGrpSpPr>
        <p:grpSpPr>
          <a:xfrm>
            <a:off x="11115824" y="1575336"/>
            <a:ext cx="979140" cy="5100280"/>
            <a:chOff x="7763619" y="2269888"/>
            <a:chExt cx="979140" cy="5100280"/>
          </a:xfrm>
        </p:grpSpPr>
        <p:sp>
          <p:nvSpPr>
            <p:cNvPr id="5" name="Shape 1">
              <a:extLst>
                <a:ext uri="{FF2B5EF4-FFF2-40B4-BE49-F238E27FC236}">
                  <a16:creationId xmlns:a16="http://schemas.microsoft.com/office/drawing/2014/main" id="{C8D9CA74-EC94-2FC4-A870-B803E39853D2}"/>
                </a:ext>
              </a:extLst>
            </p:cNvPr>
            <p:cNvSpPr/>
            <p:nvPr/>
          </p:nvSpPr>
          <p:spPr>
            <a:xfrm>
              <a:off x="8568094" y="2269888"/>
              <a:ext cx="30480" cy="51002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6" name="Shape 2">
              <a:extLst>
                <a:ext uri="{FF2B5EF4-FFF2-40B4-BE49-F238E27FC236}">
                  <a16:creationId xmlns:a16="http://schemas.microsoft.com/office/drawing/2014/main" id="{1DCD843F-9D59-E721-B8A0-4F253DF0A7FE}"/>
                </a:ext>
              </a:extLst>
            </p:cNvPr>
            <p:cNvSpPr/>
            <p:nvPr/>
          </p:nvSpPr>
          <p:spPr>
            <a:xfrm>
              <a:off x="7763619" y="2607813"/>
              <a:ext cx="680442" cy="304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7" name="Shape 3">
              <a:extLst>
                <a:ext uri="{FF2B5EF4-FFF2-40B4-BE49-F238E27FC236}">
                  <a16:creationId xmlns:a16="http://schemas.microsoft.com/office/drawing/2014/main" id="{238EA0FB-445E-1D17-244A-1F9DAB02C32B}"/>
                </a:ext>
              </a:extLst>
            </p:cNvPr>
            <p:cNvSpPr/>
            <p:nvPr/>
          </p:nvSpPr>
          <p:spPr>
            <a:xfrm>
              <a:off x="8232457" y="2367902"/>
              <a:ext cx="510302" cy="510302"/>
            </a:xfrm>
            <a:prstGeom prst="roundRect">
              <a:avLst>
                <a:gd name="adj" fmla="val 18669"/>
              </a:avLst>
            </a:prstGeom>
            <a:solidFill>
              <a:srgbClr val="FFD8CC"/>
            </a:solidFill>
            <a:ln w="7620">
              <a:solidFill>
                <a:srgbClr val="E5BEB2"/>
              </a:solidFill>
              <a:prstDash val="solid"/>
            </a:ln>
          </p:spPr>
          <p:txBody>
            <a:bodyPr/>
            <a:lstStyle/>
            <a:p>
              <a:endParaRPr lang="en-US" sz="2800" dirty="0">
                <a:latin typeface="Times New Roman" panose="02020603050405020304" pitchFamily="18" charset="0"/>
                <a:cs typeface="Times New Roman" panose="02020603050405020304" pitchFamily="18" charset="0"/>
              </a:endParaRPr>
            </a:p>
          </p:txBody>
        </p:sp>
      </p:grpSp>
      <p:sp>
        <p:nvSpPr>
          <p:cNvPr id="8" name="Text 5">
            <a:extLst>
              <a:ext uri="{FF2B5EF4-FFF2-40B4-BE49-F238E27FC236}">
                <a16:creationId xmlns:a16="http://schemas.microsoft.com/office/drawing/2014/main" id="{800D9F82-1FEF-2C2C-54CB-58F2BB44B829}"/>
              </a:ext>
            </a:extLst>
          </p:cNvPr>
          <p:cNvSpPr/>
          <p:nvPr/>
        </p:nvSpPr>
        <p:spPr>
          <a:xfrm>
            <a:off x="1865947" y="1749528"/>
            <a:ext cx="9060181" cy="996197"/>
          </a:xfrm>
          <a:prstGeom prst="rect">
            <a:avLst/>
          </a:prstGeom>
          <a:noFill/>
          <a:ln/>
        </p:spPr>
        <p:txBody>
          <a:bodyPr wrap="none" lIns="0" tIns="0" rIns="0" bIns="0" rtlCol="0" anchor="t"/>
          <a:lstStyle/>
          <a:p>
            <a:pPr marL="0" indent="0" algn="r" rtl="1">
              <a:buNone/>
            </a:pPr>
            <a:r>
              <a:rPr lang="ar-OM" sz="2800" b="1" dirty="0">
                <a:solidFill>
                  <a:srgbClr val="403C4E"/>
                </a:solidFill>
                <a:latin typeface="Times New Roman" panose="02020603050405020304" pitchFamily="18" charset="0"/>
                <a:ea typeface="Merriweather Bold" pitchFamily="34" charset="-122"/>
                <a:cs typeface="Times New Roman" panose="02020603050405020304" pitchFamily="18" charset="0"/>
              </a:rPr>
              <a:t>تطبيق برتوكول التربة</a:t>
            </a:r>
          </a:p>
          <a:p>
            <a:pPr marL="0" indent="0" algn="r" rtl="1">
              <a:buNone/>
            </a:pPr>
            <a:r>
              <a:rPr lang="ar-OM" sz="2800" b="1" dirty="0">
                <a:solidFill>
                  <a:schemeClr val="tx2">
                    <a:lumMod val="75000"/>
                    <a:lumOff val="25000"/>
                  </a:schemeClr>
                </a:solidFill>
                <a:latin typeface="Times New Roman" panose="02020603050405020304" pitchFamily="18" charset="0"/>
                <a:ea typeface="Merriweather Bold" pitchFamily="34" charset="-122"/>
                <a:cs typeface="Times New Roman" panose="02020603050405020304" pitchFamily="18" charset="0"/>
              </a:rPr>
              <a:t>اخذ عينات التربة الازمة لتطبيق برتوكول التربة بصفة دورية في المدرسة </a:t>
            </a:r>
          </a:p>
          <a:p>
            <a:pPr marL="0" indent="0" algn="r" rtl="1">
              <a:buNone/>
            </a:pPr>
            <a:r>
              <a:rPr lang="ar-OM" sz="2800" b="1" dirty="0">
                <a:solidFill>
                  <a:schemeClr val="tx2">
                    <a:lumMod val="75000"/>
                    <a:lumOff val="25000"/>
                  </a:schemeClr>
                </a:solidFill>
                <a:latin typeface="Times New Roman" panose="02020603050405020304" pitchFamily="18" charset="0"/>
                <a:ea typeface="Merriweather Bold" pitchFamily="34" charset="-122"/>
                <a:cs typeface="Times New Roman" panose="02020603050405020304" pitchFamily="18" charset="0"/>
              </a:rPr>
              <a:t>اخذ عينة من التربة الى في الجامعة التقنية للاطلاع على خصائص التربة.</a:t>
            </a:r>
          </a:p>
        </p:txBody>
      </p:sp>
      <p:sp>
        <p:nvSpPr>
          <p:cNvPr id="9" name="Text 6">
            <a:extLst>
              <a:ext uri="{FF2B5EF4-FFF2-40B4-BE49-F238E27FC236}">
                <a16:creationId xmlns:a16="http://schemas.microsoft.com/office/drawing/2014/main" id="{17213B0B-89EF-6E9E-86ED-668E4852140C}"/>
              </a:ext>
            </a:extLst>
          </p:cNvPr>
          <p:cNvSpPr/>
          <p:nvPr/>
        </p:nvSpPr>
        <p:spPr>
          <a:xfrm>
            <a:off x="793790" y="2806303"/>
            <a:ext cx="6167199" cy="725805"/>
          </a:xfrm>
          <a:prstGeom prst="rect">
            <a:avLst/>
          </a:prstGeom>
          <a:noFill/>
          <a:ln/>
        </p:spPr>
        <p:txBody>
          <a:bodyPr wrap="square" lIns="0" tIns="0" rIns="0" bIns="0" rtlCol="0" anchor="t"/>
          <a:lstStyle/>
          <a:p>
            <a:pPr marL="0" indent="0" algn="r">
              <a:lnSpc>
                <a:spcPts val="2850"/>
              </a:lnSpc>
              <a:buNone/>
            </a:pPr>
            <a:endParaRPr lang="en-US" sz="2800" dirty="0">
              <a:latin typeface="Times New Roman" panose="02020603050405020304" pitchFamily="18" charset="0"/>
              <a:cs typeface="Times New Roman" panose="02020603050405020304" pitchFamily="18" charset="0"/>
            </a:endParaRPr>
          </a:p>
        </p:txBody>
      </p:sp>
      <p:sp>
        <p:nvSpPr>
          <p:cNvPr id="12" name="Text 10">
            <a:extLst>
              <a:ext uri="{FF2B5EF4-FFF2-40B4-BE49-F238E27FC236}">
                <a16:creationId xmlns:a16="http://schemas.microsoft.com/office/drawing/2014/main" id="{BE7BE707-92D3-FECD-A986-BB042C54BE82}"/>
              </a:ext>
            </a:extLst>
          </p:cNvPr>
          <p:cNvSpPr/>
          <p:nvPr/>
        </p:nvSpPr>
        <p:spPr>
          <a:xfrm>
            <a:off x="7994690" y="5710726"/>
            <a:ext cx="2835235" cy="354330"/>
          </a:xfrm>
          <a:prstGeom prst="rect">
            <a:avLst/>
          </a:prstGeom>
          <a:noFill/>
          <a:ln/>
        </p:spPr>
        <p:txBody>
          <a:bodyPr wrap="none" lIns="0" tIns="0" rIns="0" bIns="0" rtlCol="0" anchor="t"/>
          <a:lstStyle/>
          <a:p>
            <a:pPr marL="0" indent="0" algn="r">
              <a:lnSpc>
                <a:spcPts val="2750"/>
              </a:lnSpc>
              <a:buNone/>
            </a:pPr>
            <a:r>
              <a:rPr lang="ar-OM" sz="2800" b="1" dirty="0">
                <a:solidFill>
                  <a:srgbClr val="403C4E"/>
                </a:solidFill>
                <a:latin typeface="Times New Roman" panose="02020603050405020304" pitchFamily="18" charset="0"/>
                <a:ea typeface="Merriweather Bold" pitchFamily="34" charset="-122"/>
                <a:cs typeface="Times New Roman" panose="02020603050405020304" pitchFamily="18" charset="0"/>
              </a:rPr>
              <a:t>اعداد العرض وبوستر البحث</a:t>
            </a:r>
            <a:endParaRPr lang="en-US" sz="2800" dirty="0">
              <a:latin typeface="Times New Roman" panose="02020603050405020304" pitchFamily="18" charset="0"/>
              <a:cs typeface="Times New Roman" panose="02020603050405020304" pitchFamily="18" charset="0"/>
            </a:endParaRPr>
          </a:p>
        </p:txBody>
      </p:sp>
      <p:sp>
        <p:nvSpPr>
          <p:cNvPr id="18" name="Text 5">
            <a:extLst>
              <a:ext uri="{FF2B5EF4-FFF2-40B4-BE49-F238E27FC236}">
                <a16:creationId xmlns:a16="http://schemas.microsoft.com/office/drawing/2014/main" id="{B2D4342A-16DE-901B-D514-0DADF128FA82}"/>
              </a:ext>
            </a:extLst>
          </p:cNvPr>
          <p:cNvSpPr/>
          <p:nvPr/>
        </p:nvSpPr>
        <p:spPr>
          <a:xfrm>
            <a:off x="-2487988" y="3592686"/>
            <a:ext cx="13459003" cy="1821155"/>
          </a:xfrm>
          <a:prstGeom prst="rect">
            <a:avLst/>
          </a:prstGeom>
          <a:noFill/>
          <a:ln/>
        </p:spPr>
        <p:txBody>
          <a:bodyPr wrap="none" lIns="0" tIns="0" rIns="0" bIns="0" rtlCol="0" anchor="t"/>
          <a:lstStyle/>
          <a:p>
            <a:pPr marL="0" indent="0" algn="r">
              <a:lnSpc>
                <a:spcPts val="2750"/>
              </a:lnSpc>
              <a:buNone/>
            </a:pPr>
            <a:r>
              <a:rPr lang="ar-OM" sz="2800" b="1" dirty="0">
                <a:solidFill>
                  <a:srgbClr val="403C4E"/>
                </a:solidFill>
                <a:latin typeface="Times New Roman" panose="02020603050405020304" pitchFamily="18" charset="0"/>
                <a:ea typeface="Merriweather Bold" pitchFamily="34" charset="-122"/>
                <a:cs typeface="Times New Roman" panose="02020603050405020304" pitchFamily="18" charset="0"/>
              </a:rPr>
              <a:t>مناقشة البيانات والنتائج وكتابة البحث</a:t>
            </a:r>
          </a:p>
        </p:txBody>
      </p:sp>
      <p:sp>
        <p:nvSpPr>
          <p:cNvPr id="19" name="Shape 7">
            <a:extLst>
              <a:ext uri="{FF2B5EF4-FFF2-40B4-BE49-F238E27FC236}">
                <a16:creationId xmlns:a16="http://schemas.microsoft.com/office/drawing/2014/main" id="{37F34B0D-6739-6C47-1612-DE667683BC86}"/>
              </a:ext>
            </a:extLst>
          </p:cNvPr>
          <p:cNvSpPr/>
          <p:nvPr/>
        </p:nvSpPr>
        <p:spPr>
          <a:xfrm>
            <a:off x="11105436" y="3732097"/>
            <a:ext cx="680442" cy="304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20" name="Shape 8">
            <a:extLst>
              <a:ext uri="{FF2B5EF4-FFF2-40B4-BE49-F238E27FC236}">
                <a16:creationId xmlns:a16="http://schemas.microsoft.com/office/drawing/2014/main" id="{245F01E5-D513-DCC3-B67F-1FF98C20C2CB}"/>
              </a:ext>
            </a:extLst>
          </p:cNvPr>
          <p:cNvSpPr/>
          <p:nvPr/>
        </p:nvSpPr>
        <p:spPr>
          <a:xfrm>
            <a:off x="11584662" y="3429000"/>
            <a:ext cx="510302" cy="510302"/>
          </a:xfrm>
          <a:prstGeom prst="roundRect">
            <a:avLst>
              <a:gd name="adj" fmla="val 18669"/>
            </a:avLst>
          </a:prstGeom>
          <a:solidFill>
            <a:srgbClr val="FFD8CC"/>
          </a:solidFill>
          <a:ln w="7620">
            <a:solidFill>
              <a:srgbClr val="E5BEB2"/>
            </a:solidFill>
            <a:prstDash val="solid"/>
          </a:ln>
        </p:spPr>
        <p:txBody>
          <a:bodyPr/>
          <a:lstStyle/>
          <a:p>
            <a:endParaRPr lang="en-US" sz="2800" dirty="0">
              <a:latin typeface="Times New Roman" panose="02020603050405020304" pitchFamily="18" charset="0"/>
              <a:cs typeface="Times New Roman" panose="02020603050405020304" pitchFamily="18" charset="0"/>
            </a:endParaRPr>
          </a:p>
        </p:txBody>
      </p:sp>
      <p:sp>
        <p:nvSpPr>
          <p:cNvPr id="25" name="Shape 7">
            <a:extLst>
              <a:ext uri="{FF2B5EF4-FFF2-40B4-BE49-F238E27FC236}">
                <a16:creationId xmlns:a16="http://schemas.microsoft.com/office/drawing/2014/main" id="{4A10389B-811F-7469-67B1-90D9186DC219}"/>
              </a:ext>
            </a:extLst>
          </p:cNvPr>
          <p:cNvSpPr/>
          <p:nvPr/>
        </p:nvSpPr>
        <p:spPr>
          <a:xfrm>
            <a:off x="11072039" y="5904098"/>
            <a:ext cx="680442" cy="30480"/>
          </a:xfrm>
          <a:prstGeom prst="roundRect">
            <a:avLst>
              <a:gd name="adj" fmla="val 312558"/>
            </a:avLst>
          </a:prstGeom>
          <a:solidFill>
            <a:srgbClr val="E5BEB2"/>
          </a:solidFill>
          <a:ln/>
        </p:spPr>
        <p:txBody>
          <a:bodyPr/>
          <a:lstStyle/>
          <a:p>
            <a:endParaRPr lang="en-US" sz="2800">
              <a:latin typeface="Times New Roman" panose="02020603050405020304" pitchFamily="18" charset="0"/>
              <a:cs typeface="Times New Roman" panose="02020603050405020304" pitchFamily="18" charset="0"/>
            </a:endParaRPr>
          </a:p>
        </p:txBody>
      </p:sp>
      <p:sp>
        <p:nvSpPr>
          <p:cNvPr id="26" name="Shape 8">
            <a:extLst>
              <a:ext uri="{FF2B5EF4-FFF2-40B4-BE49-F238E27FC236}">
                <a16:creationId xmlns:a16="http://schemas.microsoft.com/office/drawing/2014/main" id="{F0BA1EEB-C504-1582-A2E9-648D36BB5CD1}"/>
              </a:ext>
            </a:extLst>
          </p:cNvPr>
          <p:cNvSpPr/>
          <p:nvPr/>
        </p:nvSpPr>
        <p:spPr>
          <a:xfrm>
            <a:off x="11665148" y="5664187"/>
            <a:ext cx="510302" cy="510302"/>
          </a:xfrm>
          <a:prstGeom prst="roundRect">
            <a:avLst>
              <a:gd name="adj" fmla="val 18669"/>
            </a:avLst>
          </a:prstGeom>
          <a:solidFill>
            <a:srgbClr val="FFD8CC"/>
          </a:solidFill>
          <a:ln w="7620">
            <a:solidFill>
              <a:srgbClr val="E5BEB2"/>
            </a:solidFill>
            <a:prstDash val="solid"/>
          </a:ln>
        </p:spPr>
        <p:txBody>
          <a:bodyPr/>
          <a:lstStyle/>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EAD3-CA7C-BB99-856A-B65DDA575F35}"/>
              </a:ext>
            </a:extLst>
          </p:cNvPr>
          <p:cNvSpPr>
            <a:spLocks noGrp="1"/>
          </p:cNvSpPr>
          <p:nvPr>
            <p:ph type="title"/>
          </p:nvPr>
        </p:nvSpPr>
        <p:spPr>
          <a:xfrm>
            <a:off x="1432560" y="215678"/>
            <a:ext cx="10515600" cy="1325563"/>
          </a:xfrm>
        </p:spPr>
        <p:txBody>
          <a:bodyPr>
            <a:normAutofit/>
          </a:bodyPr>
          <a:lstStyle/>
          <a:p>
            <a:pPr algn="r" rtl="1"/>
            <a:r>
              <a:rPr lang="ar-OM" sz="3600" b="1" dirty="0">
                <a:solidFill>
                  <a:srgbClr val="FF0000"/>
                </a:solidFill>
              </a:rPr>
              <a:t>النتائج المتعلقة بالسؤال الأول:</a:t>
            </a:r>
            <a:endParaRPr lang="en-US" sz="3600" b="1" dirty="0">
              <a:solidFill>
                <a:srgbClr val="FF0000"/>
              </a:solidFill>
            </a:endParaRPr>
          </a:p>
        </p:txBody>
      </p:sp>
      <p:graphicFrame>
        <p:nvGraphicFramePr>
          <p:cNvPr id="9" name="Table 8">
            <a:extLst>
              <a:ext uri="{FF2B5EF4-FFF2-40B4-BE49-F238E27FC236}">
                <a16:creationId xmlns:a16="http://schemas.microsoft.com/office/drawing/2014/main" id="{A5336F48-D6BB-2257-4E98-0E43FD15888F}"/>
              </a:ext>
            </a:extLst>
          </p:cNvPr>
          <p:cNvGraphicFramePr>
            <a:graphicFrameLocks noGrp="1"/>
          </p:cNvGraphicFramePr>
          <p:nvPr>
            <p:extLst>
              <p:ext uri="{D42A27DB-BD31-4B8C-83A1-F6EECF244321}">
                <p14:modId xmlns:p14="http://schemas.microsoft.com/office/powerpoint/2010/main" val="3190111576"/>
              </p:ext>
            </p:extLst>
          </p:nvPr>
        </p:nvGraphicFramePr>
        <p:xfrm>
          <a:off x="777240" y="1782763"/>
          <a:ext cx="10637520" cy="3870180"/>
        </p:xfrm>
        <a:graphic>
          <a:graphicData uri="http://schemas.openxmlformats.org/drawingml/2006/table">
            <a:tbl>
              <a:tblPr rtl="1" firstRow="1" firstCol="1" bandRow="1"/>
              <a:tblGrid>
                <a:gridCol w="2272570">
                  <a:extLst>
                    <a:ext uri="{9D8B030D-6E8A-4147-A177-3AD203B41FA5}">
                      <a16:colId xmlns:a16="http://schemas.microsoft.com/office/drawing/2014/main" val="785799939"/>
                    </a:ext>
                  </a:extLst>
                </a:gridCol>
                <a:gridCol w="4042943">
                  <a:extLst>
                    <a:ext uri="{9D8B030D-6E8A-4147-A177-3AD203B41FA5}">
                      <a16:colId xmlns:a16="http://schemas.microsoft.com/office/drawing/2014/main" val="727930362"/>
                    </a:ext>
                  </a:extLst>
                </a:gridCol>
                <a:gridCol w="4322007">
                  <a:extLst>
                    <a:ext uri="{9D8B030D-6E8A-4147-A177-3AD203B41FA5}">
                      <a16:colId xmlns:a16="http://schemas.microsoft.com/office/drawing/2014/main" val="781221199"/>
                    </a:ext>
                  </a:extLst>
                </a:gridCol>
              </a:tblGrid>
              <a:tr h="251596">
                <a:tc gridSpan="3">
                  <a:txBody>
                    <a:bodyPr/>
                    <a:lstStyle/>
                    <a:p>
                      <a:pPr marL="0" marR="0" algn="ctr" rtl="1">
                        <a:lnSpc>
                          <a:spcPct val="107000"/>
                        </a:lnSpc>
                        <a:spcAft>
                          <a:spcPts val="800"/>
                        </a:spcAft>
                      </a:pPr>
                      <a:r>
                        <a:rPr lang="ar-OM" sz="2000" b="1" kern="100"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rPr>
                        <a:t>متوسط اطوال شتلات النعناع والفلفل الحار بداية التجربة ونهاية التجربة</a:t>
                      </a:r>
                      <a:endParaRPr lang="en-US" sz="1400" kern="100" dirty="0">
                        <a:solidFill>
                          <a:schemeClr val="tx2">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a:noFill/>
                    </a:lnL>
                    <a:lnT>
                      <a:noFill/>
                    </a:lnT>
                    <a:lnB w="19050" cap="flat" cmpd="sng" algn="ctr">
                      <a:solidFill>
                        <a:srgbClr val="F1A983"/>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0128648"/>
                  </a:ext>
                </a:extLst>
              </a:tr>
              <a:tr h="251596">
                <a:tc>
                  <a:txBody>
                    <a:bodyPr/>
                    <a:lstStyle/>
                    <a:p>
                      <a:pPr marL="0" marR="0" algn="ctr" rtl="1">
                        <a:lnSpc>
                          <a:spcPct val="107000"/>
                        </a:lnSpc>
                        <a:spcAft>
                          <a:spcPts val="800"/>
                        </a:spcAft>
                      </a:pPr>
                      <a:r>
                        <a:rPr lang="ar-OM" sz="20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نوع النبات</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a:noFill/>
                    </a:lnL>
                    <a:lnR w="12700" cap="flat" cmpd="sng" algn="ctr">
                      <a:solidFill>
                        <a:srgbClr val="F1A983"/>
                      </a:solidFill>
                      <a:prstDash val="solid"/>
                      <a:round/>
                      <a:headEnd type="none" w="med" len="med"/>
                      <a:tailEnd type="none" w="med" len="med"/>
                    </a:lnR>
                    <a:lnT w="1905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marL="0" marR="0" algn="ctr" rtl="1">
                        <a:lnSpc>
                          <a:spcPct val="107000"/>
                        </a:lnSpc>
                        <a:spcAft>
                          <a:spcPts val="800"/>
                        </a:spcAft>
                      </a:pPr>
                      <a:r>
                        <a:rPr lang="ar-OM" sz="2000" kern="100">
                          <a:solidFill>
                            <a:srgbClr val="000000"/>
                          </a:solidFill>
                          <a:effectLst/>
                          <a:latin typeface="Aptos" panose="020B0004020202020204" pitchFamily="34" charset="0"/>
                          <a:ea typeface="Aptos" panose="020B0004020202020204" pitchFamily="34" charset="0"/>
                          <a:cs typeface="Arial" panose="020B0604020202020204" pitchFamily="34" charset="0"/>
                        </a:rPr>
                        <a:t>متوسط الطول بداية التجربة</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905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marL="0" marR="0" algn="ctr" rtl="1">
                        <a:lnSpc>
                          <a:spcPct val="107000"/>
                        </a:lnSpc>
                        <a:spcAft>
                          <a:spcPts val="800"/>
                        </a:spcAft>
                      </a:pPr>
                      <a:r>
                        <a:rPr lang="ar-OM" sz="2000" kern="100">
                          <a:solidFill>
                            <a:srgbClr val="000000"/>
                          </a:solidFill>
                          <a:effectLst/>
                          <a:latin typeface="Aptos" panose="020B0004020202020204" pitchFamily="34" charset="0"/>
                          <a:ea typeface="Aptos" panose="020B0004020202020204" pitchFamily="34" charset="0"/>
                          <a:cs typeface="Arial" panose="020B0604020202020204" pitchFamily="34" charset="0"/>
                        </a:rPr>
                        <a:t>متوسط الطول نهاية التجربة</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a:noFill/>
                    </a:lnR>
                    <a:lnT w="1905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extLst>
                  <a:ext uri="{0D108BD9-81ED-4DB2-BD59-A6C34878D82A}">
                    <a16:rowId xmlns:a16="http://schemas.microsoft.com/office/drawing/2014/main" val="1264335053"/>
                  </a:ext>
                </a:extLst>
              </a:tr>
              <a:tr h="777172">
                <a:tc>
                  <a:txBody>
                    <a:bodyPr/>
                    <a:lstStyle/>
                    <a:p>
                      <a:pPr marL="0" marR="0" algn="ctr" rtl="1">
                        <a:lnSpc>
                          <a:spcPct val="107000"/>
                        </a:lnSpc>
                        <a:spcAft>
                          <a:spcPts val="800"/>
                        </a:spcAft>
                      </a:pPr>
                      <a:r>
                        <a:rPr lang="ar-OM"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النعناع (</a:t>
                      </a:r>
                      <a:r>
                        <a:rPr lang="ar-OM"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مع محلول سماد الرماد</a:t>
                      </a:r>
                      <a:r>
                        <a:rPr lang="ar-OM"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a:noFill/>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14.46923</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22.93846154</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a:noFill/>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507503399"/>
                  </a:ext>
                </a:extLst>
              </a:tr>
              <a:tr h="777172">
                <a:tc>
                  <a:txBody>
                    <a:bodyPr/>
                    <a:lstStyle/>
                    <a:p>
                      <a:pPr marL="0" marR="0" algn="ctr" rtl="1">
                        <a:lnSpc>
                          <a:spcPct val="107000"/>
                        </a:lnSpc>
                        <a:spcAft>
                          <a:spcPts val="800"/>
                        </a:spcAft>
                      </a:pPr>
                      <a:r>
                        <a:rPr lang="ar-OM"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النعناع (</a:t>
                      </a:r>
                      <a:r>
                        <a:rPr lang="ar-OM"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بدون محلول سماد الرماد</a:t>
                      </a:r>
                      <a:r>
                        <a:rPr lang="ar-OM"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a:noFill/>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14.87692</a:t>
                      </a:r>
                      <a:r>
                        <a:rPr lang="ar-OM" sz="32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19.12307692</a:t>
                      </a:r>
                      <a:r>
                        <a:rPr lang="ar-OM" sz="32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a:noFill/>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extLst>
                  <a:ext uri="{0D108BD9-81ED-4DB2-BD59-A6C34878D82A}">
                    <a16:rowId xmlns:a16="http://schemas.microsoft.com/office/drawing/2014/main" val="255193782"/>
                  </a:ext>
                </a:extLst>
              </a:tr>
              <a:tr h="777172">
                <a:tc>
                  <a:txBody>
                    <a:bodyPr/>
                    <a:lstStyle/>
                    <a:p>
                      <a:pPr marL="0" marR="0" algn="ctr" rtl="1">
                        <a:lnSpc>
                          <a:spcPct val="107000"/>
                        </a:lnSpc>
                        <a:spcAft>
                          <a:spcPts val="800"/>
                        </a:spcAft>
                      </a:pPr>
                      <a:r>
                        <a:rPr lang="ar-SA" sz="2000" b="1" kern="100" dirty="0">
                          <a:effectLst/>
                          <a:latin typeface="Aptos" panose="020B0004020202020204" pitchFamily="34" charset="0"/>
                          <a:ea typeface="Aptos" panose="020B0004020202020204" pitchFamily="34" charset="0"/>
                          <a:cs typeface="Arial" panose="020B0604020202020204" pitchFamily="34" charset="0"/>
                        </a:rPr>
                        <a:t>الفلفل الحار (</a:t>
                      </a:r>
                      <a:r>
                        <a:rPr lang="ar-SA"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مع محلول سماد الرماد</a:t>
                      </a:r>
                      <a:r>
                        <a:rPr lang="ar-SA" sz="2000" b="1" kern="100" dirty="0">
                          <a:effectLst/>
                          <a:latin typeface="Aptos" panose="020B0004020202020204" pitchFamily="34" charset="0"/>
                          <a:ea typeface="Aptos" panose="020B0004020202020204" pitchFamily="34" charset="0"/>
                          <a:cs typeface="Arial" panose="020B0604020202020204" pitchFamily="34" charset="0"/>
                        </a:rPr>
                        <a: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a:noFill/>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14.89231</a:t>
                      </a:r>
                      <a:r>
                        <a:rPr lang="ar-OM" sz="32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22.25385</a:t>
                      </a:r>
                      <a:r>
                        <a:rPr lang="ar-OM" sz="32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a:noFill/>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4276878753"/>
                  </a:ext>
                </a:extLst>
              </a:tr>
              <a:tr h="914332">
                <a:tc>
                  <a:txBody>
                    <a:bodyPr/>
                    <a:lstStyle/>
                    <a:p>
                      <a:pPr marL="0" marR="0" algn="ctr" rtl="1">
                        <a:lnSpc>
                          <a:spcPct val="107000"/>
                        </a:lnSpc>
                        <a:spcAft>
                          <a:spcPts val="800"/>
                        </a:spcAft>
                      </a:pPr>
                      <a:r>
                        <a:rPr lang="ar-SA"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الفلفل الحار (</a:t>
                      </a:r>
                      <a:r>
                        <a:rPr lang="ar-SA"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بدون محلول سماد الرماد</a:t>
                      </a:r>
                      <a:r>
                        <a:rPr lang="ar-SA"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a:noFill/>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14.6</a:t>
                      </a:r>
                      <a:r>
                        <a:rPr lang="ar-OM" sz="32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w="12700" cap="flat" cmpd="sng" algn="ctr">
                      <a:solidFill>
                        <a:srgbClr val="F1A983"/>
                      </a:solidFill>
                      <a:prstDash val="solid"/>
                      <a:round/>
                      <a:headEnd type="none" w="med" len="med"/>
                      <a:tailEnd type="none" w="med" len="med"/>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tc>
                  <a:txBody>
                    <a:bodyPr/>
                    <a:lstStyle/>
                    <a:p>
                      <a:pPr marL="0" marR="0" algn="ctr" rtl="0">
                        <a:lnSpc>
                          <a:spcPct val="107000"/>
                        </a:lnSpc>
                        <a:spcAft>
                          <a:spcPts val="800"/>
                        </a:spcAft>
                      </a:pPr>
                      <a:r>
                        <a:rPr lang="en-US" sz="2000" b="1" kern="100" dirty="0">
                          <a:solidFill>
                            <a:schemeClr val="tx1"/>
                          </a:solidFill>
                          <a:effectLst/>
                          <a:latin typeface="Aptos Narrow" panose="020B0004020202020204" pitchFamily="34" charset="0"/>
                          <a:ea typeface="Aptos" panose="020B0004020202020204" pitchFamily="34" charset="0"/>
                          <a:cs typeface="Arial" panose="020B0604020202020204" pitchFamily="34" charset="0"/>
                        </a:rPr>
                        <a:t>20.75385</a:t>
                      </a:r>
                      <a:r>
                        <a:rPr lang="ar-OM" sz="32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rPr>
                        <a:t> </a:t>
                      </a:r>
                      <a:endParaRPr lang="en-US" sz="2000" b="1"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F1A983"/>
                      </a:solidFill>
                      <a:prstDash val="solid"/>
                      <a:round/>
                      <a:headEnd type="none" w="med" len="med"/>
                      <a:tailEnd type="none" w="med" len="med"/>
                    </a:lnL>
                    <a:lnR>
                      <a:noFill/>
                    </a:lnR>
                    <a:lnT w="12700" cap="flat" cmpd="sng" algn="ctr">
                      <a:solidFill>
                        <a:srgbClr val="F1A983"/>
                      </a:solidFill>
                      <a:prstDash val="solid"/>
                      <a:round/>
                      <a:headEnd type="none" w="med" len="med"/>
                      <a:tailEnd type="none" w="med" len="med"/>
                    </a:lnT>
                    <a:lnB w="12700" cap="flat" cmpd="sng" algn="ctr">
                      <a:solidFill>
                        <a:srgbClr val="F1A983"/>
                      </a:solidFill>
                      <a:prstDash val="solid"/>
                      <a:round/>
                      <a:headEnd type="none" w="med" len="med"/>
                      <a:tailEnd type="none" w="med" len="med"/>
                    </a:lnB>
                    <a:solidFill>
                      <a:srgbClr val="FAE2D5"/>
                    </a:solidFill>
                  </a:tcPr>
                </a:tc>
                <a:extLst>
                  <a:ext uri="{0D108BD9-81ED-4DB2-BD59-A6C34878D82A}">
                    <a16:rowId xmlns:a16="http://schemas.microsoft.com/office/drawing/2014/main" val="1218484068"/>
                  </a:ext>
                </a:extLst>
              </a:tr>
            </a:tbl>
          </a:graphicData>
        </a:graphic>
      </p:graphicFrame>
    </p:spTree>
    <p:extLst>
      <p:ext uri="{BB962C8B-B14F-4D97-AF65-F5344CB8AC3E}">
        <p14:creationId xmlns:p14="http://schemas.microsoft.com/office/powerpoint/2010/main" val="339192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409B542-9AE5-0BD6-F903-AD22D2559434}"/>
              </a:ext>
            </a:extLst>
          </p:cNvPr>
          <p:cNvGraphicFramePr/>
          <p:nvPr>
            <p:extLst>
              <p:ext uri="{D42A27DB-BD31-4B8C-83A1-F6EECF244321}">
                <p14:modId xmlns:p14="http://schemas.microsoft.com/office/powerpoint/2010/main" val="2598988884"/>
              </p:ext>
            </p:extLst>
          </p:nvPr>
        </p:nvGraphicFramePr>
        <p:xfrm>
          <a:off x="1518603" y="1327213"/>
          <a:ext cx="9154794" cy="42035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644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AABD-2887-E8B0-6F90-64EBA894679C}"/>
              </a:ext>
            </a:extLst>
          </p:cNvPr>
          <p:cNvSpPr>
            <a:spLocks noGrp="1"/>
          </p:cNvSpPr>
          <p:nvPr>
            <p:ph type="title"/>
          </p:nvPr>
        </p:nvSpPr>
        <p:spPr>
          <a:xfrm>
            <a:off x="1424940" y="0"/>
            <a:ext cx="10515600" cy="1325563"/>
          </a:xfrm>
        </p:spPr>
        <p:txBody>
          <a:bodyPr>
            <a:normAutofit/>
          </a:bodyPr>
          <a:lstStyle/>
          <a:p>
            <a:pPr algn="r" rtl="1"/>
            <a:r>
              <a:rPr lang="ar-OM" sz="3600" b="1" dirty="0">
                <a:solidFill>
                  <a:srgbClr val="FF0000"/>
                </a:solidFill>
              </a:rPr>
              <a:t>مناقشة نتائج السؤال الأول:</a:t>
            </a:r>
            <a:endParaRPr lang="en-US" sz="3600" b="1" dirty="0">
              <a:solidFill>
                <a:srgbClr val="FF0000"/>
              </a:solidFill>
            </a:endParaRPr>
          </a:p>
        </p:txBody>
      </p:sp>
      <p:sp>
        <p:nvSpPr>
          <p:cNvPr id="3" name="Content Placeholder 2">
            <a:extLst>
              <a:ext uri="{FF2B5EF4-FFF2-40B4-BE49-F238E27FC236}">
                <a16:creationId xmlns:a16="http://schemas.microsoft.com/office/drawing/2014/main" id="{67FB9460-8E7E-D80B-7FE1-09FC8AA1EA87}"/>
              </a:ext>
            </a:extLst>
          </p:cNvPr>
          <p:cNvSpPr>
            <a:spLocks noGrp="1"/>
          </p:cNvSpPr>
          <p:nvPr>
            <p:ph idx="1"/>
          </p:nvPr>
        </p:nvSpPr>
        <p:spPr>
          <a:xfrm>
            <a:off x="-251460" y="1325563"/>
            <a:ext cx="12192000" cy="5164167"/>
          </a:xfrm>
        </p:spPr>
        <p:txBody>
          <a:bodyPr>
            <a:noAutofit/>
          </a:bodyPr>
          <a:lstStyle/>
          <a:p>
            <a:pPr marL="0" indent="0" algn="r" rtl="1">
              <a:buNone/>
            </a:pPr>
            <a:r>
              <a:rPr lang="ar-OM" b="1" dirty="0"/>
              <a:t>معدل النمو كان أعلى في النباتات التي تم تسميدها بالرماد:</a:t>
            </a:r>
          </a:p>
          <a:p>
            <a:pPr marL="0" indent="0" algn="r" rtl="1">
              <a:buNone/>
            </a:pPr>
            <a:endParaRPr lang="ar-OM" b="1" dirty="0"/>
          </a:p>
          <a:p>
            <a:pPr marL="0" indent="0" algn="r" rtl="1">
              <a:buNone/>
            </a:pPr>
            <a:endParaRPr lang="ar-OM" b="1" dirty="0"/>
          </a:p>
          <a:p>
            <a:pPr marL="0" indent="0" algn="r" rtl="1">
              <a:buNone/>
            </a:pPr>
            <a:endParaRPr lang="ar-OM" b="1" dirty="0"/>
          </a:p>
          <a:p>
            <a:pPr marL="0" indent="0" algn="r" rtl="1">
              <a:buNone/>
            </a:pPr>
            <a:endParaRPr lang="ar-OM" b="1" dirty="0"/>
          </a:p>
          <a:p>
            <a:pPr marL="0" indent="0" algn="r" rtl="1">
              <a:buNone/>
            </a:pPr>
            <a:endParaRPr lang="ar-OM" b="1" dirty="0"/>
          </a:p>
          <a:p>
            <a:pPr marL="0" indent="0" algn="r" rtl="1">
              <a:lnSpc>
                <a:spcPct val="100000"/>
              </a:lnSpc>
              <a:buNone/>
            </a:pPr>
            <a:r>
              <a:rPr lang="ar-OM" b="1" dirty="0"/>
              <a:t>أظهرت </a:t>
            </a:r>
            <a:r>
              <a:rPr lang="ar-OM" b="1" dirty="0">
                <a:solidFill>
                  <a:srgbClr val="FF0000"/>
                </a:solidFill>
              </a:rPr>
              <a:t>دراستنا</a:t>
            </a:r>
            <a:r>
              <a:rPr lang="ar-OM" b="1" dirty="0"/>
              <a:t> بان التسميد بمحلول الرماد يعزز نمو النباتات بشكل ملحوظ مقارنة بعدم تسميدها . كما</a:t>
            </a:r>
          </a:p>
          <a:p>
            <a:pPr marL="0" indent="0" algn="r" rtl="1">
              <a:lnSpc>
                <a:spcPct val="100000"/>
              </a:lnSpc>
              <a:buNone/>
            </a:pPr>
            <a:r>
              <a:rPr lang="ar-OM" b="1" dirty="0"/>
              <a:t>أكّد </a:t>
            </a:r>
            <a:r>
              <a:rPr lang="ar-OM" b="1" dirty="0">
                <a:solidFill>
                  <a:srgbClr val="FF0000"/>
                </a:solidFill>
              </a:rPr>
              <a:t>د. ربيع مصطفى (وكيل زراعة الفيوم - مصر</a:t>
            </a:r>
            <a:r>
              <a:rPr lang="ar-OM" b="1" dirty="0"/>
              <a:t>) أن الرماد يحتوي على عناصر غذائية مهمة مثل البوتاسيوم، الفسفور، والحديد، التي تعزز نمو النباتات. </a:t>
            </a:r>
            <a:endParaRPr lang="ar-OM" dirty="0"/>
          </a:p>
          <a:p>
            <a:pPr algn="r" rtl="1"/>
            <a:endParaRPr lang="ar-OM" b="1" dirty="0"/>
          </a:p>
        </p:txBody>
      </p:sp>
      <p:graphicFrame>
        <p:nvGraphicFramePr>
          <p:cNvPr id="4" name="Table 3">
            <a:extLst>
              <a:ext uri="{FF2B5EF4-FFF2-40B4-BE49-F238E27FC236}">
                <a16:creationId xmlns:a16="http://schemas.microsoft.com/office/drawing/2014/main" id="{6BA2A072-DDFD-732A-7AD9-7B18B8B21F3F}"/>
              </a:ext>
            </a:extLst>
          </p:cNvPr>
          <p:cNvGraphicFramePr>
            <a:graphicFrameLocks noGrp="1"/>
          </p:cNvGraphicFramePr>
          <p:nvPr>
            <p:extLst>
              <p:ext uri="{D42A27DB-BD31-4B8C-83A1-F6EECF244321}">
                <p14:modId xmlns:p14="http://schemas.microsoft.com/office/powerpoint/2010/main" val="1127183417"/>
              </p:ext>
            </p:extLst>
          </p:nvPr>
        </p:nvGraphicFramePr>
        <p:xfrm>
          <a:off x="1722120" y="2214592"/>
          <a:ext cx="9296400" cy="1737360"/>
        </p:xfrm>
        <a:graphic>
          <a:graphicData uri="http://schemas.openxmlformats.org/drawingml/2006/table">
            <a:tbl>
              <a:tblPr firstRow="1" bandRow="1">
                <a:tableStyleId>{5DA37D80-6434-44D0-A028-1B22A696006F}</a:tableStyleId>
              </a:tblPr>
              <a:tblGrid>
                <a:gridCol w="3098800">
                  <a:extLst>
                    <a:ext uri="{9D8B030D-6E8A-4147-A177-3AD203B41FA5}">
                      <a16:colId xmlns:a16="http://schemas.microsoft.com/office/drawing/2014/main" val="3542673480"/>
                    </a:ext>
                  </a:extLst>
                </a:gridCol>
                <a:gridCol w="3098800">
                  <a:extLst>
                    <a:ext uri="{9D8B030D-6E8A-4147-A177-3AD203B41FA5}">
                      <a16:colId xmlns:a16="http://schemas.microsoft.com/office/drawing/2014/main" val="1088004356"/>
                    </a:ext>
                  </a:extLst>
                </a:gridCol>
                <a:gridCol w="3098800">
                  <a:extLst>
                    <a:ext uri="{9D8B030D-6E8A-4147-A177-3AD203B41FA5}">
                      <a16:colId xmlns:a16="http://schemas.microsoft.com/office/drawing/2014/main" val="2216946869"/>
                    </a:ext>
                  </a:extLst>
                </a:gridCol>
              </a:tblGrid>
              <a:tr h="370840">
                <a:tc>
                  <a:txBody>
                    <a:bodyPr/>
                    <a:lstStyle/>
                    <a:p>
                      <a:pPr algn="ctr"/>
                      <a:r>
                        <a:rPr lang="ar-OM" sz="2400" dirty="0"/>
                        <a:t>متوسط طول النبات</a:t>
                      </a:r>
                    </a:p>
                    <a:p>
                      <a:pPr algn="ctr"/>
                      <a:r>
                        <a:rPr lang="ar-OM" sz="2400" dirty="0"/>
                        <a:t> </a:t>
                      </a:r>
                      <a:r>
                        <a:rPr lang="ar-OM" sz="2400" dirty="0">
                          <a:solidFill>
                            <a:srgbClr val="FF0000"/>
                          </a:solidFill>
                        </a:rPr>
                        <a:t>التي لم يتم تسنيدها بالرماد</a:t>
                      </a:r>
                      <a:endParaRPr lang="en-US" sz="24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OM" sz="2400" dirty="0"/>
                        <a:t>متوسط طول النبات التي </a:t>
                      </a:r>
                      <a:endParaRPr lang="ar-OM" sz="24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ar-OM" sz="2400" dirty="0">
                          <a:solidFill>
                            <a:srgbClr val="FF0000"/>
                          </a:solidFill>
                        </a:rPr>
                        <a:t>تم تسنيدها بالرماد</a:t>
                      </a:r>
                      <a:endParaRPr lang="en-US" sz="2400"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2119589947"/>
                  </a:ext>
                </a:extLst>
              </a:tr>
              <a:tr h="370840">
                <a:tc>
                  <a:txBody>
                    <a:bodyPr/>
                    <a:lstStyle/>
                    <a:p>
                      <a:pPr algn="ctr"/>
                      <a:r>
                        <a:rPr lang="en-US" sz="2400" b="1" kern="100" dirty="0">
                          <a:solidFill>
                            <a:srgbClr val="000000"/>
                          </a:solidFill>
                          <a:effectLst/>
                          <a:latin typeface="Aptos Narrow" panose="020B0004020202020204" pitchFamily="34" charset="0"/>
                          <a:ea typeface="Aptos" panose="020B0004020202020204" pitchFamily="34" charset="0"/>
                          <a:cs typeface="Arial" panose="020B0604020202020204" pitchFamily="34" charset="0"/>
                        </a:rPr>
                        <a:t>19.1</a:t>
                      </a:r>
                      <a:endParaRPr lang="en-US" sz="2400" b="1" dirty="0"/>
                    </a:p>
                  </a:txBody>
                  <a:tcPr anchor="ctr"/>
                </a:tc>
                <a:tc>
                  <a:txBody>
                    <a:bodyPr/>
                    <a:lstStyle/>
                    <a:p>
                      <a:pPr algn="ctr"/>
                      <a:r>
                        <a:rPr lang="en-US" sz="2400" b="1" dirty="0"/>
                        <a:t>22.9</a:t>
                      </a:r>
                    </a:p>
                  </a:txBody>
                  <a:tcPr anchor="ctr"/>
                </a:tc>
                <a:tc>
                  <a:txBody>
                    <a:bodyPr/>
                    <a:lstStyle/>
                    <a:p>
                      <a:pPr algn="ctr"/>
                      <a:r>
                        <a:rPr lang="ar-OM" sz="2400" b="1" dirty="0"/>
                        <a:t>النعناع </a:t>
                      </a:r>
                      <a:endParaRPr lang="en-US" sz="2400" b="1" dirty="0"/>
                    </a:p>
                  </a:txBody>
                  <a:tcPr anchor="ctr"/>
                </a:tc>
                <a:extLst>
                  <a:ext uri="{0D108BD9-81ED-4DB2-BD59-A6C34878D82A}">
                    <a16:rowId xmlns:a16="http://schemas.microsoft.com/office/drawing/2014/main" val="4195628168"/>
                  </a:ext>
                </a:extLst>
              </a:tr>
              <a:tr h="370840">
                <a:tc>
                  <a:txBody>
                    <a:bodyPr/>
                    <a:lstStyle/>
                    <a:p>
                      <a:pPr algn="ctr"/>
                      <a:r>
                        <a:rPr lang="en-US" sz="2400" b="1" kern="100" dirty="0">
                          <a:solidFill>
                            <a:srgbClr val="000000"/>
                          </a:solidFill>
                          <a:effectLst/>
                          <a:latin typeface="Aptos Narrow" panose="020B0004020202020204" pitchFamily="34" charset="0"/>
                          <a:ea typeface="Aptos" panose="020B0004020202020204" pitchFamily="34" charset="0"/>
                          <a:cs typeface="Arial" panose="020B0604020202020204" pitchFamily="34" charset="0"/>
                        </a:rPr>
                        <a:t>20.7</a:t>
                      </a:r>
                      <a:endParaRPr lang="en-US" sz="2400" b="1" dirty="0"/>
                    </a:p>
                  </a:txBody>
                  <a:tcPr anchor="ctr"/>
                </a:tc>
                <a:tc>
                  <a:txBody>
                    <a:bodyPr/>
                    <a:lstStyle/>
                    <a:p>
                      <a:pPr algn="ctr"/>
                      <a:r>
                        <a:rPr lang="en-US" sz="2400" b="1" kern="100" dirty="0">
                          <a:solidFill>
                            <a:srgbClr val="000000"/>
                          </a:solidFill>
                          <a:effectLst/>
                          <a:latin typeface="Aptos Narrow" panose="020B0004020202020204" pitchFamily="34" charset="0"/>
                          <a:ea typeface="Aptos" panose="020B0004020202020204" pitchFamily="34" charset="0"/>
                          <a:cs typeface="Arial" panose="020B0604020202020204" pitchFamily="34" charset="0"/>
                        </a:rPr>
                        <a:t>22.2</a:t>
                      </a:r>
                      <a:endParaRPr lang="en-US" sz="2400" b="1" dirty="0"/>
                    </a:p>
                  </a:txBody>
                  <a:tcPr anchor="ctr"/>
                </a:tc>
                <a:tc>
                  <a:txBody>
                    <a:bodyPr/>
                    <a:lstStyle/>
                    <a:p>
                      <a:pPr algn="ctr"/>
                      <a:r>
                        <a:rPr lang="ar-OM" sz="2400" b="1" dirty="0"/>
                        <a:t>الفلفل الحار</a:t>
                      </a:r>
                      <a:endParaRPr lang="en-US" sz="2400" b="1" dirty="0"/>
                    </a:p>
                  </a:txBody>
                  <a:tcPr anchor="ctr"/>
                </a:tc>
                <a:extLst>
                  <a:ext uri="{0D108BD9-81ED-4DB2-BD59-A6C34878D82A}">
                    <a16:rowId xmlns:a16="http://schemas.microsoft.com/office/drawing/2014/main" val="536772254"/>
                  </a:ext>
                </a:extLst>
              </a:tr>
            </a:tbl>
          </a:graphicData>
        </a:graphic>
      </p:graphicFrame>
    </p:spTree>
    <p:extLst>
      <p:ext uri="{BB962C8B-B14F-4D97-AF65-F5344CB8AC3E}">
        <p14:creationId xmlns:p14="http://schemas.microsoft.com/office/powerpoint/2010/main" val="3319715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85</TotalTime>
  <Words>1251</Words>
  <Application>Microsoft Office PowerPoint</Application>
  <PresentationFormat>Widescreen</PresentationFormat>
  <Paragraphs>136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Aptos Narrow</vt:lpstr>
      <vt:lpstr>Arial</vt:lpstr>
      <vt:lpstr>Calibri</vt:lpstr>
      <vt:lpstr>Times New Roman</vt:lpstr>
      <vt:lpstr>Office Theme</vt:lpstr>
      <vt:lpstr>PowerPoint Presentation</vt:lpstr>
      <vt:lpstr>الهدف من البحث :</vt:lpstr>
      <vt:lpstr>أسئلة البحث:</vt:lpstr>
      <vt:lpstr>الملخص:</vt:lpstr>
      <vt:lpstr>خطة البحث</vt:lpstr>
      <vt:lpstr>تابع خطة البحث</vt:lpstr>
      <vt:lpstr>النتائج المتعلقة بالسؤال الأول:</vt:lpstr>
      <vt:lpstr>PowerPoint Presentation</vt:lpstr>
      <vt:lpstr>مناقشة نتائج السؤال الأول:</vt:lpstr>
      <vt:lpstr>النتائج المتعلقة بالسؤال الثاني:</vt:lpstr>
      <vt:lpstr>PowerPoint Presentation</vt:lpstr>
      <vt:lpstr>PowerPoint Presentation</vt:lpstr>
      <vt:lpstr>مناقشة نتائج السؤال الثاني:</vt:lpstr>
      <vt:lpstr>تابع مناقشة نتائج السؤال الثاني</vt:lpstr>
      <vt:lpstr>PowerPoint Presentation</vt:lpstr>
      <vt:lpstr>PowerPoint Presentation</vt:lpstr>
      <vt:lpstr>الخاتمة:</vt:lpstr>
      <vt:lpstr>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شيخه بنت سليمان بن سيف الوهيبية</dc:creator>
  <cp:lastModifiedBy>شيخه بنت سليمان بن سيف الوهيبية</cp:lastModifiedBy>
  <cp:revision>3</cp:revision>
  <dcterms:created xsi:type="dcterms:W3CDTF">2025-03-07T11:41:58Z</dcterms:created>
  <dcterms:modified xsi:type="dcterms:W3CDTF">2025-03-07T22:43:03Z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5af2f3-15c0-42f7-aff1-8120ca254967_Enabled">
    <vt:lpwstr>true</vt:lpwstr>
  </property>
  <property fmtid="{D5CDD505-2E9C-101B-9397-08002B2CF9AE}" pid="3" name="MSIP_Label_c15af2f3-15c0-42f7-aff1-8120ca254967_SetDate">
    <vt:lpwstr>2025-03-07T12:42:55Z</vt:lpwstr>
  </property>
  <property fmtid="{D5CDD505-2E9C-101B-9397-08002B2CF9AE}" pid="4" name="MSIP_Label_c15af2f3-15c0-42f7-aff1-8120ca254967_Method">
    <vt:lpwstr>Standard</vt:lpwstr>
  </property>
  <property fmtid="{D5CDD505-2E9C-101B-9397-08002B2CF9AE}" pid="5" name="MSIP_Label_c15af2f3-15c0-42f7-aff1-8120ca254967_Name">
    <vt:lpwstr>defa4170-0d19-0005-0004-bc88714345d2</vt:lpwstr>
  </property>
  <property fmtid="{D5CDD505-2E9C-101B-9397-08002B2CF9AE}" pid="6" name="MSIP_Label_c15af2f3-15c0-42f7-aff1-8120ca254967_SiteId">
    <vt:lpwstr>04b4cb5d-cc41-401f-bd9d-4ca8a31a5c2f</vt:lpwstr>
  </property>
  <property fmtid="{D5CDD505-2E9C-101B-9397-08002B2CF9AE}" pid="7" name="MSIP_Label_c15af2f3-15c0-42f7-aff1-8120ca254967_ActionId">
    <vt:lpwstr>5de9f29f-20a6-4f89-843d-ebbf5b531734</vt:lpwstr>
  </property>
  <property fmtid="{D5CDD505-2E9C-101B-9397-08002B2CF9AE}" pid="8" name="MSIP_Label_c15af2f3-15c0-42f7-aff1-8120ca254967_ContentBits">
    <vt:lpwstr>0</vt:lpwstr>
  </property>
  <property fmtid="{D5CDD505-2E9C-101B-9397-08002B2CF9AE}" pid="9" name="MSIP_Label_c15af2f3-15c0-42f7-aff1-8120ca254967_Tag">
    <vt:lpwstr>10, 3, 0, 1</vt:lpwstr>
  </property>
</Properties>
</file>