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7" r:id="rId2"/>
  </p:sldIdLst>
  <p:sldSz cx="50401538" cy="35999738"/>
  <p:notesSz cx="6715125" cy="9239250"/>
  <p:embeddedFontLst>
    <p:embeddedFont>
      <p:font typeface="Garamond" panose="02020404030301010803" pitchFamily="18" charset="0"/>
      <p:regular r:id="rId4"/>
      <p:bold r:id="rId5"/>
      <p:italic r:id="rId6"/>
      <p:boldItalic r:id="rId7"/>
    </p:embeddedFont>
    <p:embeddedFont>
      <p:font typeface="Helvetica Ne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195">
          <p15:clr>
            <a:srgbClr val="A4A3A4"/>
          </p15:clr>
        </p15:guide>
        <p15:guide id="2" orient="horz" pos="22425">
          <p15:clr>
            <a:srgbClr val="A4A3A4"/>
          </p15:clr>
        </p15:guide>
        <p15:guide id="3" orient="horz" pos="2349">
          <p15:clr>
            <a:srgbClr val="A4A3A4"/>
          </p15:clr>
        </p15:guide>
        <p15:guide id="4" pos="15875">
          <p15:clr>
            <a:srgbClr val="A4A3A4"/>
          </p15:clr>
        </p15:guide>
        <p15:guide id="5" pos="19595">
          <p15:clr>
            <a:srgbClr val="747775"/>
          </p15:clr>
        </p15:guide>
        <p15:guide id="6" pos="1963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 d="100"/>
          <a:sy n="14" d="100"/>
        </p:scale>
        <p:origin x="976" y="64"/>
      </p:cViewPr>
      <p:guideLst>
        <p:guide orient="horz" pos="5195"/>
        <p:guide orient="horz" pos="22425"/>
        <p:guide orient="horz" pos="2349"/>
        <p:guide pos="15875"/>
        <p:guide pos="19595"/>
        <p:guide pos="1963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09888" cy="46196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03650" y="0"/>
            <a:ext cx="2909888" cy="46196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775700"/>
            <a:ext cx="2909888" cy="4619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ctr" rtl="0">
              <a:spcBef>
                <a:spcPts val="0"/>
              </a:spcBef>
              <a:spcAft>
                <a:spcPts val="0"/>
              </a:spcAft>
              <a:buSzPts val="1400"/>
              <a:buNone/>
              <a:defRPr sz="9600" b="0" i="0" u="none" strike="noStrike" cap="none">
                <a:solidFill>
                  <a:schemeClr val="dk1"/>
                </a:solidFill>
                <a:latin typeface="Arial"/>
                <a:ea typeface="Arial"/>
                <a:cs typeface="Arial"/>
                <a:sym typeface="Arial"/>
              </a:defRPr>
            </a:lvl2pPr>
            <a:lvl3pPr marR="0" lvl="2" algn="ctr" rtl="0">
              <a:spcBef>
                <a:spcPts val="0"/>
              </a:spcBef>
              <a:spcAft>
                <a:spcPts val="0"/>
              </a:spcAft>
              <a:buSzPts val="1400"/>
              <a:buNone/>
              <a:defRPr sz="9600" b="0" i="0" u="none" strike="noStrike" cap="none">
                <a:solidFill>
                  <a:schemeClr val="dk1"/>
                </a:solidFill>
                <a:latin typeface="Arial"/>
                <a:ea typeface="Arial"/>
                <a:cs typeface="Arial"/>
                <a:sym typeface="Arial"/>
              </a:defRPr>
            </a:lvl3pPr>
            <a:lvl4pPr marR="0" lvl="3" algn="ctr" rtl="0">
              <a:spcBef>
                <a:spcPts val="0"/>
              </a:spcBef>
              <a:spcAft>
                <a:spcPts val="0"/>
              </a:spcAft>
              <a:buSzPts val="1400"/>
              <a:buNone/>
              <a:defRPr sz="9600" b="0" i="0" u="none" strike="noStrike" cap="none">
                <a:solidFill>
                  <a:schemeClr val="dk1"/>
                </a:solidFill>
                <a:latin typeface="Arial"/>
                <a:ea typeface="Arial"/>
                <a:cs typeface="Arial"/>
                <a:sym typeface="Arial"/>
              </a:defRPr>
            </a:lvl4pPr>
            <a:lvl5pPr marR="0" lvl="4" algn="ctr" rtl="0">
              <a:spcBef>
                <a:spcPts val="0"/>
              </a:spcBef>
              <a:spcAft>
                <a:spcPts val="0"/>
              </a:spcAft>
              <a:buSzPts val="1400"/>
              <a:buNone/>
              <a:defRPr sz="96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96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96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96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96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2af65497161_1_0:notes"/>
          <p:cNvSpPr txBox="1">
            <a:spLocks noGrp="1"/>
          </p:cNvSpPr>
          <p:nvPr>
            <p:ph type="sldNum" idx="12"/>
          </p:nvPr>
        </p:nvSpPr>
        <p:spPr>
          <a:xfrm>
            <a:off x="3803650" y="8775700"/>
            <a:ext cx="2910000" cy="4620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90" name="Google Shape;90;g2af65497161_1_0: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1" name="Google Shape;91;g2af65497161_1_0:notes"/>
          <p:cNvSpPr txBox="1">
            <a:spLocks noGrp="1"/>
          </p:cNvSpPr>
          <p:nvPr>
            <p:ph type="body" idx="1"/>
          </p:nvPr>
        </p:nvSpPr>
        <p:spPr>
          <a:xfrm>
            <a:off x="671513" y="4389438"/>
            <a:ext cx="5372100" cy="4157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779838" y="11183938"/>
            <a:ext cx="42841862" cy="7715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ubTitle" idx="1"/>
          </p:nvPr>
        </p:nvSpPr>
        <p:spPr>
          <a:xfrm>
            <a:off x="7559675" y="20399375"/>
            <a:ext cx="35282188" cy="9201150"/>
          </a:xfrm>
          <a:prstGeom prst="rect">
            <a:avLst/>
          </a:prstGeom>
          <a:noFill/>
          <a:ln>
            <a:noFill/>
          </a:ln>
        </p:spPr>
        <p:txBody>
          <a:bodyPr spcFirstLastPara="1" wrap="square" lIns="91425" tIns="45700" rIns="91425" bIns="45700" anchor="t" anchorCtr="0">
            <a:noAutofit/>
          </a:bodyPr>
          <a:lstStyle>
            <a:lvl1pPr marR="0" lvl="0" algn="ctr" rtl="0">
              <a:spcBef>
                <a:spcPts val="3440"/>
              </a:spcBef>
              <a:spcAft>
                <a:spcPts val="0"/>
              </a:spcAft>
              <a:buClr>
                <a:schemeClr val="dk1"/>
              </a:buClr>
              <a:buSzPts val="17200"/>
              <a:buFont typeface="Arial"/>
              <a:buNone/>
              <a:defRPr sz="17200" b="0" i="0" u="none" strike="noStrike" cap="none">
                <a:solidFill>
                  <a:schemeClr val="dk1"/>
                </a:solidFill>
                <a:latin typeface="Arial"/>
                <a:ea typeface="Arial"/>
                <a:cs typeface="Arial"/>
                <a:sym typeface="Arial"/>
              </a:defRPr>
            </a:lvl1pPr>
            <a:lvl2pPr marR="0" lvl="1" algn="ctr" rtl="0">
              <a:spcBef>
                <a:spcPts val="3000"/>
              </a:spcBef>
              <a:spcAft>
                <a:spcPts val="0"/>
              </a:spcAft>
              <a:buClr>
                <a:schemeClr val="dk1"/>
              </a:buClr>
              <a:buSzPts val="15000"/>
              <a:buFont typeface="Arial"/>
              <a:buNone/>
              <a:defRPr sz="15000" b="0" i="0" u="none" strike="noStrike" cap="none">
                <a:solidFill>
                  <a:schemeClr val="dk1"/>
                </a:solidFill>
                <a:latin typeface="Arial"/>
                <a:ea typeface="Arial"/>
                <a:cs typeface="Arial"/>
                <a:sym typeface="Arial"/>
              </a:defRPr>
            </a:lvl2pPr>
            <a:lvl3pPr marR="0" lvl="2" algn="ctr" rtl="0">
              <a:spcBef>
                <a:spcPts val="2600"/>
              </a:spcBef>
              <a:spcAft>
                <a:spcPts val="0"/>
              </a:spcAft>
              <a:buClr>
                <a:schemeClr val="dk1"/>
              </a:buClr>
              <a:buSzPts val="13000"/>
              <a:buFont typeface="Arial"/>
              <a:buNone/>
              <a:defRPr sz="13000" b="0" i="0" u="none" strike="noStrike" cap="none">
                <a:solidFill>
                  <a:schemeClr val="dk1"/>
                </a:solidFill>
                <a:latin typeface="Arial"/>
                <a:ea typeface="Arial"/>
                <a:cs typeface="Arial"/>
                <a:sym typeface="Arial"/>
              </a:defRPr>
            </a:lvl3pPr>
            <a:lvl4pPr marR="0" lvl="3"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4pPr>
            <a:lvl5pPr marR="0" lvl="4"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5pPr>
            <a:lvl6pPr marR="0" lvl="5"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6pPr>
            <a:lvl7pPr marR="0" lvl="6"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7pPr>
            <a:lvl8pPr marR="0" lvl="7"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8pPr>
            <a:lvl9pPr marR="0" lvl="8" algn="ctr" rtl="0">
              <a:spcBef>
                <a:spcPts val="2140"/>
              </a:spcBef>
              <a:spcAft>
                <a:spcPts val="0"/>
              </a:spcAft>
              <a:buClr>
                <a:schemeClr val="dk1"/>
              </a:buClr>
              <a:buSzPts val="10700"/>
              <a:buFont typeface="Arial"/>
              <a:buNone/>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42" name="Google Shape;42;p11"/>
          <p:cNvSpPr txBox="1">
            <a:spLocks noGrp="1"/>
          </p:cNvSpPr>
          <p:nvPr>
            <p:ph type="body" idx="1"/>
          </p:nvPr>
        </p:nvSpPr>
        <p:spPr>
          <a:xfrm rot="5400000">
            <a:off x="13321507" y="-2402680"/>
            <a:ext cx="23758525" cy="45362812"/>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3"/>
        <p:cNvGrpSpPr/>
        <p:nvPr/>
      </p:nvGrpSpPr>
      <p:grpSpPr>
        <a:xfrm>
          <a:off x="0" y="0"/>
          <a:ext cx="0" cy="0"/>
          <a:chOff x="0" y="0"/>
          <a:chExt cx="0" cy="0"/>
        </a:xfrm>
      </p:grpSpPr>
      <p:sp>
        <p:nvSpPr>
          <p:cNvPr id="44" name="Google Shape;44;p12"/>
          <p:cNvSpPr txBox="1">
            <a:spLocks noGrp="1"/>
          </p:cNvSpPr>
          <p:nvPr>
            <p:ph type="title"/>
          </p:nvPr>
        </p:nvSpPr>
        <p:spPr>
          <a:xfrm rot="5400000">
            <a:off x="26854150" y="11129963"/>
            <a:ext cx="30716538" cy="11339512"/>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45" name="Google Shape;45;p12"/>
          <p:cNvSpPr txBox="1">
            <a:spLocks noGrp="1"/>
          </p:cNvSpPr>
          <p:nvPr>
            <p:ph type="body" idx="1"/>
          </p:nvPr>
        </p:nvSpPr>
        <p:spPr>
          <a:xfrm rot="5400000">
            <a:off x="4096544" y="-135731"/>
            <a:ext cx="30716538" cy="33870900"/>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5" name="Google Shape;15;p3"/>
          <p:cNvSpPr txBox="1">
            <a:spLocks noGrp="1"/>
          </p:cNvSpPr>
          <p:nvPr>
            <p:ph type="body" idx="1"/>
          </p:nvPr>
        </p:nvSpPr>
        <p:spPr>
          <a:xfrm>
            <a:off x="2519363" y="8399463"/>
            <a:ext cx="45362812" cy="23758525"/>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a:buChar char="•"/>
              <a:defRPr sz="17200" b="0" i="0" u="none" strike="noStrike" cap="none">
                <a:solidFill>
                  <a:schemeClr val="dk1"/>
                </a:solidFill>
                <a:latin typeface="Arial"/>
                <a:ea typeface="Arial"/>
                <a:cs typeface="Arial"/>
                <a:sym typeface="Arial"/>
              </a:defRPr>
            </a:lvl1pPr>
            <a:lvl2pPr marL="914400" marR="0" lvl="1" indent="-1181100" algn="l" rtl="0">
              <a:spcBef>
                <a:spcPts val="3000"/>
              </a:spcBef>
              <a:spcAft>
                <a:spcPts val="0"/>
              </a:spcAft>
              <a:buClr>
                <a:schemeClr val="dk1"/>
              </a:buClr>
              <a:buSzPts val="15000"/>
              <a:buFont typeface="Arial"/>
              <a:buChar char="–"/>
              <a:defRPr sz="15000" b="0" i="0" u="none" strike="noStrike" cap="none">
                <a:solidFill>
                  <a:schemeClr val="dk1"/>
                </a:solidFill>
                <a:latin typeface="Arial"/>
                <a:ea typeface="Arial"/>
                <a:cs typeface="Arial"/>
                <a:sym typeface="Arial"/>
              </a:defRPr>
            </a:lvl2pPr>
            <a:lvl3pPr marL="1371600" marR="0" lvl="2" indent="-1054100" algn="l" rtl="0">
              <a:spcBef>
                <a:spcPts val="2600"/>
              </a:spcBef>
              <a:spcAft>
                <a:spcPts val="0"/>
              </a:spcAft>
              <a:buClr>
                <a:schemeClr val="dk1"/>
              </a:buClr>
              <a:buSzPts val="13000"/>
              <a:buFont typeface="Arial"/>
              <a:buChar char="•"/>
              <a:defRPr sz="13000" b="0" i="0" u="none" strike="noStrike" cap="none">
                <a:solidFill>
                  <a:schemeClr val="dk1"/>
                </a:solidFill>
                <a:latin typeface="Arial"/>
                <a:ea typeface="Arial"/>
                <a:cs typeface="Arial"/>
                <a:sym typeface="Arial"/>
              </a:defRPr>
            </a:lvl3pPr>
            <a:lvl4pPr marL="1828800" marR="0" lvl="3"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4pPr>
            <a:lvl5pPr marL="2286000" marR="0" lvl="4"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5pPr>
            <a:lvl6pPr marL="2743200" marR="0" lvl="5"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6pPr>
            <a:lvl7pPr marL="3200400" marR="0" lvl="6"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7pPr>
            <a:lvl8pPr marL="3657600" marR="0" lvl="7"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8pPr>
            <a:lvl9pPr marL="4114800" marR="0" lvl="8" indent="-908050" algn="l" rtl="0">
              <a:spcBef>
                <a:spcPts val="2140"/>
              </a:spcBef>
              <a:spcAft>
                <a:spcPts val="0"/>
              </a:spcAft>
              <a:buClr>
                <a:schemeClr val="dk1"/>
              </a:buClr>
              <a:buSzPts val="10700"/>
              <a:buFont typeface="Arial"/>
              <a:buChar char="»"/>
              <a:defRPr sz="107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981450" y="23133050"/>
            <a:ext cx="42841863" cy="7150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18" name="Google Shape;18;p4"/>
          <p:cNvSpPr txBox="1">
            <a:spLocks noGrp="1"/>
          </p:cNvSpPr>
          <p:nvPr>
            <p:ph type="body" idx="1"/>
          </p:nvPr>
        </p:nvSpPr>
        <p:spPr>
          <a:xfrm>
            <a:off x="3981450" y="15257463"/>
            <a:ext cx="42841863" cy="7875587"/>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21" name="Google Shape;21;p5"/>
          <p:cNvSpPr txBox="1">
            <a:spLocks noGrp="1"/>
          </p:cNvSpPr>
          <p:nvPr>
            <p:ph type="body" idx="1"/>
          </p:nvPr>
        </p:nvSpPr>
        <p:spPr>
          <a:xfrm>
            <a:off x="2519363" y="8399463"/>
            <a:ext cx="22604412"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2" name="Google Shape;22;p5"/>
          <p:cNvSpPr txBox="1">
            <a:spLocks noGrp="1"/>
          </p:cNvSpPr>
          <p:nvPr>
            <p:ph type="body" idx="2"/>
          </p:nvPr>
        </p:nvSpPr>
        <p:spPr>
          <a:xfrm>
            <a:off x="25276175" y="8399463"/>
            <a:ext cx="22606000"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25" name="Google Shape;25;p6"/>
          <p:cNvSpPr txBox="1">
            <a:spLocks noGrp="1"/>
          </p:cNvSpPr>
          <p:nvPr>
            <p:ph type="body" idx="1"/>
          </p:nvPr>
        </p:nvSpPr>
        <p:spPr>
          <a:xfrm>
            <a:off x="2519363" y="8058150"/>
            <a:ext cx="22269450"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6" name="Google Shape;26;p6"/>
          <p:cNvSpPr txBox="1">
            <a:spLocks noGrp="1"/>
          </p:cNvSpPr>
          <p:nvPr>
            <p:ph type="body" idx="2"/>
          </p:nvPr>
        </p:nvSpPr>
        <p:spPr>
          <a:xfrm>
            <a:off x="2519363" y="11417300"/>
            <a:ext cx="22269450"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7" name="Google Shape;27;p6"/>
          <p:cNvSpPr txBox="1">
            <a:spLocks noGrp="1"/>
          </p:cNvSpPr>
          <p:nvPr>
            <p:ph type="body" idx="3"/>
          </p:nvPr>
        </p:nvSpPr>
        <p:spPr>
          <a:xfrm>
            <a:off x="25603200" y="8058150"/>
            <a:ext cx="22278975"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4"/>
          </p:nvPr>
        </p:nvSpPr>
        <p:spPr>
          <a:xfrm>
            <a:off x="25603200" y="11417300"/>
            <a:ext cx="22278975"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2519363" y="1433513"/>
            <a:ext cx="16583025" cy="60991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34" name="Google Shape;34;p9"/>
          <p:cNvSpPr txBox="1">
            <a:spLocks noGrp="1"/>
          </p:cNvSpPr>
          <p:nvPr>
            <p:ph type="body" idx="1"/>
          </p:nvPr>
        </p:nvSpPr>
        <p:spPr>
          <a:xfrm>
            <a:off x="19705638" y="1433513"/>
            <a:ext cx="28176537" cy="30724475"/>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5" name="Google Shape;35;p9"/>
          <p:cNvSpPr txBox="1">
            <a:spLocks noGrp="1"/>
          </p:cNvSpPr>
          <p:nvPr>
            <p:ph type="body" idx="2"/>
          </p:nvPr>
        </p:nvSpPr>
        <p:spPr>
          <a:xfrm>
            <a:off x="2519363" y="7532688"/>
            <a:ext cx="16583025" cy="246253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9879013" y="25199975"/>
            <a:ext cx="30240287" cy="29749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37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37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37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37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37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37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37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3700" b="0" i="0" u="none" strike="noStrike" cap="none">
                <a:solidFill>
                  <a:schemeClr val="dk2"/>
                </a:solidFill>
                <a:latin typeface="Arial"/>
                <a:ea typeface="Arial"/>
                <a:cs typeface="Arial"/>
                <a:sym typeface="Arial"/>
              </a:defRPr>
            </a:lvl9pPr>
          </a:lstStyle>
          <a:p>
            <a:endParaRPr/>
          </a:p>
        </p:txBody>
      </p:sp>
      <p:sp>
        <p:nvSpPr>
          <p:cNvPr id="38" name="Google Shape;38;p10"/>
          <p:cNvSpPr>
            <a:spLocks noGrp="1"/>
          </p:cNvSpPr>
          <p:nvPr>
            <p:ph type="pic" idx="2"/>
          </p:nvPr>
        </p:nvSpPr>
        <p:spPr>
          <a:xfrm>
            <a:off x="9879013" y="3216275"/>
            <a:ext cx="30240287" cy="21599525"/>
          </a:xfrm>
          <a:prstGeom prst="rect">
            <a:avLst/>
          </a:prstGeom>
          <a:noFill/>
          <a:ln>
            <a:noFill/>
          </a:ln>
        </p:spPr>
      </p:sp>
      <p:sp>
        <p:nvSpPr>
          <p:cNvPr id="39" name="Google Shape;39;p10"/>
          <p:cNvSpPr txBox="1">
            <a:spLocks noGrp="1"/>
          </p:cNvSpPr>
          <p:nvPr>
            <p:ph type="body" idx="1"/>
          </p:nvPr>
        </p:nvSpPr>
        <p:spPr>
          <a:xfrm>
            <a:off x="9879013" y="28174950"/>
            <a:ext cx="30240287" cy="4224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hyperlink" Target="https://sites.google.com/view/uhieforstudents" TargetMode="External"/><Relationship Id="rId7" Type="http://schemas.openxmlformats.org/officeDocument/2006/relationships/hyperlink" Target="https://www.globes.co.il/news/article.aspx?did=1001252152" TargetMode="External"/><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who.int/news-room/fact-sheets/detail/climate-change-and-health" TargetMode="External"/><Relationship Id="rId11" Type="http://schemas.openxmlformats.org/officeDocument/2006/relationships/image" Target="../media/image4.png"/><Relationship Id="rId5" Type="http://schemas.openxmlformats.org/officeDocument/2006/relationships/hyperlink" Target="https://www.epa.gov/heatislands" TargetMode="External"/><Relationship Id="rId10" Type="http://schemas.openxmlformats.org/officeDocument/2006/relationships/image" Target="../media/image3.png"/><Relationship Id="rId4" Type="http://schemas.openxmlformats.org/officeDocument/2006/relationships/hyperlink" Target="https://www.globe.gov/web/surface-temperature-field-campaign" TargetMode="External"/><Relationship Id="rId9" Type="http://schemas.openxmlformats.org/officeDocument/2006/relationships/image" Target="../media/image2.jpg"/><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p:nvPr/>
        </p:nvSpPr>
        <p:spPr>
          <a:xfrm>
            <a:off x="37963397" y="25787714"/>
            <a:ext cx="11934600" cy="9623175"/>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a:ea typeface="Arial"/>
              <a:cs typeface="Arial"/>
              <a:sym typeface="Arial"/>
            </a:endParaRPr>
          </a:p>
        </p:txBody>
      </p:sp>
      <p:sp>
        <p:nvSpPr>
          <p:cNvPr id="94" name="Google Shape;94;p14"/>
          <p:cNvSpPr/>
          <p:nvPr/>
        </p:nvSpPr>
        <p:spPr>
          <a:xfrm>
            <a:off x="12773101" y="7502275"/>
            <a:ext cx="11899800" cy="282474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a:ea typeface="Arial"/>
              <a:cs typeface="Arial"/>
              <a:sym typeface="Arial"/>
            </a:endParaRPr>
          </a:p>
        </p:txBody>
      </p:sp>
      <p:sp>
        <p:nvSpPr>
          <p:cNvPr id="95" name="Google Shape;95;p14"/>
          <p:cNvSpPr/>
          <p:nvPr/>
        </p:nvSpPr>
        <p:spPr>
          <a:xfrm>
            <a:off x="25376188" y="7072313"/>
            <a:ext cx="11899800" cy="13066162"/>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rgbClr val="000000"/>
              </a:buClr>
              <a:buFont typeface="Arial"/>
              <a:buNone/>
            </a:pPr>
            <a:endParaRPr sz="9600" b="0" i="0" u="none" strike="noStrike" cap="none">
              <a:solidFill>
                <a:schemeClr val="dk1"/>
              </a:solidFill>
              <a:latin typeface="Arial"/>
              <a:ea typeface="Arial"/>
              <a:cs typeface="Arial"/>
              <a:sym typeface="Arial"/>
            </a:endParaRPr>
          </a:p>
        </p:txBody>
      </p:sp>
      <p:sp>
        <p:nvSpPr>
          <p:cNvPr id="96" name="Google Shape;96;p14"/>
          <p:cNvSpPr txBox="1"/>
          <p:nvPr/>
        </p:nvSpPr>
        <p:spPr>
          <a:xfrm>
            <a:off x="13235863" y="7284650"/>
            <a:ext cx="11288700" cy="256680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a:solidFill>
                  <a:schemeClr val="dk1"/>
                </a:solidFill>
                <a:latin typeface="Helvetica Neue"/>
                <a:ea typeface="Helvetica Neue"/>
                <a:cs typeface="Helvetica Neue"/>
                <a:sym typeface="Helvetica Neue"/>
              </a:rPr>
              <a:t>Research Methods</a:t>
            </a:r>
            <a:br>
              <a:rPr lang="en-US" sz="8000" b="1" i="0" u="none" strike="noStrike" cap="none">
                <a:solidFill>
                  <a:schemeClr val="dk1"/>
                </a:solidFill>
                <a:latin typeface="Helvetica Neue"/>
                <a:ea typeface="Helvetica Neue"/>
                <a:cs typeface="Helvetica Neue"/>
                <a:sym typeface="Helvetica Neue"/>
              </a:rPr>
            </a:br>
            <a:endParaRPr sz="8000" b="1" i="0" u="none" strike="noStrike" cap="none">
              <a:solidFill>
                <a:schemeClr val="dk1"/>
              </a:solidFill>
              <a:latin typeface="Helvetica Neue"/>
              <a:ea typeface="Helvetica Neue"/>
              <a:cs typeface="Helvetica Neue"/>
              <a:sym typeface="Helvetica Neue"/>
            </a:endParaRPr>
          </a:p>
        </p:txBody>
      </p:sp>
      <p:sp>
        <p:nvSpPr>
          <p:cNvPr id="97" name="Google Shape;97;p14"/>
          <p:cNvSpPr/>
          <p:nvPr/>
        </p:nvSpPr>
        <p:spPr>
          <a:xfrm>
            <a:off x="787400" y="1199407"/>
            <a:ext cx="48826800" cy="5103300"/>
          </a:xfrm>
          <a:prstGeom prst="roundRect">
            <a:avLst>
              <a:gd name="adj" fmla="val 10870"/>
            </a:avLst>
          </a:prstGeom>
          <a:gradFill>
            <a:gsLst>
              <a:gs pos="0">
                <a:srgbClr val="A7C4FF"/>
              </a:gs>
              <a:gs pos="100000">
                <a:schemeClr val="lt1"/>
              </a:gs>
            </a:gsLst>
            <a:lin ang="5400012" scaled="0"/>
          </a:gradFill>
          <a:ln w="9525" cap="flat" cmpd="sng">
            <a:solidFill>
              <a:schemeClr val="dk1"/>
            </a:solidFill>
            <a:prstDash val="solid"/>
            <a:round/>
            <a:headEnd type="none" w="sm" len="sm"/>
            <a:tailEnd type="none" w="sm" len="sm"/>
          </a:ln>
        </p:spPr>
        <p:txBody>
          <a:bodyPr spcFirstLastPara="1" wrap="square" lIns="102825" tIns="51425" rIns="102825" bIns="51425" anchor="ctr" anchorCtr="0">
            <a:noAutofit/>
          </a:bodyPr>
          <a:lstStyle/>
          <a:p>
            <a:pPr marL="0" marR="0" lvl="0" indent="0" algn="ctr" rtl="0">
              <a:spcBef>
                <a:spcPts val="0"/>
              </a:spcBef>
              <a:spcAft>
                <a:spcPts val="0"/>
              </a:spcAft>
              <a:buNone/>
            </a:pPr>
            <a:endParaRPr sz="9600" b="0" i="0" u="none" strike="noStrike" cap="none">
              <a:solidFill>
                <a:schemeClr val="lt1"/>
              </a:solidFill>
              <a:latin typeface="Arial"/>
              <a:ea typeface="Arial"/>
              <a:cs typeface="Arial"/>
              <a:sym typeface="Arial"/>
            </a:endParaRPr>
          </a:p>
        </p:txBody>
      </p:sp>
      <p:sp>
        <p:nvSpPr>
          <p:cNvPr id="98" name="Google Shape;98;p14"/>
          <p:cNvSpPr txBox="1"/>
          <p:nvPr/>
        </p:nvSpPr>
        <p:spPr>
          <a:xfrm>
            <a:off x="2543175" y="1721275"/>
            <a:ext cx="38003100" cy="4285800"/>
          </a:xfrm>
          <a:prstGeom prst="rect">
            <a:avLst/>
          </a:prstGeom>
          <a:noFill/>
          <a:ln>
            <a:noFill/>
          </a:ln>
        </p:spPr>
        <p:txBody>
          <a:bodyPr spcFirstLastPara="1" wrap="square" lIns="102825" tIns="51425" rIns="102825" bIns="51425" anchor="t" anchorCtr="0">
            <a:normAutofit fontScale="70000" lnSpcReduction="20000"/>
          </a:bodyPr>
          <a:lstStyle/>
          <a:p>
            <a:pPr marL="0" marR="63500" lvl="0" indent="-88900" algn="ctr" rtl="1">
              <a:lnSpc>
                <a:spcPct val="115000"/>
              </a:lnSpc>
              <a:spcBef>
                <a:spcPts val="0"/>
              </a:spcBef>
              <a:spcAft>
                <a:spcPts val="0"/>
              </a:spcAft>
              <a:buClr>
                <a:schemeClr val="dk1"/>
              </a:buClr>
              <a:buSzPts val="770"/>
              <a:buFont typeface="Arial"/>
              <a:buNone/>
            </a:pPr>
            <a:r>
              <a:rPr lang="en-US" sz="9000" b="1">
                <a:solidFill>
                  <a:schemeClr val="dk1"/>
                </a:solidFill>
                <a:highlight>
                  <a:srgbClr val="FFFFFF"/>
                </a:highlight>
              </a:rPr>
              <a:t>what is the relation between the type of surface and the temperature reflected from it</a:t>
            </a:r>
            <a:endParaRPr sz="9000" b="1">
              <a:solidFill>
                <a:schemeClr val="dk1"/>
              </a:solidFill>
              <a:highlight>
                <a:srgbClr val="FFFFFF"/>
              </a:highlight>
            </a:endParaRPr>
          </a:p>
          <a:p>
            <a:pPr marL="0" lvl="0" indent="0" algn="l" rtl="0">
              <a:lnSpc>
                <a:spcPct val="115000"/>
              </a:lnSpc>
              <a:spcBef>
                <a:spcPts val="1200"/>
              </a:spcBef>
              <a:spcAft>
                <a:spcPts val="0"/>
              </a:spcAft>
              <a:buClr>
                <a:schemeClr val="dk1"/>
              </a:buClr>
              <a:buSzPts val="770"/>
              <a:buFont typeface="Arial"/>
              <a:buNone/>
            </a:pPr>
            <a:endParaRPr sz="10000">
              <a:solidFill>
                <a:schemeClr val="dk1"/>
              </a:solidFill>
            </a:endParaRPr>
          </a:p>
          <a:p>
            <a:pPr marL="0" marR="0" lvl="0" indent="0" algn="ctr" rtl="0">
              <a:spcBef>
                <a:spcPts val="0"/>
              </a:spcBef>
              <a:spcAft>
                <a:spcPts val="0"/>
              </a:spcAft>
              <a:buNone/>
            </a:pPr>
            <a:r>
              <a:rPr lang="en-US" sz="9000" b="1">
                <a:solidFill>
                  <a:schemeClr val="dk1"/>
                </a:solidFill>
              </a:rPr>
              <a:t>Nazareth Baptist school</a:t>
            </a:r>
            <a:endParaRPr sz="9000" b="1">
              <a:solidFill>
                <a:schemeClr val="dk1"/>
              </a:solidFill>
              <a:latin typeface="Helvetica Neue"/>
              <a:ea typeface="Helvetica Neue"/>
              <a:cs typeface="Helvetica Neue"/>
              <a:sym typeface="Helvetica Neue"/>
            </a:endParaRPr>
          </a:p>
          <a:p>
            <a:pPr marL="0" lvl="0" indent="0" algn="ctr" rtl="1">
              <a:lnSpc>
                <a:spcPct val="115000"/>
              </a:lnSpc>
              <a:spcBef>
                <a:spcPts val="1200"/>
              </a:spcBef>
              <a:spcAft>
                <a:spcPts val="0"/>
              </a:spcAft>
              <a:buClr>
                <a:schemeClr val="dk1"/>
              </a:buClr>
              <a:buSzPct val="81481"/>
              <a:buFont typeface="Arial"/>
              <a:buNone/>
            </a:pPr>
            <a:r>
              <a:rPr lang="en-US" sz="1350" b="1">
                <a:solidFill>
                  <a:schemeClr val="dk1"/>
                </a:solidFill>
                <a:highlight>
                  <a:srgbClr val="FFFFFF"/>
                </a:highlight>
              </a:rPr>
              <a:t> </a:t>
            </a:r>
            <a:endParaRPr sz="1350" b="1">
              <a:solidFill>
                <a:schemeClr val="dk1"/>
              </a:solidFill>
              <a:highlight>
                <a:srgbClr val="FFFFFF"/>
              </a:highlight>
            </a:endParaRPr>
          </a:p>
          <a:p>
            <a:pPr marL="0" marR="0" lvl="0" indent="0" algn="ctr" rtl="0">
              <a:spcBef>
                <a:spcPts val="1200"/>
              </a:spcBef>
              <a:spcAft>
                <a:spcPts val="0"/>
              </a:spcAft>
              <a:buNone/>
            </a:pPr>
            <a:r>
              <a:rPr lang="en-US" sz="9000" b="1">
                <a:solidFill>
                  <a:schemeClr val="dk1"/>
                </a:solidFill>
              </a:rPr>
              <a:t>9</a:t>
            </a:r>
            <a:r>
              <a:rPr lang="en-US" sz="9000" b="1" baseline="30000">
                <a:solidFill>
                  <a:schemeClr val="dk1"/>
                </a:solidFill>
              </a:rPr>
              <a:t>th</a:t>
            </a:r>
            <a:r>
              <a:rPr lang="en-US" sz="9000" b="1">
                <a:solidFill>
                  <a:schemeClr val="dk1"/>
                </a:solidFill>
              </a:rPr>
              <a:t> grade students (Raya, Aleen, Jude)</a:t>
            </a:r>
            <a:endParaRPr sz="9000" b="1">
              <a:solidFill>
                <a:schemeClr val="dk1"/>
              </a:solidFill>
              <a:latin typeface="Helvetica Neue"/>
              <a:ea typeface="Helvetica Neue"/>
              <a:cs typeface="Helvetica Neue"/>
              <a:sym typeface="Helvetica Neue"/>
            </a:endParaRPr>
          </a:p>
        </p:txBody>
      </p:sp>
      <p:sp>
        <p:nvSpPr>
          <p:cNvPr id="99" name="Google Shape;99;p14"/>
          <p:cNvSpPr txBox="1"/>
          <p:nvPr/>
        </p:nvSpPr>
        <p:spPr>
          <a:xfrm>
            <a:off x="1761438" y="3194274"/>
            <a:ext cx="4716300" cy="2812800"/>
          </a:xfrm>
          <a:prstGeom prst="rect">
            <a:avLst/>
          </a:prstGeom>
          <a:solidFill>
            <a:srgbClr val="92D050"/>
          </a:solid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800" b="1" i="1" u="none" strike="noStrike" cap="none">
                <a:solidFill>
                  <a:schemeClr val="dk1"/>
                </a:solidFill>
                <a:latin typeface="Arial"/>
                <a:ea typeface="Arial"/>
                <a:cs typeface="Arial"/>
                <a:sym typeface="Arial"/>
              </a:rPr>
              <a:t>School Logo</a:t>
            </a:r>
            <a:endParaRPr sz="3100" b="0" i="0" u="none" strike="noStrike" cap="none">
              <a:solidFill>
                <a:srgbClr val="FF0000"/>
              </a:solidFill>
              <a:latin typeface="Arial"/>
              <a:ea typeface="Arial"/>
              <a:cs typeface="Arial"/>
              <a:sym typeface="Arial"/>
            </a:endParaRPr>
          </a:p>
        </p:txBody>
      </p:sp>
      <p:sp>
        <p:nvSpPr>
          <p:cNvPr id="100" name="Google Shape;100;p14"/>
          <p:cNvSpPr txBox="1"/>
          <p:nvPr/>
        </p:nvSpPr>
        <p:spPr>
          <a:xfrm>
            <a:off x="37522900" y="26017933"/>
            <a:ext cx="11922000" cy="133530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Helvetica Neue"/>
                <a:ea typeface="Helvetica Neue"/>
                <a:cs typeface="Helvetica Neue"/>
                <a:sym typeface="Helvetica Neue"/>
              </a:rPr>
              <a:t>Bibliography</a:t>
            </a:r>
            <a:endParaRPr dirty="0"/>
          </a:p>
        </p:txBody>
      </p:sp>
      <p:sp>
        <p:nvSpPr>
          <p:cNvPr id="101" name="Google Shape;101;p14"/>
          <p:cNvSpPr txBox="1"/>
          <p:nvPr/>
        </p:nvSpPr>
        <p:spPr>
          <a:xfrm>
            <a:off x="13287000" y="8867475"/>
            <a:ext cx="11370300" cy="16920239"/>
          </a:xfrm>
          <a:prstGeom prst="rect">
            <a:avLst/>
          </a:prstGeom>
          <a:noFill/>
          <a:ln>
            <a:noFill/>
          </a:ln>
        </p:spPr>
        <p:txBody>
          <a:bodyPr spcFirstLastPara="1" wrap="square" lIns="68800" tIns="34400" rIns="68800" bIns="34400" anchor="t" anchorCtr="0">
            <a:spAutoFit/>
          </a:bodyPr>
          <a:lstStyle/>
          <a:p>
            <a:pPr marL="742950" marR="0" lvl="1" indent="-285750" algn="l" rtl="0">
              <a:spcBef>
                <a:spcPts val="0"/>
              </a:spcBef>
              <a:spcAft>
                <a:spcPts val="0"/>
              </a:spcAft>
              <a:buNone/>
            </a:pPr>
            <a:endParaRPr dirty="0"/>
          </a:p>
          <a:p>
            <a:pPr marL="0" lvl="0" indent="-457200" algn="l" rtl="0">
              <a:lnSpc>
                <a:spcPct val="115000"/>
              </a:lnSpc>
              <a:spcBef>
                <a:spcPts val="1200"/>
              </a:spcBef>
              <a:spcAft>
                <a:spcPts val="0"/>
              </a:spcAft>
              <a:buClr>
                <a:schemeClr val="dk1"/>
              </a:buClr>
              <a:buSzPts val="1100"/>
              <a:buFont typeface="Arial"/>
              <a:buNone/>
            </a:pPr>
            <a:r>
              <a:rPr lang="en-US" sz="3200" b="1" dirty="0">
                <a:solidFill>
                  <a:schemeClr val="dk1"/>
                </a:solidFill>
                <a:latin typeface="Garamond"/>
                <a:ea typeface="Garamond"/>
                <a:cs typeface="Garamond"/>
                <a:sym typeface="Garamond"/>
              </a:rPr>
              <a:t>GLOBE Badges</a:t>
            </a:r>
            <a:endParaRPr sz="3200" b="1" dirty="0">
              <a:solidFill>
                <a:schemeClr val="dk1"/>
              </a:solidFill>
              <a:latin typeface="Garamond"/>
              <a:ea typeface="Garamond"/>
              <a:cs typeface="Garamond"/>
              <a:sym typeface="Garamond"/>
            </a:endParaRPr>
          </a:p>
          <a:p>
            <a:pPr marL="0" lvl="0" indent="-457200" algn="l" rtl="0">
              <a:lnSpc>
                <a:spcPct val="115000"/>
              </a:lnSpc>
              <a:spcBef>
                <a:spcPts val="1200"/>
              </a:spcBef>
              <a:spcAft>
                <a:spcPts val="0"/>
              </a:spcAft>
              <a:buClr>
                <a:schemeClr val="dk1"/>
              </a:buClr>
              <a:buSzPts val="1100"/>
              <a:buFont typeface="Arial"/>
              <a:buNone/>
            </a:pPr>
            <a:r>
              <a:rPr lang="en-US" sz="3200" dirty="0">
                <a:solidFill>
                  <a:schemeClr val="dk1"/>
                </a:solidFill>
                <a:latin typeface="Garamond"/>
                <a:ea typeface="Garamond"/>
                <a:cs typeface="Garamond"/>
                <a:sym typeface="Garamond"/>
              </a:rPr>
              <a:t>Be a </a:t>
            </a:r>
            <a:r>
              <a:rPr lang="en-US" sz="3200" b="1" dirty="0">
                <a:solidFill>
                  <a:schemeClr val="dk1"/>
                </a:solidFill>
                <a:latin typeface="Garamond"/>
                <a:ea typeface="Garamond"/>
                <a:cs typeface="Garamond"/>
                <a:sym typeface="Garamond"/>
              </a:rPr>
              <a:t>Data Scientist</a:t>
            </a:r>
            <a:endParaRPr sz="3200" b="1" dirty="0">
              <a:solidFill>
                <a:schemeClr val="dk1"/>
              </a:solidFill>
              <a:latin typeface="Garamond"/>
              <a:ea typeface="Garamond"/>
              <a:cs typeface="Garamond"/>
              <a:sym typeface="Garamond"/>
            </a:endParaRPr>
          </a:p>
          <a:p>
            <a:pPr marL="0" lvl="0" indent="-457200" algn="l" rtl="0">
              <a:lnSpc>
                <a:spcPct val="115000"/>
              </a:lnSpc>
              <a:spcBef>
                <a:spcPts val="1200"/>
              </a:spcBef>
              <a:spcAft>
                <a:spcPts val="0"/>
              </a:spcAft>
              <a:buClr>
                <a:schemeClr val="dk1"/>
              </a:buClr>
              <a:buSzPts val="1100"/>
              <a:buFont typeface="Arial"/>
              <a:buNone/>
            </a:pPr>
            <a:r>
              <a:rPr lang="en-US" sz="3200" dirty="0">
                <a:solidFill>
                  <a:schemeClr val="dk1"/>
                </a:solidFill>
                <a:latin typeface="Garamond"/>
                <a:ea typeface="Garamond"/>
                <a:cs typeface="Garamond"/>
                <a:sym typeface="Garamond"/>
              </a:rPr>
              <a:t>As scientists we collected data and measured the temperature of each surface and analyzed them. We calculated the average of the temperature of each surface. We created a graph of the results, that helped us reach the conclusions. And the conclusion helped us find a solution for urban heat and global warming to make an impact.</a:t>
            </a:r>
            <a:endParaRPr sz="3200" dirty="0">
              <a:solidFill>
                <a:schemeClr val="dk1"/>
              </a:solidFill>
              <a:latin typeface="Garamond"/>
              <a:ea typeface="Garamond"/>
              <a:cs typeface="Garamond"/>
              <a:sym typeface="Garamond"/>
            </a:endParaRPr>
          </a:p>
          <a:p>
            <a:pPr marL="0" lvl="0" indent="-457200" algn="l" rtl="0">
              <a:lnSpc>
                <a:spcPct val="115000"/>
              </a:lnSpc>
              <a:spcBef>
                <a:spcPts val="1200"/>
              </a:spcBef>
              <a:spcAft>
                <a:spcPts val="0"/>
              </a:spcAft>
              <a:buClr>
                <a:schemeClr val="dk1"/>
              </a:buClr>
              <a:buSzPts val="1100"/>
              <a:buFont typeface="Arial"/>
              <a:buNone/>
            </a:pPr>
            <a:r>
              <a:rPr lang="en-US" sz="3200" dirty="0">
                <a:solidFill>
                  <a:schemeClr val="dk1"/>
                </a:solidFill>
                <a:latin typeface="Garamond"/>
                <a:ea typeface="Garamond"/>
                <a:cs typeface="Garamond"/>
                <a:sym typeface="Garamond"/>
              </a:rPr>
              <a:t>Be an </a:t>
            </a:r>
            <a:r>
              <a:rPr lang="en-US" sz="3200" b="1" dirty="0">
                <a:solidFill>
                  <a:schemeClr val="dk1"/>
                </a:solidFill>
                <a:latin typeface="Garamond"/>
                <a:ea typeface="Garamond"/>
                <a:cs typeface="Garamond"/>
                <a:sym typeface="Garamond"/>
              </a:rPr>
              <a:t>Engineer</a:t>
            </a:r>
            <a:endParaRPr sz="3200" b="1" dirty="0">
              <a:solidFill>
                <a:schemeClr val="dk1"/>
              </a:solidFill>
              <a:latin typeface="Garamond"/>
              <a:ea typeface="Garamond"/>
              <a:cs typeface="Garamond"/>
              <a:sym typeface="Garamond"/>
            </a:endParaRPr>
          </a:p>
          <a:p>
            <a:pPr marL="0" lvl="0" indent="-457200" algn="l" rtl="0">
              <a:lnSpc>
                <a:spcPct val="115000"/>
              </a:lnSpc>
              <a:spcBef>
                <a:spcPts val="1200"/>
              </a:spcBef>
              <a:spcAft>
                <a:spcPts val="0"/>
              </a:spcAft>
              <a:buClr>
                <a:schemeClr val="dk1"/>
              </a:buClr>
              <a:buSzPts val="1100"/>
              <a:buFont typeface="Arial"/>
              <a:buNone/>
            </a:pPr>
            <a:r>
              <a:rPr lang="en-US" sz="3200" dirty="0">
                <a:solidFill>
                  <a:schemeClr val="dk1"/>
                </a:solidFill>
                <a:latin typeface="Garamond"/>
                <a:ea typeface="Garamond"/>
                <a:cs typeface="Garamond"/>
                <a:sym typeface="Garamond"/>
              </a:rPr>
              <a:t>As engineers we want to find solutions for urban heat and global warming through engineering. In addition to that we also want to optimize a design to address the problem. We want to buy and put solar cells on the school’s roofs so that it can absorb the heat and reduce it and the sun’s radiation from reaching the surfaces.</a:t>
            </a:r>
            <a:endParaRPr sz="3200" dirty="0">
              <a:solidFill>
                <a:schemeClr val="dk1"/>
              </a:solidFill>
              <a:latin typeface="Garamond"/>
              <a:ea typeface="Garamond"/>
              <a:cs typeface="Garamond"/>
              <a:sym typeface="Garamond"/>
            </a:endParaRPr>
          </a:p>
          <a:p>
            <a:pPr marL="0" lvl="0" indent="-457200" algn="l" rtl="0">
              <a:lnSpc>
                <a:spcPct val="115000"/>
              </a:lnSpc>
              <a:spcBef>
                <a:spcPts val="1200"/>
              </a:spcBef>
              <a:spcAft>
                <a:spcPts val="0"/>
              </a:spcAft>
              <a:buClr>
                <a:schemeClr val="dk1"/>
              </a:buClr>
              <a:buSzPts val="1100"/>
              <a:buFont typeface="Arial"/>
              <a:buNone/>
            </a:pPr>
            <a:r>
              <a:rPr lang="en-US" sz="3200" b="1" dirty="0">
                <a:solidFill>
                  <a:schemeClr val="dk1"/>
                </a:solidFill>
                <a:latin typeface="Garamond"/>
                <a:ea typeface="Garamond"/>
                <a:cs typeface="Garamond"/>
                <a:sym typeface="Garamond"/>
              </a:rPr>
              <a:t>Make an Impact</a:t>
            </a:r>
            <a:endParaRPr sz="3200" b="1"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r>
              <a:rPr lang="en-US" sz="3200" dirty="0">
                <a:solidFill>
                  <a:schemeClr val="dk1"/>
                </a:solidFill>
                <a:latin typeface="Garamond"/>
                <a:ea typeface="Garamond"/>
                <a:cs typeface="Garamond"/>
                <a:sym typeface="Garamond"/>
              </a:rPr>
              <a:t>As scientists that want to make an impact, we want to recommend the school’s council and community to use solar cells, plant more trees, use surfaces that reflect the most heat and radiation such as rock(marble) and lessen the use of surfaces that absorbs the most heat such as asphalt and concrete. </a:t>
            </a:r>
          </a:p>
          <a:p>
            <a:pPr marL="0" lvl="0" indent="0" algn="l" rtl="0">
              <a:lnSpc>
                <a:spcPct val="115000"/>
              </a:lnSpc>
              <a:spcBef>
                <a:spcPts val="1200"/>
              </a:spcBef>
              <a:spcAft>
                <a:spcPts val="0"/>
              </a:spcAft>
              <a:buClr>
                <a:schemeClr val="dk1"/>
              </a:buClr>
              <a:buSzPts val="1100"/>
              <a:buFont typeface="Arial"/>
              <a:buNone/>
            </a:pPr>
            <a:endParaRPr lang="en-US" sz="32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endParaRPr lang="en-US" sz="32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endParaRPr lang="en-US" sz="32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endParaRPr lang="en-US" sz="32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endParaRPr lang="en-US" sz="32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Clr>
                <a:schemeClr val="dk1"/>
              </a:buClr>
              <a:buSzPts val="1100"/>
              <a:buFont typeface="Arial"/>
              <a:buNone/>
            </a:pPr>
            <a:endParaRPr sz="3200" dirty="0">
              <a:solidFill>
                <a:schemeClr val="dk1"/>
              </a:solidFill>
              <a:latin typeface="Garamond"/>
              <a:ea typeface="Garamond"/>
              <a:cs typeface="Garamond"/>
              <a:sym typeface="Garamond"/>
            </a:endParaRPr>
          </a:p>
          <a:p>
            <a:pPr marL="914400" marR="0" lvl="0" indent="0" algn="l" rtl="0">
              <a:spcBef>
                <a:spcPts val="1200"/>
              </a:spcBef>
              <a:spcAft>
                <a:spcPts val="0"/>
              </a:spcAft>
              <a:buNone/>
            </a:pPr>
            <a:endParaRPr dirty="0"/>
          </a:p>
          <a:p>
            <a:pPr marL="0" marR="0" lvl="0" indent="0" algn="l" rtl="0">
              <a:spcBef>
                <a:spcPts val="0"/>
              </a:spcBef>
              <a:spcAft>
                <a:spcPts val="0"/>
              </a:spcAft>
              <a:buNone/>
            </a:pPr>
            <a:endParaRPr sz="700" b="0" i="0" u="none" strike="noStrike" cap="none" dirty="0">
              <a:solidFill>
                <a:schemeClr val="dk1"/>
              </a:solidFill>
              <a:latin typeface="Times New Roman"/>
              <a:ea typeface="Times New Roman"/>
              <a:cs typeface="Times New Roman"/>
              <a:sym typeface="Times New Roman"/>
            </a:endParaRPr>
          </a:p>
        </p:txBody>
      </p:sp>
      <p:sp>
        <p:nvSpPr>
          <p:cNvPr id="102" name="Google Shape;102;p14"/>
          <p:cNvSpPr txBox="1"/>
          <p:nvPr/>
        </p:nvSpPr>
        <p:spPr>
          <a:xfrm>
            <a:off x="38209938" y="27567843"/>
            <a:ext cx="11770200" cy="7784533"/>
          </a:xfrm>
          <a:prstGeom prst="rect">
            <a:avLst/>
          </a:prstGeom>
          <a:noFill/>
          <a:ln>
            <a:noFill/>
          </a:ln>
        </p:spPr>
        <p:txBody>
          <a:bodyPr spcFirstLastPara="1" wrap="square" lIns="68800" tIns="34400" rIns="68800" bIns="34400" anchor="t" anchorCtr="0">
            <a:spAutoFit/>
          </a:bodyPr>
          <a:lstStyle/>
          <a:p>
            <a:pPr>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Materials cited: materials on urban heat were taken from (to enter the links press ctrl and clock on the link)</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https://sites.google.com/view/uhieforstudents</a:t>
            </a:r>
            <a:r>
              <a:rPr lang="en-US" sz="3200" dirty="0">
                <a:effectLst/>
                <a:latin typeface="Calibri" panose="020F0502020204030204" pitchFamily="34" charset="0"/>
                <a:ea typeface="Calibri" panose="020F0502020204030204" pitchFamily="34" charset="0"/>
                <a:cs typeface="Arial" panose="020B0604020202020204" pitchFamily="34" charset="0"/>
              </a:rPr>
              <a:t>, (from globe)</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4"/>
              </a:rPr>
              <a:t>https://www.globe.gov/web/surface-temperature-field-campaign</a:t>
            </a:r>
            <a:r>
              <a:rPr lang="en-US" sz="3200" dirty="0">
                <a:effectLst/>
                <a:latin typeface="Calibri" panose="020F0502020204030204" pitchFamily="34" charset="0"/>
                <a:ea typeface="Calibri" panose="020F0502020204030204" pitchFamily="34" charset="0"/>
                <a:cs typeface="Arial" panose="020B0604020202020204" pitchFamily="34" charset="0"/>
              </a:rPr>
              <a:t>,</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(sources beyond those powered by globe)</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5"/>
              </a:rPr>
              <a:t>https://www.epa.gov/heatislands</a:t>
            </a:r>
            <a:r>
              <a:rPr lang="en-US" sz="3200" dirty="0">
                <a:effectLst/>
                <a:latin typeface="Calibri" panose="020F0502020204030204" pitchFamily="34" charset="0"/>
                <a:ea typeface="Calibri" panose="020F0502020204030204" pitchFamily="34" charset="0"/>
                <a:cs typeface="Arial" panose="020B0604020202020204" pitchFamily="34" charset="0"/>
              </a:rPr>
              <a:t>,</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6"/>
              </a:rPr>
              <a:t>https://www.who.int/news-room/fact-sheets/detail/climate-change-and-health</a:t>
            </a:r>
            <a:r>
              <a:rPr lang="en-US" sz="3200" dirty="0">
                <a:effectLst/>
                <a:latin typeface="Calibri" panose="020F0502020204030204" pitchFamily="34" charset="0"/>
                <a:ea typeface="Calibri" panose="020F0502020204030204" pitchFamily="34" charset="0"/>
                <a:cs typeface="Arial" panose="020B0604020202020204" pitchFamily="34" charset="0"/>
              </a:rPr>
              <a:t>,</a:t>
            </a:r>
            <a:endParaRPr lang="en-IL" sz="24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7"/>
              </a:rPr>
              <a:t>https://www.globes.co.il/news/article.aspx?did=1001252152</a:t>
            </a:r>
            <a:endParaRPr lang="he-IL" sz="3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IL" sz="2800" dirty="0">
                <a:effectLst/>
                <a:latin typeface="Calibri" panose="020F0502020204030204" pitchFamily="34" charset="0"/>
                <a:ea typeface="Calibri" panose="020F0502020204030204" pitchFamily="34" charset="0"/>
                <a:cs typeface="Arial" panose="020B0604020202020204" pitchFamily="34" charset="0"/>
              </a:rPr>
              <a:t>https://magazine.isees.org.il/?p=52581</a:t>
            </a:r>
          </a:p>
          <a:p>
            <a:pPr>
              <a:lnSpc>
                <a:spcPct val="107000"/>
              </a:lnSpc>
              <a:spcAft>
                <a:spcPts val="800"/>
              </a:spcAft>
            </a:pPr>
            <a:r>
              <a:rPr lang="en-IL" sz="2800" dirty="0">
                <a:effectLst/>
                <a:latin typeface="Calibri" panose="020F0502020204030204" pitchFamily="34" charset="0"/>
                <a:ea typeface="Calibri" panose="020F0502020204030204" pitchFamily="34" charset="0"/>
                <a:cs typeface="Arial" panose="020B0604020202020204" pitchFamily="34" charset="0"/>
              </a:rPr>
              <a:t>https://magazine.isees.org.il/?p=16749</a:t>
            </a:r>
          </a:p>
          <a:p>
            <a:pPr>
              <a:lnSpc>
                <a:spcPct val="107000"/>
              </a:lnSpc>
              <a:spcAft>
                <a:spcPts val="800"/>
              </a:spcAft>
            </a:pPr>
            <a:r>
              <a:rPr lang="en-IL" sz="2800" dirty="0">
                <a:effectLst/>
                <a:latin typeface="Calibri" panose="020F0502020204030204" pitchFamily="34" charset="0"/>
                <a:ea typeface="Calibri" panose="020F0502020204030204" pitchFamily="34" charset="0"/>
                <a:cs typeface="Arial" panose="020B0604020202020204" pitchFamily="34" charset="0"/>
              </a:rPr>
              <a:t>https://magazine.isees.org.il/?p=27734</a:t>
            </a:r>
          </a:p>
          <a:p>
            <a:pPr>
              <a:lnSpc>
                <a:spcPct val="107000"/>
              </a:lnSpc>
              <a:spcAft>
                <a:spcPts val="800"/>
              </a:spcAft>
            </a:pPr>
            <a:r>
              <a:rPr lang="en-IL" sz="2800" dirty="0">
                <a:effectLst/>
                <a:latin typeface="Calibri" panose="020F0502020204030204" pitchFamily="34" charset="0"/>
                <a:ea typeface="Calibri" panose="020F0502020204030204" pitchFamily="34" charset="0"/>
                <a:cs typeface="Arial" panose="020B0604020202020204" pitchFamily="34" charset="0"/>
              </a:rPr>
              <a:t>https://magazine.isees.org.il/?p=56319</a:t>
            </a:r>
          </a:p>
        </p:txBody>
      </p:sp>
      <p:sp>
        <p:nvSpPr>
          <p:cNvPr id="103" name="Google Shape;103;p14"/>
          <p:cNvSpPr txBox="1"/>
          <p:nvPr/>
        </p:nvSpPr>
        <p:spPr>
          <a:xfrm>
            <a:off x="25420300" y="8605097"/>
            <a:ext cx="11756100" cy="21317100"/>
          </a:xfrm>
          <a:prstGeom prst="rect">
            <a:avLst/>
          </a:prstGeom>
          <a:noFill/>
          <a:ln>
            <a:noFill/>
          </a:ln>
        </p:spPr>
        <p:txBody>
          <a:bodyPr spcFirstLastPara="1" wrap="square" lIns="68800" tIns="34400" rIns="68800" bIns="34400" anchor="t" anchorCtr="0">
            <a:spAutoFit/>
          </a:bodyPr>
          <a:lstStyle/>
          <a:p>
            <a:pPr marL="0" lvl="0" indent="0" algn="ctr" rtl="1">
              <a:lnSpc>
                <a:spcPct val="115000"/>
              </a:lnSpc>
              <a:spcBef>
                <a:spcPts val="1200"/>
              </a:spcBef>
              <a:spcAft>
                <a:spcPts val="0"/>
              </a:spcAft>
              <a:buClr>
                <a:schemeClr val="dk1"/>
              </a:buClr>
              <a:buSzPts val="1100"/>
              <a:buFont typeface="Arial"/>
              <a:buNone/>
            </a:pPr>
            <a:r>
              <a:rPr lang="en-US" sz="3200" u="sng" dirty="0">
                <a:solidFill>
                  <a:schemeClr val="dk1"/>
                </a:solidFill>
              </a:rPr>
              <a:t>the average temperature of the surface types</a:t>
            </a:r>
            <a:endParaRPr sz="3200" u="sng" dirty="0">
              <a:solidFill>
                <a:schemeClr val="dk1"/>
              </a:solidFill>
            </a:endParaRPr>
          </a:p>
          <a:p>
            <a:pPr marL="457200" marR="0" lvl="1" indent="0" algn="ctr" rtl="0">
              <a:spcBef>
                <a:spcPts val="1200"/>
              </a:spcBef>
              <a:spcAft>
                <a:spcPts val="0"/>
              </a:spcAft>
              <a:buNone/>
            </a:pPr>
            <a:endParaRPr sz="4800" b="1" dirty="0">
              <a:solidFill>
                <a:schemeClr val="dk1"/>
              </a:solidFill>
              <a:latin typeface="Garamond"/>
              <a:ea typeface="Garamond"/>
              <a:cs typeface="Garamond"/>
              <a:sym typeface="Garamond"/>
            </a:endParaRPr>
          </a:p>
          <a:p>
            <a:pPr marL="457200" marR="0" lvl="1" indent="0" algn="ctr" rtl="0">
              <a:spcBef>
                <a:spcPts val="0"/>
              </a:spcBef>
              <a:spcAft>
                <a:spcPts val="0"/>
              </a:spcAft>
              <a:buNone/>
            </a:pPr>
            <a:endParaRPr sz="4800" b="1"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r"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1">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SzPts val="1100"/>
              <a:buNone/>
            </a:pPr>
            <a:endParaRPr sz="2400" dirty="0">
              <a:solidFill>
                <a:schemeClr val="dk1"/>
              </a:solidFill>
              <a:highlight>
                <a:srgbClr val="FFFF00"/>
              </a:highlight>
            </a:endParaRPr>
          </a:p>
          <a:p>
            <a:pPr marL="0" lvl="0" indent="0" algn="l" rtl="0">
              <a:lnSpc>
                <a:spcPct val="115000"/>
              </a:lnSpc>
              <a:spcBef>
                <a:spcPts val="1200"/>
              </a:spcBef>
              <a:spcAft>
                <a:spcPts val="0"/>
              </a:spcAft>
              <a:buClr>
                <a:schemeClr val="dk1"/>
              </a:buClr>
              <a:buSzPts val="1100"/>
              <a:buFont typeface="Arial"/>
              <a:buNone/>
            </a:pPr>
            <a:endParaRPr sz="2400" dirty="0">
              <a:solidFill>
                <a:schemeClr val="dk1"/>
              </a:solidFill>
              <a:highlight>
                <a:srgbClr val="FFFF00"/>
              </a:highlight>
            </a:endParaRPr>
          </a:p>
          <a:p>
            <a:pPr marL="457200" marR="0" lvl="1" indent="0" algn="ctr" rtl="0">
              <a:spcBef>
                <a:spcPts val="1200"/>
              </a:spcBef>
              <a:spcAft>
                <a:spcPts val="0"/>
              </a:spcAft>
              <a:buNone/>
            </a:pPr>
            <a:endParaRPr sz="4800" b="1" dirty="0">
              <a:solidFill>
                <a:schemeClr val="dk1"/>
              </a:solidFill>
              <a:latin typeface="Garamond"/>
              <a:ea typeface="Garamond"/>
              <a:cs typeface="Garamond"/>
              <a:sym typeface="Garamond"/>
            </a:endParaRPr>
          </a:p>
          <a:p>
            <a:pPr marL="914400" marR="0" lvl="0" indent="0" algn="l" rtl="0">
              <a:spcBef>
                <a:spcPts val="0"/>
              </a:spcBef>
              <a:spcAft>
                <a:spcPts val="0"/>
              </a:spcAft>
              <a:buNone/>
            </a:pPr>
            <a:endParaRPr dirty="0"/>
          </a:p>
        </p:txBody>
      </p:sp>
      <p:sp>
        <p:nvSpPr>
          <p:cNvPr id="104" name="Google Shape;104;p14"/>
          <p:cNvSpPr txBox="1"/>
          <p:nvPr/>
        </p:nvSpPr>
        <p:spPr>
          <a:xfrm>
            <a:off x="25638125" y="7178675"/>
            <a:ext cx="11288700" cy="133530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a:solidFill>
                  <a:schemeClr val="dk1"/>
                </a:solidFill>
                <a:latin typeface="Helvetica Neue"/>
                <a:ea typeface="Helvetica Neue"/>
                <a:cs typeface="Helvetica Neue"/>
                <a:sym typeface="Helvetica Neue"/>
              </a:rPr>
              <a:t>Results</a:t>
            </a:r>
            <a:endParaRPr sz="8000" b="1" i="0" u="none" strike="noStrike" cap="none">
              <a:solidFill>
                <a:schemeClr val="dk1"/>
              </a:solidFill>
              <a:latin typeface="Garamond"/>
              <a:ea typeface="Garamond"/>
              <a:cs typeface="Garamond"/>
              <a:sym typeface="Garamond"/>
            </a:endParaRPr>
          </a:p>
        </p:txBody>
      </p:sp>
      <p:sp>
        <p:nvSpPr>
          <p:cNvPr id="105" name="Google Shape;105;p14"/>
          <p:cNvSpPr txBox="1"/>
          <p:nvPr/>
        </p:nvSpPr>
        <p:spPr>
          <a:xfrm>
            <a:off x="10990330" y="22488017"/>
            <a:ext cx="11800500" cy="831000"/>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None/>
            </a:pPr>
            <a:r>
              <a:rPr lang="en-US" sz="4800" b="1" i="0" u="none" strike="noStrike" cap="none">
                <a:solidFill>
                  <a:schemeClr val="dk1"/>
                </a:solidFill>
                <a:latin typeface="Garamond"/>
                <a:ea typeface="Garamond"/>
                <a:cs typeface="Garamond"/>
                <a:sym typeface="Garamond"/>
              </a:rPr>
              <a:t>GL</a:t>
            </a:r>
            <a:r>
              <a:rPr lang="en-US" sz="4800" b="1">
                <a:solidFill>
                  <a:schemeClr val="dk1"/>
                </a:solidFill>
                <a:latin typeface="Garamond"/>
                <a:ea typeface="Garamond"/>
                <a:cs typeface="Garamond"/>
                <a:sym typeface="Garamond"/>
              </a:rPr>
              <a:t>c</a:t>
            </a:r>
            <a:endParaRPr sz="3200" b="0" i="0" u="none" strike="noStrike" cap="none">
              <a:solidFill>
                <a:schemeClr val="dk1"/>
              </a:solidFill>
              <a:latin typeface="Garamond"/>
              <a:ea typeface="Garamond"/>
              <a:cs typeface="Garamond"/>
              <a:sym typeface="Garamond"/>
            </a:endParaRPr>
          </a:p>
        </p:txBody>
      </p:sp>
      <p:sp>
        <p:nvSpPr>
          <p:cNvPr id="106" name="Google Shape;106;p14"/>
          <p:cNvSpPr/>
          <p:nvPr/>
        </p:nvSpPr>
        <p:spPr>
          <a:xfrm>
            <a:off x="483725" y="7566675"/>
            <a:ext cx="11564100" cy="106506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a:ea typeface="Arial"/>
              <a:cs typeface="Arial"/>
              <a:sym typeface="Arial"/>
            </a:endParaRPr>
          </a:p>
        </p:txBody>
      </p:sp>
      <p:sp>
        <p:nvSpPr>
          <p:cNvPr id="107" name="Google Shape;107;p14"/>
          <p:cNvSpPr txBox="1"/>
          <p:nvPr/>
        </p:nvSpPr>
        <p:spPr>
          <a:xfrm>
            <a:off x="1207446" y="7418002"/>
            <a:ext cx="11176800" cy="13236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i="0" u="none" strike="noStrike" cap="none">
                <a:solidFill>
                  <a:schemeClr val="dk1"/>
                </a:solidFill>
                <a:latin typeface="Helvetica Neue"/>
                <a:ea typeface="Helvetica Neue"/>
                <a:cs typeface="Helvetica Neue"/>
                <a:sym typeface="Helvetica Neue"/>
              </a:rPr>
              <a:t>Abstract</a:t>
            </a:r>
            <a:endParaRPr/>
          </a:p>
        </p:txBody>
      </p:sp>
      <p:sp>
        <p:nvSpPr>
          <p:cNvPr id="108" name="Google Shape;108;p14"/>
          <p:cNvSpPr/>
          <p:nvPr/>
        </p:nvSpPr>
        <p:spPr>
          <a:xfrm>
            <a:off x="677376" y="15258571"/>
            <a:ext cx="11176800" cy="25668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63500" lvl="0" indent="-88900" algn="ctr" rtl="0">
              <a:lnSpc>
                <a:spcPct val="115000"/>
              </a:lnSpc>
              <a:spcBef>
                <a:spcPts val="0"/>
              </a:spcBef>
              <a:spcAft>
                <a:spcPts val="1200"/>
              </a:spcAft>
              <a:buClr>
                <a:schemeClr val="dk1"/>
              </a:buClr>
              <a:buSzPts val="1100"/>
              <a:buFont typeface="Arial"/>
              <a:buNone/>
            </a:pPr>
            <a:r>
              <a:rPr lang="en-US" sz="3200" b="1" dirty="0">
                <a:solidFill>
                  <a:schemeClr val="dk1"/>
                </a:solidFill>
                <a:highlight>
                  <a:srgbClr val="FFFFFF"/>
                </a:highlight>
              </a:rPr>
              <a:t>How does the type of surface (concrete, marble, </a:t>
            </a:r>
            <a:r>
              <a:rPr lang="en-US" sz="3200" b="1" dirty="0" err="1">
                <a:solidFill>
                  <a:schemeClr val="dk1"/>
                </a:solidFill>
                <a:highlight>
                  <a:srgbClr val="FFFFFF"/>
                </a:highlight>
              </a:rPr>
              <a:t>granolite</a:t>
            </a:r>
            <a:r>
              <a:rPr lang="en-US" sz="3200" b="1">
                <a:solidFill>
                  <a:schemeClr val="dk1"/>
                </a:solidFill>
                <a:highlight>
                  <a:srgbClr val="FFFFFF"/>
                </a:highlight>
              </a:rPr>
              <a:t>, and asphalt) affect the infrared radiation and the temperature it reflects?</a:t>
            </a:r>
            <a:endParaRPr sz="3200" b="1" dirty="0">
              <a:solidFill>
                <a:schemeClr val="dk1"/>
              </a:solidFill>
              <a:highlight>
                <a:srgbClr val="FFFFFF"/>
              </a:highlight>
            </a:endParaRPr>
          </a:p>
        </p:txBody>
      </p:sp>
      <p:sp>
        <p:nvSpPr>
          <p:cNvPr id="109" name="Google Shape;109;p14"/>
          <p:cNvSpPr txBox="1"/>
          <p:nvPr/>
        </p:nvSpPr>
        <p:spPr>
          <a:xfrm>
            <a:off x="677373" y="13733558"/>
            <a:ext cx="11176800" cy="13236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a:solidFill>
                  <a:schemeClr val="dk1"/>
                </a:solidFill>
                <a:latin typeface="Helvetica Neue"/>
                <a:ea typeface="Helvetica Neue"/>
                <a:cs typeface="Helvetica Neue"/>
                <a:sym typeface="Helvetica Neue"/>
              </a:rPr>
              <a:t>Research Question</a:t>
            </a:r>
            <a:endParaRPr sz="8000" b="1">
              <a:solidFill>
                <a:schemeClr val="dk1"/>
              </a:solidFill>
              <a:latin typeface="Garamond"/>
              <a:ea typeface="Garamond"/>
              <a:cs typeface="Garamond"/>
              <a:sym typeface="Garamond"/>
            </a:endParaRPr>
          </a:p>
        </p:txBody>
      </p:sp>
      <p:sp>
        <p:nvSpPr>
          <p:cNvPr id="110" name="Google Shape;110;p14"/>
          <p:cNvSpPr/>
          <p:nvPr/>
        </p:nvSpPr>
        <p:spPr>
          <a:xfrm>
            <a:off x="421400" y="18478400"/>
            <a:ext cx="12102600" cy="171213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a:ea typeface="Arial"/>
              <a:cs typeface="Arial"/>
              <a:sym typeface="Arial"/>
            </a:endParaRPr>
          </a:p>
        </p:txBody>
      </p:sp>
      <p:sp>
        <p:nvSpPr>
          <p:cNvPr id="111" name="Google Shape;111;p14"/>
          <p:cNvSpPr txBox="1"/>
          <p:nvPr/>
        </p:nvSpPr>
        <p:spPr>
          <a:xfrm>
            <a:off x="781095" y="18803177"/>
            <a:ext cx="11288700" cy="133530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a:solidFill>
                  <a:schemeClr val="dk1"/>
                </a:solidFill>
                <a:latin typeface="Helvetica Neue"/>
                <a:ea typeface="Helvetica Neue"/>
                <a:cs typeface="Helvetica Neue"/>
                <a:sym typeface="Helvetica Neue"/>
              </a:rPr>
              <a:t>Introduction</a:t>
            </a:r>
            <a:endParaRPr sz="8000" b="1" u="none">
              <a:solidFill>
                <a:schemeClr val="dk1"/>
              </a:solidFill>
              <a:latin typeface="Garamond"/>
              <a:ea typeface="Garamond"/>
              <a:cs typeface="Garamond"/>
              <a:sym typeface="Garamond"/>
            </a:endParaRPr>
          </a:p>
        </p:txBody>
      </p:sp>
      <p:sp>
        <p:nvSpPr>
          <p:cNvPr id="112" name="Google Shape;112;p14"/>
          <p:cNvSpPr/>
          <p:nvPr/>
        </p:nvSpPr>
        <p:spPr>
          <a:xfrm>
            <a:off x="25228303" y="20543371"/>
            <a:ext cx="12102600" cy="14882828"/>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a:ea typeface="Arial"/>
              <a:cs typeface="Arial"/>
              <a:sym typeface="Arial"/>
            </a:endParaRPr>
          </a:p>
        </p:txBody>
      </p:sp>
      <p:sp>
        <p:nvSpPr>
          <p:cNvPr id="114" name="Google Shape;114;p14"/>
          <p:cNvSpPr/>
          <p:nvPr/>
        </p:nvSpPr>
        <p:spPr>
          <a:xfrm>
            <a:off x="37640392" y="7301588"/>
            <a:ext cx="12102600" cy="18128264"/>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a:ea typeface="Arial"/>
              <a:cs typeface="Arial"/>
              <a:sym typeface="Arial"/>
            </a:endParaRPr>
          </a:p>
        </p:txBody>
      </p:sp>
      <p:sp>
        <p:nvSpPr>
          <p:cNvPr id="115" name="Google Shape;115;p14"/>
          <p:cNvSpPr txBox="1"/>
          <p:nvPr/>
        </p:nvSpPr>
        <p:spPr>
          <a:xfrm>
            <a:off x="37679436" y="7709494"/>
            <a:ext cx="11724900" cy="133530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Helvetica Neue"/>
                <a:ea typeface="Helvetica Neue"/>
                <a:cs typeface="Helvetica Neue"/>
                <a:sym typeface="Helvetica Neue"/>
              </a:rPr>
              <a:t>Conclusions</a:t>
            </a:r>
            <a:endParaRPr dirty="0"/>
          </a:p>
        </p:txBody>
      </p:sp>
      <p:sp>
        <p:nvSpPr>
          <p:cNvPr id="116" name="Google Shape;116;p14"/>
          <p:cNvSpPr txBox="1"/>
          <p:nvPr/>
        </p:nvSpPr>
        <p:spPr>
          <a:xfrm>
            <a:off x="37679436" y="9136544"/>
            <a:ext cx="12270719" cy="14742457"/>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dirty="0"/>
              <a:t>This research demonstrates the significant role of surface materials in influencing urban temperatures. We found that materials with higher reflectivity, such as marble, absorb less heat and maintain lower temperatures, while darker surfaces like asphalt and concrete absorb more heat, contributing to the urban heat island (UHI) effect. Our findings show that marble had the lowest temperature (12.7°C), followed by granulite (18.7°C), concrete (20.3°C), and asphalt (21.3°C). This supports the hypothesis that lighter surfaces reflect more sunlight, reducing heat absorption, while darker surfaces absorb more heat.</a:t>
            </a:r>
          </a:p>
          <a:p>
            <a:pPr marL="457200" marR="0" lvl="1" indent="0" algn="l" rtl="0">
              <a:spcBef>
                <a:spcPts val="0"/>
              </a:spcBef>
              <a:spcAft>
                <a:spcPts val="0"/>
              </a:spcAft>
              <a:buNone/>
            </a:pPr>
            <a:endParaRPr lang="en-US" sz="2800" dirty="0"/>
          </a:p>
          <a:p>
            <a:pPr marL="457200" marR="0" lvl="1" indent="0" algn="l" rtl="0">
              <a:spcBef>
                <a:spcPts val="0"/>
              </a:spcBef>
              <a:spcAft>
                <a:spcPts val="0"/>
              </a:spcAft>
              <a:buNone/>
            </a:pPr>
            <a:r>
              <a:rPr lang="en-US" sz="2800" dirty="0"/>
              <a:t>The implications of these findings are critical for urban planning, as cities with higher temperatures experience increased energy consumption, health risks, and environmental degradation. Therefore, choosing appropriate surface materials is a crucial strategy in mitigating the urban heat island effect and contributing to climate change mitigation.</a:t>
            </a:r>
          </a:p>
          <a:p>
            <a:pPr marL="457200" marR="0" lvl="1" indent="0" algn="l" rtl="0">
              <a:spcBef>
                <a:spcPts val="0"/>
              </a:spcBef>
              <a:spcAft>
                <a:spcPts val="0"/>
              </a:spcAft>
              <a:buNone/>
            </a:pPr>
            <a:endParaRPr lang="en-US" sz="2800" dirty="0"/>
          </a:p>
          <a:p>
            <a:pPr marL="457200" marR="0" lvl="1" indent="0" algn="l" rtl="0">
              <a:spcBef>
                <a:spcPts val="0"/>
              </a:spcBef>
              <a:spcAft>
                <a:spcPts val="0"/>
              </a:spcAft>
              <a:buNone/>
            </a:pPr>
            <a:r>
              <a:rPr lang="en-US" sz="2800" dirty="0"/>
              <a:t>Based on these results, we propose several solutions to reduce urban heat and combat global warming. First, we recommend replacing heat-absorbing materials like asphalt and dark-colored concrete with lighter-colored alternatives such as marble, light-colored concrete, or granulite. These materials will reflect more sunlight and help keep urban areas cooler. Second, increasing green spaces by planting trees and vegetation, particularly around schools, roads, and buildings, will provide shade and cool the environment through evapotranspiration. Third, installing solar-powered roofing on buildings will not only reduce heat absorption but also generate electricity, reducing reliance on air conditioning and lowering energy consumption. Finally, advocating for urban planning policies that require the use of reflective materials and green spaces in construction projects will set a precedent for other cities to follow in reducing the urban heat island effect.</a:t>
            </a:r>
          </a:p>
          <a:p>
            <a:pPr marL="457200" marR="0" lvl="1" indent="0" algn="l" rtl="0">
              <a:spcBef>
                <a:spcPts val="0"/>
              </a:spcBef>
              <a:spcAft>
                <a:spcPts val="0"/>
              </a:spcAft>
              <a:buNone/>
            </a:pPr>
            <a:endParaRPr lang="en-US" sz="2800" dirty="0"/>
          </a:p>
          <a:p>
            <a:pPr marL="457200" marR="0" lvl="1" indent="0" algn="l" rtl="0">
              <a:spcBef>
                <a:spcPts val="0"/>
              </a:spcBef>
              <a:spcAft>
                <a:spcPts val="0"/>
              </a:spcAft>
              <a:buNone/>
            </a:pPr>
            <a:r>
              <a:rPr lang="en-US" sz="2800" dirty="0"/>
              <a:t>By implementing these strategies, we can create more sustainable, cooler cities with lower energy costs, better public health, and enhanced environmental quality.</a:t>
            </a:r>
            <a:endParaRPr sz="2800" dirty="0"/>
          </a:p>
        </p:txBody>
      </p:sp>
      <p:sp>
        <p:nvSpPr>
          <p:cNvPr id="118" name="Google Shape;118;p14"/>
          <p:cNvSpPr txBox="1"/>
          <p:nvPr/>
        </p:nvSpPr>
        <p:spPr>
          <a:xfrm>
            <a:off x="699500" y="8513975"/>
            <a:ext cx="11370300" cy="624930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15000"/>
              </a:lnSpc>
              <a:spcBef>
                <a:spcPts val="1200"/>
              </a:spcBef>
              <a:spcAft>
                <a:spcPts val="0"/>
              </a:spcAft>
              <a:buClr>
                <a:schemeClr val="dk1"/>
              </a:buClr>
              <a:buSzPts val="1100"/>
              <a:buFont typeface="Arial"/>
              <a:buNone/>
            </a:pPr>
            <a:r>
              <a:rPr lang="en-US" sz="3200">
                <a:solidFill>
                  <a:schemeClr val="dk1"/>
                </a:solidFill>
              </a:rPr>
              <a:t>The research studied how different pavement materials (marble, asphalt, granulite, and concrete) affect surface temperatures and urban heat. The results showed that marble reflects the most light and retains the least heat (12.7°C), making it the best option for reducing heat. granulite, while not as effective, also performs better than concrete (20.3°C) and asphalt (21.3°C), which retain more heat. The recommendation is to use marble to help reduce urban heat in schools and cities.</a:t>
            </a:r>
            <a:endParaRPr sz="3200">
              <a:solidFill>
                <a:schemeClr val="dk1"/>
              </a:solidFill>
            </a:endParaRPr>
          </a:p>
          <a:p>
            <a:pPr marL="0" lvl="0" indent="0" algn="l" rtl="0">
              <a:lnSpc>
                <a:spcPct val="115000"/>
              </a:lnSpc>
              <a:spcBef>
                <a:spcPts val="1200"/>
              </a:spcBef>
              <a:spcAft>
                <a:spcPts val="0"/>
              </a:spcAft>
              <a:buClr>
                <a:schemeClr val="dk1"/>
              </a:buClr>
              <a:buSzPts val="1100"/>
              <a:buFont typeface="Arial"/>
              <a:buNone/>
            </a:pPr>
            <a:endParaRPr sz="3450">
              <a:solidFill>
                <a:schemeClr val="dk1"/>
              </a:solidFill>
            </a:endParaRPr>
          </a:p>
          <a:p>
            <a:pPr marL="914400" marR="0" lvl="0" indent="0" algn="l" rtl="0">
              <a:spcBef>
                <a:spcPts val="1200"/>
              </a:spcBef>
              <a:spcAft>
                <a:spcPts val="0"/>
              </a:spcAft>
              <a:buNone/>
            </a:pPr>
            <a:br>
              <a:rPr lang="en-US" sz="1050" b="0" i="0" u="none" strike="noStrike" cap="none">
                <a:solidFill>
                  <a:schemeClr val="dk1"/>
                </a:solidFill>
                <a:latin typeface="Garamond"/>
                <a:ea typeface="Garamond"/>
                <a:cs typeface="Garamond"/>
                <a:sym typeface="Garamond"/>
              </a:rPr>
            </a:br>
            <a:endParaRPr sz="1050" b="0" i="0" u="none" strike="noStrike" cap="none">
              <a:solidFill>
                <a:schemeClr val="dk1"/>
              </a:solidFill>
              <a:latin typeface="Garamond"/>
              <a:ea typeface="Garamond"/>
              <a:cs typeface="Garamond"/>
              <a:sym typeface="Garamond"/>
            </a:endParaRPr>
          </a:p>
        </p:txBody>
      </p:sp>
      <p:sp>
        <p:nvSpPr>
          <p:cNvPr id="119" name="Google Shape;119;p14"/>
          <p:cNvSpPr txBox="1"/>
          <p:nvPr/>
        </p:nvSpPr>
        <p:spPr>
          <a:xfrm>
            <a:off x="590300" y="20138475"/>
            <a:ext cx="11915700" cy="16806900"/>
          </a:xfrm>
          <a:prstGeom prst="rect">
            <a:avLst/>
          </a:prstGeom>
          <a:noFill/>
          <a:ln>
            <a:noFill/>
          </a:ln>
        </p:spPr>
        <p:txBody>
          <a:bodyPr spcFirstLastPara="1" wrap="square" lIns="91425" tIns="45700" rIns="91425" bIns="45700" anchor="t" anchorCtr="0">
            <a:spAutoFit/>
          </a:bodyPr>
          <a:lstStyle/>
          <a:p>
            <a:pPr marL="0" lvl="0" indent="0" algn="l" rtl="0">
              <a:lnSpc>
                <a:spcPct val="115000"/>
              </a:lnSpc>
              <a:spcBef>
                <a:spcPts val="0"/>
              </a:spcBef>
              <a:spcAft>
                <a:spcPts val="0"/>
              </a:spcAft>
              <a:buClr>
                <a:schemeClr val="dk1"/>
              </a:buClr>
              <a:buSzPts val="1100"/>
              <a:buFont typeface="Arial"/>
              <a:buNone/>
            </a:pPr>
            <a:r>
              <a:rPr lang="en-US" sz="2100" dirty="0">
                <a:solidFill>
                  <a:schemeClr val="dk1"/>
                </a:solidFill>
                <a:latin typeface="Garamond"/>
                <a:ea typeface="Garamond"/>
                <a:cs typeface="Garamond"/>
                <a:sym typeface="Garamond"/>
              </a:rPr>
              <a:t>“How do different surface materials (asphalt, marble, granite, and concrete) affect urban temperatures, and which material is most effective in reducing the urban heat island effect?”</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Clr>
                <a:schemeClr val="dk1"/>
              </a:buClr>
              <a:buSzPts val="1100"/>
              <a:buFont typeface="Arial"/>
              <a:buNone/>
            </a:pPr>
            <a:r>
              <a:rPr lang="en-US" sz="2100" dirty="0">
                <a:solidFill>
                  <a:schemeClr val="dk1"/>
                </a:solidFill>
                <a:latin typeface="Garamond"/>
                <a:ea typeface="Garamond"/>
                <a:cs typeface="Garamond"/>
                <a:sym typeface="Garamond"/>
              </a:rPr>
              <a:t>Why This Is a Strong Scientific Question?</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Clr>
                <a:schemeClr val="dk1"/>
              </a:buClr>
              <a:buSzPts val="1100"/>
              <a:buFont typeface="Arial"/>
              <a:buNone/>
            </a:pPr>
            <a:r>
              <a:rPr lang="en-US" sz="2100" dirty="0">
                <a:solidFill>
                  <a:schemeClr val="dk1"/>
                </a:solidFill>
                <a:latin typeface="Garamond"/>
                <a:ea typeface="Garamond"/>
                <a:cs typeface="Garamond"/>
                <a:sym typeface="Garamond"/>
              </a:rPr>
              <a:t>Scientific Interest: Helps understand how surface materials contribute to local climate changes and urban heating.</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SzPts val="1100"/>
              <a:buNone/>
            </a:pPr>
            <a:r>
              <a:rPr lang="en-US" sz="2100" dirty="0">
                <a:solidFill>
                  <a:schemeClr val="dk1"/>
                </a:solidFill>
                <a:latin typeface="Garamond"/>
                <a:ea typeface="Garamond"/>
                <a:cs typeface="Garamond"/>
                <a:sym typeface="Garamond"/>
              </a:rPr>
              <a:t>Environmental Relevance: Addresses the global issue of urban heat islands and local climate adaptation.</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Clr>
                <a:schemeClr val="dk1"/>
              </a:buClr>
              <a:buSzPts val="1100"/>
              <a:buFont typeface="Arial"/>
              <a:buNone/>
            </a:pPr>
            <a:r>
              <a:rPr lang="en-US" sz="2100" dirty="0">
                <a:solidFill>
                  <a:schemeClr val="dk1"/>
                </a:solidFill>
                <a:latin typeface="Garamond"/>
                <a:ea typeface="Garamond"/>
                <a:cs typeface="Garamond"/>
                <a:sym typeface="Garamond"/>
              </a:rPr>
              <a:t>New Perspective: Compares multiple materials rather than focusing on just one.</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SzPts val="1100"/>
              <a:buNone/>
            </a:pPr>
            <a:r>
              <a:rPr lang="en-US" sz="2100" dirty="0">
                <a:solidFill>
                  <a:schemeClr val="dk1"/>
                </a:solidFill>
                <a:latin typeface="Garamond"/>
                <a:ea typeface="Garamond"/>
                <a:cs typeface="Garamond"/>
                <a:sym typeface="Garamond"/>
              </a:rPr>
              <a:t>In-Depth Knowledge: Involves concepts like albedo, heat absorption, and thermal conductivity.</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SzPts val="1100"/>
              <a:buNone/>
            </a:pPr>
            <a:r>
              <a:rPr lang="en-US" sz="2100" dirty="0">
                <a:solidFill>
                  <a:schemeClr val="dk1"/>
                </a:solidFill>
                <a:latin typeface="Garamond"/>
                <a:ea typeface="Garamond"/>
                <a:cs typeface="Garamond"/>
                <a:sym typeface="Garamond"/>
              </a:rPr>
              <a:t>Clearly Stated &amp; Testable: Can be investigated using temperature sensors, satellite data, and thermal models.</a:t>
            </a:r>
            <a:endParaRPr sz="2100" dirty="0">
              <a:solidFill>
                <a:schemeClr val="dk1"/>
              </a:solidFill>
              <a:latin typeface="Garamond"/>
              <a:ea typeface="Garamond"/>
              <a:cs typeface="Garamond"/>
              <a:sym typeface="Garamond"/>
            </a:endParaRPr>
          </a:p>
          <a:p>
            <a:pPr marL="0" lvl="0" indent="0" algn="l" rtl="0">
              <a:lnSpc>
                <a:spcPct val="115000"/>
              </a:lnSpc>
              <a:spcBef>
                <a:spcPts val="0"/>
              </a:spcBef>
              <a:spcAft>
                <a:spcPts val="0"/>
              </a:spcAft>
              <a:buSzPts val="1100"/>
              <a:buNone/>
            </a:pPr>
            <a:endParaRPr sz="2100" dirty="0">
              <a:solidFill>
                <a:schemeClr val="dk1"/>
              </a:solidFill>
              <a:latin typeface="Garamond"/>
              <a:ea typeface="Garamond"/>
              <a:cs typeface="Garamond"/>
              <a:sym typeface="Garamond"/>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In today’s society we face a serious problem with global warming which is the long-term increase in the earths average surface temperatures.</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Due to human activities like burning fossil fuels like coal and oil. Deforestation, cutting down trees which causes reduction in the earths ability to absorb CO2 agriculture which is a significant contributor to global warming, responsible for about 16%-20% of global greenhouse gas (GHG) emissions, these emissions come from livestock (cows, sheep, goats) -(CH4) Methane.</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Another important contributor is urban heat which refers to the phenomenon where urban areas have higher temperatures than surrounding rural areas</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Urban heat contributing factors such as heat absorption by buildings and roads (concrete, asphalt, and other man-made materials absorb and retain heat more than natural landscapes) in addition to waste heat from human activities (cars, air conditioners, and industrial processes release additional heat into the urban environment).</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So were conducting research to test the affect the global warming has on the urban heat which affects the temperatures of the lands surface</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The year 2024 we experienced the warmest year on record.</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 with world breaking temperatures where earths average surface temperatures reached 15.10C adding to that the past decade has been the warmest on record with 2024 specifically standing out as approximately 1.60c warmer than the pre-industrial era.</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Int addition to that as of January 2025 which was recorded the warmest January on record, the global average surface air temperatures were documented 1.75c above pre- industrial levels global-climate-highlights-2024.htm </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 The importance of the research was conducting is to check and find out the best surface to have on ground in our community to reduce the effect of urban heat.</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r>
              <a:rPr lang="en-US" sz="2100" dirty="0">
                <a:solidFill>
                  <a:schemeClr val="dk1"/>
                </a:solidFill>
                <a:latin typeface="Times New Roman"/>
                <a:ea typeface="Times New Roman"/>
                <a:cs typeface="Times New Roman"/>
                <a:sym typeface="Times New Roman"/>
              </a:rPr>
              <a:t>The research on surface temperatures is highly relevant to the community as it helps address local climate challenges and promotes sustainable urban development by identifying which materials can retain and reflect heat. So, us as a community would come together and make informed decisions on infrastructure to reduce the urban heat leading to cooler and more </a:t>
            </a:r>
            <a:r>
              <a:rPr lang="en-US" sz="2100" dirty="0" err="1">
                <a:solidFill>
                  <a:schemeClr val="dk1"/>
                </a:solidFill>
                <a:latin typeface="Times New Roman"/>
                <a:ea typeface="Times New Roman"/>
                <a:cs typeface="Times New Roman"/>
                <a:sym typeface="Times New Roman"/>
              </a:rPr>
              <a:t>liveable</a:t>
            </a:r>
            <a:r>
              <a:rPr lang="en-US" sz="2100" dirty="0">
                <a:solidFill>
                  <a:schemeClr val="dk1"/>
                </a:solidFill>
                <a:latin typeface="Times New Roman"/>
                <a:ea typeface="Times New Roman"/>
                <a:cs typeface="Times New Roman"/>
                <a:sym typeface="Times New Roman"/>
              </a:rPr>
              <a:t> cities.</a:t>
            </a:r>
            <a:endParaRPr sz="21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SzPts val="1100"/>
              <a:buNone/>
            </a:pPr>
            <a:endParaRPr sz="1200" dirty="0">
              <a:solidFill>
                <a:schemeClr val="dk1"/>
              </a:solidFill>
              <a:latin typeface="Times New Roman"/>
              <a:ea typeface="Times New Roman"/>
              <a:cs typeface="Times New Roman"/>
              <a:sym typeface="Times New Roman"/>
            </a:endParaRPr>
          </a:p>
          <a:p>
            <a:pPr marL="0" lvl="0" indent="0" algn="l" rtl="0">
              <a:lnSpc>
                <a:spcPct val="115000"/>
              </a:lnSpc>
              <a:spcBef>
                <a:spcPts val="1200"/>
              </a:spcBef>
              <a:spcAft>
                <a:spcPts val="0"/>
              </a:spcAft>
              <a:buClr>
                <a:schemeClr val="dk1"/>
              </a:buClr>
              <a:buSzPts val="1100"/>
              <a:buFont typeface="Arial"/>
              <a:buNone/>
            </a:pPr>
            <a:endParaRPr sz="1800" dirty="0">
              <a:solidFill>
                <a:schemeClr val="dk1"/>
              </a:solidFill>
              <a:latin typeface="Garamond"/>
              <a:ea typeface="Garamond"/>
              <a:cs typeface="Garamond"/>
              <a:sym typeface="Garamond"/>
            </a:endParaRPr>
          </a:p>
          <a:p>
            <a:pPr marL="0" lvl="1" indent="0" algn="l" rtl="0">
              <a:spcBef>
                <a:spcPts val="0"/>
              </a:spcBef>
              <a:spcAft>
                <a:spcPts val="0"/>
              </a:spcAft>
              <a:buNone/>
            </a:pPr>
            <a:endParaRPr sz="4800" dirty="0">
              <a:solidFill>
                <a:schemeClr val="dk1"/>
              </a:solidFill>
              <a:latin typeface="Garamond"/>
              <a:ea typeface="Garamond"/>
              <a:cs typeface="Garamond"/>
              <a:sym typeface="Garamond"/>
            </a:endParaRPr>
          </a:p>
          <a:p>
            <a:pPr marL="0" marR="0" lvl="0" indent="0" algn="l" rtl="0">
              <a:spcBef>
                <a:spcPts val="0"/>
              </a:spcBef>
              <a:spcAft>
                <a:spcPts val="0"/>
              </a:spcAft>
              <a:buNone/>
            </a:pPr>
            <a:endParaRPr dirty="0"/>
          </a:p>
        </p:txBody>
      </p:sp>
      <p:pic>
        <p:nvPicPr>
          <p:cNvPr id="120" name="Google Shape;120;p14"/>
          <p:cNvPicPr preferRelativeResize="0"/>
          <p:nvPr/>
        </p:nvPicPr>
        <p:blipFill rotWithShape="1">
          <a:blip r:embed="rId8">
            <a:alphaModFix/>
          </a:blip>
          <a:srcRect/>
          <a:stretch/>
        </p:blipFill>
        <p:spPr>
          <a:xfrm>
            <a:off x="37359625" y="2901826"/>
            <a:ext cx="11564125" cy="2812800"/>
          </a:xfrm>
          <a:prstGeom prst="rect">
            <a:avLst/>
          </a:prstGeom>
          <a:noFill/>
          <a:ln w="9525" cap="flat" cmpd="sng">
            <a:solidFill>
              <a:srgbClr val="0046D2"/>
            </a:solidFill>
            <a:prstDash val="solid"/>
            <a:round/>
            <a:headEnd type="none" w="sm" len="sm"/>
            <a:tailEnd type="none" w="sm" len="sm"/>
          </a:ln>
        </p:spPr>
      </p:pic>
      <p:sp>
        <p:nvSpPr>
          <p:cNvPr id="121" name="Google Shape;121;p14"/>
          <p:cNvSpPr/>
          <p:nvPr/>
        </p:nvSpPr>
        <p:spPr>
          <a:xfrm>
            <a:off x="15014111" y="21311726"/>
            <a:ext cx="7854000" cy="2007300"/>
          </a:xfrm>
          <a:prstGeom prst="rect">
            <a:avLst/>
          </a:prstGeom>
          <a:solidFill>
            <a:srgbClr val="00B0F0"/>
          </a:solidFill>
          <a:ln w="38100" cap="flat" cmpd="sng">
            <a:solidFill>
              <a:srgbClr val="92D050"/>
            </a:solidFill>
            <a:prstDash val="solid"/>
            <a:round/>
            <a:headEnd type="none" w="sm" len="sm"/>
            <a:tailEnd type="none" w="sm" len="sm"/>
          </a:ln>
          <a:effectLst>
            <a:outerShdw blurRad="40000" dist="20000" dir="5400000" rotWithShape="0">
              <a:srgbClr val="000000">
                <a:alpha val="3765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5400"/>
              <a:buFont typeface="Helvetica Neue"/>
              <a:buNone/>
            </a:pPr>
            <a:r>
              <a:rPr lang="en-US" sz="5400">
                <a:solidFill>
                  <a:schemeClr val="dk1"/>
                </a:solidFill>
                <a:latin typeface="Helvetica Neue"/>
                <a:ea typeface="Helvetica Neue"/>
                <a:cs typeface="Helvetica Neue"/>
                <a:sym typeface="Helvetica Neue"/>
              </a:rPr>
              <a:t>M</a:t>
            </a:r>
            <a:r>
              <a:rPr lang="en-US" sz="5400" b="0" u="none" strike="noStrike" cap="none">
                <a:solidFill>
                  <a:schemeClr val="dk1"/>
                </a:solidFill>
                <a:latin typeface="Helvetica Neue"/>
                <a:ea typeface="Helvetica Neue"/>
                <a:cs typeface="Helvetica Neue"/>
                <a:sym typeface="Helvetica Neue"/>
              </a:rPr>
              <a:t>ap of Study Site(s)</a:t>
            </a:r>
            <a:endParaRPr/>
          </a:p>
        </p:txBody>
      </p:sp>
      <p:pic>
        <p:nvPicPr>
          <p:cNvPr id="122" name="Google Shape;122;p14"/>
          <p:cNvPicPr preferRelativeResize="0"/>
          <p:nvPr/>
        </p:nvPicPr>
        <p:blipFill>
          <a:blip r:embed="rId9">
            <a:alphaModFix/>
          </a:blip>
          <a:stretch>
            <a:fillRect/>
          </a:stretch>
        </p:blipFill>
        <p:spPr>
          <a:xfrm flipH="1">
            <a:off x="1146376" y="2638925"/>
            <a:ext cx="5751508" cy="3763800"/>
          </a:xfrm>
          <a:prstGeom prst="rect">
            <a:avLst/>
          </a:prstGeom>
          <a:noFill/>
          <a:ln>
            <a:noFill/>
          </a:ln>
        </p:spPr>
      </p:pic>
      <p:pic>
        <p:nvPicPr>
          <p:cNvPr id="123" name="Google Shape;123;p14"/>
          <p:cNvPicPr preferRelativeResize="0"/>
          <p:nvPr/>
        </p:nvPicPr>
        <p:blipFill>
          <a:blip r:embed="rId10">
            <a:alphaModFix/>
          </a:blip>
          <a:stretch>
            <a:fillRect/>
          </a:stretch>
        </p:blipFill>
        <p:spPr>
          <a:xfrm>
            <a:off x="25376188" y="12862034"/>
            <a:ext cx="11899800" cy="6017966"/>
          </a:xfrm>
          <a:prstGeom prst="rect">
            <a:avLst/>
          </a:prstGeom>
          <a:solidFill>
            <a:schemeClr val="lt1"/>
          </a:solidFill>
          <a:ln w="9525" cap="flat" cmpd="sng">
            <a:solidFill>
              <a:schemeClr val="dk1"/>
            </a:solidFill>
            <a:prstDash val="solid"/>
            <a:round/>
            <a:headEnd type="none" w="sm" len="sm"/>
            <a:tailEnd type="none" w="sm" len="sm"/>
          </a:ln>
        </p:spPr>
      </p:pic>
      <p:pic>
        <p:nvPicPr>
          <p:cNvPr id="124" name="Google Shape;124;p14"/>
          <p:cNvPicPr preferRelativeResize="0"/>
          <p:nvPr/>
        </p:nvPicPr>
        <p:blipFill>
          <a:blip r:embed="rId11">
            <a:alphaModFix/>
          </a:blip>
          <a:stretch>
            <a:fillRect/>
          </a:stretch>
        </p:blipFill>
        <p:spPr>
          <a:xfrm>
            <a:off x="27039397" y="9247376"/>
            <a:ext cx="8902633" cy="3117075"/>
          </a:xfrm>
          <a:prstGeom prst="rect">
            <a:avLst/>
          </a:prstGeom>
          <a:noFill/>
          <a:ln>
            <a:noFill/>
          </a:ln>
        </p:spPr>
      </p:pic>
      <p:pic>
        <p:nvPicPr>
          <p:cNvPr id="2" name="Picture 1">
            <a:extLst>
              <a:ext uri="{FF2B5EF4-FFF2-40B4-BE49-F238E27FC236}">
                <a16:creationId xmlns:a16="http://schemas.microsoft.com/office/drawing/2014/main" id="{1769D8A9-E13E-47FC-AF02-D7961BAB812B}"/>
              </a:ext>
            </a:extLst>
          </p:cNvPr>
          <p:cNvPicPr>
            <a:picLocks noChangeAspect="1"/>
          </p:cNvPicPr>
          <p:nvPr/>
        </p:nvPicPr>
        <p:blipFill>
          <a:blip r:embed="rId12"/>
          <a:stretch>
            <a:fillRect/>
          </a:stretch>
        </p:blipFill>
        <p:spPr>
          <a:xfrm>
            <a:off x="13375625" y="23647910"/>
            <a:ext cx="5994287" cy="5147510"/>
          </a:xfrm>
          <a:prstGeom prst="rect">
            <a:avLst/>
          </a:prstGeom>
        </p:spPr>
      </p:pic>
      <p:pic>
        <p:nvPicPr>
          <p:cNvPr id="4" name="Picture 3">
            <a:extLst>
              <a:ext uri="{FF2B5EF4-FFF2-40B4-BE49-F238E27FC236}">
                <a16:creationId xmlns:a16="http://schemas.microsoft.com/office/drawing/2014/main" id="{0E8E8D61-99E1-4CB7-B993-2774B2E76B48}"/>
              </a:ext>
            </a:extLst>
          </p:cNvPr>
          <p:cNvPicPr>
            <a:picLocks noChangeAspect="1"/>
          </p:cNvPicPr>
          <p:nvPr/>
        </p:nvPicPr>
        <p:blipFill>
          <a:blip r:embed="rId13"/>
          <a:stretch>
            <a:fillRect/>
          </a:stretch>
        </p:blipFill>
        <p:spPr>
          <a:xfrm>
            <a:off x="12927447" y="29208167"/>
            <a:ext cx="11692821" cy="4428689"/>
          </a:xfrm>
          <a:prstGeom prst="rect">
            <a:avLst/>
          </a:prstGeom>
        </p:spPr>
      </p:pic>
      <p:pic>
        <p:nvPicPr>
          <p:cNvPr id="3" name="Picture 2">
            <a:extLst>
              <a:ext uri="{FF2B5EF4-FFF2-40B4-BE49-F238E27FC236}">
                <a16:creationId xmlns:a16="http://schemas.microsoft.com/office/drawing/2014/main" id="{DAB23967-1BB2-4B74-820E-9A1D77BCBF8C}"/>
              </a:ext>
            </a:extLst>
          </p:cNvPr>
          <p:cNvPicPr>
            <a:picLocks noChangeAspect="1"/>
          </p:cNvPicPr>
          <p:nvPr/>
        </p:nvPicPr>
        <p:blipFill>
          <a:blip r:embed="rId14"/>
          <a:stretch>
            <a:fillRect/>
          </a:stretch>
        </p:blipFill>
        <p:spPr>
          <a:xfrm>
            <a:off x="25661585" y="20448801"/>
            <a:ext cx="11181033" cy="2139881"/>
          </a:xfrm>
          <a:prstGeom prst="rect">
            <a:avLst/>
          </a:prstGeom>
        </p:spPr>
      </p:pic>
      <p:sp>
        <p:nvSpPr>
          <p:cNvPr id="37" name="Google Shape;117;p14">
            <a:extLst>
              <a:ext uri="{FF2B5EF4-FFF2-40B4-BE49-F238E27FC236}">
                <a16:creationId xmlns:a16="http://schemas.microsoft.com/office/drawing/2014/main" id="{C7DC812A-77F5-4F44-81F5-34CFF537F6B5}"/>
              </a:ext>
            </a:extLst>
          </p:cNvPr>
          <p:cNvSpPr txBox="1"/>
          <p:nvPr/>
        </p:nvSpPr>
        <p:spPr>
          <a:xfrm>
            <a:off x="24849297" y="22022649"/>
            <a:ext cx="11905800" cy="13388240"/>
          </a:xfrm>
          <a:prstGeom prst="rect">
            <a:avLst/>
          </a:prstGeom>
          <a:noFill/>
          <a:ln>
            <a:noFill/>
          </a:ln>
        </p:spPr>
        <p:txBody>
          <a:bodyPr spcFirstLastPara="1" wrap="square" lIns="91425" tIns="45700" rIns="91425" bIns="45700" anchor="t" anchorCtr="0">
            <a:spAutoFit/>
          </a:bodyPr>
          <a:lstStyle/>
          <a:p>
            <a:pPr marL="914400" marR="0" lvl="0" indent="0" algn="l" rtl="0">
              <a:spcBef>
                <a:spcPts val="0"/>
              </a:spcBef>
              <a:spcAft>
                <a:spcPts val="0"/>
              </a:spcAft>
              <a:buNone/>
            </a:pPr>
            <a:r>
              <a:rPr lang="en-US" sz="3600" dirty="0">
                <a:solidFill>
                  <a:schemeClr val="dk1"/>
                </a:solidFill>
                <a:latin typeface="Garamond"/>
                <a:ea typeface="Garamond"/>
                <a:cs typeface="Garamond"/>
                <a:sym typeface="Garamond"/>
              </a:rPr>
              <a:t>Interpretation of </a:t>
            </a:r>
            <a:r>
              <a:rPr lang="en-US" sz="3600" dirty="0" err="1">
                <a:solidFill>
                  <a:schemeClr val="dk1"/>
                </a:solidFill>
                <a:latin typeface="Garamond"/>
                <a:ea typeface="Garamond"/>
                <a:cs typeface="Garamond"/>
                <a:sym typeface="Garamond"/>
              </a:rPr>
              <a:t>results:Based</a:t>
            </a:r>
            <a:r>
              <a:rPr lang="en-US" sz="3600" dirty="0">
                <a:solidFill>
                  <a:schemeClr val="dk1"/>
                </a:solidFill>
                <a:latin typeface="Garamond"/>
                <a:ea typeface="Garamond"/>
                <a:cs typeface="Garamond"/>
                <a:sym typeface="Garamond"/>
              </a:rPr>
              <a:t> on the results it seems that marble’s surface temperature is cooler than the other surfaces (12.7) which means that it absorbs the least amount of light and heat and reflects most of it. Then we have granulite, it’s surface temperature was higher than marble’s but cooler than asphalt and concrete (18.7), which means that it absorbs a not too much amount of light but not that little, and reflects a little less than marble but more than asphalt and concrete. On the other hand, concrete’s surface temperature was way higher than marble’s and granulite’s but a bit less than asphalt (20.3), which means that it absorbs a big amount of heat and light (more than marble and granulite but less than asphalt) and it reflects a small amount of light and heat. Lastly, we have asphalt which its surface temperature was the highest (21.3), which means that it absorbs the most light and heat and reflects a small amount of it. Possible sources of error: In the places that the measurements were made, the streets are old and dusty which can change the surface temperature and cause an error.  Discuss whether results support the hypothesis or not, and why: Yes we did, we predicted that asphalt will absorb the most light and reflects the least amount. In addition to that we predicted that marble will absorb the least amount and will reflect a big amount of light.</a:t>
            </a:r>
            <a:endParaRPr sz="3600" dirty="0">
              <a:solidFill>
                <a:schemeClr val="dk1"/>
              </a:solidFill>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1634</Words>
  <Application>Microsoft Office PowerPoint</Application>
  <PresentationFormat>מותאם אישית</PresentationFormat>
  <Paragraphs>107</Paragraphs>
  <Slides>1</Slides>
  <Notes>1</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vt:i4>
      </vt:variant>
    </vt:vector>
  </HeadingPairs>
  <TitlesOfParts>
    <vt:vector size="7" baseType="lpstr">
      <vt:lpstr>Arial</vt:lpstr>
      <vt:lpstr>Calibri</vt:lpstr>
      <vt:lpstr>Helvetica Neue</vt:lpstr>
      <vt:lpstr>Garamond</vt:lpstr>
      <vt:lpstr>Times New Roman</vt:lpstr>
      <vt:lpstr>Default Design</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PC37</dc:creator>
  <cp:lastModifiedBy>w2022</cp:lastModifiedBy>
  <cp:revision>5</cp:revision>
  <dcterms:modified xsi:type="dcterms:W3CDTF">2025-03-04T07:48:32Z</dcterms:modified>
</cp:coreProperties>
</file>