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2" r:id="rId2"/>
    <p:sldId id="257" r:id="rId3"/>
    <p:sldId id="277" r:id="rId4"/>
    <p:sldId id="263" r:id="rId5"/>
    <p:sldId id="278" r:id="rId6"/>
    <p:sldId id="279" r:id="rId7"/>
    <p:sldId id="280" r:id="rId8"/>
    <p:sldId id="266" r:id="rId9"/>
    <p:sldId id="264" r:id="rId10"/>
    <p:sldId id="268" r:id="rId11"/>
    <p:sldId id="265" r:id="rId12"/>
    <p:sldId id="270" r:id="rId13"/>
    <p:sldId id="281" r:id="rId14"/>
    <p:sldId id="261" r:id="rId15"/>
    <p:sldId id="272"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63" d="100"/>
          <a:sy n="63"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389338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365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5F6459-9495-46C9-9B2C-0A4B1A5113A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004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24011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5F6459-9495-46C9-9B2C-0A4B1A5113A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259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100763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377962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97736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390827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5A0742-959C-4B5A-AD74-78FE7CF3770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5252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75449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5A0742-959C-4B5A-AD74-78FE7CF37702}"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402356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5A0742-959C-4B5A-AD74-78FE7CF3770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37445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0742-959C-4B5A-AD74-78FE7CF37702}"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25577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261248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5A0742-959C-4B5A-AD74-78FE7CF3770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5F6459-9495-46C9-9B2C-0A4B1A5113A7}" type="slidenum">
              <a:rPr lang="en-US" smtClean="0"/>
              <a:t>‹#›</a:t>
            </a:fld>
            <a:endParaRPr lang="en-US"/>
          </a:p>
        </p:txBody>
      </p:sp>
    </p:spTree>
    <p:extLst>
      <p:ext uri="{BB962C8B-B14F-4D97-AF65-F5344CB8AC3E}">
        <p14:creationId xmlns:p14="http://schemas.microsoft.com/office/powerpoint/2010/main" val="36390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5A0742-959C-4B5A-AD74-78FE7CF37702}" type="datetimeFigureOut">
              <a:rPr lang="en-US" smtClean="0"/>
              <a:t>1/31/2026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B5F6459-9495-46C9-9B2C-0A4B1A5113A7}" type="slidenum">
              <a:rPr lang="en-US" smtClean="0"/>
              <a:t>‹#›</a:t>
            </a:fld>
            <a:endParaRPr lang="en-US"/>
          </a:p>
        </p:txBody>
      </p:sp>
    </p:spTree>
    <p:extLst>
      <p:ext uri="{BB962C8B-B14F-4D97-AF65-F5344CB8AC3E}">
        <p14:creationId xmlns:p14="http://schemas.microsoft.com/office/powerpoint/2010/main" val="186031893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obe.gov/documents/d/guest/globe-data-user-guide_v3-nov-2025" TargetMode="External"/><Relationship Id="rId2" Type="http://schemas.openxmlformats.org/officeDocument/2006/relationships/hyperlink" Target="https://observer.globe.gov/documents/19589576/52072924/NASA+Go+Trees+Tutorial.pdf/b8f8c436-90e0-404e-a919-64608c382376?t=1553526242769" TargetMode="External"/><Relationship Id="rId1" Type="http://schemas.openxmlformats.org/officeDocument/2006/relationships/slideLayout" Target="../slideLayouts/slideLayout2.xml"/><Relationship Id="rId4" Type="http://schemas.openxmlformats.org/officeDocument/2006/relationships/hyperlink" Target="https://www.youtu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lobe.gov/documents/355050/7cb3bf74-52da-4ae7-9040-fa44e26e22c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3" y="930882"/>
            <a:ext cx="8915399" cy="2057248"/>
          </a:xfrm>
        </p:spPr>
        <p:txBody>
          <a:bodyPr>
            <a:normAutofit fontScale="90000"/>
          </a:bodyPr>
          <a:lstStyle/>
          <a:p>
            <a:r>
              <a:rPr lang="en-US" dirty="0"/>
              <a:t> </a:t>
            </a:r>
            <a:r>
              <a:rPr lang="en-US" sz="4000" b="1" dirty="0">
                <a:solidFill>
                  <a:schemeClr val="tx1"/>
                </a:solidFill>
              </a:rPr>
              <a:t>Research </a:t>
            </a:r>
            <a:r>
              <a:rPr lang="en-US" sz="4000" b="1" dirty="0" err="1">
                <a:solidFill>
                  <a:schemeClr val="tx1"/>
                </a:solidFill>
              </a:rPr>
              <a:t>Proposal:Study</a:t>
            </a:r>
            <a:r>
              <a:rPr lang="en-US" sz="4000" b="1" dirty="0">
                <a:solidFill>
                  <a:schemeClr val="tx1"/>
                </a:solidFill>
              </a:rPr>
              <a:t> of the color change and leaf fall process of birch using </a:t>
            </a:r>
            <a:r>
              <a:rPr lang="en-US" sz="4000" b="1" dirty="0" err="1">
                <a:solidFill>
                  <a:schemeClr val="tx1"/>
                </a:solidFill>
              </a:rPr>
              <a:t>GrowApp</a:t>
            </a:r>
            <a:endParaRPr lang="en-US" sz="4000" b="1" dirty="0">
              <a:solidFill>
                <a:schemeClr val="tx1"/>
              </a:solidFill>
            </a:endParaRPr>
          </a:p>
        </p:txBody>
      </p:sp>
      <p:sp>
        <p:nvSpPr>
          <p:cNvPr id="3" name="Subtitle 2"/>
          <p:cNvSpPr>
            <a:spLocks noGrp="1"/>
          </p:cNvSpPr>
          <p:nvPr>
            <p:ph type="subTitle" idx="1"/>
          </p:nvPr>
        </p:nvSpPr>
        <p:spPr>
          <a:xfrm>
            <a:off x="2284413" y="3222898"/>
            <a:ext cx="8915399" cy="1381759"/>
          </a:xfrm>
        </p:spPr>
        <p:txBody>
          <a:bodyPr>
            <a:noAutofit/>
          </a:bodyPr>
          <a:lstStyle/>
          <a:p>
            <a:r>
              <a:rPr lang="en-US" sz="1600" dirty="0">
                <a:solidFill>
                  <a:schemeClr val="tx1"/>
                </a:solidFill>
              </a:rPr>
              <a:t>Researchers Names: Izabella Azatyan, Lili </a:t>
            </a:r>
            <a:r>
              <a:rPr lang="en-US" sz="1600" dirty="0" err="1">
                <a:solidFill>
                  <a:schemeClr val="tx1"/>
                </a:solidFill>
              </a:rPr>
              <a:t>Arsenyan</a:t>
            </a:r>
            <a:r>
              <a:rPr lang="en-US" sz="1600" dirty="0">
                <a:solidFill>
                  <a:schemeClr val="tx1"/>
                </a:solidFill>
              </a:rPr>
              <a:t>, Ani Matevosyan, Mari Martirosyan, Emilia Mkrtchyan, Mariam Mkrtchyan</a:t>
            </a:r>
            <a:endParaRPr lang="hy-AM" sz="1600" dirty="0">
              <a:solidFill>
                <a:schemeClr val="tx1"/>
              </a:solidFill>
            </a:endParaRPr>
          </a:p>
          <a:p>
            <a:pPr algn="l"/>
            <a:r>
              <a:rPr lang="en-US" sz="1600" dirty="0">
                <a:solidFill>
                  <a:schemeClr val="tx1"/>
                </a:solidFill>
              </a:rPr>
              <a:t>School/Organization Name: “Educational-Sport Complex” Enterprise of “Gazprom Armenia” </a:t>
            </a:r>
          </a:p>
          <a:p>
            <a:pPr algn="l"/>
            <a:r>
              <a:rPr lang="en-US" sz="1600" dirty="0">
                <a:solidFill>
                  <a:schemeClr val="tx1"/>
                </a:solidFill>
              </a:rPr>
              <a:t>Teacher Names: </a:t>
            </a:r>
            <a:r>
              <a:rPr lang="en-US" sz="1600" dirty="0" err="1">
                <a:solidFill>
                  <a:schemeClr val="tx1"/>
                </a:solidFill>
              </a:rPr>
              <a:t>Lusine</a:t>
            </a:r>
            <a:r>
              <a:rPr lang="en-US" sz="1600" dirty="0">
                <a:solidFill>
                  <a:schemeClr val="tx1"/>
                </a:solidFill>
              </a:rPr>
              <a:t> </a:t>
            </a:r>
            <a:r>
              <a:rPr lang="en-US" sz="1600" dirty="0" err="1">
                <a:solidFill>
                  <a:schemeClr val="tx1"/>
                </a:solidFill>
              </a:rPr>
              <a:t>Hakobyan</a:t>
            </a:r>
            <a:r>
              <a:rPr lang="en-US" sz="1600" dirty="0">
                <a:solidFill>
                  <a:schemeClr val="tx1"/>
                </a:solidFill>
              </a:rPr>
              <a:t>, Irina </a:t>
            </a:r>
            <a:r>
              <a:rPr lang="en-US" sz="1600" dirty="0" err="1">
                <a:solidFill>
                  <a:schemeClr val="tx1"/>
                </a:solidFill>
              </a:rPr>
              <a:t>Pahlevanyan</a:t>
            </a:r>
            <a:endParaRPr lang="en-US" sz="16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02637"/>
            <a:ext cx="1222310" cy="12223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617" y="5662819"/>
            <a:ext cx="1905000" cy="10541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89" y="295178"/>
            <a:ext cx="3673151" cy="847674"/>
          </a:xfrm>
          <a:prstGeom prst="rect">
            <a:avLst/>
          </a:prstGeom>
        </p:spPr>
      </p:pic>
      <p:pic>
        <p:nvPicPr>
          <p:cNvPr id="7" name="Picture 6">
            <a:extLst>
              <a:ext uri="{FF2B5EF4-FFF2-40B4-BE49-F238E27FC236}">
                <a16:creationId xmlns:a16="http://schemas.microsoft.com/office/drawing/2014/main" id="{E08F5994-1F1A-0493-5027-8B82CF6E6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83" y="4261215"/>
            <a:ext cx="2161627" cy="2494148"/>
          </a:xfrm>
          <a:prstGeom prst="rect">
            <a:avLst/>
          </a:prstGeom>
        </p:spPr>
      </p:pic>
      <p:pic>
        <p:nvPicPr>
          <p:cNvPr id="10" name="Picture 9">
            <a:extLst>
              <a:ext uri="{FF2B5EF4-FFF2-40B4-BE49-F238E27FC236}">
                <a16:creationId xmlns:a16="http://schemas.microsoft.com/office/drawing/2014/main" id="{24340662-D610-D3D1-108F-5BF60683124E}"/>
              </a:ext>
            </a:extLst>
          </p:cNvPr>
          <p:cNvPicPr>
            <a:picLocks noChangeAspect="1"/>
          </p:cNvPicPr>
          <p:nvPr/>
        </p:nvPicPr>
        <p:blipFill>
          <a:blip r:embed="rId6" cstate="print">
            <a:extLst>
              <a:ext uri="{28A0092B-C50C-407E-A947-70E740481C1C}">
                <a14:useLocalDpi xmlns:a14="http://schemas.microsoft.com/office/drawing/2010/main" val="0"/>
              </a:ext>
            </a:extLst>
          </a:blip>
          <a:srcRect t="4916" r="32851" b="13759"/>
          <a:stretch>
            <a:fillRect/>
          </a:stretch>
        </p:blipFill>
        <p:spPr>
          <a:xfrm>
            <a:off x="340551" y="1698338"/>
            <a:ext cx="1905001" cy="5125754"/>
          </a:xfrm>
          <a:prstGeom prst="rect">
            <a:avLst/>
          </a:prstGeom>
        </p:spPr>
      </p:pic>
    </p:spTree>
    <p:extLst>
      <p:ext uri="{BB962C8B-B14F-4D97-AF65-F5344CB8AC3E}">
        <p14:creationId xmlns:p14="http://schemas.microsoft.com/office/powerpoint/2010/main" val="266952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4084320"/>
            <a:ext cx="8915400" cy="2377440"/>
          </a:xfrm>
        </p:spPr>
        <p:txBody>
          <a:bodyPr/>
          <a:lstStyle/>
          <a:p>
            <a:r>
              <a:rPr lang="en-US" dirty="0"/>
              <a:t>We collected tree leaves and categorized them into groups: largest, large, medium, small, smallest. We included 35 leaves in each group. We measured the length and width of the leaves and calculated their arithmetic mean. The results were presented in tables. For seven weeks, we regularly monitored the color changes and leaf fall of our selected tree. We uploaded the results to the Grow App. We compared the color changes of the leaves with a corresponding palette and observed that they transform from light green to bright yellow, then to light and dark brown.</a:t>
            </a:r>
          </a:p>
        </p:txBody>
      </p:sp>
      <p:pic>
        <p:nvPicPr>
          <p:cNvPr id="4" name="Picture 3">
            <a:extLst>
              <a:ext uri="{FF2B5EF4-FFF2-40B4-BE49-F238E27FC236}">
                <a16:creationId xmlns:a16="http://schemas.microsoft.com/office/drawing/2014/main" id="{95608727-6F65-3134-0A04-DAC90518AB4D}"/>
              </a:ext>
            </a:extLst>
          </p:cNvPr>
          <p:cNvPicPr>
            <a:picLocks noChangeAspect="1"/>
          </p:cNvPicPr>
          <p:nvPr/>
        </p:nvPicPr>
        <p:blipFill>
          <a:blip r:embed="rId2" cstate="print">
            <a:extLst>
              <a:ext uri="{28A0092B-C50C-407E-A947-70E740481C1C}">
                <a14:useLocalDpi xmlns:a14="http://schemas.microsoft.com/office/drawing/2010/main" val="0"/>
              </a:ext>
            </a:extLst>
          </a:blip>
          <a:srcRect t="31778"/>
          <a:stretch>
            <a:fillRect/>
          </a:stretch>
        </p:blipFill>
        <p:spPr>
          <a:xfrm>
            <a:off x="5326380" y="302642"/>
            <a:ext cx="2767013" cy="3355943"/>
          </a:xfrm>
          <a:prstGeom prst="rect">
            <a:avLst/>
          </a:prstGeom>
          <a:ln>
            <a:noFill/>
          </a:ln>
          <a:effectLst>
            <a:softEdge rad="112500"/>
          </a:effectLst>
        </p:spPr>
      </p:pic>
      <p:pic>
        <p:nvPicPr>
          <p:cNvPr id="6" name="Picture 5">
            <a:extLst>
              <a:ext uri="{FF2B5EF4-FFF2-40B4-BE49-F238E27FC236}">
                <a16:creationId xmlns:a16="http://schemas.microsoft.com/office/drawing/2014/main" id="{85AEC0C5-6AC7-554C-9C62-0BC439046375}"/>
              </a:ext>
            </a:extLst>
          </p:cNvPr>
          <p:cNvPicPr>
            <a:picLocks noChangeAspect="1"/>
          </p:cNvPicPr>
          <p:nvPr/>
        </p:nvPicPr>
        <p:blipFill>
          <a:blip r:embed="rId3" cstate="print">
            <a:extLst>
              <a:ext uri="{28A0092B-C50C-407E-A947-70E740481C1C}">
                <a14:useLocalDpi xmlns:a14="http://schemas.microsoft.com/office/drawing/2010/main" val="0"/>
              </a:ext>
            </a:extLst>
          </a:blip>
          <a:srcRect t="36444"/>
          <a:stretch>
            <a:fillRect/>
          </a:stretch>
        </p:blipFill>
        <p:spPr>
          <a:xfrm>
            <a:off x="8570596" y="291131"/>
            <a:ext cx="2980373" cy="3367454"/>
          </a:xfrm>
          <a:prstGeom prst="rect">
            <a:avLst/>
          </a:prstGeom>
          <a:ln>
            <a:noFill/>
          </a:ln>
          <a:effectLst>
            <a:softEdge rad="112500"/>
          </a:effectLst>
        </p:spPr>
      </p:pic>
      <p:pic>
        <p:nvPicPr>
          <p:cNvPr id="8" name="Picture 7">
            <a:extLst>
              <a:ext uri="{FF2B5EF4-FFF2-40B4-BE49-F238E27FC236}">
                <a16:creationId xmlns:a16="http://schemas.microsoft.com/office/drawing/2014/main" id="{A2DD424C-1557-D8FA-0396-A36F6D2E98CD}"/>
              </a:ext>
            </a:extLst>
          </p:cNvPr>
          <p:cNvPicPr>
            <a:picLocks noChangeAspect="1"/>
          </p:cNvPicPr>
          <p:nvPr/>
        </p:nvPicPr>
        <p:blipFill>
          <a:blip r:embed="rId4" cstate="print">
            <a:extLst>
              <a:ext uri="{28A0092B-C50C-407E-A947-70E740481C1C}">
                <a14:useLocalDpi xmlns:a14="http://schemas.microsoft.com/office/drawing/2010/main" val="0"/>
              </a:ext>
            </a:extLst>
          </a:blip>
          <a:srcRect t="8667"/>
          <a:stretch>
            <a:fillRect/>
          </a:stretch>
        </p:blipFill>
        <p:spPr>
          <a:xfrm>
            <a:off x="2237898" y="341485"/>
            <a:ext cx="2767013" cy="3529967"/>
          </a:xfrm>
          <a:prstGeom prst="rect">
            <a:avLst/>
          </a:prstGeom>
          <a:ln>
            <a:noFill/>
          </a:ln>
          <a:effectLst>
            <a:softEdge rad="112500"/>
          </a:effectLst>
        </p:spPr>
      </p:pic>
    </p:spTree>
    <p:extLst>
      <p:ext uri="{BB962C8B-B14F-4D97-AF65-F5344CB8AC3E}">
        <p14:creationId xmlns:p14="http://schemas.microsoft.com/office/powerpoint/2010/main" val="23748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 and average data</a:t>
            </a:r>
          </a:p>
        </p:txBody>
      </p:sp>
      <p:sp>
        <p:nvSpPr>
          <p:cNvPr id="3" name="Content Placeholder 2"/>
          <p:cNvSpPr>
            <a:spLocks noGrp="1"/>
          </p:cNvSpPr>
          <p:nvPr>
            <p:ph sz="half" idx="1"/>
          </p:nvPr>
        </p:nvSpPr>
        <p:spPr/>
        <p:txBody>
          <a:bodyPr/>
          <a:lstStyle/>
          <a:p>
            <a:r>
              <a:rPr lang="en-US" dirty="0"/>
              <a:t>Largest: length</a:t>
            </a:r>
            <a:r>
              <a:rPr lang="hy-AM" dirty="0"/>
              <a:t> 10,4</a:t>
            </a:r>
            <a:r>
              <a:rPr lang="en-US" dirty="0"/>
              <a:t>cm</a:t>
            </a:r>
          </a:p>
          <a:p>
            <a:pPr marL="0" indent="0">
              <a:buNone/>
            </a:pPr>
            <a:r>
              <a:rPr lang="en-US" dirty="0"/>
              <a:t>                  Width  7,1cm</a:t>
            </a:r>
          </a:p>
          <a:p>
            <a:r>
              <a:rPr lang="en-US" dirty="0"/>
              <a:t>Large:     length</a:t>
            </a:r>
            <a:r>
              <a:rPr lang="hy-AM" dirty="0"/>
              <a:t> </a:t>
            </a:r>
            <a:r>
              <a:rPr lang="en-US" dirty="0"/>
              <a:t>8,7 cm</a:t>
            </a:r>
          </a:p>
          <a:p>
            <a:pPr marL="0" indent="0">
              <a:buNone/>
            </a:pPr>
            <a:r>
              <a:rPr lang="en-US" dirty="0"/>
              <a:t>                  Width  6.6 cm</a:t>
            </a:r>
          </a:p>
          <a:p>
            <a:r>
              <a:rPr lang="en-US" dirty="0"/>
              <a:t>Medium: length 7,3 cm</a:t>
            </a:r>
          </a:p>
          <a:p>
            <a:pPr marL="0" indent="0">
              <a:buNone/>
            </a:pPr>
            <a:r>
              <a:rPr lang="en-US" dirty="0"/>
              <a:t>                  Width   5,7cm</a:t>
            </a:r>
          </a:p>
          <a:p>
            <a:endParaRPr lang="en-US" dirty="0"/>
          </a:p>
          <a:p>
            <a:endParaRPr lang="en-US" dirty="0"/>
          </a:p>
        </p:txBody>
      </p:sp>
      <p:sp>
        <p:nvSpPr>
          <p:cNvPr id="4" name="Content Placeholder 3"/>
          <p:cNvSpPr>
            <a:spLocks noGrp="1"/>
          </p:cNvSpPr>
          <p:nvPr>
            <p:ph sz="half" idx="2"/>
          </p:nvPr>
        </p:nvSpPr>
        <p:spPr/>
        <p:txBody>
          <a:bodyPr/>
          <a:lstStyle/>
          <a:p>
            <a:r>
              <a:rPr lang="en-US" dirty="0"/>
              <a:t>Small: length</a:t>
            </a:r>
            <a:r>
              <a:rPr lang="hy-AM" dirty="0"/>
              <a:t> </a:t>
            </a:r>
            <a:r>
              <a:rPr lang="en-US" dirty="0"/>
              <a:t>6,3 cm</a:t>
            </a:r>
          </a:p>
          <a:p>
            <a:pPr marL="0" indent="0">
              <a:buNone/>
            </a:pPr>
            <a:r>
              <a:rPr lang="en-US" dirty="0"/>
              <a:t>                 Width  3,9 cm</a:t>
            </a:r>
          </a:p>
          <a:p>
            <a:r>
              <a:rPr lang="en-US" dirty="0"/>
              <a:t>Smallest: length</a:t>
            </a:r>
            <a:r>
              <a:rPr lang="hy-AM" dirty="0"/>
              <a:t> </a:t>
            </a:r>
            <a:r>
              <a:rPr lang="en-US" dirty="0"/>
              <a:t>4,9 cm</a:t>
            </a:r>
          </a:p>
          <a:p>
            <a:pPr marL="0" indent="0">
              <a:buNone/>
            </a:pPr>
            <a:r>
              <a:rPr lang="en-US" dirty="0"/>
              <a:t>                  Width  3,3 cm</a:t>
            </a:r>
          </a:p>
          <a:p>
            <a:endParaRPr lang="en-US" dirty="0"/>
          </a:p>
        </p:txBody>
      </p:sp>
      <p:pic>
        <p:nvPicPr>
          <p:cNvPr id="6" name="Picture 5">
            <a:extLst>
              <a:ext uri="{FF2B5EF4-FFF2-40B4-BE49-F238E27FC236}">
                <a16:creationId xmlns:a16="http://schemas.microsoft.com/office/drawing/2014/main" id="{7719111A-2D04-38EE-7157-61052D703B21}"/>
              </a:ext>
            </a:extLst>
          </p:cNvPr>
          <p:cNvPicPr>
            <a:picLocks noChangeAspect="1"/>
          </p:cNvPicPr>
          <p:nvPr/>
        </p:nvPicPr>
        <p:blipFill>
          <a:blip r:embed="rId2" cstate="print">
            <a:extLst>
              <a:ext uri="{28A0092B-C50C-407E-A947-70E740481C1C}">
                <a14:useLocalDpi xmlns:a14="http://schemas.microsoft.com/office/drawing/2010/main" val="0"/>
              </a:ext>
            </a:extLst>
          </a:blip>
          <a:srcRect t="31003" b="13913"/>
          <a:stretch>
            <a:fillRect/>
          </a:stretch>
        </p:blipFill>
        <p:spPr>
          <a:xfrm>
            <a:off x="6903076" y="4022411"/>
            <a:ext cx="2816859" cy="2758440"/>
          </a:xfrm>
          <a:prstGeom prst="rect">
            <a:avLst/>
          </a:prstGeom>
          <a:ln>
            <a:noFill/>
          </a:ln>
          <a:effectLst>
            <a:softEdge rad="112500"/>
          </a:effectLst>
        </p:spPr>
      </p:pic>
      <p:pic>
        <p:nvPicPr>
          <p:cNvPr id="8" name="Picture 7">
            <a:extLst>
              <a:ext uri="{FF2B5EF4-FFF2-40B4-BE49-F238E27FC236}">
                <a16:creationId xmlns:a16="http://schemas.microsoft.com/office/drawing/2014/main" id="{EA34C82B-D888-21A8-B9FA-77786283BECE}"/>
              </a:ext>
            </a:extLst>
          </p:cNvPr>
          <p:cNvPicPr>
            <a:picLocks noChangeAspect="1"/>
          </p:cNvPicPr>
          <p:nvPr/>
        </p:nvPicPr>
        <p:blipFill>
          <a:blip r:embed="rId3" cstate="print">
            <a:extLst>
              <a:ext uri="{28A0092B-C50C-407E-A947-70E740481C1C}">
                <a14:useLocalDpi xmlns:a14="http://schemas.microsoft.com/office/drawing/2010/main" val="0"/>
              </a:ext>
            </a:extLst>
          </a:blip>
          <a:srcRect l="17375" t="22667" r="30750"/>
          <a:stretch>
            <a:fillRect/>
          </a:stretch>
        </p:blipFill>
        <p:spPr>
          <a:xfrm>
            <a:off x="974829" y="4419600"/>
            <a:ext cx="2653424" cy="2225040"/>
          </a:xfrm>
          <a:prstGeom prst="rect">
            <a:avLst/>
          </a:prstGeom>
          <a:ln>
            <a:noFill/>
          </a:ln>
          <a:effectLst>
            <a:softEdge rad="112500"/>
          </a:effectLst>
        </p:spPr>
      </p:pic>
    </p:spTree>
    <p:extLst>
      <p:ext uri="{BB962C8B-B14F-4D97-AF65-F5344CB8AC3E}">
        <p14:creationId xmlns:p14="http://schemas.microsoft.com/office/powerpoint/2010/main" val="201567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6732" y="4257675"/>
            <a:ext cx="8915400" cy="2499360"/>
          </a:xfrm>
        </p:spPr>
        <p:txBody>
          <a:bodyPr>
            <a:normAutofit lnSpcReduction="10000"/>
          </a:bodyPr>
          <a:lstStyle/>
          <a:p>
            <a:r>
              <a:rPr lang="en-US" dirty="0"/>
              <a:t>The Birch (Latin: </a:t>
            </a:r>
            <a:r>
              <a:rPr lang="en-US" dirty="0" err="1"/>
              <a:t>Betula</a:t>
            </a:r>
            <a:r>
              <a:rPr lang="en-US" dirty="0"/>
              <a:t>) is a broad-leaved, deciduous tree. Since it is widely distributed across the temperate and cold zones of the Northern Hemisphere, it also grows in Armenia, where it is found in both endemic and introduced species. The color of the leaves changes with the seasons; the  seeds ripen and the tree eventually undergoes leaf fall. The four seasons of the year are distinctly pronounced in Armenia. This is due to the country's geographical position in the Northern Hemisphere—located between 38 ∘ and 41 ∘  North latitudes—as well as the Earth's revolution around the Sun and the tilt of its axis.</a:t>
            </a:r>
          </a:p>
        </p:txBody>
      </p:sp>
      <p:pic>
        <p:nvPicPr>
          <p:cNvPr id="2050" name="Picture 2" descr="Birch - Simple English Wikipedia, the free encyclopedia">
            <a:extLst>
              <a:ext uri="{FF2B5EF4-FFF2-40B4-BE49-F238E27FC236}">
                <a16:creationId xmlns:a16="http://schemas.microsoft.com/office/drawing/2014/main" id="{E9D59D91-2748-FB03-1F4A-A7964C41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339" y="655320"/>
            <a:ext cx="5816237" cy="29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8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47A2-D104-F1E8-A1B4-F68754FAC642}"/>
              </a:ext>
            </a:extLst>
          </p:cNvPr>
          <p:cNvSpPr>
            <a:spLocks noGrp="1"/>
          </p:cNvSpPr>
          <p:nvPr>
            <p:ph type="title"/>
          </p:nvPr>
        </p:nvSpPr>
        <p:spPr/>
        <p:txBody>
          <a:bodyPr/>
          <a:lstStyle/>
          <a:p>
            <a:pPr algn="ctr"/>
            <a:r>
              <a:rPr lang="en-US" dirty="0"/>
              <a:t>Reflection</a:t>
            </a:r>
          </a:p>
        </p:txBody>
      </p:sp>
      <p:sp>
        <p:nvSpPr>
          <p:cNvPr id="4" name="Content Placeholder 3">
            <a:extLst>
              <a:ext uri="{FF2B5EF4-FFF2-40B4-BE49-F238E27FC236}">
                <a16:creationId xmlns:a16="http://schemas.microsoft.com/office/drawing/2014/main" id="{867D91E6-9C66-2B59-96F7-EEB494459CBB}"/>
              </a:ext>
            </a:extLst>
          </p:cNvPr>
          <p:cNvSpPr>
            <a:spLocks noGrp="1"/>
          </p:cNvSpPr>
          <p:nvPr>
            <p:ph sz="half" idx="2"/>
          </p:nvPr>
        </p:nvSpPr>
        <p:spPr>
          <a:xfrm>
            <a:off x="2780765" y="1540189"/>
            <a:ext cx="6477535" cy="3412812"/>
          </a:xfrm>
        </p:spPr>
        <p:txBody>
          <a:bodyPr/>
          <a:lstStyle/>
          <a:p>
            <a:pPr algn="just"/>
            <a:br>
              <a:rPr lang="en-US" dirty="0"/>
            </a:br>
            <a:r>
              <a:rPr lang="en-US" sz="2400" dirty="0">
                <a:latin typeface="Sylfaen" panose="010A0502050306030303" pitchFamily="18" charset="0"/>
              </a:rPr>
              <a:t>As a result of the study, our hypothesis was confirmed: working with the </a:t>
            </a:r>
            <a:r>
              <a:rPr lang="en-US" sz="2400" dirty="0" err="1">
                <a:latin typeface="Sylfaen" panose="010A0502050306030303" pitchFamily="18" charset="0"/>
              </a:rPr>
              <a:t>CrowApp</a:t>
            </a:r>
            <a:r>
              <a:rPr lang="en-US" sz="2400" dirty="0">
                <a:latin typeface="Sylfaen" panose="010A0502050306030303" pitchFamily="18" charset="0"/>
              </a:rPr>
              <a:t> better visualizes the change in the color of tree leaves and the fall period. We learned to compare leaf colors using the Plant Color Guide. We realized that it is important to work as a team and had a great time.</a:t>
            </a:r>
          </a:p>
        </p:txBody>
      </p:sp>
    </p:spTree>
    <p:extLst>
      <p:ext uri="{BB962C8B-B14F-4D97-AF65-F5344CB8AC3E}">
        <p14:creationId xmlns:p14="http://schemas.microsoft.com/office/powerpoint/2010/main" val="53006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2"/>
              </a:rPr>
              <a:t>https://observer.globe.gov/documents/19589576/52072924/NASA+Go+Trees+Tutorial.pdf/b8f8c436-90e0-404e-a919-64608c382376?t=1553526242769</a:t>
            </a:r>
            <a:r>
              <a:rPr lang="en-US" dirty="0"/>
              <a:t> </a:t>
            </a:r>
          </a:p>
          <a:p>
            <a:r>
              <a:rPr lang="en-US" dirty="0">
                <a:hlinkClick r:id="rId3"/>
              </a:rPr>
              <a:t>globe-data-user-guide_v3-nov-2025</a:t>
            </a:r>
            <a:r>
              <a:rPr lang="en-US" dirty="0"/>
              <a:t> </a:t>
            </a:r>
          </a:p>
          <a:p>
            <a:r>
              <a:rPr lang="en-US" dirty="0">
                <a:hlinkClick r:id="rId4"/>
              </a:rPr>
              <a:t>https://www.youtub</a:t>
            </a:r>
            <a:endParaRPr lang="en-US" dirty="0"/>
          </a:p>
          <a:p>
            <a:pPr marL="0" indent="0">
              <a:buNone/>
            </a:pPr>
            <a:endParaRPr lang="en-US" dirty="0"/>
          </a:p>
        </p:txBody>
      </p:sp>
    </p:spTree>
    <p:extLst>
      <p:ext uri="{BB962C8B-B14F-4D97-AF65-F5344CB8AC3E}">
        <p14:creationId xmlns:p14="http://schemas.microsoft.com/office/powerpoint/2010/main" val="414588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618" y="2317406"/>
            <a:ext cx="8911687" cy="731161"/>
          </a:xfrm>
        </p:spPr>
        <p:txBody>
          <a:bodyPr>
            <a:noAutofit/>
          </a:bodyPr>
          <a:lstStyle/>
          <a:p>
            <a:pPr algn="ctr"/>
            <a:r>
              <a:rPr lang="en-US" sz="4400" dirty="0">
                <a:latin typeface="Sylfaen" panose="010A0502050306030303" pitchFamily="18" charset="0"/>
              </a:rPr>
              <a:t>Thank You</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346" y="1448592"/>
            <a:ext cx="3704254" cy="2797407"/>
          </a:xfrm>
          <a:prstGeom prst="rect">
            <a:avLst/>
          </a:prstGeom>
          <a:ln>
            <a:noFill/>
          </a:ln>
          <a:effectLst>
            <a:softEdge rad="112500"/>
          </a:effectLst>
        </p:spPr>
      </p:pic>
      <p:pic>
        <p:nvPicPr>
          <p:cNvPr id="4" name="Picture 3">
            <a:extLst>
              <a:ext uri="{FF2B5EF4-FFF2-40B4-BE49-F238E27FC236}">
                <a16:creationId xmlns:a16="http://schemas.microsoft.com/office/drawing/2014/main" id="{04DF1C61-42D5-34AD-2C2E-637E78939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4" y="1430090"/>
            <a:ext cx="4454746" cy="2505795"/>
          </a:xfrm>
          <a:prstGeom prst="rect">
            <a:avLst/>
          </a:prstGeom>
          <a:ln>
            <a:noFill/>
          </a:ln>
          <a:effectLst>
            <a:softEdge rad="112500"/>
          </a:effectLst>
        </p:spPr>
      </p:pic>
      <p:pic>
        <p:nvPicPr>
          <p:cNvPr id="8" name="Picture 7">
            <a:extLst>
              <a:ext uri="{FF2B5EF4-FFF2-40B4-BE49-F238E27FC236}">
                <a16:creationId xmlns:a16="http://schemas.microsoft.com/office/drawing/2014/main" id="{4C3E1FC5-AACB-7B27-334A-2EA658878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2141" y="4414140"/>
            <a:ext cx="4344639" cy="2443860"/>
          </a:xfrm>
          <a:prstGeom prst="rect">
            <a:avLst/>
          </a:prstGeom>
          <a:ln>
            <a:noFill/>
          </a:ln>
          <a:effectLst>
            <a:softEdge rad="112500"/>
          </a:effectLst>
        </p:spPr>
      </p:pic>
    </p:spTree>
    <p:extLst>
      <p:ext uri="{BB962C8B-B14F-4D97-AF65-F5344CB8AC3E}">
        <p14:creationId xmlns:p14="http://schemas.microsoft.com/office/powerpoint/2010/main" val="402140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910B-47B2-5421-61DA-5DE0A3AF6430}"/>
              </a:ext>
            </a:extLst>
          </p:cNvPr>
          <p:cNvSpPr>
            <a:spLocks noGrp="1"/>
          </p:cNvSpPr>
          <p:nvPr>
            <p:ph type="title"/>
          </p:nvPr>
        </p:nvSpPr>
        <p:spPr>
          <a:xfrm>
            <a:off x="1665514" y="624110"/>
            <a:ext cx="9839097" cy="1280890"/>
          </a:xfrm>
        </p:spPr>
        <p:txBody>
          <a:bodyPr/>
          <a:lstStyle/>
          <a:p>
            <a:r>
              <a:rPr lang="en-US" b="1" dirty="0">
                <a:latin typeface="Sylfaen" panose="010A0502050306030303" pitchFamily="18" charset="0"/>
              </a:rPr>
              <a:t>The Earth's rotation around the Sun: a project with birch leaves</a:t>
            </a:r>
            <a:r>
              <a:rPr lang="hy-AM" b="1" dirty="0">
                <a:latin typeface="Sylfaen" panose="010A0502050306030303" pitchFamily="18" charset="0"/>
              </a:rPr>
              <a:t>․․․</a:t>
            </a:r>
            <a:endParaRPr lang="en-US" dirty="0">
              <a:latin typeface="Sylfaen" panose="010A0502050306030303" pitchFamily="18" charset="0"/>
            </a:endParaRPr>
          </a:p>
        </p:txBody>
      </p:sp>
      <p:pic>
        <p:nvPicPr>
          <p:cNvPr id="5" name="Content Placeholder 4">
            <a:extLst>
              <a:ext uri="{FF2B5EF4-FFF2-40B4-BE49-F238E27FC236}">
                <a16:creationId xmlns:a16="http://schemas.microsoft.com/office/drawing/2014/main" id="{4AD7EF5C-F889-E5C6-3B00-CC44456299EB}"/>
              </a:ext>
            </a:extLst>
          </p:cNvPr>
          <p:cNvPicPr>
            <a:picLocks noChangeAspect="1"/>
          </p:cNvPicPr>
          <p:nvPr/>
        </p:nvPicPr>
        <p:blipFill>
          <a:blip r:embed="rId2">
            <a:extLst>
              <a:ext uri="{28A0092B-C50C-407E-A947-70E740481C1C}">
                <a14:useLocalDpi xmlns:a14="http://schemas.microsoft.com/office/drawing/2010/main" val="0"/>
              </a:ext>
            </a:extLst>
          </a:blip>
          <a:srcRect l="15979" t="2824" r="15736" b="6823"/>
          <a:stretch>
            <a:fillRect/>
          </a:stretch>
        </p:blipFill>
        <p:spPr>
          <a:xfrm>
            <a:off x="2560115" y="1905000"/>
            <a:ext cx="7071769" cy="4659046"/>
          </a:xfrm>
          <a:prstGeom prst="rect">
            <a:avLst/>
          </a:prstGeom>
        </p:spPr>
      </p:pic>
    </p:spTree>
    <p:extLst>
      <p:ext uri="{BB962C8B-B14F-4D97-AF65-F5344CB8AC3E}">
        <p14:creationId xmlns:p14="http://schemas.microsoft.com/office/powerpoint/2010/main" val="115277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Research Question(s) and Hypothesis</a:t>
            </a:r>
            <a:endParaRPr lang="en-US" dirty="0"/>
          </a:p>
        </p:txBody>
      </p:sp>
      <p:sp>
        <p:nvSpPr>
          <p:cNvPr id="5" name="Rectangle 1"/>
          <p:cNvSpPr>
            <a:spLocks noGrp="1" noChangeArrowheads="1"/>
          </p:cNvSpPr>
          <p:nvPr>
            <p:ph sz="half" idx="1"/>
          </p:nvPr>
        </p:nvSpPr>
        <p:spPr bwMode="auto">
          <a:xfrm>
            <a:off x="2592924" y="1325860"/>
            <a:ext cx="8077977" cy="420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Sylfaen" panose="010A0502050306030303" pitchFamily="18" charset="0"/>
              </a:rPr>
              <a:t>In which month does birch lose its leaves in Armenia?</a:t>
            </a:r>
            <a:endParaRPr kumimoji="0" lang="hy-AM" altLang="en-US" sz="1800" b="0" i="0" u="none" strike="noStrike" cap="none" normalizeH="0" baseline="0" dirty="0">
              <a:ln>
                <a:noFill/>
              </a:ln>
              <a:solidFill>
                <a:schemeClr val="tx1"/>
              </a:solidFill>
              <a:effectLst/>
              <a:latin typeface="Sylfaen" panose="010A0502050306030303"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Sylfaen" panose="010A0502050306030303" pitchFamily="18" charset="0"/>
              </a:rPr>
              <a:t> What color are birch leaves in different months?</a:t>
            </a:r>
            <a:r>
              <a:rPr kumimoji="0" lang="hy-AM" altLang="en-US" sz="1800" b="0" i="0" u="none" strike="noStrike" cap="none" normalizeH="0" baseline="0" dirty="0">
                <a:ln>
                  <a:noFill/>
                </a:ln>
                <a:solidFill>
                  <a:schemeClr val="tx1"/>
                </a:solidFill>
                <a:effectLst/>
                <a:latin typeface="Sylfaen" panose="010A0502050306030303" pitchFamily="18" charset="0"/>
              </a:rPr>
              <a:t> </a:t>
            </a:r>
          </a:p>
          <a:p>
            <a:pPr eaLnBrk="0" fontAlgn="base" hangingPunct="0">
              <a:lnSpc>
                <a:spcPct val="100000"/>
              </a:lnSpc>
              <a:spcBef>
                <a:spcPct val="0"/>
              </a:spcBef>
              <a:spcAft>
                <a:spcPct val="0"/>
              </a:spcAft>
              <a:buFont typeface="Wingdings" panose="05000000000000000000" pitchFamily="2" charset="2"/>
              <a:buChar char="Ø"/>
            </a:pPr>
            <a:r>
              <a:rPr kumimoji="0" lang="en-US" altLang="en-US" sz="1800" b="0" i="0" u="none" strike="noStrike" cap="none" normalizeH="0" baseline="0" dirty="0">
                <a:ln>
                  <a:noFill/>
                </a:ln>
                <a:solidFill>
                  <a:schemeClr val="tx1"/>
                </a:solidFill>
                <a:effectLst/>
                <a:latin typeface="Sylfaen" panose="010A0502050306030303" pitchFamily="18" charset="0"/>
              </a:rPr>
              <a:t>What are the sizes of birch leaves?</a:t>
            </a:r>
            <a:endParaRPr kumimoji="0" lang="hy-AM" altLang="en-US" sz="1800" b="0" i="0" u="none" strike="noStrike" cap="none" normalizeH="0" baseline="0" dirty="0">
              <a:ln>
                <a:noFill/>
              </a:ln>
              <a:solidFill>
                <a:schemeClr val="tx1"/>
              </a:solidFill>
              <a:effectLst/>
              <a:latin typeface="Sylfaen" panose="010A0502050306030303" pitchFamily="18" charset="0"/>
            </a:endParaRPr>
          </a:p>
          <a:p>
            <a:pPr eaLnBrk="0" fontAlgn="base" hangingPunct="0">
              <a:lnSpc>
                <a:spcPct val="100000"/>
              </a:lnSpc>
              <a:spcBef>
                <a:spcPct val="0"/>
              </a:spcBef>
              <a:spcAft>
                <a:spcPct val="0"/>
              </a:spcAft>
              <a:buFont typeface="Wingdings" panose="05000000000000000000" pitchFamily="2" charset="2"/>
              <a:buChar char="Ø"/>
            </a:pPr>
            <a:r>
              <a:rPr kumimoji="0" lang="en-US" altLang="en-US" sz="1800" b="0" i="0" u="none" strike="noStrike" cap="none" normalizeH="0" baseline="0" dirty="0">
                <a:ln>
                  <a:noFill/>
                </a:ln>
                <a:solidFill>
                  <a:schemeClr val="tx1"/>
                </a:solidFill>
                <a:effectLst/>
                <a:latin typeface="Sylfaen" panose="010A0502050306030303" pitchFamily="18" charset="0"/>
              </a:rPr>
              <a:t>What characteristics does the birch tree have?</a:t>
            </a:r>
          </a:p>
          <a:p>
            <a:endParaRPr lang="en-US" dirty="0">
              <a:latin typeface="Sylfaen" panose="010A0502050306030303" pitchFamily="18" charset="0"/>
            </a:endParaRPr>
          </a:p>
          <a:p>
            <a:pPr marL="0" indent="0">
              <a:buNone/>
            </a:pPr>
            <a:r>
              <a:rPr lang="en-US" dirty="0">
                <a:latin typeface="Sylfaen" panose="010A0502050306030303" pitchFamily="18" charset="0"/>
              </a:rPr>
              <a:t> AND</a:t>
            </a:r>
          </a:p>
          <a:p>
            <a:pPr marL="0" indent="0">
              <a:buNone/>
            </a:pPr>
            <a:endParaRPr lang="en-US" dirty="0">
              <a:latin typeface="Sylfaen" panose="010A0502050306030303" pitchFamily="18" charset="0"/>
            </a:endParaRPr>
          </a:p>
          <a:p>
            <a:pPr marL="0" lvl="0" indent="0" defTabSz="914400" eaLnBrk="0" fontAlgn="base" hangingPunct="0">
              <a:spcBef>
                <a:spcPct val="0"/>
              </a:spcBef>
              <a:spcAft>
                <a:spcPct val="0"/>
              </a:spcAft>
              <a:buClrTx/>
              <a:buNone/>
            </a:pPr>
            <a:r>
              <a:rPr lang="en-US" dirty="0">
                <a:latin typeface="Sylfaen" panose="010A0502050306030303" pitchFamily="18" charset="0"/>
              </a:rPr>
              <a:t>We hypothesize </a:t>
            </a:r>
            <a:r>
              <a:rPr lang="en-US" altLang="en-US" dirty="0">
                <a:solidFill>
                  <a:schemeClr val="tx1"/>
                </a:solidFill>
                <a:latin typeface="Sylfaen" panose="010A0502050306030303" pitchFamily="18" charset="0"/>
              </a:rPr>
              <a:t>The change in color and leaf fall of the birch </a:t>
            </a:r>
            <a:endParaRPr lang="hy-AM" altLang="en-US" dirty="0">
              <a:solidFill>
                <a:schemeClr val="tx1"/>
              </a:solidFill>
              <a:latin typeface="Sylfaen" panose="010A0502050306030303" pitchFamily="18" charset="0"/>
            </a:endParaRPr>
          </a:p>
          <a:p>
            <a:pPr marL="0" lvl="0" indent="0" defTabSz="914400" eaLnBrk="0" fontAlgn="base" hangingPunct="0">
              <a:spcBef>
                <a:spcPct val="0"/>
              </a:spcBef>
              <a:spcAft>
                <a:spcPct val="0"/>
              </a:spcAft>
              <a:buClrTx/>
              <a:buNone/>
            </a:pPr>
            <a:r>
              <a:rPr lang="en-US" altLang="en-US" dirty="0">
                <a:solidFill>
                  <a:schemeClr val="tx1"/>
                </a:solidFill>
                <a:latin typeface="Sylfaen" panose="010A0502050306030303" pitchFamily="18" charset="0"/>
              </a:rPr>
              <a:t>growing in our school garden can be easily </a:t>
            </a:r>
            <a:endParaRPr lang="hy-AM" altLang="en-US" dirty="0">
              <a:solidFill>
                <a:schemeClr val="tx1"/>
              </a:solidFill>
              <a:latin typeface="Sylfaen" panose="010A0502050306030303" pitchFamily="18" charset="0"/>
            </a:endParaRPr>
          </a:p>
          <a:p>
            <a:pPr marL="0" lvl="0" indent="0" defTabSz="914400" eaLnBrk="0" fontAlgn="base" hangingPunct="0">
              <a:spcBef>
                <a:spcPct val="0"/>
              </a:spcBef>
              <a:spcAft>
                <a:spcPct val="0"/>
              </a:spcAft>
              <a:buClrTx/>
              <a:buNone/>
            </a:pPr>
            <a:r>
              <a:rPr lang="en-US" altLang="en-US" dirty="0">
                <a:solidFill>
                  <a:schemeClr val="tx1"/>
                </a:solidFill>
                <a:latin typeface="Sylfaen" panose="010A0502050306030303" pitchFamily="18" charset="0"/>
              </a:rPr>
              <a:t>visualized using </a:t>
            </a:r>
            <a:r>
              <a:rPr lang="en-US" altLang="en-US" dirty="0" err="1">
                <a:solidFill>
                  <a:schemeClr val="tx1"/>
                </a:solidFill>
                <a:latin typeface="Sylfaen" panose="010A0502050306030303" pitchFamily="18" charset="0"/>
              </a:rPr>
              <a:t>GrowApp</a:t>
            </a:r>
            <a:r>
              <a:rPr lang="en-US" altLang="en-US" dirty="0">
                <a:solidFill>
                  <a:schemeClr val="tx1"/>
                </a:solidFill>
                <a:latin typeface="Sylfaen" panose="010A0502050306030303" pitchFamily="18" charset="0"/>
              </a:rPr>
              <a:t>.</a:t>
            </a:r>
          </a:p>
          <a:p>
            <a:pPr marL="0" indent="0">
              <a:buNone/>
            </a:pPr>
            <a:endParaRPr kumimoji="0" lang="en-US" altLang="en-US" sz="1800" b="0" i="0" u="none" strike="noStrike" cap="none" normalizeH="0" baseline="0" dirty="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y-AM" altLang="en-US" sz="1800" b="0" i="0" u="none" strike="noStrike" cap="none" normalizeH="0" baseline="0" dirty="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Sylfaen" panose="010A0502050306030303" pitchFamily="18" charset="0"/>
            </a:endParaRPr>
          </a:p>
        </p:txBody>
      </p:sp>
    </p:spTree>
    <p:extLst>
      <p:ext uri="{BB962C8B-B14F-4D97-AF65-F5344CB8AC3E}">
        <p14:creationId xmlns:p14="http://schemas.microsoft.com/office/powerpoint/2010/main" val="42560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52A5-5764-746C-C1A7-8C3981B941F3}"/>
              </a:ext>
            </a:extLst>
          </p:cNvPr>
          <p:cNvSpPr>
            <a:spLocks noGrp="1"/>
          </p:cNvSpPr>
          <p:nvPr>
            <p:ph type="title"/>
          </p:nvPr>
        </p:nvSpPr>
        <p:spPr/>
        <p:txBody>
          <a:bodyPr/>
          <a:lstStyle/>
          <a:p>
            <a:pPr algn="ctr"/>
            <a:r>
              <a:rPr lang="en-US" dirty="0"/>
              <a:t>Description of Study Site</a:t>
            </a:r>
          </a:p>
        </p:txBody>
      </p:sp>
      <p:sp>
        <p:nvSpPr>
          <p:cNvPr id="3" name="Content Placeholder 2">
            <a:extLst>
              <a:ext uri="{FF2B5EF4-FFF2-40B4-BE49-F238E27FC236}">
                <a16:creationId xmlns:a16="http://schemas.microsoft.com/office/drawing/2014/main" id="{9ECE22D9-C4F0-8CAF-0B09-B21D46127631}"/>
              </a:ext>
            </a:extLst>
          </p:cNvPr>
          <p:cNvSpPr>
            <a:spLocks noGrp="1"/>
          </p:cNvSpPr>
          <p:nvPr>
            <p:ph idx="1"/>
          </p:nvPr>
        </p:nvSpPr>
        <p:spPr/>
        <p:txBody>
          <a:bodyPr>
            <a:normAutofit/>
          </a:bodyPr>
          <a:lstStyle/>
          <a:p>
            <a:r>
              <a:rPr lang="en-US" sz="2800" dirty="0">
                <a:latin typeface="Sylfaen" panose="010A0502050306030303" pitchFamily="18" charset="0"/>
              </a:rPr>
              <a:t>Our study site is located in Yerevan</a:t>
            </a:r>
            <a:r>
              <a:rPr lang="hy-AM" sz="2800" dirty="0">
                <a:latin typeface="Sylfaen" panose="010A0502050306030303" pitchFamily="18" charset="0"/>
              </a:rPr>
              <a:t> </a:t>
            </a:r>
            <a:r>
              <a:rPr lang="en-US" sz="2800" dirty="0">
                <a:latin typeface="Sylfaen" panose="010A0502050306030303" pitchFamily="18" charset="0"/>
              </a:rPr>
              <a:t>(</a:t>
            </a:r>
            <a:r>
              <a:rPr lang="pt-BR" sz="2800" dirty="0">
                <a:latin typeface="Sylfaen" panose="010A0502050306030303" pitchFamily="18" charset="0"/>
              </a:rPr>
              <a:t>40° 10′ 52″ N</a:t>
            </a:r>
            <a:br>
              <a:rPr lang="pt-BR" sz="2800" dirty="0">
                <a:latin typeface="Sylfaen" panose="010A0502050306030303" pitchFamily="18" charset="0"/>
              </a:rPr>
            </a:br>
            <a:r>
              <a:rPr lang="pt-BR" sz="2800" dirty="0">
                <a:latin typeface="Sylfaen" panose="010A0502050306030303" pitchFamily="18" charset="0"/>
              </a:rPr>
              <a:t>44° 30′ 49″ E</a:t>
            </a:r>
            <a:r>
              <a:rPr lang="en-US" sz="2800" dirty="0">
                <a:latin typeface="Sylfaen" panose="010A0502050306030303" pitchFamily="18" charset="0"/>
              </a:rPr>
              <a:t>), Armenia</a:t>
            </a:r>
            <a:r>
              <a:rPr lang="hy-AM" sz="2800" dirty="0">
                <a:latin typeface="Sylfaen" panose="010A0502050306030303" pitchFamily="18" charset="0"/>
              </a:rPr>
              <a:t>․</a:t>
            </a:r>
            <a:r>
              <a:rPr lang="en-US" sz="2800" dirty="0">
                <a:latin typeface="Sylfaen" panose="010A0502050306030303" pitchFamily="18" charset="0"/>
              </a:rPr>
              <a:t> It is an urban area with a continental and semi-arid climate, characterized by hot, dry summers and cold, relatively dry winters, with low annual precipitation (about 250–300 mm)</a:t>
            </a:r>
            <a:r>
              <a:rPr lang="hy-AM" sz="2800" dirty="0">
                <a:latin typeface="Sylfaen" panose="010A0502050306030303" pitchFamily="18" charset="0"/>
              </a:rPr>
              <a:t>․ </a:t>
            </a:r>
            <a:r>
              <a:rPr lang="en-US" sz="2800" dirty="0">
                <a:latin typeface="Sylfaen" panose="010A0502050306030303" pitchFamily="18" charset="0"/>
              </a:rPr>
              <a:t>The landscape here is mostly man-made</a:t>
            </a:r>
            <a:r>
              <a:rPr lang="hy-AM" sz="2800" dirty="0">
                <a:latin typeface="Sylfaen" panose="010A0502050306030303" pitchFamily="18" charset="0"/>
              </a:rPr>
              <a:t>․</a:t>
            </a:r>
            <a:endParaRPr lang="en-US" sz="2800" dirty="0">
              <a:latin typeface="Sylfaen" panose="010A0502050306030303" pitchFamily="18" charset="0"/>
            </a:endParaRPr>
          </a:p>
        </p:txBody>
      </p:sp>
    </p:spTree>
    <p:extLst>
      <p:ext uri="{BB962C8B-B14F-4D97-AF65-F5344CB8AC3E}">
        <p14:creationId xmlns:p14="http://schemas.microsoft.com/office/powerpoint/2010/main" val="384541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78902"/>
            <a:ext cx="8911687" cy="567876"/>
          </a:xfrm>
        </p:spPr>
        <p:txBody>
          <a:bodyPr>
            <a:normAutofit fontScale="90000"/>
          </a:bodyPr>
          <a:lstStyle/>
          <a:p>
            <a:pPr algn="ctr"/>
            <a:r>
              <a:rPr lang="en-US" b="1" dirty="0"/>
              <a:t>Data Collection Plan </a:t>
            </a:r>
            <a:br>
              <a:rPr lang="en-US" dirty="0"/>
            </a:br>
            <a:endParaRPr lang="en-US" dirty="0"/>
          </a:p>
        </p:txBody>
      </p:sp>
      <p:sp>
        <p:nvSpPr>
          <p:cNvPr id="3" name="Content Placeholder 2"/>
          <p:cNvSpPr>
            <a:spLocks noGrp="1"/>
          </p:cNvSpPr>
          <p:nvPr>
            <p:ph idx="1"/>
          </p:nvPr>
        </p:nvSpPr>
        <p:spPr>
          <a:xfrm>
            <a:off x="2367643" y="946778"/>
            <a:ext cx="9136969" cy="5532320"/>
          </a:xfrm>
        </p:spPr>
        <p:txBody>
          <a:bodyPr>
            <a:normAutofit/>
          </a:bodyPr>
          <a:lstStyle/>
          <a:p>
            <a:endParaRPr lang="en-US" dirty="0"/>
          </a:p>
          <a:p>
            <a:pPr marL="0" indent="0">
              <a:buNone/>
            </a:pPr>
            <a:r>
              <a:rPr lang="en-US" b="1" dirty="0">
                <a:latin typeface="Sylfaen" panose="010A0502050306030303" pitchFamily="18" charset="0"/>
              </a:rPr>
              <a:t>A. Data Types and Sources</a:t>
            </a:r>
            <a:endParaRPr lang="hy-AM" dirty="0">
              <a:latin typeface="Sylfaen" panose="010A0502050306030303" pitchFamily="18" charset="0"/>
            </a:endParaRPr>
          </a:p>
          <a:p>
            <a:r>
              <a:rPr lang="en-US" dirty="0">
                <a:latin typeface="Sylfaen" panose="010A0502050306030303" pitchFamily="18" charset="0"/>
              </a:rPr>
              <a:t>We use</a:t>
            </a:r>
            <a:r>
              <a:rPr lang="hy-AM" dirty="0">
                <a:latin typeface="Sylfaen" panose="010A0502050306030303" pitchFamily="18" charset="0"/>
              </a:rPr>
              <a:t> </a:t>
            </a:r>
            <a:r>
              <a:rPr lang="en-US" dirty="0">
                <a:latin typeface="Sylfaen" panose="010A0502050306030303" pitchFamily="18" charset="0"/>
                <a:hlinkClick r:id="rId2"/>
              </a:rPr>
              <a:t>Biometry Protocol</a:t>
            </a:r>
            <a:endParaRPr lang="en-US" dirty="0">
              <a:latin typeface="Sylfaen" panose="010A0502050306030303" pitchFamily="18" charset="0"/>
            </a:endParaRPr>
          </a:p>
          <a:p>
            <a:r>
              <a:rPr lang="en-US" dirty="0">
                <a:latin typeface="Sylfaen" panose="010A0502050306030303" pitchFamily="18" charset="0"/>
              </a:rPr>
              <a:t>We collect our own data.</a:t>
            </a:r>
          </a:p>
          <a:p>
            <a:r>
              <a:rPr lang="en-US" dirty="0">
                <a:latin typeface="Sylfaen" panose="010A0502050306030303" pitchFamily="18" charset="0"/>
              </a:rPr>
              <a:t>We don’t  use data from other sources. </a:t>
            </a:r>
          </a:p>
          <a:p>
            <a:pPr marL="0" indent="0">
              <a:buNone/>
            </a:pPr>
            <a:r>
              <a:rPr lang="en-US" b="1" dirty="0">
                <a:latin typeface="Sylfaen" panose="010A0502050306030303" pitchFamily="18" charset="0"/>
              </a:rPr>
              <a:t>B. Data Collection Schedule </a:t>
            </a:r>
            <a:endParaRPr lang="hy-AM" b="1" dirty="0">
              <a:latin typeface="Sylfaen" panose="010A0502050306030303" pitchFamily="18" charset="0"/>
            </a:endParaRPr>
          </a:p>
          <a:p>
            <a:r>
              <a:rPr lang="en-US" dirty="0">
                <a:latin typeface="Sylfaen" panose="010A0502050306030303" pitchFamily="18" charset="0"/>
              </a:rPr>
              <a:t>● We began collecting data </a:t>
            </a:r>
            <a:r>
              <a:rPr lang="en-US" b="1" dirty="0">
                <a:latin typeface="Sylfaen" panose="010A0502050306030303" pitchFamily="18" charset="0"/>
              </a:rPr>
              <a:t>from the last week of September until mid-December.</a:t>
            </a:r>
            <a:endParaRPr lang="ru-RU" dirty="0">
              <a:latin typeface="Sylfaen" panose="010A0502050306030303" pitchFamily="18" charset="0"/>
            </a:endParaRPr>
          </a:p>
          <a:p>
            <a:r>
              <a:rPr lang="en-US" dirty="0">
                <a:latin typeface="Sylfaen" panose="010A0502050306030303" pitchFamily="18" charset="0"/>
              </a:rPr>
              <a:t>● Weekly</a:t>
            </a:r>
            <a:endParaRPr lang="ru-RU" dirty="0">
              <a:latin typeface="Sylfaen" panose="010A0502050306030303" pitchFamily="18" charset="0"/>
            </a:endParaRPr>
          </a:p>
          <a:p>
            <a:r>
              <a:rPr lang="en-US" dirty="0">
                <a:latin typeface="Sylfaen" panose="010A0502050306030303" pitchFamily="18" charset="0"/>
              </a:rPr>
              <a:t>● 7 weeks</a:t>
            </a:r>
            <a:endParaRPr lang="ru-RU" b="1" dirty="0">
              <a:latin typeface="Sylfaen" panose="010A0502050306030303" pitchFamily="18" charset="0"/>
            </a:endParaRPr>
          </a:p>
          <a:p>
            <a:pPr marL="0" indent="0">
              <a:buNone/>
            </a:pPr>
            <a:r>
              <a:rPr lang="en-US" b="1" dirty="0">
                <a:latin typeface="Sylfaen" panose="010A0502050306030303" pitchFamily="18" charset="0"/>
              </a:rPr>
              <a:t>C. Equipment and Tools </a:t>
            </a:r>
            <a:endParaRPr lang="en-US" dirty="0">
              <a:latin typeface="Sylfaen" panose="010A0502050306030303" pitchFamily="18" charset="0"/>
            </a:endParaRPr>
          </a:p>
          <a:p>
            <a:r>
              <a:rPr lang="en-US" dirty="0">
                <a:latin typeface="Sylfaen" panose="010A0502050306030303" pitchFamily="18" charset="0"/>
              </a:rPr>
              <a:t>● We have conducted our own research on the birch tree. We used a leaf color change scale and the Crow App tool.</a:t>
            </a:r>
            <a:endParaRPr lang="hy-AM" dirty="0">
              <a:latin typeface="Sylfaen" panose="010A0502050306030303" pitchFamily="18" charset="0"/>
            </a:endParaRPr>
          </a:p>
          <a:p>
            <a:pPr marL="0" indent="0">
              <a:buNone/>
            </a:pPr>
            <a:r>
              <a:rPr lang="en-US" b="1" dirty="0">
                <a:latin typeface="Sylfaen" panose="010A0502050306030303" pitchFamily="18" charset="0"/>
              </a:rPr>
              <a:t>D. Who Will Collect the Data? </a:t>
            </a:r>
            <a:endParaRPr lang="hy-AM" dirty="0">
              <a:latin typeface="Sylfaen" panose="010A0502050306030303" pitchFamily="18" charset="0"/>
            </a:endParaRPr>
          </a:p>
          <a:p>
            <a:r>
              <a:rPr lang="en-US" dirty="0">
                <a:latin typeface="Sylfaen" panose="010A0502050306030303" pitchFamily="18" charset="0"/>
              </a:rPr>
              <a:t>This is a team research project; we collected and analyzed the data as a team.</a:t>
            </a:r>
          </a:p>
          <a:p>
            <a:endParaRPr lang="en-US" sz="6200" dirty="0">
              <a:latin typeface="Sylfaen" panose="010A0502050306030303" pitchFamily="18" charset="0"/>
            </a:endParaRPr>
          </a:p>
          <a:p>
            <a:endParaRPr lang="en-US" dirty="0"/>
          </a:p>
        </p:txBody>
      </p:sp>
    </p:spTree>
    <p:extLst>
      <p:ext uri="{BB962C8B-B14F-4D97-AF65-F5344CB8AC3E}">
        <p14:creationId xmlns:p14="http://schemas.microsoft.com/office/powerpoint/2010/main" val="359612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BA910-8A05-9598-18D6-3EB4F1D09E9D}"/>
              </a:ext>
            </a:extLst>
          </p:cNvPr>
          <p:cNvSpPr>
            <a:spLocks noGrp="1"/>
          </p:cNvSpPr>
          <p:nvPr>
            <p:ph idx="1"/>
          </p:nvPr>
        </p:nvSpPr>
        <p:spPr>
          <a:xfrm>
            <a:off x="2589212" y="1273629"/>
            <a:ext cx="8915400" cy="4637593"/>
          </a:xfrm>
        </p:spPr>
        <p:txBody>
          <a:bodyPr/>
          <a:lstStyle/>
          <a:p>
            <a:r>
              <a:rPr lang="en-US" sz="2400" dirty="0">
                <a:latin typeface="Sylfaen" panose="010A0502050306030303" pitchFamily="18" charset="0"/>
              </a:rPr>
              <a:t>We have studied this topic because our teacher had also collaborated with the GLOB program in previous years, within the framework of cloud research. She motivated us. We have also collaborated with the UNESCO Chair on Education for Sustainable Development at CENS.</a:t>
            </a:r>
          </a:p>
          <a:p>
            <a:endParaRPr lang="en-US" sz="2400" dirty="0">
              <a:latin typeface="Sylfaen" panose="010A0502050306030303" pitchFamily="18" charset="0"/>
            </a:endParaRPr>
          </a:p>
          <a:p>
            <a:endParaRPr lang="en-US" dirty="0"/>
          </a:p>
        </p:txBody>
      </p:sp>
      <p:sp>
        <p:nvSpPr>
          <p:cNvPr id="4" name="Title 1"/>
          <p:cNvSpPr>
            <a:spLocks noGrp="1"/>
          </p:cNvSpPr>
          <p:nvPr>
            <p:ph type="title"/>
          </p:nvPr>
        </p:nvSpPr>
        <p:spPr>
          <a:xfrm>
            <a:off x="2592924" y="326571"/>
            <a:ext cx="8911687" cy="620207"/>
          </a:xfrm>
        </p:spPr>
        <p:txBody>
          <a:bodyPr>
            <a:normAutofit fontScale="90000"/>
          </a:bodyPr>
          <a:lstStyle/>
          <a:p>
            <a:r>
              <a:rPr lang="en-US" b="1" dirty="0"/>
              <a:t>Background and Supporting Information </a:t>
            </a:r>
            <a:endParaRPr lang="en-US" dirty="0"/>
          </a:p>
        </p:txBody>
      </p:sp>
      <p:pic>
        <p:nvPicPr>
          <p:cNvPr id="6" name="Picture 5">
            <a:extLst>
              <a:ext uri="{FF2B5EF4-FFF2-40B4-BE49-F238E27FC236}">
                <a16:creationId xmlns:a16="http://schemas.microsoft.com/office/drawing/2014/main" id="{8F87F970-DC48-29F4-7D92-111B05246C8C}"/>
              </a:ext>
            </a:extLst>
          </p:cNvPr>
          <p:cNvPicPr>
            <a:picLocks noChangeAspect="1"/>
          </p:cNvPicPr>
          <p:nvPr/>
        </p:nvPicPr>
        <p:blipFill>
          <a:blip r:embed="rId2"/>
          <a:srcRect l="14949" r="1619"/>
          <a:stretch>
            <a:fillRect/>
          </a:stretch>
        </p:blipFill>
        <p:spPr>
          <a:xfrm>
            <a:off x="6331507" y="3429000"/>
            <a:ext cx="5251977" cy="2939143"/>
          </a:xfrm>
          <a:prstGeom prst="rect">
            <a:avLst/>
          </a:prstGeom>
        </p:spPr>
      </p:pic>
      <p:pic>
        <p:nvPicPr>
          <p:cNvPr id="8" name="Picture 7">
            <a:extLst>
              <a:ext uri="{FF2B5EF4-FFF2-40B4-BE49-F238E27FC236}">
                <a16:creationId xmlns:a16="http://schemas.microsoft.com/office/drawing/2014/main" id="{595954C3-4BFD-137F-4CF6-17B62B90CC64}"/>
              </a:ext>
            </a:extLst>
          </p:cNvPr>
          <p:cNvPicPr>
            <a:picLocks noChangeAspect="1"/>
          </p:cNvPicPr>
          <p:nvPr/>
        </p:nvPicPr>
        <p:blipFill>
          <a:blip r:embed="rId3">
            <a:extLst>
              <a:ext uri="{28A0092B-C50C-407E-A947-70E740481C1C}">
                <a14:useLocalDpi xmlns:a14="http://schemas.microsoft.com/office/drawing/2010/main" val="0"/>
              </a:ext>
            </a:extLst>
          </a:blip>
          <a:srcRect l="11437" t="3955" r="7623" b="3323"/>
          <a:stretch>
            <a:fillRect/>
          </a:stretch>
        </p:blipFill>
        <p:spPr>
          <a:xfrm>
            <a:off x="1910443" y="3429000"/>
            <a:ext cx="4421064" cy="2939143"/>
          </a:xfrm>
          <a:prstGeom prst="rect">
            <a:avLst/>
          </a:prstGeom>
        </p:spPr>
      </p:pic>
    </p:spTree>
    <p:extLst>
      <p:ext uri="{BB962C8B-B14F-4D97-AF65-F5344CB8AC3E}">
        <p14:creationId xmlns:p14="http://schemas.microsoft.com/office/powerpoint/2010/main" val="374733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86EB-5EE7-111E-B42A-87CB39D312E4}"/>
              </a:ext>
            </a:extLst>
          </p:cNvPr>
          <p:cNvSpPr>
            <a:spLocks noGrp="1"/>
          </p:cNvSpPr>
          <p:nvPr>
            <p:ph type="title"/>
          </p:nvPr>
        </p:nvSpPr>
        <p:spPr>
          <a:xfrm>
            <a:off x="2592925" y="624110"/>
            <a:ext cx="8911687" cy="682176"/>
          </a:xfrm>
        </p:spPr>
        <p:txBody>
          <a:bodyPr/>
          <a:lstStyle/>
          <a:p>
            <a:r>
              <a:rPr lang="en-US" b="1" dirty="0"/>
              <a:t>Expected Outcomes or Goals </a:t>
            </a:r>
            <a:endParaRPr lang="en-US" dirty="0"/>
          </a:p>
        </p:txBody>
      </p:sp>
      <p:sp>
        <p:nvSpPr>
          <p:cNvPr id="3" name="Content Placeholder 2">
            <a:extLst>
              <a:ext uri="{FF2B5EF4-FFF2-40B4-BE49-F238E27FC236}">
                <a16:creationId xmlns:a16="http://schemas.microsoft.com/office/drawing/2014/main" id="{3F7C26B1-3300-8955-5934-6C82A0CCE4A3}"/>
              </a:ext>
            </a:extLst>
          </p:cNvPr>
          <p:cNvSpPr>
            <a:spLocks noGrp="1"/>
          </p:cNvSpPr>
          <p:nvPr>
            <p:ph idx="1"/>
          </p:nvPr>
        </p:nvSpPr>
        <p:spPr>
          <a:xfrm>
            <a:off x="2589212" y="1306286"/>
            <a:ext cx="8915400" cy="1534885"/>
          </a:xfrm>
        </p:spPr>
        <p:txBody>
          <a:bodyPr>
            <a:normAutofit/>
          </a:bodyPr>
          <a:lstStyle/>
          <a:p>
            <a:r>
              <a:rPr lang="en-US" dirty="0"/>
              <a:t>We wanted to post photos of the birch tree growing in our schoolyard on the Grow App so that people from all over the world could visit and watch the change in the color of its leaves and the leaf fall. We wanted to understand when the birch sheds its leaves compared to other trees around and what colors its leaves change to.</a:t>
            </a:r>
          </a:p>
        </p:txBody>
      </p:sp>
      <p:pic>
        <p:nvPicPr>
          <p:cNvPr id="7" name="Picture 6">
            <a:extLst>
              <a:ext uri="{FF2B5EF4-FFF2-40B4-BE49-F238E27FC236}">
                <a16:creationId xmlns:a16="http://schemas.microsoft.com/office/drawing/2014/main" id="{F0E64A2B-CCD7-0867-F923-C62099F52561}"/>
              </a:ext>
            </a:extLst>
          </p:cNvPr>
          <p:cNvPicPr>
            <a:picLocks noChangeAspect="1"/>
          </p:cNvPicPr>
          <p:nvPr/>
        </p:nvPicPr>
        <p:blipFill>
          <a:blip r:embed="rId2" cstate="print">
            <a:extLst>
              <a:ext uri="{28A0092B-C50C-407E-A947-70E740481C1C}">
                <a14:useLocalDpi xmlns:a14="http://schemas.microsoft.com/office/drawing/2010/main" val="0"/>
              </a:ext>
            </a:extLst>
          </a:blip>
          <a:srcRect t="19048" b="23572"/>
          <a:stretch>
            <a:fillRect/>
          </a:stretch>
        </p:blipFill>
        <p:spPr>
          <a:xfrm>
            <a:off x="7162801" y="2922815"/>
            <a:ext cx="2514599" cy="3935185"/>
          </a:xfrm>
          <a:prstGeom prst="rect">
            <a:avLst/>
          </a:prstGeom>
        </p:spPr>
      </p:pic>
      <p:pic>
        <p:nvPicPr>
          <p:cNvPr id="9" name="Picture 8">
            <a:extLst>
              <a:ext uri="{FF2B5EF4-FFF2-40B4-BE49-F238E27FC236}">
                <a16:creationId xmlns:a16="http://schemas.microsoft.com/office/drawing/2014/main" id="{831519BC-327B-7D8C-DCEF-974A9FF3532E}"/>
              </a:ext>
            </a:extLst>
          </p:cNvPr>
          <p:cNvPicPr>
            <a:picLocks noChangeAspect="1"/>
          </p:cNvPicPr>
          <p:nvPr/>
        </p:nvPicPr>
        <p:blipFill>
          <a:blip r:embed="rId3" cstate="print">
            <a:extLst>
              <a:ext uri="{28A0092B-C50C-407E-A947-70E740481C1C}">
                <a14:useLocalDpi xmlns:a14="http://schemas.microsoft.com/office/drawing/2010/main" val="0"/>
              </a:ext>
            </a:extLst>
          </a:blip>
          <a:srcRect t="19048" b="23571"/>
          <a:stretch>
            <a:fillRect/>
          </a:stretch>
        </p:blipFill>
        <p:spPr>
          <a:xfrm>
            <a:off x="9677400" y="2922815"/>
            <a:ext cx="2514599" cy="3935185"/>
          </a:xfrm>
          <a:prstGeom prst="rect">
            <a:avLst/>
          </a:prstGeom>
        </p:spPr>
      </p:pic>
      <p:pic>
        <p:nvPicPr>
          <p:cNvPr id="11" name="Picture 10">
            <a:extLst>
              <a:ext uri="{FF2B5EF4-FFF2-40B4-BE49-F238E27FC236}">
                <a16:creationId xmlns:a16="http://schemas.microsoft.com/office/drawing/2014/main" id="{3606BB98-C575-6439-5432-4CA767A52824}"/>
              </a:ext>
            </a:extLst>
          </p:cNvPr>
          <p:cNvPicPr>
            <a:picLocks noChangeAspect="1"/>
          </p:cNvPicPr>
          <p:nvPr/>
        </p:nvPicPr>
        <p:blipFill>
          <a:blip r:embed="rId4" cstate="print">
            <a:extLst>
              <a:ext uri="{28A0092B-C50C-407E-A947-70E740481C1C}">
                <a14:useLocalDpi xmlns:a14="http://schemas.microsoft.com/office/drawing/2010/main" val="0"/>
              </a:ext>
            </a:extLst>
          </a:blip>
          <a:srcRect t="19048" b="23571"/>
          <a:stretch>
            <a:fillRect/>
          </a:stretch>
        </p:blipFill>
        <p:spPr>
          <a:xfrm>
            <a:off x="192836" y="2945266"/>
            <a:ext cx="2348214" cy="3912733"/>
          </a:xfrm>
          <a:prstGeom prst="rect">
            <a:avLst/>
          </a:prstGeom>
        </p:spPr>
      </p:pic>
      <p:pic>
        <p:nvPicPr>
          <p:cNvPr id="15" name="Picture 14">
            <a:extLst>
              <a:ext uri="{FF2B5EF4-FFF2-40B4-BE49-F238E27FC236}">
                <a16:creationId xmlns:a16="http://schemas.microsoft.com/office/drawing/2014/main" id="{CE139AAA-741F-9588-E7AB-28C658F255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755" y="2934040"/>
            <a:ext cx="2555046" cy="3912734"/>
          </a:xfrm>
          <a:prstGeom prst="rect">
            <a:avLst/>
          </a:prstGeom>
        </p:spPr>
      </p:pic>
      <p:pic>
        <p:nvPicPr>
          <p:cNvPr id="17" name="Picture 16">
            <a:extLst>
              <a:ext uri="{FF2B5EF4-FFF2-40B4-BE49-F238E27FC236}">
                <a16:creationId xmlns:a16="http://schemas.microsoft.com/office/drawing/2014/main" id="{BA5FD5AE-1B3C-6114-54D8-4793E1DD63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2505" y="2934040"/>
            <a:ext cx="2201257" cy="3912734"/>
          </a:xfrm>
          <a:prstGeom prst="rect">
            <a:avLst/>
          </a:prstGeom>
        </p:spPr>
      </p:pic>
    </p:spTree>
    <p:extLst>
      <p:ext uri="{BB962C8B-B14F-4D97-AF65-F5344CB8AC3E}">
        <p14:creationId xmlns:p14="http://schemas.microsoft.com/office/powerpoint/2010/main" val="213462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00DA-9B1F-8A4D-9CC5-F29E260CA2E7}"/>
              </a:ext>
            </a:extLst>
          </p:cNvPr>
          <p:cNvSpPr>
            <a:spLocks noGrp="1"/>
          </p:cNvSpPr>
          <p:nvPr>
            <p:ph type="title"/>
          </p:nvPr>
        </p:nvSpPr>
        <p:spPr>
          <a:xfrm>
            <a:off x="2592925" y="624110"/>
            <a:ext cx="8911687" cy="714833"/>
          </a:xfrm>
        </p:spPr>
        <p:txBody>
          <a:bodyPr/>
          <a:lstStyle/>
          <a:p>
            <a:r>
              <a:rPr lang="en-US" b="1" dirty="0">
                <a:latin typeface="Sylfaen" panose="010A0502050306030303" pitchFamily="18" charset="0"/>
              </a:rPr>
              <a:t>GLOBE Data Use Plan (Optional) </a:t>
            </a:r>
            <a:endParaRPr lang="en-US" dirty="0">
              <a:latin typeface="Sylfaen" panose="010A0502050306030303" pitchFamily="18" charset="0"/>
            </a:endParaRPr>
          </a:p>
        </p:txBody>
      </p:sp>
      <p:sp>
        <p:nvSpPr>
          <p:cNvPr id="3" name="Content Placeholder 2">
            <a:extLst>
              <a:ext uri="{FF2B5EF4-FFF2-40B4-BE49-F238E27FC236}">
                <a16:creationId xmlns:a16="http://schemas.microsoft.com/office/drawing/2014/main" id="{188868A4-A2A2-2956-70BF-A121E2D625F0}"/>
              </a:ext>
            </a:extLst>
          </p:cNvPr>
          <p:cNvSpPr>
            <a:spLocks noGrp="1"/>
          </p:cNvSpPr>
          <p:nvPr>
            <p:ph idx="1"/>
          </p:nvPr>
        </p:nvSpPr>
        <p:spPr>
          <a:xfrm>
            <a:off x="2148341" y="1418767"/>
            <a:ext cx="8915400" cy="3777622"/>
          </a:xfrm>
        </p:spPr>
        <p:txBody>
          <a:bodyPr>
            <a:normAutofit/>
          </a:bodyPr>
          <a:lstStyle/>
          <a:p>
            <a:r>
              <a:rPr lang="en-US" sz="2000" b="1" dirty="0">
                <a:latin typeface="Sylfaen" panose="010A0502050306030303" pitchFamily="18" charset="0"/>
              </a:rPr>
              <a:t>We will compare our collected data with the data from nearby countries, such as Georgia, to identify regional trends.</a:t>
            </a:r>
            <a:endParaRPr lang="en-US" sz="2000" dirty="0">
              <a:latin typeface="Sylfaen" panose="010A0502050306030303"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835" t="-680" r="-4835" b="8571"/>
          <a:stretch/>
        </p:blipFill>
        <p:spPr>
          <a:xfrm>
            <a:off x="357449" y="2237014"/>
            <a:ext cx="2929698" cy="447910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1701"/>
          <a:stretch/>
        </p:blipFill>
        <p:spPr>
          <a:xfrm>
            <a:off x="3486862" y="2238186"/>
            <a:ext cx="2808853" cy="447793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0412"/>
          <a:stretch/>
        </p:blipFill>
        <p:spPr>
          <a:xfrm>
            <a:off x="6388512" y="2259513"/>
            <a:ext cx="2808853" cy="447910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7483"/>
          <a:stretch/>
        </p:blipFill>
        <p:spPr>
          <a:xfrm>
            <a:off x="9304284" y="2259513"/>
            <a:ext cx="2708595" cy="4598487"/>
          </a:xfrm>
          <a:prstGeom prst="rect">
            <a:avLst/>
          </a:prstGeom>
        </p:spPr>
      </p:pic>
    </p:spTree>
    <p:extLst>
      <p:ext uri="{BB962C8B-B14F-4D97-AF65-F5344CB8AC3E}">
        <p14:creationId xmlns:p14="http://schemas.microsoft.com/office/powerpoint/2010/main" val="183969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normAutofit/>
          </a:bodyPr>
          <a:lstStyle/>
          <a:p>
            <a:r>
              <a:rPr lang="en-US" sz="2400" dirty="0">
                <a:solidFill>
                  <a:schemeClr val="tx1"/>
                </a:solidFill>
                <a:latin typeface="Sylfaen" panose="010A0502050306030303" pitchFamily="18" charset="0"/>
              </a:rPr>
              <a:t>In this project, we present the birch tree that is the subject of our research. We studied its leaf fall period using the </a:t>
            </a:r>
            <a:r>
              <a:rPr lang="en-US" sz="2400" dirty="0" err="1">
                <a:solidFill>
                  <a:schemeClr val="tx1"/>
                </a:solidFill>
                <a:latin typeface="Sylfaen" panose="010A0502050306030303" pitchFamily="18" charset="0"/>
              </a:rPr>
              <a:t>GrowApp</a:t>
            </a:r>
            <a:r>
              <a:rPr lang="en-US" sz="2400" dirty="0">
                <a:solidFill>
                  <a:schemeClr val="tx1"/>
                </a:solidFill>
                <a:latin typeface="Sylfaen" panose="010A0502050306030303" pitchFamily="18" charset="0"/>
              </a:rPr>
              <a:t> application. We divided the leaves into five categories: smallest, small, medium, large, and largest. In each category, we examined 35 leaves, measured their width and length, and calculated the average values.</a:t>
            </a:r>
          </a:p>
        </p:txBody>
      </p:sp>
      <p:pic>
        <p:nvPicPr>
          <p:cNvPr id="5" name="Picture 4">
            <a:extLst>
              <a:ext uri="{FF2B5EF4-FFF2-40B4-BE49-F238E27FC236}">
                <a16:creationId xmlns:a16="http://schemas.microsoft.com/office/drawing/2014/main" id="{2A848675-B6BD-1A64-D95A-9646886F78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732" y="2759528"/>
            <a:ext cx="2210480" cy="3929743"/>
          </a:xfrm>
          <a:prstGeom prst="rect">
            <a:avLst/>
          </a:prstGeom>
        </p:spPr>
      </p:pic>
    </p:spTree>
    <p:extLst>
      <p:ext uri="{BB962C8B-B14F-4D97-AF65-F5344CB8AC3E}">
        <p14:creationId xmlns:p14="http://schemas.microsoft.com/office/powerpoint/2010/main" val="237926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Basic research</a:t>
            </a:r>
          </a:p>
        </p:txBody>
      </p:sp>
      <p:sp>
        <p:nvSpPr>
          <p:cNvPr id="3" name="Content Placeholder 2"/>
          <p:cNvSpPr>
            <a:spLocks noGrp="1"/>
          </p:cNvSpPr>
          <p:nvPr>
            <p:ph idx="1"/>
          </p:nvPr>
        </p:nvSpPr>
        <p:spPr>
          <a:xfrm>
            <a:off x="2375852" y="1539240"/>
            <a:ext cx="8915400" cy="1539240"/>
          </a:xfrm>
        </p:spPr>
        <p:txBody>
          <a:bodyPr/>
          <a:lstStyle/>
          <a:p>
            <a:r>
              <a:rPr lang="en-US" dirty="0"/>
              <a:t>We regularly observed a birch tree growing on our school grounds. We compared the color change of its leaves with a color palette and monitored their fall. We began our study in September; the tree began to lose its leaves in early November and by the second half of December it was completely bare.</a:t>
            </a:r>
          </a:p>
        </p:txBody>
      </p:sp>
      <p:sp>
        <p:nvSpPr>
          <p:cNvPr id="9" name="TextBox 8">
            <a:extLst>
              <a:ext uri="{FF2B5EF4-FFF2-40B4-BE49-F238E27FC236}">
                <a16:creationId xmlns:a16="http://schemas.microsoft.com/office/drawing/2014/main" id="{A6EF7A2E-AE8F-4F3B-80B9-647D66F2918C}"/>
              </a:ext>
            </a:extLst>
          </p:cNvPr>
          <p:cNvSpPr txBox="1"/>
          <p:nvPr/>
        </p:nvSpPr>
        <p:spPr>
          <a:xfrm>
            <a:off x="283754" y="3059668"/>
            <a:ext cx="11350398" cy="369332"/>
          </a:xfrm>
          <a:prstGeom prst="rect">
            <a:avLst/>
          </a:prstGeom>
          <a:noFill/>
        </p:spPr>
        <p:txBody>
          <a:bodyPr wrap="square">
            <a:spAutoFit/>
          </a:bodyPr>
          <a:lstStyle/>
          <a:p>
            <a:r>
              <a:rPr lang="en-US" dirty="0"/>
              <a:t> </a:t>
            </a:r>
            <a:r>
              <a:rPr lang="en-US" sz="1600" dirty="0"/>
              <a:t>20.09(5GY 7/12),11.11(5GY 7/12, 2.5Y 8/12), 21.11 (7.5YR 8/4, 2.5Y 8/6), 16.12 (2,5Y 8/12, 7,5YR 6/4, 5y8/4)</a:t>
            </a:r>
          </a:p>
        </p:txBody>
      </p:sp>
      <p:pic>
        <p:nvPicPr>
          <p:cNvPr id="11" name="Picture 10">
            <a:extLst>
              <a:ext uri="{FF2B5EF4-FFF2-40B4-BE49-F238E27FC236}">
                <a16:creationId xmlns:a16="http://schemas.microsoft.com/office/drawing/2014/main" id="{82F4D65C-DE15-AE23-CC69-0FE968F8ED9A}"/>
              </a:ext>
            </a:extLst>
          </p:cNvPr>
          <p:cNvPicPr>
            <a:picLocks noChangeAspect="1"/>
          </p:cNvPicPr>
          <p:nvPr/>
        </p:nvPicPr>
        <p:blipFill>
          <a:blip r:embed="rId2" cstate="print">
            <a:extLst>
              <a:ext uri="{28A0092B-C50C-407E-A947-70E740481C1C}">
                <a14:useLocalDpi xmlns:a14="http://schemas.microsoft.com/office/drawing/2010/main" val="0"/>
              </a:ext>
            </a:extLst>
          </a:blip>
          <a:srcRect b="38809"/>
          <a:stretch>
            <a:fillRect/>
          </a:stretch>
        </p:blipFill>
        <p:spPr>
          <a:xfrm>
            <a:off x="283754" y="3576687"/>
            <a:ext cx="3016382" cy="3206969"/>
          </a:xfrm>
          <a:prstGeom prst="rect">
            <a:avLst/>
          </a:prstGeom>
        </p:spPr>
      </p:pic>
      <p:pic>
        <p:nvPicPr>
          <p:cNvPr id="13" name="Picture 12">
            <a:extLst>
              <a:ext uri="{FF2B5EF4-FFF2-40B4-BE49-F238E27FC236}">
                <a16:creationId xmlns:a16="http://schemas.microsoft.com/office/drawing/2014/main" id="{3CBC4ADE-FD3B-6C3E-C20E-150934C50B84}"/>
              </a:ext>
            </a:extLst>
          </p:cNvPr>
          <p:cNvPicPr>
            <a:picLocks noChangeAspect="1"/>
          </p:cNvPicPr>
          <p:nvPr/>
        </p:nvPicPr>
        <p:blipFill>
          <a:blip r:embed="rId3" cstate="print">
            <a:extLst>
              <a:ext uri="{28A0092B-C50C-407E-A947-70E740481C1C}">
                <a14:useLocalDpi xmlns:a14="http://schemas.microsoft.com/office/drawing/2010/main" val="0"/>
              </a:ext>
            </a:extLst>
          </a:blip>
          <a:srcRect b="15953"/>
          <a:stretch>
            <a:fillRect/>
          </a:stretch>
        </p:blipFill>
        <p:spPr>
          <a:xfrm>
            <a:off x="3415772" y="3576687"/>
            <a:ext cx="2838071" cy="3206969"/>
          </a:xfrm>
          <a:prstGeom prst="rect">
            <a:avLst/>
          </a:prstGeom>
        </p:spPr>
      </p:pic>
      <p:pic>
        <p:nvPicPr>
          <p:cNvPr id="15" name="Picture 14">
            <a:extLst>
              <a:ext uri="{FF2B5EF4-FFF2-40B4-BE49-F238E27FC236}">
                <a16:creationId xmlns:a16="http://schemas.microsoft.com/office/drawing/2014/main" id="{1CCA77A4-4103-F2E0-A01E-79AB18068796}"/>
              </a:ext>
            </a:extLst>
          </p:cNvPr>
          <p:cNvPicPr>
            <a:picLocks noChangeAspect="1"/>
          </p:cNvPicPr>
          <p:nvPr/>
        </p:nvPicPr>
        <p:blipFill>
          <a:blip r:embed="rId4" cstate="print">
            <a:extLst>
              <a:ext uri="{28A0092B-C50C-407E-A947-70E740481C1C}">
                <a14:useLocalDpi xmlns:a14="http://schemas.microsoft.com/office/drawing/2010/main" val="0"/>
              </a:ext>
            </a:extLst>
          </a:blip>
          <a:srcRect l="-681" t="16414" r="681" b="22903"/>
          <a:stretch>
            <a:fillRect/>
          </a:stretch>
        </p:blipFill>
        <p:spPr>
          <a:xfrm>
            <a:off x="6253843" y="3576687"/>
            <a:ext cx="2838071" cy="3206969"/>
          </a:xfrm>
          <a:prstGeom prst="rect">
            <a:avLst/>
          </a:prstGeom>
        </p:spPr>
      </p:pic>
      <p:pic>
        <p:nvPicPr>
          <p:cNvPr id="16" name="Picture 15">
            <a:extLst>
              <a:ext uri="{FF2B5EF4-FFF2-40B4-BE49-F238E27FC236}">
                <a16:creationId xmlns:a16="http://schemas.microsoft.com/office/drawing/2014/main" id="{9BFC109B-BF6B-B549-234A-0656BD61E22E}"/>
              </a:ext>
            </a:extLst>
          </p:cNvPr>
          <p:cNvPicPr>
            <a:picLocks noChangeAspect="1"/>
          </p:cNvPicPr>
          <p:nvPr/>
        </p:nvPicPr>
        <p:blipFill>
          <a:blip r:embed="rId5" cstate="print">
            <a:extLst>
              <a:ext uri="{28A0092B-C50C-407E-A947-70E740481C1C}">
                <a14:useLocalDpi xmlns:a14="http://schemas.microsoft.com/office/drawing/2010/main" val="0"/>
              </a:ext>
            </a:extLst>
          </a:blip>
          <a:srcRect t="5030" b="3521"/>
          <a:stretch>
            <a:fillRect/>
          </a:stretch>
        </p:blipFill>
        <p:spPr>
          <a:xfrm>
            <a:off x="9381773" y="3651031"/>
            <a:ext cx="2548212" cy="3206969"/>
          </a:xfrm>
          <a:prstGeom prst="rect">
            <a:avLst/>
          </a:prstGeom>
        </p:spPr>
      </p:pic>
    </p:spTree>
    <p:extLst>
      <p:ext uri="{BB962C8B-B14F-4D97-AF65-F5344CB8AC3E}">
        <p14:creationId xmlns:p14="http://schemas.microsoft.com/office/powerpoint/2010/main" val="214268199"/>
      </p:ext>
    </p:extLst>
  </p:cSld>
  <p:clrMapOvr>
    <a:masterClrMapping/>
  </p:clrMapOvr>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2500</TotalTime>
  <Words>1002</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Sylfaen</vt:lpstr>
      <vt:lpstr>Wingdings</vt:lpstr>
      <vt:lpstr>Wingdings 3</vt:lpstr>
      <vt:lpstr>Wisp</vt:lpstr>
      <vt:lpstr> Research Proposal:Study of the color change and leaf fall process of birch using GrowApp</vt:lpstr>
      <vt:lpstr>Research Question(s) and Hypothesis</vt:lpstr>
      <vt:lpstr>Description of Study Site</vt:lpstr>
      <vt:lpstr>Data Collection Plan  </vt:lpstr>
      <vt:lpstr>Background and Supporting Information </vt:lpstr>
      <vt:lpstr>Expected Outcomes or Goals </vt:lpstr>
      <vt:lpstr>GLOBE Data Use Plan (Optional) </vt:lpstr>
      <vt:lpstr>SUMMARY`</vt:lpstr>
      <vt:lpstr>Basic research</vt:lpstr>
      <vt:lpstr>PowerPoint Presentation</vt:lpstr>
      <vt:lpstr>Results and average data</vt:lpstr>
      <vt:lpstr>PowerPoint Presentation</vt:lpstr>
      <vt:lpstr>Reflection</vt:lpstr>
      <vt:lpstr>Resources</vt:lpstr>
      <vt:lpstr>Thank You</vt:lpstr>
      <vt:lpstr>The Earth's rotation around the Sun: a project with birch leaves․․․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dc:creator>
  <cp:lastModifiedBy>Gevorg Darbinyan</cp:lastModifiedBy>
  <cp:revision>36</cp:revision>
  <dcterms:created xsi:type="dcterms:W3CDTF">2026-01-28T11:22:04Z</dcterms:created>
  <dcterms:modified xsi:type="dcterms:W3CDTF">2026-01-30T21:25:11Z</dcterms:modified>
</cp:coreProperties>
</file>