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0401538" cy="35999738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95" userDrawn="1">
          <p15:clr>
            <a:srgbClr val="A4A3A4"/>
          </p15:clr>
        </p15:guide>
        <p15:guide id="2" orient="horz" pos="22425">
          <p15:clr>
            <a:srgbClr val="A4A3A4"/>
          </p15:clr>
        </p15:guide>
        <p15:guide id="3" orient="horz" pos="2349">
          <p15:clr>
            <a:srgbClr val="A4A3A4"/>
          </p15:clr>
        </p15:guide>
        <p15:guide id="4" pos="15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3A8BE"/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E7A97-0370-4A3D-A58A-36A27E4AB88D}" v="1" dt="2025-03-05T07:26:45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6" autoAdjust="0"/>
    <p:restoredTop sz="93692" autoAdjust="0"/>
  </p:normalViewPr>
  <p:slideViewPr>
    <p:cSldViewPr snapToGrid="0" showGuides="1">
      <p:cViewPr>
        <p:scale>
          <a:sx n="16" d="100"/>
          <a:sy n="16" d="100"/>
        </p:scale>
        <p:origin x="1661" y="14"/>
      </p:cViewPr>
      <p:guideLst>
        <p:guide orient="horz" pos="5195"/>
        <p:guide orient="horz" pos="22425"/>
        <p:guide orient="horz" pos="2349"/>
        <p:guide pos="15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a Sousa" userId="88edc35ea09891ac" providerId="LiveId" clId="{A84E7A97-0370-4A3D-A58A-36A27E4AB88D}"/>
    <pc:docChg chg="undo custSel modSld">
      <pc:chgData name="Suzanna Sousa" userId="88edc35ea09891ac" providerId="LiveId" clId="{A84E7A97-0370-4A3D-A58A-36A27E4AB88D}" dt="2025-03-05T07:55:18.391" v="1374" actId="1076"/>
      <pc:docMkLst>
        <pc:docMk/>
      </pc:docMkLst>
      <pc:sldChg chg="addSp modSp mod">
        <pc:chgData name="Suzanna Sousa" userId="88edc35ea09891ac" providerId="LiveId" clId="{A84E7A97-0370-4A3D-A58A-36A27E4AB88D}" dt="2025-03-05T07:55:18.391" v="1374" actId="1076"/>
        <pc:sldMkLst>
          <pc:docMk/>
          <pc:sldMk cId="0" sldId="256"/>
        </pc:sldMkLst>
        <pc:spChg chg="mod">
          <ac:chgData name="Suzanna Sousa" userId="88edc35ea09891ac" providerId="LiveId" clId="{A84E7A97-0370-4A3D-A58A-36A27E4AB88D}" dt="2025-03-05T07:55:15.738" v="1373" actId="1076"/>
          <ac:spMkLst>
            <pc:docMk/>
            <pc:sldMk cId="0" sldId="256"/>
            <ac:spMk id="21" creationId="{27C13F7B-3957-95D2-8367-5BFE58D9D862}"/>
          </ac:spMkLst>
        </pc:spChg>
        <pc:spChg chg="add mod">
          <ac:chgData name="Suzanna Sousa" userId="88edc35ea09891ac" providerId="LiveId" clId="{A84E7A97-0370-4A3D-A58A-36A27E4AB88D}" dt="2025-03-05T07:41:37.229" v="1371" actId="20577"/>
          <ac:spMkLst>
            <pc:docMk/>
            <pc:sldMk cId="0" sldId="256"/>
            <ac:spMk id="47" creationId="{C2670FB3-8608-4570-829E-8BD29BEAC3F9}"/>
          </ac:spMkLst>
        </pc:spChg>
        <pc:spChg chg="mod">
          <ac:chgData name="Suzanna Sousa" userId="88edc35ea09891ac" providerId="LiveId" clId="{A84E7A97-0370-4A3D-A58A-36A27E4AB88D}" dt="2025-03-05T07:55:10.035" v="1372" actId="1076"/>
          <ac:spMkLst>
            <pc:docMk/>
            <pc:sldMk cId="0" sldId="256"/>
            <ac:spMk id="2070" creationId="{00000000-0000-0000-0000-000000000000}"/>
          </ac:spMkLst>
        </pc:spChg>
        <pc:grpChg chg="mod">
          <ac:chgData name="Suzanna Sousa" userId="88edc35ea09891ac" providerId="LiveId" clId="{A84E7A97-0370-4A3D-A58A-36A27E4AB88D}" dt="2025-03-05T07:55:18.391" v="1374" actId="1076"/>
          <ac:grpSpMkLst>
            <pc:docMk/>
            <pc:sldMk cId="0" sldId="256"/>
            <ac:grpSpMk id="15" creationId="{A77FEBBB-864C-3BB4-CC5C-FDCA5B74DDFA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692150"/>
            <a:ext cx="485298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8F64AA5-5A0D-456F-8AB4-ECE9208990E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7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2DCC4E-AF26-4184-ACB8-3F61D0E86D2A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92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838" y="11183938"/>
            <a:ext cx="42841862" cy="7715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675" y="20399375"/>
            <a:ext cx="35282188" cy="920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86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42663" y="1441450"/>
            <a:ext cx="11339512" cy="307165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9363" y="1441450"/>
            <a:ext cx="33870900" cy="30716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9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2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450" y="23133050"/>
            <a:ext cx="42841863" cy="7150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1450" y="15257463"/>
            <a:ext cx="42841863" cy="78755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99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9363" y="8399463"/>
            <a:ext cx="22604412" cy="2375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76175" y="8399463"/>
            <a:ext cx="22606000" cy="2375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6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3" y="8058150"/>
            <a:ext cx="22269450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3" y="11417300"/>
            <a:ext cx="22269450" cy="20740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603200" y="8058150"/>
            <a:ext cx="22278975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3200" y="11417300"/>
            <a:ext cx="22278975" cy="20740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3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8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8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33513"/>
            <a:ext cx="16583025" cy="60991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5638" y="1433513"/>
            <a:ext cx="28176537" cy="30724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3" y="7532688"/>
            <a:ext cx="16583025" cy="2462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08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013" y="25199975"/>
            <a:ext cx="30240287" cy="2974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79013" y="3216275"/>
            <a:ext cx="30240287" cy="21599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9013" y="28174950"/>
            <a:ext cx="3024028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3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2pPr>
      <a:lvl3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3pPr>
      <a:lvl4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4pPr>
      <a:lvl5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5pPr>
      <a:lvl6pPr marL="4572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6pPr>
      <a:lvl7pPr marL="9144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7pPr>
      <a:lvl8pPr marL="13716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8pPr>
      <a:lvl9pPr marL="18288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9pPr>
    </p:titleStyle>
    <p:bodyStyle>
      <a:lvl1pPr marL="1852613" indent="-1852613" algn="l" defTabSz="4938713" rtl="0" eaLnBrk="0" fontAlgn="base" hangingPunct="0">
        <a:spcBef>
          <a:spcPct val="20000"/>
        </a:spcBef>
        <a:spcAft>
          <a:spcPct val="0"/>
        </a:spcAft>
        <a:buChar char="•"/>
        <a:defRPr sz="17200">
          <a:solidFill>
            <a:schemeClr val="tx1"/>
          </a:solidFill>
          <a:latin typeface="+mn-lt"/>
          <a:ea typeface="+mn-ea"/>
          <a:cs typeface="+mn-cs"/>
        </a:defRPr>
      </a:lvl1pPr>
      <a:lvl2pPr marL="4011613" indent="-1544638" algn="l" defTabSz="4938713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70613" indent="-1231900" algn="l" defTabSz="4938713" rtl="0" eaLnBrk="0" fontAlgn="base" hangingPunct="0">
        <a:spcBef>
          <a:spcPct val="20000"/>
        </a:spcBef>
        <a:spcAft>
          <a:spcPct val="0"/>
        </a:spcAft>
        <a:buChar char="•"/>
        <a:defRPr sz="13000">
          <a:solidFill>
            <a:schemeClr val="tx1"/>
          </a:solidFill>
          <a:latin typeface="+mn-lt"/>
        </a:defRPr>
      </a:lvl3pPr>
      <a:lvl4pPr marL="8637588" indent="-1231900" algn="l" defTabSz="4938713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9325" indent="-1235075" algn="l" defTabSz="4938713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5665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0237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4809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29381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0"/>
          <p:cNvSpPr>
            <a:spLocks noChangeArrowheads="1"/>
          </p:cNvSpPr>
          <p:nvPr/>
        </p:nvSpPr>
        <p:spPr bwMode="auto">
          <a:xfrm>
            <a:off x="37679436" y="31140400"/>
            <a:ext cx="11934702" cy="4285726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AutoShape 29"/>
          <p:cNvSpPr>
            <a:spLocks noChangeArrowheads="1"/>
          </p:cNvSpPr>
          <p:nvPr/>
        </p:nvSpPr>
        <p:spPr bwMode="auto">
          <a:xfrm>
            <a:off x="12860338" y="7178675"/>
            <a:ext cx="11899900" cy="2824745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pt-B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" name="AutoShape 31"/>
          <p:cNvSpPr>
            <a:spLocks noChangeArrowheads="1"/>
          </p:cNvSpPr>
          <p:nvPr/>
        </p:nvSpPr>
        <p:spPr bwMode="auto">
          <a:xfrm>
            <a:off x="25376188" y="7072313"/>
            <a:ext cx="11899900" cy="2841783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13300075" y="7165975"/>
            <a:ext cx="11288713" cy="256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b="1" dirty="0">
                <a:latin typeface="Helvetica" pitchFamily="2" charset="0"/>
                <a:cs typeface="Cambria"/>
              </a:rPr>
              <a:t>Research Methods</a:t>
            </a:r>
            <a:br>
              <a:rPr lang="en-US" altLang="en-US" sz="8000" b="1" dirty="0">
                <a:latin typeface="Helvetica" pitchFamily="2" charset="0"/>
                <a:cs typeface="Cambria"/>
              </a:rPr>
            </a:br>
            <a:endParaRPr lang="en-US" altLang="en-US" sz="8000" b="1" dirty="0">
              <a:latin typeface="Helvetica" pitchFamily="2" charset="0"/>
              <a:cs typeface="Cambria"/>
            </a:endParaRPr>
          </a:p>
        </p:txBody>
      </p:sp>
      <p:sp>
        <p:nvSpPr>
          <p:cNvPr id="2057" name="AutoShape 13"/>
          <p:cNvSpPr>
            <a:spLocks noChangeArrowheads="1"/>
          </p:cNvSpPr>
          <p:nvPr/>
        </p:nvSpPr>
        <p:spPr bwMode="auto">
          <a:xfrm>
            <a:off x="787400" y="1199407"/>
            <a:ext cx="48826738" cy="5103432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49" tIns="51425" rIns="102849" bIns="51425" anchor="ctr"/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496850" y="1439913"/>
            <a:ext cx="46957828" cy="548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0000" b="1" dirty="0">
                <a:effectLst/>
                <a:latin typeface="Helvetica"/>
                <a:ea typeface="Times New Roman" panose="02020603050405020304" pitchFamily="18" charset="0"/>
                <a:cs typeface="Helvetica"/>
              </a:rPr>
              <a:t>MONITORAMENTO DE MOSQUITOS VETORES NA BAIXADA MARANHESE: A CIÊNCIA CIDADÃ NO COMBATE ÀS ARBOVIROSES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0000" dirty="0">
              <a:latin typeface="Helvetica" pitchFamily="2" charset="0"/>
            </a:endParaRPr>
          </a:p>
        </p:txBody>
      </p:sp>
      <p:sp>
        <p:nvSpPr>
          <p:cNvPr id="2060" name="Text Box 25"/>
          <p:cNvSpPr txBox="1">
            <a:spLocks noChangeArrowheads="1"/>
          </p:cNvSpPr>
          <p:nvPr/>
        </p:nvSpPr>
        <p:spPr bwMode="auto">
          <a:xfrm>
            <a:off x="26557287" y="15934422"/>
            <a:ext cx="9537700" cy="8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i="1" dirty="0" err="1">
                <a:latin typeface="Garamond" panose="02020404030301010803" pitchFamily="18" charset="0"/>
                <a:cs typeface="Cambria"/>
              </a:rPr>
              <a:t>Figura</a:t>
            </a:r>
            <a:r>
              <a:rPr lang="en-US" altLang="en-US" sz="4800" b="1" i="1" dirty="0">
                <a:latin typeface="Garamond" panose="02020404030301010803" pitchFamily="18" charset="0"/>
                <a:cs typeface="Cambria"/>
              </a:rPr>
              <a:t> #1</a:t>
            </a:r>
          </a:p>
        </p:txBody>
      </p:sp>
      <p:sp>
        <p:nvSpPr>
          <p:cNvPr id="2062" name="Text Box 27"/>
          <p:cNvSpPr txBox="1">
            <a:spLocks noChangeArrowheads="1"/>
          </p:cNvSpPr>
          <p:nvPr/>
        </p:nvSpPr>
        <p:spPr bwMode="auto">
          <a:xfrm>
            <a:off x="37679437" y="31097999"/>
            <a:ext cx="11921930" cy="13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b="1" dirty="0">
                <a:latin typeface="Helvetica" pitchFamily="2" charset="0"/>
                <a:cs typeface="Cambria"/>
              </a:rPr>
              <a:t>Bibliography</a:t>
            </a:r>
          </a:p>
        </p:txBody>
      </p:sp>
      <p:sp>
        <p:nvSpPr>
          <p:cNvPr id="2063" name="Text Box 36"/>
          <p:cNvSpPr txBox="1">
            <a:spLocks noChangeArrowheads="1"/>
          </p:cNvSpPr>
          <p:nvPr/>
        </p:nvSpPr>
        <p:spPr bwMode="auto">
          <a:xfrm>
            <a:off x="13005734" y="8654033"/>
            <a:ext cx="11583054" cy="1013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metodologia aplicada neste estudo compreendeu o mapeamento pelos alunos de possíveis focos de proliferação de mosquitos em localidades nas proximidades de suas residências. Foi registrado o tipo de criadouro (natural/artificial), tipos de materiais disponíveis em cada local e presença de larvas e/ou mosquitos adultos. Para subsidiar a pesquisa e obter informações precisas sobre a presença dos vetores, foi adotado o protocolo </a:t>
            </a:r>
            <a:r>
              <a:rPr lang="pt-BR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Mosquito Habitat </a:t>
            </a:r>
            <a:r>
              <a:rPr lang="pt-BR" sz="2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Mapper</a:t>
            </a:r>
            <a:r>
              <a:rPr lang="pt-B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que permite mapear e analisar os criadouros de mosquitos em diferentes locais estratégicos. A seleção dos pontos de monitoramento foi realizada com base em dados fornecidos pela Secretaria Municipal de Saúde, o que possibilitou uma abordagem mais eficiente na identificação das áreas afetadas.  Os registros incluídos no Aplicativo </a:t>
            </a:r>
            <a:r>
              <a:rPr lang="pt-BR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Globe</a:t>
            </a:r>
            <a:r>
              <a:rPr lang="pt-B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Observer</a:t>
            </a:r>
            <a:r>
              <a:rPr lang="pt-B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 pesquisa foi realizada em dois municípios maranhenses: São Bento e Pinheiro, ambos localizados em uma área conhecida como Microrregião da Baixada Maranhense, na região Norte do Estado. A paisagem da região é formada por campos inundáveis ou não, lagos, tesos e morros e o clima é marcado por um período chuvoso que vai de janeiro a junho e um período de estiagem de julho a dezembro. O município de Pinheiro possui área total de 1.465,5 km</a:t>
            </a:r>
            <a:r>
              <a:rPr lang="pt-BR" sz="23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pt-B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população urbana de 46.487 habitantes. O município de São Bento possui área total de 459,5 km</a:t>
            </a:r>
            <a:r>
              <a:rPr lang="pt-BR" sz="23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pt-B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população urbana de</a:t>
            </a:r>
            <a:r>
              <a:rPr lang="pt-BR" sz="23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23.508 habitantes (IBGE). A coleta de dados foi realizada conforme protocolo </a:t>
            </a:r>
            <a:r>
              <a:rPr lang="pt-BR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Mosquito Habitat </a:t>
            </a:r>
            <a:r>
              <a:rPr lang="pt-BR" sz="2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Mapper</a:t>
            </a:r>
            <a:r>
              <a:rPr lang="pt-B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ferramenta utilizada para mapear e analisar a presença e tipos de criadouros de mosquitos. </a:t>
            </a:r>
            <a:endParaRPr lang="en-US" sz="2300" dirty="0">
              <a:latin typeface="Garamond" panose="02020404030301010803" pitchFamily="18" charset="0"/>
            </a:endParaRPr>
          </a:p>
          <a:p>
            <a:pPr algn="l"/>
            <a:endParaRPr lang="en-US" altLang="en-US" sz="2300" dirty="0">
              <a:latin typeface="Times New Roman" pitchFamily="18" charset="0"/>
            </a:endParaRPr>
          </a:p>
        </p:txBody>
      </p:sp>
      <p:sp>
        <p:nvSpPr>
          <p:cNvPr id="2064" name="Text Box 38"/>
          <p:cNvSpPr txBox="1">
            <a:spLocks noChangeArrowheads="1"/>
          </p:cNvSpPr>
          <p:nvPr/>
        </p:nvSpPr>
        <p:spPr bwMode="auto">
          <a:xfrm>
            <a:off x="37831044" y="32412958"/>
            <a:ext cx="11770323" cy="351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>
            <a:spAutoFit/>
          </a:bodyPr>
          <a:lstStyle>
            <a:lvl1pPr marL="385763" indent="-385763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28663" indent="-384175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073150" indent="-384175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414463" indent="-385763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1762125" indent="-388938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219325" indent="-388938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676525" indent="-388938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133725" indent="-388938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590925" indent="-388938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4488" lvl="1" indent="0"/>
            <a:r>
              <a:rPr lang="en-US" sz="4800" b="1" dirty="0">
                <a:latin typeface="Garamond" panose="02020404030301010803" pitchFamily="18" charset="0"/>
                <a:cs typeface="Cambria"/>
              </a:rPr>
              <a:t>References</a:t>
            </a:r>
          </a:p>
          <a:p>
            <a:pPr marL="915988" lvl="1" indent="-571500" algn="l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BRASIL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Ministério da Saúde.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Aedes aegypti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Disponível em: &lt;https://www.gov.br/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saude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pt-br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/assuntos/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saude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-de-a-a-z/a/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aedes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-aegypti&gt;. Acesso em: 3 mar. 2025.</a:t>
            </a:r>
          </a:p>
          <a:p>
            <a:pPr marL="915988" lvl="1" indent="-571500" algn="l">
              <a:buFont typeface="Arial" panose="020B0604020202020204" pitchFamily="34" charset="0"/>
              <a:buChar char="•"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5988" lvl="1" indent="-571500" algn="l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NASCIMENTO. Graciele N. et al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Educação em saúde como estratégia de enfrentamento às arboviroses.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Anais do Congresso Nacional de Saúde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2023. Disponível em: &lt;https://ime.events/conasc2023/pdf/19773&gt;. Acesso em: 4 mar. 2025.</a:t>
            </a:r>
          </a:p>
          <a:p>
            <a:pPr marL="915988" lvl="1" indent="-5715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GLOBE Mosquito Habitat Mapper App to Locate Mosquito Larvae. https://mosquito.strategies.org/index.php/pt/pagina-inicial/app-brasil/ Access: 22/02/2025.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988" lvl="1" indent="-571500" algn="l">
              <a:buFont typeface="Arial" panose="020B0604020202020204" pitchFamily="34" charset="0"/>
              <a:buChar char="•"/>
            </a:pP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2065" name="Text Box 39"/>
          <p:cNvSpPr txBox="1">
            <a:spLocks noChangeArrowheads="1"/>
          </p:cNvSpPr>
          <p:nvPr/>
        </p:nvSpPr>
        <p:spPr bwMode="auto">
          <a:xfrm>
            <a:off x="25448071" y="8158765"/>
            <a:ext cx="11756133" cy="772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802" tIns="34401" rIns="68802" bIns="34401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/>
            <a:r>
              <a:rPr lang="en-US" altLang="en-US" sz="2400" b="1" dirty="0">
                <a:latin typeface="Garamond" panose="02020404030301010803" pitchFamily="18" charset="0"/>
                <a:cs typeface="Cambria"/>
              </a:rPr>
              <a:t>Analyzing Data</a:t>
            </a:r>
            <a:endParaRPr lang="en-US" sz="2400" dirty="0">
              <a:latin typeface="Garamond" panose="02020404030301010803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resultados indicaram a predominância de habitats artificiais identificados com focos de mosquitos, respondendo assim à questão de pesquisa apresentada. Foi possível identificar os tipos de recipientes que podem formar focos de mosquito como bebedouros de animais, embalagens plásticas, garrafas pet, pneus, dentre outros. O maior percentual de focos foi verificado para embalagens plásticas e pneus, totalizando juntos 50% dos recipientes identificados com focos de mosquitos (Figura 1). Em quase todos os recipientes foi identificado a presença de larvas quanto de mosquitos adultos. Em relação aos locais com presença de focos, os resultados indicaram que os quintais de residências e terrenos baldios predominam em relação a quantidade de vezes que foram indicados com essa característica, com 45% e 23% das indicações (Figura 2). Em alguns tipos de criadouros foi possível identificar a presença de larvas do mosquito 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Culex 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grande quantidade e também de larvas de 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Aedes. 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Mosquitos adultos de 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Aedes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também foram coletados nas proximidades dos criadouros como tanques de água e pneus.</a:t>
            </a:r>
          </a:p>
        </p:txBody>
      </p:sp>
      <p:sp>
        <p:nvSpPr>
          <p:cNvPr id="2068" name="Text Box 43"/>
          <p:cNvSpPr txBox="1">
            <a:spLocks noChangeArrowheads="1"/>
          </p:cNvSpPr>
          <p:nvPr/>
        </p:nvSpPr>
        <p:spPr bwMode="auto">
          <a:xfrm>
            <a:off x="25638125" y="7178675"/>
            <a:ext cx="11288713" cy="13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b="1" dirty="0">
                <a:latin typeface="Helvetica" pitchFamily="2" charset="0"/>
                <a:cs typeface="Cambria"/>
              </a:rPr>
              <a:t>Results</a:t>
            </a:r>
            <a:endParaRPr lang="en-US" altLang="en-US" sz="8000" b="1" dirty="0">
              <a:latin typeface="Garamond" panose="02020404030301010803" pitchFamily="18" charset="0"/>
              <a:cs typeface="Cambria"/>
            </a:endParaRPr>
          </a:p>
        </p:txBody>
      </p:sp>
      <p:sp>
        <p:nvSpPr>
          <p:cNvPr id="2070" name="Text Box 19"/>
          <p:cNvSpPr txBox="1">
            <a:spLocks noChangeArrowheads="1"/>
          </p:cNvSpPr>
          <p:nvPr/>
        </p:nvSpPr>
        <p:spPr bwMode="auto">
          <a:xfrm>
            <a:off x="13005157" y="23746913"/>
            <a:ext cx="1180062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defTabSz="4389438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altLang="en-US" sz="4800" b="1" dirty="0">
                <a:latin typeface="Garamond" panose="02020404030301010803" pitchFamily="18" charset="0"/>
                <a:cs typeface="Cambria"/>
              </a:rPr>
              <a:t>GLOBE Badges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Garamond"/>
                <a:cs typeface="Garamond"/>
              </a:rPr>
              <a:t>Be a </a:t>
            </a:r>
            <a:r>
              <a:rPr lang="en-US" sz="2400" b="1" dirty="0">
                <a:latin typeface="Garamond"/>
                <a:cs typeface="Garamond"/>
              </a:rPr>
              <a:t>Collaborator</a:t>
            </a:r>
            <a:endParaRPr lang="en-US" sz="2400" dirty="0">
              <a:latin typeface="Garamond"/>
              <a:cs typeface="Garamond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400" dirty="0" err="1">
                <a:latin typeface="Garamond"/>
                <a:cs typeface="Garamond"/>
              </a:rPr>
              <a:t>Os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alunos</a:t>
            </a:r>
            <a:r>
              <a:rPr lang="en-US" sz="2400" dirty="0">
                <a:latin typeface="Garamond"/>
                <a:cs typeface="Garamond"/>
              </a:rPr>
              <a:t> das </a:t>
            </a:r>
            <a:r>
              <a:rPr lang="en-US" sz="2400" dirty="0" err="1">
                <a:latin typeface="Garamond"/>
                <a:cs typeface="Garamond"/>
              </a:rPr>
              <a:t>escolas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atuaram</a:t>
            </a:r>
            <a:r>
              <a:rPr lang="en-US" sz="2400" dirty="0">
                <a:latin typeface="Garamond"/>
                <a:cs typeface="Garamond"/>
              </a:rPr>
              <a:t> de forma </a:t>
            </a:r>
            <a:r>
              <a:rPr lang="en-US" sz="2400" dirty="0" err="1">
                <a:latin typeface="Garamond"/>
                <a:cs typeface="Garamond"/>
              </a:rPr>
              <a:t>muito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participativa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ao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longo</a:t>
            </a:r>
            <a:r>
              <a:rPr lang="en-US" sz="2400" dirty="0">
                <a:latin typeface="Garamond"/>
                <a:cs typeface="Garamond"/>
              </a:rPr>
              <a:t> do </a:t>
            </a:r>
            <a:r>
              <a:rPr lang="en-US" sz="2400" dirty="0" err="1">
                <a:latin typeface="Garamond"/>
                <a:cs typeface="Garamond"/>
              </a:rPr>
              <a:t>estudo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 err="1">
                <a:latin typeface="Garamond"/>
                <a:cs typeface="Garamond"/>
              </a:rPr>
              <a:t>coletando</a:t>
            </a:r>
            <a:r>
              <a:rPr lang="en-US" sz="2400" dirty="0">
                <a:latin typeface="Garamond"/>
                <a:cs typeface="Garamond"/>
              </a:rPr>
              <a:t> dados </a:t>
            </a:r>
            <a:r>
              <a:rPr lang="en-US" sz="2400" dirty="0" err="1">
                <a:latin typeface="Garamond"/>
                <a:cs typeface="Garamond"/>
              </a:rPr>
              <a:t>em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seus</a:t>
            </a:r>
            <a:r>
              <a:rPr lang="en-US" sz="2400" dirty="0">
                <a:latin typeface="Garamond"/>
                <a:cs typeface="Garamond"/>
              </a:rPr>
              <a:t> bairros e </a:t>
            </a:r>
            <a:r>
              <a:rPr lang="en-US" sz="2400" dirty="0" err="1">
                <a:latin typeface="Garamond"/>
                <a:cs typeface="Garamond"/>
              </a:rPr>
              <a:t>detalhando</a:t>
            </a:r>
            <a:r>
              <a:rPr lang="en-US" sz="2400" dirty="0">
                <a:latin typeface="Garamond"/>
                <a:cs typeface="Garamond"/>
              </a:rPr>
              <a:t> as </a:t>
            </a:r>
            <a:r>
              <a:rPr lang="en-US" sz="2400" dirty="0" err="1">
                <a:latin typeface="Garamond"/>
                <a:cs typeface="Garamond"/>
              </a:rPr>
              <a:t>informações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coletadas</a:t>
            </a:r>
            <a:r>
              <a:rPr lang="en-US" sz="2400" dirty="0">
                <a:latin typeface="Garamond"/>
                <a:cs typeface="Garamond"/>
              </a:rPr>
              <a:t>. A equipe de </a:t>
            </a:r>
            <a:r>
              <a:rPr lang="en-US" sz="2400" dirty="0" err="1">
                <a:latin typeface="Garamond"/>
                <a:cs typeface="Garamond"/>
              </a:rPr>
              <a:t>apoio</a:t>
            </a:r>
            <a:r>
              <a:rPr lang="en-US" sz="2400" dirty="0">
                <a:latin typeface="Garamond"/>
                <a:cs typeface="Garamond"/>
              </a:rPr>
              <a:t> do </a:t>
            </a:r>
            <a:r>
              <a:rPr lang="en-US" sz="2400" dirty="0" err="1">
                <a:latin typeface="Garamond"/>
                <a:cs typeface="Garamond"/>
              </a:rPr>
              <a:t>estudo</a:t>
            </a:r>
            <a:r>
              <a:rPr lang="en-US" sz="2400" dirty="0">
                <a:latin typeface="Garamond"/>
                <a:cs typeface="Garamond"/>
              </a:rPr>
              <a:t> (Carla Cristina, Bruno Lucas, Saulo </a:t>
            </a:r>
            <a:r>
              <a:rPr lang="en-US" sz="2400" dirty="0" err="1">
                <a:latin typeface="Garamond"/>
                <a:cs typeface="Garamond"/>
              </a:rPr>
              <a:t>Sodre</a:t>
            </a:r>
            <a:r>
              <a:rPr lang="en-US" sz="2400" dirty="0">
                <a:latin typeface="Garamond"/>
                <a:cs typeface="Garamond"/>
              </a:rPr>
              <a:t> E Hilton </a:t>
            </a:r>
            <a:r>
              <a:rPr lang="en-US" sz="2400" dirty="0" err="1">
                <a:latin typeface="Garamond"/>
                <a:cs typeface="Garamond"/>
              </a:rPr>
              <a:t>Louzeiro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dirty="0" err="1">
                <a:latin typeface="Garamond"/>
                <a:cs typeface="Garamond"/>
              </a:rPr>
              <a:t>apoiou</a:t>
            </a:r>
            <a:r>
              <a:rPr lang="en-US" sz="2400" dirty="0">
                <a:latin typeface="Garamond"/>
                <a:cs typeface="Garamond"/>
              </a:rPr>
              <a:t> a </a:t>
            </a:r>
            <a:r>
              <a:rPr lang="en-US" sz="2400" dirty="0" err="1">
                <a:latin typeface="Garamond"/>
                <a:cs typeface="Garamond"/>
              </a:rPr>
              <a:t>análise</a:t>
            </a:r>
            <a:r>
              <a:rPr lang="en-US" sz="2400" dirty="0">
                <a:latin typeface="Garamond"/>
                <a:cs typeface="Garamond"/>
              </a:rPr>
              <a:t> de dados e </a:t>
            </a:r>
            <a:r>
              <a:rPr lang="en-US" sz="2400" dirty="0" err="1">
                <a:latin typeface="Garamond"/>
                <a:cs typeface="Garamond"/>
              </a:rPr>
              <a:t>escrita</a:t>
            </a:r>
            <a:r>
              <a:rPr lang="en-US" sz="2400" dirty="0">
                <a:latin typeface="Garamond"/>
                <a:cs typeface="Garamond"/>
              </a:rPr>
              <a:t> de </a:t>
            </a:r>
            <a:r>
              <a:rPr lang="en-US" sz="2400" dirty="0" err="1">
                <a:latin typeface="Garamond"/>
                <a:cs typeface="Garamond"/>
              </a:rPr>
              <a:t>resultados</a:t>
            </a:r>
            <a:r>
              <a:rPr lang="en-US" sz="2400" dirty="0">
                <a:latin typeface="Garamond"/>
                <a:cs typeface="Garamond"/>
              </a:rPr>
              <a:t> e </a:t>
            </a:r>
            <a:r>
              <a:rPr lang="en-US" sz="2400" dirty="0" err="1">
                <a:latin typeface="Garamond"/>
                <a:cs typeface="Garamond"/>
              </a:rPr>
              <a:t>discussão</a:t>
            </a:r>
            <a:r>
              <a:rPr lang="en-US" sz="2400" dirty="0">
                <a:latin typeface="Garamond"/>
                <a:cs typeface="Garamond"/>
              </a:rPr>
              <a:t>, a </a:t>
            </a:r>
            <a:r>
              <a:rPr lang="en-US" sz="2400" dirty="0" err="1">
                <a:latin typeface="Garamond"/>
                <a:cs typeface="Garamond"/>
              </a:rPr>
              <a:t>Profa</a:t>
            </a:r>
            <a:r>
              <a:rPr lang="en-US" sz="2400" dirty="0">
                <a:latin typeface="Garamond"/>
                <a:cs typeface="Garamond"/>
              </a:rPr>
              <a:t>. Suzanna </a:t>
            </a:r>
            <a:r>
              <a:rPr lang="en-US" sz="2400" dirty="0" err="1">
                <a:latin typeface="Garamond"/>
                <a:cs typeface="Garamond"/>
              </a:rPr>
              <a:t>apoiou</a:t>
            </a:r>
            <a:r>
              <a:rPr lang="en-US" sz="2400" dirty="0">
                <a:latin typeface="Garamond"/>
                <a:cs typeface="Garamond"/>
              </a:rPr>
              <a:t> o </a:t>
            </a:r>
            <a:r>
              <a:rPr lang="en-US" sz="2400" dirty="0" err="1">
                <a:latin typeface="Garamond"/>
                <a:cs typeface="Garamond"/>
              </a:rPr>
              <a:t>desenvolvimento</a:t>
            </a:r>
            <a:r>
              <a:rPr lang="en-US" sz="2400" dirty="0">
                <a:latin typeface="Garamond"/>
                <a:cs typeface="Garamond"/>
              </a:rPr>
              <a:t> da </a:t>
            </a:r>
            <a:r>
              <a:rPr lang="en-US" sz="2400" dirty="0" err="1">
                <a:latin typeface="Garamond"/>
                <a:cs typeface="Garamond"/>
              </a:rPr>
              <a:t>pesquisa</a:t>
            </a:r>
            <a:r>
              <a:rPr lang="en-US" sz="2400" dirty="0">
                <a:latin typeface="Garamond"/>
                <a:cs typeface="Garamond"/>
              </a:rPr>
              <a:t>. </a:t>
            </a:r>
          </a:p>
          <a:p>
            <a:pPr lvl="0" algn="l"/>
            <a:r>
              <a:rPr lang="en-US" sz="2400" b="1" dirty="0">
                <a:latin typeface="Garamond"/>
                <a:cs typeface="Garamond"/>
              </a:rPr>
              <a:t>Make an Impact</a:t>
            </a:r>
            <a:endParaRPr lang="en-US" sz="2400" dirty="0">
              <a:latin typeface="Garamond"/>
              <a:cs typeface="Garamond"/>
            </a:endParaRPr>
          </a:p>
          <a:p>
            <a:pPr algn="l"/>
            <a:r>
              <a:rPr lang="en-US" sz="2400" dirty="0">
                <a:latin typeface="Garamond"/>
                <a:cs typeface="Garamond"/>
              </a:rPr>
              <a:t>O </a:t>
            </a:r>
            <a:r>
              <a:rPr lang="en-US" sz="2400" dirty="0" err="1">
                <a:latin typeface="Garamond"/>
                <a:cs typeface="Garamond"/>
              </a:rPr>
              <a:t>estudo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teve</a:t>
            </a:r>
            <a:r>
              <a:rPr lang="en-US" sz="2400" dirty="0">
                <a:latin typeface="Garamond"/>
                <a:cs typeface="Garamond"/>
              </a:rPr>
              <a:t> um </a:t>
            </a:r>
            <a:r>
              <a:rPr lang="en-US" sz="2400" dirty="0" err="1">
                <a:latin typeface="Garamond"/>
                <a:cs typeface="Garamond"/>
              </a:rPr>
              <a:t>impacto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relevante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na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sociedade</a:t>
            </a:r>
            <a:r>
              <a:rPr lang="en-US" sz="2400" dirty="0">
                <a:latin typeface="Garamond"/>
                <a:cs typeface="Garamond"/>
              </a:rPr>
              <a:t> pois </a:t>
            </a:r>
            <a:r>
              <a:rPr lang="en-US" sz="2400" dirty="0" err="1">
                <a:latin typeface="Garamond"/>
                <a:cs typeface="Garamond"/>
              </a:rPr>
              <a:t>os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alunos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através</a:t>
            </a:r>
            <a:r>
              <a:rPr lang="en-US" sz="2400" dirty="0">
                <a:latin typeface="Garamond"/>
                <a:cs typeface="Garamond"/>
              </a:rPr>
              <a:t> da coleta de dados e do </a:t>
            </a:r>
            <a:r>
              <a:rPr lang="en-US" sz="2400" dirty="0" err="1">
                <a:latin typeface="Garamond"/>
                <a:cs typeface="Garamond"/>
              </a:rPr>
              <a:t>aprendizado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sobre</a:t>
            </a:r>
            <a:r>
              <a:rPr lang="en-US" sz="2400" dirty="0">
                <a:latin typeface="Garamond"/>
                <a:cs typeface="Garamond"/>
              </a:rPr>
              <a:t> mosquitos </a:t>
            </a:r>
            <a:r>
              <a:rPr lang="en-US" sz="2400" dirty="0" err="1">
                <a:latin typeface="Garamond"/>
                <a:cs typeface="Garamond"/>
              </a:rPr>
              <a:t>vetores</a:t>
            </a:r>
            <a:r>
              <a:rPr lang="en-US" sz="2400" dirty="0">
                <a:latin typeface="Garamond"/>
                <a:cs typeface="Garamond"/>
              </a:rPr>
              <a:t> de </a:t>
            </a:r>
            <a:r>
              <a:rPr lang="en-US" sz="2400" dirty="0" err="1">
                <a:latin typeface="Garamond"/>
                <a:cs typeface="Garamond"/>
              </a:rPr>
              <a:t>doenças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levam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esse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conhecimento</a:t>
            </a:r>
            <a:r>
              <a:rPr lang="en-US" sz="2400" dirty="0">
                <a:latin typeface="Garamond"/>
                <a:cs typeface="Garamond"/>
              </a:rPr>
              <a:t>  </a:t>
            </a:r>
            <a:r>
              <a:rPr lang="en-US" sz="2400" dirty="0" err="1">
                <a:latin typeface="Garamond"/>
                <a:cs typeface="Garamond"/>
              </a:rPr>
              <a:t>aos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seus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familiares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 err="1">
                <a:latin typeface="Garamond"/>
                <a:cs typeface="Garamond"/>
              </a:rPr>
              <a:t>onde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os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mesmos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relatam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mudança</a:t>
            </a:r>
            <a:r>
              <a:rPr lang="en-US" sz="2400" dirty="0">
                <a:latin typeface="Garamond"/>
                <a:cs typeface="Garamond"/>
              </a:rPr>
              <a:t> de </a:t>
            </a:r>
            <a:r>
              <a:rPr lang="en-US" sz="2400" dirty="0" err="1">
                <a:latin typeface="Garamond"/>
                <a:cs typeface="Garamond"/>
              </a:rPr>
              <a:t>atitudes</a:t>
            </a:r>
            <a:r>
              <a:rPr lang="en-US" sz="2400" dirty="0">
                <a:latin typeface="Garamond"/>
                <a:cs typeface="Garamond"/>
              </a:rPr>
              <a:t> que </a:t>
            </a:r>
            <a:r>
              <a:rPr lang="en-US" sz="2400" dirty="0" err="1">
                <a:latin typeface="Garamond"/>
                <a:cs typeface="Garamond"/>
              </a:rPr>
              <a:t>poderiam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favorecer</a:t>
            </a:r>
            <a:r>
              <a:rPr lang="en-US" sz="2400" dirty="0">
                <a:latin typeface="Garamond"/>
                <a:cs typeface="Garamond"/>
              </a:rPr>
              <a:t> a </a:t>
            </a:r>
            <a:r>
              <a:rPr lang="en-US" sz="2400" dirty="0" err="1">
                <a:latin typeface="Garamond"/>
                <a:cs typeface="Garamond"/>
              </a:rPr>
              <a:t>proliferação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destes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insetos</a:t>
            </a:r>
            <a:r>
              <a:rPr lang="en-US" sz="2400" dirty="0">
                <a:latin typeface="Garamond"/>
                <a:cs typeface="Garamond"/>
              </a:rPr>
              <a:t>. Dessa forma, </a:t>
            </a:r>
            <a:r>
              <a:rPr lang="en-US" sz="2400" dirty="0" err="1">
                <a:latin typeface="Garamond"/>
                <a:cs typeface="Garamond"/>
              </a:rPr>
              <a:t>verifica</a:t>
            </a:r>
            <a:r>
              <a:rPr lang="en-US" sz="2400" dirty="0">
                <a:latin typeface="Garamond"/>
                <a:cs typeface="Garamond"/>
              </a:rPr>
              <a:t>-se um </a:t>
            </a:r>
            <a:r>
              <a:rPr lang="en-US" sz="2400" dirty="0" err="1">
                <a:latin typeface="Garamond"/>
                <a:cs typeface="Garamond"/>
              </a:rPr>
              <a:t>impacto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positivo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na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err="1">
                <a:latin typeface="Garamond"/>
                <a:cs typeface="Garamond"/>
              </a:rPr>
              <a:t>sociedade</a:t>
            </a:r>
            <a:r>
              <a:rPr lang="en-US" sz="2400" dirty="0">
                <a:latin typeface="Garamond"/>
                <a:cs typeface="Garamond"/>
              </a:rPr>
              <a:t>.</a:t>
            </a:r>
          </a:p>
          <a:p>
            <a:pPr algn="l"/>
            <a:r>
              <a:rPr lang="en-US" sz="2400" dirty="0">
                <a:latin typeface="Garamond"/>
                <a:cs typeface="Garamond"/>
              </a:rPr>
              <a:t>Be a </a:t>
            </a:r>
            <a:r>
              <a:rPr lang="en-US" sz="2400" b="1" dirty="0">
                <a:latin typeface="Garamond"/>
                <a:cs typeface="Garamond"/>
              </a:rPr>
              <a:t>STEM Professional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683142" y="7284652"/>
            <a:ext cx="12102464" cy="595957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85421" y="7284652"/>
            <a:ext cx="11176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elvetica" pitchFamily="2" charset="0"/>
                <a:cs typeface="Cambria"/>
              </a:rPr>
              <a:t>Abstract</a:t>
            </a: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677383" y="13653393"/>
            <a:ext cx="12023551" cy="664420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496850" y="20724408"/>
            <a:ext cx="12102464" cy="1487528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947045" y="20820427"/>
            <a:ext cx="11288713" cy="13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b="1" dirty="0">
                <a:latin typeface="Helvetica" pitchFamily="2" charset="0"/>
                <a:cs typeface="Cambria"/>
              </a:rPr>
              <a:t>Introduction</a:t>
            </a:r>
            <a:endParaRPr lang="en-US" altLang="en-US" sz="8000" b="1" dirty="0">
              <a:latin typeface="Garamond" panose="02020404030301010803" pitchFamily="18" charset="0"/>
              <a:cs typeface="Cambria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37498903" y="6911195"/>
            <a:ext cx="12102464" cy="1554240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7876590" y="7281509"/>
            <a:ext cx="11176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elvetica" pitchFamily="2" charset="0"/>
                <a:cs typeface="Cambria"/>
              </a:rPr>
              <a:t>Discussion</a:t>
            </a: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37679436" y="22865517"/>
            <a:ext cx="12102464" cy="773762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37876590" y="23040121"/>
            <a:ext cx="11724777" cy="13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b="1" dirty="0">
                <a:latin typeface="Helvetica" pitchFamily="2" charset="0"/>
                <a:cs typeface="Cambria"/>
              </a:rPr>
              <a:t>Conclusions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831044" y="24214365"/>
            <a:ext cx="11799248" cy="612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dados do estudo evidenciaram a relação entre ambientes antropizados com lixo acumulado e a presença de vetores como </a:t>
            </a:r>
            <a:r>
              <a:rPr lang="pt-BR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Culex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pt-BR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Aedes</a:t>
            </a:r>
            <a:r>
              <a:rPr lang="pt-BR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essencial desenvolver estratégias preventivas para redução dos criadouros e ao controle da população de mosquitos. O uso do protocolo </a:t>
            </a:r>
            <a:r>
              <a:rPr lang="pt-BR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Mosquito Habitat </a:t>
            </a:r>
            <a:r>
              <a:rPr lang="pt-BR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Mapper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demonstrou ser uma ferramenta eficiente para mapear os locais de maior risco, possibilitando uma abordagem mais direcionada para o combate às arboviroses. Os resultados ressaltam a necessidade de campanhas educativas contínuas, que promovam mudanças comportamentais voltadas à eliminação de focos de reprodução dos mosquitos. Colaborações entre a comunidade, escolas e órgãos públicos de saúde são fundamentais para que as ações de controle e prevenção sejam mais eficazes a longo prazo. Dessa forma, este estudo contribui para o fortalecimento das iniciativas de combate às arboviroses, fornecendo subsídios para políticas públicas mais eficientes. A partir dos dados obtidos, é recomendado que haja ampliação dessas atividades de monitoramento em outros pontos do município e ações de conscientização da população para prevenção de doenças.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498903" y="8405783"/>
            <a:ext cx="11905896" cy="1397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b="1" dirty="0">
                <a:latin typeface="Garamond" panose="02020404030301010803" pitchFamily="18" charset="0"/>
                <a:cs typeface="Cambria"/>
              </a:rPr>
              <a:t>Interpreting Data</a:t>
            </a:r>
            <a:endParaRPr lang="en-US" sz="2200" dirty="0">
              <a:latin typeface="Garamond" panose="02020404030301010803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proliferação de mosquitos vetores de doenças nos municípios investigados é um problema de saúde pública que afeta diretamente a qualidade de vida da população. A falta de saneamento básico adequado, o descarte incorreto de resíduos e o crescimento urbano desordenado criam um ambiente propício para a reprodução desses insetos, tornando o combate às arboviroses um desafio constante.  </a:t>
            </a:r>
          </a:p>
          <a:p>
            <a:pPr indent="450215" algn="just">
              <a:lnSpc>
                <a:spcPct val="150000"/>
              </a:lnSpc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Neste estudo, buscamos não apenas compreender os fatores que contribuem para essa proliferação, mas também envolver a comunidade na busca por soluções. Com o uso da Ciência Cidadã, aplicamos os protocolos do Programa GLOBE para mapear e identificar focos de mosquitos, conectando ciência e educação de forma acessível e participativa. Trabalhamos diretamente com alunos de escolas públicas, capacitando-os para reconhecer larvas, classificar diferentes espécies de mosquitos e registrar as informações coletadas no Aplicativo GLOBE </a:t>
            </a:r>
            <a:r>
              <a:rPr lang="pt-BR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Observer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 partir da coleta de dados em planilhas e do mapeamento dos locais mais propícios para a proliferação dos vetores, conseguimos identificar padrões importantes sobre a presença de mosquitos em diferentes tipos de cobertura do solo, principalmente em áreas antropizadas, com predominância de reservatórios artificiais, corroborando com a hipótese apresentada. Com o apoio da equipe de saúde, os alunos puderam levar esse conhecimento para suas casas e comunidades, ajudando no monitoramento e na eliminação de criadouros diretamente em seus bairros.  </a:t>
            </a:r>
          </a:p>
          <a:p>
            <a:pPr indent="450215" algn="just">
              <a:lnSpc>
                <a:spcPct val="150000"/>
              </a:lnSpc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Essa experiência mostrou que a participação ativa da população pode transformar a forma como lidamos com as arboviroses. Mais do que um estudo acadêmico, esse projeto se tornou uma ferramenta de conscientização e mobilização, onde estudantes, professores e profissionais de saúde uniram esforços para enfrentar um problema que afeta a todos. O envolvimento da comunidade fortaleceu a Ciência Cidadã criando um senso de responsabilidade coletiva e incentivando ações práticas para reduzir os focos do mosquito.  </a:t>
            </a:r>
          </a:p>
          <a:p>
            <a:pPr indent="450215" algn="just">
              <a:lnSpc>
                <a:spcPct val="150000"/>
              </a:lnSpc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dados obtidos reforçam a importância de aliar pesquisa, educação e políticas públicas no combate às doenças transmitidas por mosquitos. O conhecimento gerado a partir desse estudo pode servir de base para estratégias mais eficazes de controle e prevenção, mostrando que, quando ciência e sociedade caminham juntas, os resultados são muito mais significativos.</a:t>
            </a:r>
          </a:p>
          <a:p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6739" y="8566847"/>
            <a:ext cx="11602575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municípios de São Bento e Pinheiro, situados Baixada Maranhense, apresentam alta incidência de mosquitos, que podem ser transmissores de arboviroses. Isto pode estar relacionado a padrões à localização geográfica dessas cidades, próximas a rios e campos, bem como ao acúmulo de lixo nas cidades, proporcionando condições favoráveis à proliferação de mosquitos. O objetivo deste estudo foi investigar locais com focos potenciais de mosquitos e os tipos de criadouros identificando fatores que favorecem a proliferação de vetores.  A metodologia consistiu no mapeamento de focos de mosquitos, identificação dos tipos de criadouros e registros de larvas e/ou mosquitos adultos. Os dados foram incluídos no Aplicativo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Observer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Mosquito Habitat </a:t>
            </a:r>
            <a:r>
              <a:rPr lang="pt-B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Mapper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As análises mostraram predominância de focos de mosquitos em habitats artificiais, principalmente em recipientes como embalagens plásticas e pneus. Estes recipientes são acumulados em locais como terrenos baldios e quintais de residências, onde a população não conta com serviço regular de coleta de lixo.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resultados obtidos contribuem para a direcionar estratégias de combate aos mosquitos e na prevenção das arboviroses, e reforçam a importância da educação e do engajamento da comunidade no enfrentamento desse desafio de saúde pública.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7400" y="15086859"/>
            <a:ext cx="119014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latin typeface="Garamond" panose="02020404030301010803" pitchFamily="18" charset="0"/>
                <a:cs typeface="Cambria"/>
              </a:rPr>
              <a:t>Asking Questions</a:t>
            </a:r>
            <a:endParaRPr lang="en-US" sz="3200" dirty="0">
              <a:latin typeface="Garamond" panose="02020404030301010803" pitchFamily="18" charset="0"/>
            </a:endParaRPr>
          </a:p>
          <a:p>
            <a:pPr algn="just" rtl="0"/>
            <a:r>
              <a:rPr lang="pt-BR" sz="3200" dirty="0">
                <a:latin typeface="Garamond" panose="02020404030301010803" pitchFamily="18" charset="0"/>
              </a:rPr>
              <a:t>Considerando a importância de entender os diferentes fatores que podem contribuir para a manutenção de focos de mosquitos em áreas urbanas, a presente pesquisa apresenta a seguinte questão: Nas áreas urbanas há maior incidência de mosquitos em reservatórios artificiais, de captura ou reservatórios naturais?</a:t>
            </a:r>
          </a:p>
          <a:p>
            <a:pPr algn="just" rtl="0"/>
            <a:endParaRPr lang="pt-BR" sz="3200" dirty="0">
              <a:latin typeface="Garamond" panose="02020404030301010803" pitchFamily="18" charset="0"/>
            </a:endParaRPr>
          </a:p>
          <a:p>
            <a:pPr algn="just"/>
            <a:r>
              <a:rPr lang="pt-BR" sz="3200" b="1" dirty="0">
                <a:latin typeface="Garamond" panose="02020404030301010803" pitchFamily="18" charset="0"/>
              </a:rPr>
              <a:t>Hipótese:</a:t>
            </a:r>
            <a:r>
              <a:rPr lang="pt-BR" sz="3200" dirty="0">
                <a:latin typeface="Garamond" panose="02020404030301010803" pitchFamily="18" charset="0"/>
              </a:rPr>
              <a:t> A maior incidência de mosquitos em áreas urbanas ocorre em locais com reservatórios artificiais resultantes do acúmulo de lixo.</a:t>
            </a:r>
          </a:p>
          <a:p>
            <a:pPr algn="just" rtl="0"/>
            <a:endParaRPr lang="pt-BR" sz="3200" dirty="0">
              <a:latin typeface="Garamond" panose="02020404030301010803" pitchFamily="18" charset="0"/>
            </a:endParaRPr>
          </a:p>
          <a:p>
            <a:pPr algn="l"/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0791" y="22059260"/>
            <a:ext cx="11915650" cy="1280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2000" b="1" dirty="0">
                <a:latin typeface="Garamond" panose="02020404030301010803" pitchFamily="18" charset="0"/>
                <a:cs typeface="Cambria"/>
              </a:rPr>
              <a:t>Content Knowledge</a:t>
            </a:r>
            <a:endParaRPr lang="en-US" sz="2000" dirty="0">
              <a:latin typeface="Garamond" panose="02020404030301010803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arboviroses, como Dengue, Chikungunya e Zika vírus, representam um crescente desafio para a saúde pública global, principalmente em países tropicais como o Brasil. A transmissão dessas doenças está diretamente associada à presença de vetores, principalmente mosquitos dos gêneros </a:t>
            </a:r>
            <a:r>
              <a:rPr lang="pt-B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Aedes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pt-B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Culex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cuja proliferação é influenciada por fatores ambientais, climáticos e sociais (BRASIL, 2022). O Maranhão, devido às suas características geográficas e climáticas, apresenta condições favoráveis à reprodução desses insetos, tornando-se uma área de alta vulnerabilidade para surtos epidêmicos (FERREIRA et al., 2023).</a:t>
            </a:r>
          </a:p>
          <a:p>
            <a:pPr indent="450215" algn="just">
              <a:lnSpc>
                <a:spcPct val="150000"/>
              </a:lnSpc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Nos municípios de São </a:t>
            </a:r>
            <a:r>
              <a:rPr lang="pt-B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Bento-MA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pt-BR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Pinheiro-MA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essa problemática se intensifica em razão da proximidade com rios e áreas de várzea, que servem como criadouros naturais para os mosquitos. Durante o período chuvoso, a população relata um aumento expressivo na presença desses vetores, elevando o risco de transmissão de arboviroses. A ausência de um monitoramento contínuo e a insuficiência de ações preventivas eficazes contribuem para a manutenção desse cenário (VASCONCELOS; LUNA, 2020).</a:t>
            </a:r>
          </a:p>
          <a:p>
            <a:pPr indent="450215" algn="just">
              <a:lnSpc>
                <a:spcPct val="150000"/>
              </a:lnSpc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Diante dessa realidade, torna-se essencial a adoção de estratégias que envolvam não apenas o monitoramento epidemiológico, mas também a educação e o engajamento da comunidade. Estudos apontam que ações baseadas em ciência cidadã, isto é, com a participação ativa da população na coleta e análise de dados, são fundamentais para fortalecer o combate a arboviroses e promover mudanças sustentáveis no comportamento social (SILVA; SOUZA, 2023). Além disso, o Ministério da Saúde tem reforçado a importância do envolvimento das escolas no enfrentamento às arboviroses, utilizando a educação como ferramenta essencial para a conscientização e prevenção (MINISTÉRIO DA SAÚDE, 2025).</a:t>
            </a:r>
          </a:p>
          <a:p>
            <a:pPr indent="450215" algn="just">
              <a:lnSpc>
                <a:spcPct val="150000"/>
              </a:lnSpc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Nesse sentido, este estudo busca contribuir para a compreensão da distribuição e dos fatores associados à proliferação de mosquitos em São Bento e Pinheiro, utilizando o protocolo </a:t>
            </a:r>
            <a:r>
              <a:rPr lang="pt-BR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Mosquito Habitat </a:t>
            </a:r>
            <a:r>
              <a:rPr lang="pt-BR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Mapper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como ferramenta de análise. Além disso, a pesquisa propõe a capacitação de estudantes do ensino médio, incentivando-os a desenvolver um olhar crítico sobre o problema e a atuar ativamente na identificação e mitigação dos riscos. Dessa forma, espera-se não apenas ampliar o conhecimento científico sobre a dinâmica dos vetores na região, mas também fomentar ações de conscientização e prevenção junto à população local. Espera-se que, ao longo do período de monitoramento, os dados coletados pelos estudantes revelem uma correlação positiva entre o aumento da precipitação pluviométrica e a densidade populacional de mosquitos nos municípios analisados, evidenciando a necessidade de medidas preventivas específicas para os períodos chuvosos.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2591" y="3327000"/>
            <a:ext cx="8991169" cy="2387620"/>
          </a:xfrm>
          <a:prstGeom prst="rect">
            <a:avLst/>
          </a:prstGeom>
          <a:ln>
            <a:solidFill>
              <a:srgbClr val="0046D2"/>
            </a:solidFill>
          </a:ln>
        </p:spPr>
      </p:pic>
      <p:sp>
        <p:nvSpPr>
          <p:cNvPr id="37" name="Text Box 25">
            <a:extLst>
              <a:ext uri="{FF2B5EF4-FFF2-40B4-BE49-F238E27FC236}">
                <a16:creationId xmlns:a16="http://schemas.microsoft.com/office/drawing/2014/main" id="{E34F42CC-8C8C-D544-A015-CEDBC876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5722" y="24340674"/>
            <a:ext cx="9537700" cy="8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i="1" dirty="0">
                <a:latin typeface="Garamond" panose="02020404030301010803" pitchFamily="18" charset="0"/>
                <a:cs typeface="Cambria"/>
              </a:rPr>
              <a:t>Figure #2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77FEBBB-864C-3BB4-CC5C-FDCA5B74DDFA}"/>
              </a:ext>
            </a:extLst>
          </p:cNvPr>
          <p:cNvGrpSpPr/>
          <p:nvPr/>
        </p:nvGrpSpPr>
        <p:grpSpPr>
          <a:xfrm>
            <a:off x="16051601" y="18338316"/>
            <a:ext cx="6792388" cy="4903024"/>
            <a:chOff x="2474869" y="1712206"/>
            <a:chExt cx="6549389" cy="4344815"/>
          </a:xfrm>
        </p:grpSpPr>
        <p:pic>
          <p:nvPicPr>
            <p:cNvPr id="16" name="Imagem 15" descr="Mapa&#10;&#10;O conteúdo gerado por IA pode estar incorreto.">
              <a:extLst>
                <a:ext uri="{FF2B5EF4-FFF2-40B4-BE49-F238E27FC236}">
                  <a16:creationId xmlns:a16="http://schemas.microsoft.com/office/drawing/2014/main" id="{00DAE1AF-DB4F-3D2E-9538-9B8E83AF6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1"/>
            <a:stretch/>
          </p:blipFill>
          <p:spPr>
            <a:xfrm>
              <a:off x="5538245" y="1712206"/>
              <a:ext cx="3486013" cy="2099181"/>
            </a:xfrm>
            <a:prstGeom prst="rect">
              <a:avLst/>
            </a:prstGeom>
          </p:spPr>
        </p:pic>
        <p:pic>
          <p:nvPicPr>
            <p:cNvPr id="17" name="Imagem 16" descr="Interface gráfica do usuário, Aplicativo, Mapa&#10;&#10;O conteúdo gerado por IA pode estar incorreto.">
              <a:extLst>
                <a:ext uri="{FF2B5EF4-FFF2-40B4-BE49-F238E27FC236}">
                  <a16:creationId xmlns:a16="http://schemas.microsoft.com/office/drawing/2014/main" id="{A21DB7B3-B956-6F91-BF2F-7A159420F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6"/>
            <a:stretch/>
          </p:blipFill>
          <p:spPr>
            <a:xfrm>
              <a:off x="5538245" y="3885268"/>
              <a:ext cx="3486012" cy="2171753"/>
            </a:xfrm>
            <a:prstGeom prst="rect">
              <a:avLst/>
            </a:prstGeom>
          </p:spPr>
        </p:pic>
        <p:pic>
          <p:nvPicPr>
            <p:cNvPr id="18" name="Imagem 17" descr="Mapa&#10;&#10;O conteúdo gerado por IA pode estar incorreto.">
              <a:extLst>
                <a:ext uri="{FF2B5EF4-FFF2-40B4-BE49-F238E27FC236}">
                  <a16:creationId xmlns:a16="http://schemas.microsoft.com/office/drawing/2014/main" id="{00BAFB68-1EE6-442D-2E3C-E06409E37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869" y="2316163"/>
              <a:ext cx="2950210" cy="2654982"/>
            </a:xfrm>
            <a:prstGeom prst="rect">
              <a:avLst/>
            </a:prstGeom>
          </p:spPr>
        </p:pic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ABE61FA9-57FA-ED46-40BF-7212EFF270CF}"/>
                </a:ext>
              </a:extLst>
            </p:cNvPr>
            <p:cNvCxnSpPr/>
            <p:nvPr/>
          </p:nvCxnSpPr>
          <p:spPr>
            <a:xfrm flipV="1">
              <a:off x="4583068" y="2999689"/>
              <a:ext cx="1236345" cy="1365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0B1D14C1-0DA5-66FF-E4DD-AC3550455057}"/>
                </a:ext>
              </a:extLst>
            </p:cNvPr>
            <p:cNvCxnSpPr/>
            <p:nvPr/>
          </p:nvCxnSpPr>
          <p:spPr>
            <a:xfrm>
              <a:off x="4583068" y="3132085"/>
              <a:ext cx="1097280" cy="14617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 de Texto 2">
            <a:extLst>
              <a:ext uri="{FF2B5EF4-FFF2-40B4-BE49-F238E27FC236}">
                <a16:creationId xmlns:a16="http://schemas.microsoft.com/office/drawing/2014/main" id="{27C13F7B-3957-95D2-8367-5BFE58D9D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0512" y="22200267"/>
            <a:ext cx="5122178" cy="9950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450215" algn="just">
              <a:spcBef>
                <a:spcPts val="1200"/>
              </a:spcBef>
              <a:spcAft>
                <a:spcPts val="1200"/>
              </a:spcAft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Áreas de estudo na Baixada maranhense. Os pontos em azul correspondem aos locais de coleta 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7A3FE5F-8B98-1E14-9CF5-0CAFC3DB8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5359" y="17035134"/>
            <a:ext cx="10994244" cy="597761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11AA400-9F55-FE85-EC2D-CB365E7E9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3462" y="26257157"/>
            <a:ext cx="11078038" cy="5901838"/>
          </a:xfrm>
          <a:prstGeom prst="rect">
            <a:avLst/>
          </a:prstGeom>
        </p:spPr>
      </p:pic>
      <p:pic>
        <p:nvPicPr>
          <p:cNvPr id="39" name="Imagem 38" descr="Logotipo&#10;&#10;O conteúdo gerado por IA pode estar incorreto.">
            <a:extLst>
              <a:ext uri="{FF2B5EF4-FFF2-40B4-BE49-F238E27FC236}">
                <a16:creationId xmlns:a16="http://schemas.microsoft.com/office/drawing/2014/main" id="{7320C7E5-75D7-2377-0473-BEEC0EC3E4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48" y="3463359"/>
            <a:ext cx="2745340" cy="2716593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C5FE7CDE-F46F-7016-85BC-030D0B4FC41A}"/>
              </a:ext>
            </a:extLst>
          </p:cNvPr>
          <p:cNvSpPr txBox="1"/>
          <p:nvPr/>
        </p:nvSpPr>
        <p:spPr>
          <a:xfrm>
            <a:off x="-5735938" y="13556354"/>
            <a:ext cx="2522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Helvetica" pitchFamily="2" charset="0"/>
                <a:cs typeface="Cambria"/>
              </a:rPr>
              <a:t>Research Question</a:t>
            </a:r>
            <a:endParaRPr lang="en-US" sz="9600" b="1" dirty="0">
              <a:latin typeface="Garamond" panose="02020404030301010803" pitchFamily="18" charset="0"/>
              <a:cs typeface="Cambria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2670FB3-8608-4570-829E-8BD29BEAC3F9}"/>
              </a:ext>
            </a:extLst>
          </p:cNvPr>
          <p:cNvSpPr txBox="1"/>
          <p:nvPr/>
        </p:nvSpPr>
        <p:spPr>
          <a:xfrm>
            <a:off x="4464236" y="4451857"/>
            <a:ext cx="3510434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Carla Cristina Rodrigues Gomes, Saulo Pereira Fróes, Bruno Lucas Cirqueira Cunha, Roure Santos Ribeiro, Hilton Costa Louzeiro, Suzanna de Sousa Silva, Juliana Tavares </a:t>
            </a:r>
            <a:r>
              <a:rPr lang="pt-BR" sz="3000" dirty="0" err="1"/>
              <a:t>Leite,Jhenifer</a:t>
            </a:r>
            <a:r>
              <a:rPr lang="pt-BR" sz="3000" dirty="0"/>
              <a:t> </a:t>
            </a:r>
            <a:r>
              <a:rPr lang="pt-BR" sz="3000" dirty="0" err="1"/>
              <a:t>Kewry</a:t>
            </a:r>
            <a:r>
              <a:rPr lang="pt-BR" sz="3000" dirty="0"/>
              <a:t> Pereira Da Silva, </a:t>
            </a:r>
            <a:r>
              <a:rPr lang="pt-BR" sz="3000" dirty="0" err="1"/>
              <a:t>Laiane</a:t>
            </a:r>
            <a:r>
              <a:rPr lang="pt-BR" sz="3000" dirty="0"/>
              <a:t> de Jesus dos santos Pereira, Gustavo Cauê Correia Cardoso ,Maria Clara Ribeiro Souza, Anna </a:t>
            </a:r>
            <a:r>
              <a:rPr lang="pt-BR" sz="3000" dirty="0" err="1"/>
              <a:t>karolyne</a:t>
            </a:r>
            <a:r>
              <a:rPr lang="pt-BR" sz="3000" dirty="0"/>
              <a:t> Soares Correia, Rayane Freitas Martins, </a:t>
            </a:r>
            <a:r>
              <a:rPr lang="pt-BR" sz="3000" dirty="0" err="1"/>
              <a:t>Keilani</a:t>
            </a:r>
            <a:r>
              <a:rPr lang="pt-BR" sz="3000" dirty="0"/>
              <a:t> Soares lobato, Luana </a:t>
            </a:r>
            <a:r>
              <a:rPr lang="pt-BR" sz="3000" dirty="0" err="1"/>
              <a:t>Emilly</a:t>
            </a:r>
            <a:r>
              <a:rPr lang="pt-BR" sz="3000" dirty="0"/>
              <a:t> Pinheiro Azevedo, </a:t>
            </a:r>
            <a:r>
              <a:rPr lang="pt-BR" sz="3000" dirty="0" err="1"/>
              <a:t>Gessivaldo</a:t>
            </a:r>
            <a:r>
              <a:rPr lang="pt-BR" sz="3000" dirty="0"/>
              <a:t> Rodrigues, </a:t>
            </a:r>
            <a:r>
              <a:rPr lang="pt-BR" sz="3000" dirty="0" err="1"/>
              <a:t>Vaneilson</a:t>
            </a:r>
            <a:r>
              <a:rPr lang="pt-BR" sz="3000" dirty="0"/>
              <a:t> Meneses de Sousa, </a:t>
            </a:r>
            <a:r>
              <a:rPr lang="pt-BR" sz="3000" dirty="0" err="1"/>
              <a:t>Josivan</a:t>
            </a:r>
            <a:r>
              <a:rPr lang="pt-BR" sz="3000" dirty="0"/>
              <a:t> Rodrigues Ribeiro, Maria Clara Ribeiro Sousa, </a:t>
            </a:r>
            <a:r>
              <a:rPr lang="pt-BR" sz="3000" dirty="0" err="1"/>
              <a:t>Kewsson</a:t>
            </a:r>
            <a:r>
              <a:rPr lang="pt-BR" sz="3000" dirty="0"/>
              <a:t> Igor Mendes</a:t>
            </a:r>
          </a:p>
          <a:p>
            <a:r>
              <a:rPr lang="pt-BR" sz="2800" dirty="0"/>
              <a:t>CENTRO DE ENSINO RUBEM ALMEIDA E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Escola de Ensino Integral </a:t>
            </a:r>
            <a:r>
              <a:rPr lang="pt-B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Kiola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Costa</a:t>
            </a:r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938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938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7142</TotalTime>
  <Words>2146</Words>
  <Application>Microsoft Office PowerPoint</Application>
  <PresentationFormat>Personalizar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Garamond</vt:lpstr>
      <vt:lpstr>Helvetica</vt:lpstr>
      <vt:lpstr>Times New Roman</vt:lpstr>
      <vt:lpstr>Default Design</vt:lpstr>
      <vt:lpstr>Apresentação do PowerPoint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140x100 cm horizontal poster</dc:title>
  <dc:creator>Ethan Shulda;www.postersession.com</dc:creator>
  <cp:keywords>www.postersession.com</cp:keywords>
  <dc:description>©MegaPrint Inc. 2009-2015</dc:description>
  <cp:lastModifiedBy>Suzanna Sousa</cp:lastModifiedBy>
  <cp:revision>88</cp:revision>
  <dcterms:created xsi:type="dcterms:W3CDTF">2008-12-04T00:20:37Z</dcterms:created>
  <dcterms:modified xsi:type="dcterms:W3CDTF">2025-03-05T07:55:18Z</dcterms:modified>
</cp:coreProperties>
</file>