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0"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95">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A8BE"/>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3692" autoAdjust="0"/>
  </p:normalViewPr>
  <p:slideViewPr>
    <p:cSldViewPr snapToGrid="0" showGuides="1">
      <p:cViewPr varScale="1">
        <p:scale>
          <a:sx n="14" d="100"/>
          <a:sy n="14" d="100"/>
        </p:scale>
        <p:origin x="124" y="152"/>
      </p:cViewPr>
      <p:guideLst>
        <p:guide orient="horz" pos="5195"/>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33" name="Rectangle 2"/>
          <p:cNvSpPr>
            <a:spLocks noGrp="1" noChangeArrowheads="1"/>
          </p:cNvSpPr>
          <p:nvPr>
            <p:ph type="hdr" sz="quarter"/>
          </p:nvPr>
        </p:nvSpPr>
        <p:spPr bwMode="auto">
          <a:xfrm>
            <a:off x="0" y="0"/>
            <a:ext cx="2909888" cy="4619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a:defRPr sz="1200" smtClean="0"/>
            </a:lvl1pPr>
          </a:lstStyle>
          <a:p>
            <a:endParaRPr lang="en-US" altLang="en-US"/>
          </a:p>
        </p:txBody>
      </p:sp>
      <p:sp>
        <p:nvSpPr>
          <p:cNvPr id="1048634" name="Rectangle 3"/>
          <p:cNvSpPr>
            <a:spLocks noGrp="1" noChangeArrowheads="1"/>
          </p:cNvSpPr>
          <p:nvPr>
            <p:ph type="dt" idx="1"/>
          </p:nvPr>
        </p:nvSpPr>
        <p:spPr bwMode="auto">
          <a:xfrm>
            <a:off x="3803650" y="0"/>
            <a:ext cx="2909888" cy="4619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smtClean="0"/>
            </a:lvl1pPr>
          </a:lstStyle>
          <a:p>
            <a:endParaRPr lang="en-US" altLang="en-US"/>
          </a:p>
        </p:txBody>
      </p:sp>
      <p:sp>
        <p:nvSpPr>
          <p:cNvPr id="1048635"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p:spPr>
      </p:sp>
      <p:sp>
        <p:nvSpPr>
          <p:cNvPr id="1048636" name="Rectangle 5"/>
          <p:cNvSpPr>
            <a:spLocks noGrp="1" noChangeArrowheads="1"/>
          </p:cNvSpPr>
          <p:nvPr>
            <p:ph type="body" sz="quarter" idx="3"/>
          </p:nvPr>
        </p:nvSpPr>
        <p:spPr bwMode="auto">
          <a:xfrm>
            <a:off x="671513" y="4389438"/>
            <a:ext cx="5372100" cy="4157662"/>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48637" name="Rectangle 6"/>
          <p:cNvSpPr>
            <a:spLocks noGrp="1" noChangeArrowheads="1"/>
          </p:cNvSpPr>
          <p:nvPr>
            <p:ph type="ftr" sz="quarter" idx="4"/>
          </p:nvPr>
        </p:nvSpPr>
        <p:spPr bwMode="auto">
          <a:xfrm>
            <a:off x="0" y="8775700"/>
            <a:ext cx="2909888" cy="4619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l">
              <a:defRPr sz="1200" smtClean="0"/>
            </a:lvl1pPr>
          </a:lstStyle>
          <a:p>
            <a:endParaRPr lang="en-US" altLang="en-US"/>
          </a:p>
        </p:txBody>
      </p:sp>
      <p:sp>
        <p:nvSpPr>
          <p:cNvPr id="1048638" name="Rectangle 7"/>
          <p:cNvSpPr>
            <a:spLocks noGrp="1" noChangeArrowheads="1"/>
          </p:cNvSpPr>
          <p:nvPr>
            <p:ph type="sldNum" sz="quarter" idx="5"/>
          </p:nvPr>
        </p:nvSpPr>
        <p:spPr bwMode="auto">
          <a:xfrm>
            <a:off x="3803650" y="8775700"/>
            <a:ext cx="2909888" cy="461963"/>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smtClean="0"/>
            </a:lvl1pPr>
          </a:lstStyle>
          <a:p>
            <a:fld id="{18F64AA5-5A0D-456F-8AB4-ECE9208990E0}" type="slidenum">
              <a:rPr lang="en-US" altLang="en-US"/>
              <a:t>‹#›</a:t>
            </a:fld>
            <a:endParaRPr lang="en-US" altLang="en-US"/>
          </a:p>
        </p:txBody>
      </p:sp>
    </p:spTree>
    <p:extLst>
      <p:ext uri="{BB962C8B-B14F-4D97-AF65-F5344CB8AC3E}">
        <p14:creationId xmlns:p14="http://schemas.microsoft.com/office/powerpoint/2010/main" val="34643319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1048608" name="Rectangle 2"/>
          <p:cNvSpPr>
            <a:spLocks noGrp="1" noRot="1" noChangeAspect="1" noChangeArrowheads="1" noTextEdit="1"/>
          </p:cNvSpPr>
          <p:nvPr>
            <p:ph type="sldImg"/>
          </p:nvPr>
        </p:nvSpPr>
        <p:spPr/>
      </p:sp>
      <p:sp>
        <p:nvSpPr>
          <p:cNvPr id="1048609"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613394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76" name="Title 1"/>
          <p:cNvSpPr>
            <a:spLocks noGrp="1"/>
          </p:cNvSpPr>
          <p:nvPr>
            <p:ph type="ctrTitle"/>
          </p:nvPr>
        </p:nvSpPr>
        <p:spPr>
          <a:xfrm>
            <a:off x="3779838" y="11183938"/>
            <a:ext cx="42841862" cy="7715250"/>
          </a:xfrm>
          <a:prstGeom prst="rect">
            <a:avLst/>
          </a:prstGeom>
        </p:spPr>
        <p:txBody>
          <a:bodyPr/>
          <a:lstStyle/>
          <a:p>
            <a:r>
              <a:rPr lang="en-US"/>
              <a:t>Click to edit Master title style</a:t>
            </a:r>
          </a:p>
        </p:txBody>
      </p:sp>
      <p:sp>
        <p:nvSpPr>
          <p:cNvPr id="1048577" name="Subtitle 2"/>
          <p:cNvSpPr>
            <a:spLocks noGrp="1"/>
          </p:cNvSpPr>
          <p:nvPr>
            <p:ph type="subTitle" idx="1"/>
          </p:nvPr>
        </p:nvSpPr>
        <p:spPr>
          <a:xfrm>
            <a:off x="7559675" y="20399375"/>
            <a:ext cx="35282188" cy="9201150"/>
          </a:xfrm>
          <a:prstGeom prst="rect">
            <a:avLst/>
          </a:prstGeom>
        </p:spPr>
        <p:txBody>
          <a:bodyPr/>
          <a:lstStyle>
            <a:lvl1pPr marL="0" indent="0" algn="ctr">
              <a:buNone/>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18"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1048619"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11" name="Vertical Title 1"/>
          <p:cNvSpPr>
            <a:spLocks noGrp="1"/>
          </p:cNvSpPr>
          <p:nvPr>
            <p:ph type="title" orient="vert"/>
          </p:nvPr>
        </p:nvSpPr>
        <p:spPr>
          <a:xfrm>
            <a:off x="36542663" y="1441450"/>
            <a:ext cx="11339512" cy="30716538"/>
          </a:xfrm>
          <a:prstGeom prst="rect">
            <a:avLst/>
          </a:prstGeom>
        </p:spPr>
        <p:txBody>
          <a:bodyPr vert="eaVert"/>
          <a:lstStyle/>
          <a:p>
            <a:r>
              <a:rPr lang="en-US"/>
              <a:t>Click to edit Master title style</a:t>
            </a:r>
          </a:p>
        </p:txBody>
      </p:sp>
      <p:sp>
        <p:nvSpPr>
          <p:cNvPr id="1048612"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3"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1048614" name="Content Placeholder 2"/>
          <p:cNvSpPr>
            <a:spLocks noGrp="1"/>
          </p:cNvSpPr>
          <p:nvPr>
            <p:ph idx="1"/>
          </p:nvPr>
        </p:nvSpPr>
        <p:spPr>
          <a:xfrm>
            <a:off x="2519363" y="8399463"/>
            <a:ext cx="45362812"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20"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a:t>Click to edit Master title style</a:t>
            </a:r>
          </a:p>
        </p:txBody>
      </p:sp>
      <p:sp>
        <p:nvSpPr>
          <p:cNvPr id="1048621"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2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104862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25"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1048626"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27"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8"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29"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10"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30"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a:t>Click to edit Master title style</a:t>
            </a:r>
          </a:p>
        </p:txBody>
      </p:sp>
      <p:sp>
        <p:nvSpPr>
          <p:cNvPr id="1048631"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32"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15"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a:t>Click to edit Master title style</a:t>
            </a:r>
          </a:p>
        </p:txBody>
      </p:sp>
      <p:sp>
        <p:nvSpPr>
          <p:cNvPr id="1048616"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1048617"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78" name="AutoShape 30"/>
          <p:cNvSpPr>
            <a:spLocks noChangeArrowheads="1"/>
          </p:cNvSpPr>
          <p:nvPr/>
        </p:nvSpPr>
        <p:spPr bwMode="auto">
          <a:xfrm>
            <a:off x="37679436" y="31140400"/>
            <a:ext cx="11934702" cy="4285726"/>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1048579" name="AutoShape 29"/>
          <p:cNvSpPr>
            <a:spLocks noChangeArrowheads="1"/>
          </p:cNvSpPr>
          <p:nvPr/>
        </p:nvSpPr>
        <p:spPr bwMode="auto">
          <a:xfrm>
            <a:off x="12860338" y="7178675"/>
            <a:ext cx="11899900" cy="28247451"/>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1048580" name="AutoShape 31"/>
          <p:cNvSpPr>
            <a:spLocks noChangeArrowheads="1"/>
          </p:cNvSpPr>
          <p:nvPr/>
        </p:nvSpPr>
        <p:spPr bwMode="auto">
          <a:xfrm>
            <a:off x="25246100" y="7138613"/>
            <a:ext cx="11938391" cy="28521686"/>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1048581" name="Text Box 10"/>
          <p:cNvSpPr txBox="1">
            <a:spLocks noChangeArrowheads="1"/>
          </p:cNvSpPr>
          <p:nvPr/>
        </p:nvSpPr>
        <p:spPr bwMode="auto">
          <a:xfrm>
            <a:off x="13300075" y="7165975"/>
            <a:ext cx="10475159" cy="26154063"/>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r>
              <a:rPr lang="en-US" sz="6600" b="1" dirty="0" smtClean="0">
                <a:latin typeface="Helvetica" panose="020B0604020202020204" pitchFamily="34" charset="0"/>
                <a:cs typeface="Helvetica" panose="020B0604020202020204" pitchFamily="34" charset="0"/>
              </a:rPr>
              <a:t>Research Methods</a:t>
            </a:r>
          </a:p>
          <a:p>
            <a:pPr marL="0" marR="0" algn="just">
              <a:lnSpc>
                <a:spcPct val="115000"/>
              </a:lnSpc>
              <a:spcBef>
                <a:spcPts val="0"/>
              </a:spcBef>
              <a:spcAft>
                <a:spcPts val="1000"/>
              </a:spcAft>
            </a:pPr>
            <a:r>
              <a:rPr lang="en-US" sz="3900" dirty="0" smtClean="0">
                <a:latin typeface="Calibri" panose="020F0502020204030204" pitchFamily="34" charset="0"/>
                <a:ea typeface="SimSun" panose="02010600030101010101" pitchFamily="2" charset="-122"/>
                <a:cs typeface="Times New Roman" panose="02020603050405020304" pitchFamily="18" charset="0"/>
              </a:rPr>
              <a:t>This </a:t>
            </a:r>
            <a:r>
              <a:rPr lang="en-US" sz="3900" dirty="0">
                <a:latin typeface="Calibri" panose="020F0502020204030204" pitchFamily="34" charset="0"/>
                <a:ea typeface="SimSun" panose="02010600030101010101" pitchFamily="2" charset="-122"/>
                <a:cs typeface="Times New Roman" panose="02020603050405020304" pitchFamily="18" charset="0"/>
              </a:rPr>
              <a:t>study employed a quantitative research approach to analyze the maximum daily temperature trends in Pompano Beach High School (PBHS) and GLOBE v-School sites. The methodology is outlined below:</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Data Collection</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The data used in this study was collected from the GLOBE Program's online database using the Mu]</a:t>
            </a:r>
            <a:r>
              <a:rPr lang="en-US" sz="3900" dirty="0" err="1">
                <a:latin typeface="Calibri" panose="020F0502020204030204" pitchFamily="34" charset="0"/>
                <a:ea typeface="SimSun" panose="02010600030101010101" pitchFamily="2" charset="-122"/>
                <a:cs typeface="Times New Roman" panose="02020603050405020304" pitchFamily="18" charset="0"/>
              </a:rPr>
              <a:t>ti</a:t>
            </a:r>
            <a:r>
              <a:rPr lang="en-US" sz="3900" dirty="0">
                <a:latin typeface="Calibri" panose="020F0502020204030204" pitchFamily="34" charset="0"/>
                <a:ea typeface="SimSun" panose="02010600030101010101" pitchFamily="2" charset="-122"/>
                <a:cs typeface="Times New Roman" panose="02020603050405020304" pitchFamily="18" charset="0"/>
              </a:rPr>
              <a:t>-Site Plot tool. The tool allowed for the selection of multiple sites and protocols, enabling a comparative analysis of temperature trends.</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Site Selection</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Two site were selected for this study: 1. Pompano Beach High School (PBHS), located in the United States of America, with site ID PBHS and protocol Air Temperature Dailies.2. GLOBE v-School, located in the United States of America, with site ID </a:t>
            </a:r>
            <a:r>
              <a:rPr lang="en-US" sz="3900" dirty="0" err="1">
                <a:latin typeface="Calibri" panose="020F0502020204030204" pitchFamily="34" charset="0"/>
                <a:ea typeface="SimSun" panose="02010600030101010101" pitchFamily="2" charset="-122"/>
                <a:cs typeface="Times New Roman" panose="02020603050405020304" pitchFamily="18" charset="0"/>
              </a:rPr>
              <a:t>WxRod</a:t>
            </a:r>
            <a:r>
              <a:rPr lang="en-US" sz="3900" dirty="0">
                <a:latin typeface="Calibri" panose="020F0502020204030204" pitchFamily="34" charset="0"/>
                <a:ea typeface="SimSun" panose="02010600030101010101" pitchFamily="2" charset="-122"/>
                <a:cs typeface="Times New Roman" panose="02020603050405020304" pitchFamily="18" charset="0"/>
              </a:rPr>
              <a:t> and protocol Air Temperature Dailies.</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Data Range Selection: The data range was selected from 2023-01-26 to 2025-03-02 for GLOBE v-School and 2014-02-21 to 2025-03-02 for PBHS. However, for optimum performance, the maximum recommended date range is 5 years using both Single Line Plot and Stacked plot.</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Plot Selection: The plot selected for this study was the Maximum Daily Temperature Range, with a Y-Axis range of -50°C to 50°C.</a:t>
            </a:r>
          </a:p>
          <a:p>
            <a:pPr marL="0" marR="0" algn="just">
              <a:lnSpc>
                <a:spcPct val="115000"/>
              </a:lnSpc>
              <a:spcBef>
                <a:spcPts val="0"/>
              </a:spcBef>
              <a:spcAft>
                <a:spcPts val="1000"/>
              </a:spcAft>
            </a:pPr>
            <a:r>
              <a:rPr lang="en-US" sz="3900" dirty="0">
                <a:latin typeface="Calibri" panose="020F0502020204030204" pitchFamily="34" charset="0"/>
                <a:ea typeface="SimSun" panose="02010600030101010101" pitchFamily="2" charset="-122"/>
                <a:cs typeface="Times New Roman" panose="02020603050405020304" pitchFamily="18" charset="0"/>
              </a:rPr>
              <a:t>Data Analysis: The data analysis involved calculating the daily maximum temperature trends for both sites. The trends were analyzed using descriptive statistics, including means, medians, and standard deviations.</a:t>
            </a:r>
          </a:p>
          <a:p>
            <a:pPr marL="0" marR="0" algn="just">
              <a:lnSpc>
                <a:spcPct val="115000"/>
              </a:lnSpc>
              <a:spcBef>
                <a:spcPts val="0"/>
              </a:spcBef>
              <a:spcAft>
                <a:spcPts val="1000"/>
              </a:spcAft>
            </a:pPr>
            <a:r>
              <a:rPr lang="en-US" sz="4400" dirty="0">
                <a:latin typeface="Calibri" panose="020F0502020204030204" pitchFamily="34" charset="0"/>
                <a:ea typeface="SimSun" panose="02010600030101010101" pitchFamily="2" charset="-122"/>
                <a:cs typeface="Times New Roman" panose="02020603050405020304" pitchFamily="18" charset="0"/>
              </a:rPr>
              <a:t> </a:t>
            </a:r>
          </a:p>
          <a:p>
            <a:pPr eaLnBrk="1" hangingPunct="1">
              <a:spcBef>
                <a:spcPct val="50000"/>
              </a:spcBef>
            </a:pPr>
            <a:endParaRPr lang="en-US" altLang="en-US" sz="4400" b="1" dirty="0">
              <a:latin typeface="Helvetica" pitchFamily="2" charset="0"/>
              <a:cs typeface="Cambria"/>
            </a:endParaRPr>
          </a:p>
        </p:txBody>
      </p:sp>
      <p:sp>
        <p:nvSpPr>
          <p:cNvPr id="1048582"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1048583" name="Text Box 14"/>
          <p:cNvSpPr txBox="1">
            <a:spLocks noChangeArrowheads="1"/>
          </p:cNvSpPr>
          <p:nvPr/>
        </p:nvSpPr>
        <p:spPr bwMode="auto">
          <a:xfrm>
            <a:off x="1400175" y="1317625"/>
            <a:ext cx="48004624" cy="6536385"/>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GB" sz="9600" b="1" dirty="0" smtClean="0">
                <a:latin typeface="Garamond" panose="02020404030301010803" pitchFamily="18" charset="0"/>
              </a:rPr>
              <a:t>Comparative Analysis of Maximum Daily Temperature Trends in Pompano Beach High School and GLOBE v-School </a:t>
            </a:r>
            <a:r>
              <a:rPr lang="en-US" altLang="en-GB" sz="9600" b="1" dirty="0" smtClean="0">
                <a:latin typeface="Garamond" panose="02020404030301010803" pitchFamily="18" charset="0"/>
              </a:rPr>
              <a:t>Si</a:t>
            </a:r>
            <a:r>
              <a:rPr lang="en-US" altLang="en-GB" sz="11500" b="1" dirty="0" smtClean="0">
                <a:latin typeface="Garamond" panose="02020404030301010803" pitchFamily="18" charset="0"/>
              </a:rPr>
              <a:t>tes </a:t>
            </a:r>
            <a:r>
              <a:rPr lang="en-US" altLang="en-GB" sz="11500" b="1" dirty="0" err="1" smtClean="0">
                <a:latin typeface="Garamond" panose="02020404030301010803" pitchFamily="18" charset="0"/>
              </a:rPr>
              <a:t>WxRod</a:t>
            </a:r>
            <a:endParaRPr lang="en-US" altLang="en-US" sz="9600" b="1" dirty="0" smtClean="0">
              <a:latin typeface="Garamond" panose="02020404030301010803" pitchFamily="18" charset="0"/>
            </a:endParaRPr>
          </a:p>
          <a:p>
            <a:pPr eaLnBrk="1" hangingPunct="1">
              <a:spcBef>
                <a:spcPct val="50000"/>
              </a:spcBef>
            </a:pPr>
            <a:endParaRPr lang="en-US" altLang="en-US" sz="13800" b="1" dirty="0" smtClean="0">
              <a:latin typeface="Garamond" panose="02020404030301010803" pitchFamily="18" charset="0"/>
            </a:endParaRPr>
          </a:p>
        </p:txBody>
      </p:sp>
      <p:sp>
        <p:nvSpPr>
          <p:cNvPr id="1048584" name="Text Box 16"/>
          <p:cNvSpPr txBox="1">
            <a:spLocks noChangeArrowheads="1"/>
          </p:cNvSpPr>
          <p:nvPr/>
        </p:nvSpPr>
        <p:spPr bwMode="auto">
          <a:xfrm>
            <a:off x="1761438" y="3194274"/>
            <a:ext cx="4716338" cy="3074649"/>
          </a:xfrm>
          <a:prstGeom prst="rect">
            <a:avLst/>
          </a:prstGeom>
          <a:solidFill>
            <a:srgbClr val="92D050"/>
          </a:solid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800" b="1" i="1" dirty="0"/>
              <a:t>School Logo</a:t>
            </a:r>
            <a:endParaRPr lang="en-US" altLang="en-US" sz="3100" dirty="0">
              <a:solidFill>
                <a:srgbClr val="FF0000"/>
              </a:solidFill>
            </a:endParaRPr>
          </a:p>
        </p:txBody>
      </p:sp>
      <p:sp>
        <p:nvSpPr>
          <p:cNvPr id="1048585" name="Text Box 27"/>
          <p:cNvSpPr txBox="1">
            <a:spLocks noChangeArrowheads="1"/>
          </p:cNvSpPr>
          <p:nvPr/>
        </p:nvSpPr>
        <p:spPr bwMode="auto">
          <a:xfrm>
            <a:off x="37679437" y="31097999"/>
            <a:ext cx="11921930" cy="1461750"/>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Bibliography</a:t>
            </a:r>
          </a:p>
        </p:txBody>
      </p:sp>
      <p:sp>
        <p:nvSpPr>
          <p:cNvPr id="1048586" name="Text Box 36"/>
          <p:cNvSpPr txBox="1">
            <a:spLocks noChangeArrowheads="1"/>
          </p:cNvSpPr>
          <p:nvPr/>
        </p:nvSpPr>
        <p:spPr bwMode="auto">
          <a:xfrm>
            <a:off x="11927731" y="5976573"/>
            <a:ext cx="11824566" cy="716501"/>
          </a:xfrm>
          <a:prstGeom prst="rect">
            <a:avLst/>
          </a:prstGeom>
          <a:noFill/>
          <a:ln>
            <a:noFill/>
          </a:ln>
          <a:effec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endParaRPr lang="en-US" sz="3200" dirty="0" smtClean="0">
              <a:latin typeface="Garamond" panose="02020404030301010803" pitchFamily="18" charset="0"/>
            </a:endParaRPr>
          </a:p>
          <a:p>
            <a:pPr algn="l"/>
            <a:endParaRPr lang="en-US" altLang="en-US" sz="700" dirty="0">
              <a:latin typeface="Times New Roman" pitchFamily="18" charset="0"/>
            </a:endParaRPr>
          </a:p>
        </p:txBody>
      </p:sp>
      <p:sp>
        <p:nvSpPr>
          <p:cNvPr id="1048587" name="Text Box 38"/>
          <p:cNvSpPr txBox="1">
            <a:spLocks noChangeArrowheads="1"/>
          </p:cNvSpPr>
          <p:nvPr/>
        </p:nvSpPr>
        <p:spPr bwMode="auto">
          <a:xfrm>
            <a:off x="37831044" y="32412958"/>
            <a:ext cx="11770323" cy="2617864"/>
          </a:xfrm>
          <a:prstGeom prst="rect">
            <a:avLst/>
          </a:prstGeom>
          <a:noFill/>
          <a:ln>
            <a:noFill/>
          </a:ln>
          <a:effectLst/>
        </p:spPr>
        <p:txBody>
          <a:bodyPr wrap="square"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marL="0" marR="0" algn="l">
              <a:lnSpc>
                <a:spcPct val="115000"/>
              </a:lnSpc>
              <a:spcBef>
                <a:spcPts val="0"/>
              </a:spcBef>
              <a:spcAft>
                <a:spcPts val="1000"/>
              </a:spcAft>
            </a:pPr>
            <a:r>
              <a:rPr lang="en-US" sz="3600" dirty="0">
                <a:latin typeface="Calibri" panose="020F0502020204030204" pitchFamily="34" charset="0"/>
                <a:ea typeface="SimSun" panose="02010600030101010101" pitchFamily="2" charset="-122"/>
                <a:cs typeface="Times New Roman" panose="02020603050405020304" pitchFamily="18" charset="0"/>
              </a:rPr>
              <a:t>This project was </a:t>
            </a:r>
            <a:r>
              <a:rPr lang="en-US" sz="3600" dirty="0" smtClean="0">
                <a:latin typeface="Calibri" panose="020F0502020204030204" pitchFamily="34" charset="0"/>
                <a:ea typeface="SimSun" panose="02010600030101010101" pitchFamily="2" charset="-122"/>
                <a:cs typeface="Times New Roman" panose="02020603050405020304" pitchFamily="18" charset="0"/>
              </a:rPr>
              <a:t>conducted by </a:t>
            </a:r>
            <a:r>
              <a:rPr lang="en-US" sz="3600" dirty="0" err="1" smtClean="0">
                <a:latin typeface="Calibri" panose="020F0502020204030204" pitchFamily="34" charset="0"/>
                <a:ea typeface="SimSun" panose="02010600030101010101" pitchFamily="2" charset="-122"/>
                <a:cs typeface="Times New Roman" panose="02020603050405020304" pitchFamily="18" charset="0"/>
              </a:rPr>
              <a:t>adeleke</a:t>
            </a:r>
            <a:r>
              <a:rPr lang="en-US" sz="3600" dirty="0" smtClean="0">
                <a:latin typeface="Calibri" panose="020F0502020204030204" pitchFamily="34" charset="0"/>
                <a:ea typeface="SimSun" panose="02010600030101010101" pitchFamily="2" charset="-122"/>
                <a:cs typeface="Times New Roman" panose="02020603050405020304" pitchFamily="18" charset="0"/>
              </a:rPr>
              <a:t> B E and students[</a:t>
            </a:r>
            <a:r>
              <a:rPr lang="en-US" sz="3600" dirty="0" err="1" smtClean="0">
                <a:latin typeface="Calibri" panose="020F0502020204030204" pitchFamily="34" charset="0"/>
                <a:ea typeface="SimSun" panose="02010600030101010101" pitchFamily="2" charset="-122"/>
                <a:cs typeface="Times New Roman" panose="02020603050405020304" pitchFamily="18" charset="0"/>
              </a:rPr>
              <a:t>FGC,Ilorinl</a:t>
            </a:r>
            <a:r>
              <a:rPr lang="en-US" sz="3600" dirty="0">
                <a:latin typeface="Calibri" panose="020F0502020204030204" pitchFamily="34" charset="0"/>
                <a:ea typeface="SimSun" panose="02010600030101010101" pitchFamily="2" charset="-122"/>
                <a:cs typeface="Times New Roman" panose="02020603050405020304" pitchFamily="18" charset="0"/>
              </a:rPr>
              <a:t>]. The project aims to contribute to the understanding of air temperature patterns and their implications for different locations.</a:t>
            </a:r>
            <a:endParaRPr lang="en-US" sz="36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048589" name="Text Box 43"/>
          <p:cNvSpPr txBox="1">
            <a:spLocks noChangeArrowheads="1"/>
          </p:cNvSpPr>
          <p:nvPr/>
        </p:nvSpPr>
        <p:spPr bwMode="auto">
          <a:xfrm>
            <a:off x="25638125" y="7178675"/>
            <a:ext cx="11288713" cy="1461749"/>
          </a:xfrm>
          <a:prstGeom prst="rect">
            <a:avLst/>
          </a:prstGeom>
          <a:noFill/>
          <a:ln>
            <a:noFill/>
          </a:ln>
          <a:effec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Results</a:t>
            </a:r>
            <a:endParaRPr lang="en-US" altLang="en-US" sz="8000" b="1" dirty="0">
              <a:latin typeface="Garamond" panose="02020404030301010803" pitchFamily="18" charset="0"/>
              <a:cs typeface="Cambria"/>
            </a:endParaRPr>
          </a:p>
        </p:txBody>
      </p:sp>
      <p:sp>
        <p:nvSpPr>
          <p:cNvPr id="1048590" name="Text Box 19"/>
          <p:cNvSpPr txBox="1">
            <a:spLocks noChangeArrowheads="1"/>
          </p:cNvSpPr>
          <p:nvPr/>
        </p:nvSpPr>
        <p:spPr bwMode="auto">
          <a:xfrm>
            <a:off x="13562730" y="30959084"/>
            <a:ext cx="11800627" cy="4066541"/>
          </a:xfrm>
          <a:prstGeom prst="rect">
            <a:avLst/>
          </a:prstGeom>
          <a:noFill/>
          <a:ln>
            <a:noFill/>
          </a:ln>
        </p:spPr>
        <p:txBody>
          <a:bodyPr wrap="square">
            <a:spAutoFit/>
          </a:bodyPr>
          <a:lstStyle>
            <a:lvl1pPr marL="457200" indent="-457200"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pPr algn="l">
              <a:spcBef>
                <a:spcPts val="0"/>
              </a:spcBef>
              <a:spcAft>
                <a:spcPts val="1200"/>
              </a:spcAft>
            </a:pPr>
            <a:r>
              <a:rPr lang="en-US" altLang="en-US" sz="4000" b="1" dirty="0">
                <a:latin typeface="Garamond" panose="02020404030301010803" pitchFamily="18" charset="0"/>
                <a:cs typeface="Cambria"/>
              </a:rPr>
              <a:t>GLOBE </a:t>
            </a:r>
            <a:r>
              <a:rPr lang="en-US" altLang="en-US" sz="4000" b="1" dirty="0" smtClean="0">
                <a:latin typeface="Garamond" panose="02020404030301010803" pitchFamily="18" charset="0"/>
                <a:cs typeface="Cambria"/>
              </a:rPr>
              <a:t>Badges Claimed</a:t>
            </a:r>
          </a:p>
          <a:p>
            <a:pPr algn="l">
              <a:spcBef>
                <a:spcPts val="0"/>
              </a:spcBef>
              <a:spcAft>
                <a:spcPts val="1200"/>
              </a:spcAft>
            </a:pPr>
            <a:r>
              <a:rPr lang="en-US" altLang="en-US" sz="4000" b="1" dirty="0" smtClean="0">
                <a:latin typeface="Garamond" panose="02020404030301010803" pitchFamily="18" charset="0"/>
                <a:cs typeface="Cambria"/>
              </a:rPr>
              <a:t>We make impact</a:t>
            </a:r>
          </a:p>
          <a:p>
            <a:pPr algn="l">
              <a:spcBef>
                <a:spcPts val="0"/>
              </a:spcBef>
              <a:spcAft>
                <a:spcPts val="1200"/>
              </a:spcAft>
            </a:pPr>
            <a:r>
              <a:rPr lang="en-US" altLang="en-US" sz="4000" b="1" dirty="0" smtClean="0">
                <a:latin typeface="Garamond" panose="02020404030301010803" pitchFamily="18" charset="0"/>
                <a:cs typeface="Cambria"/>
              </a:rPr>
              <a:t>We are a problem solver</a:t>
            </a:r>
          </a:p>
          <a:p>
            <a:pPr algn="l">
              <a:spcBef>
                <a:spcPts val="0"/>
              </a:spcBef>
              <a:spcAft>
                <a:spcPts val="1200"/>
              </a:spcAft>
            </a:pPr>
            <a:r>
              <a:rPr lang="en-US" altLang="en-US" sz="4000" b="1" dirty="0" smtClean="0">
                <a:latin typeface="Garamond" panose="02020404030301010803" pitchFamily="18" charset="0"/>
                <a:cs typeface="Cambria"/>
              </a:rPr>
              <a:t>We are data Scientists</a:t>
            </a:r>
          </a:p>
          <a:p>
            <a:pPr algn="l">
              <a:spcBef>
                <a:spcPts val="0"/>
              </a:spcBef>
              <a:spcAft>
                <a:spcPts val="1200"/>
              </a:spcAft>
            </a:pPr>
            <a:r>
              <a:rPr lang="en-US" altLang="en-US" sz="4000" b="1" dirty="0" smtClean="0">
                <a:latin typeface="Garamond" panose="02020404030301010803" pitchFamily="18" charset="0"/>
                <a:cs typeface="Cambria"/>
              </a:rPr>
              <a:t>We are students researcher.</a:t>
            </a:r>
            <a:endParaRPr lang="en-US" altLang="en-US" sz="4000" b="1" dirty="0">
              <a:latin typeface="Garamond" panose="02020404030301010803" pitchFamily="18" charset="0"/>
              <a:cs typeface="Cambria"/>
            </a:endParaRPr>
          </a:p>
        </p:txBody>
      </p:sp>
      <p:sp>
        <p:nvSpPr>
          <p:cNvPr id="1048591" name="AutoShape 4"/>
          <p:cNvSpPr>
            <a:spLocks noChangeArrowheads="1"/>
          </p:cNvSpPr>
          <p:nvPr/>
        </p:nvSpPr>
        <p:spPr bwMode="auto">
          <a:xfrm>
            <a:off x="368612" y="7193687"/>
            <a:ext cx="12147154" cy="7024792"/>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1048592" name="TextBox 1"/>
          <p:cNvSpPr txBox="1"/>
          <p:nvPr/>
        </p:nvSpPr>
        <p:spPr>
          <a:xfrm>
            <a:off x="707567" y="7138613"/>
            <a:ext cx="9814472" cy="1450340"/>
          </a:xfrm>
          <a:prstGeom prst="rect">
            <a:avLst/>
          </a:prstGeom>
          <a:noFill/>
        </p:spPr>
        <p:txBody>
          <a:bodyPr wrap="square" rtlCol="0">
            <a:spAutoFit/>
          </a:bodyPr>
          <a:lstStyle/>
          <a:p>
            <a:r>
              <a:rPr lang="en-US" sz="8000" b="1" dirty="0">
                <a:latin typeface="Helvetica" pitchFamily="2" charset="0"/>
                <a:cs typeface="Cambria"/>
              </a:rPr>
              <a:t>Abstract</a:t>
            </a:r>
          </a:p>
        </p:txBody>
      </p:sp>
      <p:sp>
        <p:nvSpPr>
          <p:cNvPr id="1048593" name="AutoShape 4"/>
          <p:cNvSpPr>
            <a:spLocks noChangeArrowheads="1"/>
          </p:cNvSpPr>
          <p:nvPr/>
        </p:nvSpPr>
        <p:spPr bwMode="auto">
          <a:xfrm>
            <a:off x="587222" y="14808291"/>
            <a:ext cx="12023551" cy="5733805"/>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1048594" name="TextBox 30"/>
          <p:cNvSpPr txBox="1"/>
          <p:nvPr/>
        </p:nvSpPr>
        <p:spPr>
          <a:xfrm>
            <a:off x="1238754" y="15004591"/>
            <a:ext cx="11176821" cy="1450340"/>
          </a:xfrm>
          <a:prstGeom prst="rect">
            <a:avLst/>
          </a:prstGeom>
          <a:noFill/>
        </p:spPr>
        <p:txBody>
          <a:bodyPr wrap="square" rtlCol="0">
            <a:spAutoFit/>
          </a:bodyPr>
          <a:lstStyle/>
          <a:p>
            <a:r>
              <a:rPr lang="en-US" sz="8000" b="1" dirty="0">
                <a:latin typeface="Helvetica" pitchFamily="2" charset="0"/>
                <a:cs typeface="Cambria"/>
              </a:rPr>
              <a:t>Research Question</a:t>
            </a:r>
            <a:endParaRPr lang="en-US" sz="8000" b="1" dirty="0">
              <a:latin typeface="Garamond" panose="02020404030301010803" pitchFamily="18" charset="0"/>
              <a:cs typeface="Cambria"/>
            </a:endParaRPr>
          </a:p>
        </p:txBody>
      </p:sp>
      <p:sp>
        <p:nvSpPr>
          <p:cNvPr id="1048595" name="AutoShape 4"/>
          <p:cNvSpPr>
            <a:spLocks noChangeArrowheads="1"/>
          </p:cNvSpPr>
          <p:nvPr/>
        </p:nvSpPr>
        <p:spPr bwMode="auto">
          <a:xfrm>
            <a:off x="496850" y="20724408"/>
            <a:ext cx="12102464" cy="14875280"/>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sz="2400" dirty="0">
              <a:latin typeface="Garamond" panose="02020404030301010803" pitchFamily="18" charset="0"/>
            </a:endParaRPr>
          </a:p>
        </p:txBody>
      </p:sp>
      <p:sp>
        <p:nvSpPr>
          <p:cNvPr id="1048596" name="Text Box 42"/>
          <p:cNvSpPr txBox="1">
            <a:spLocks noChangeArrowheads="1"/>
          </p:cNvSpPr>
          <p:nvPr/>
        </p:nvSpPr>
        <p:spPr bwMode="auto">
          <a:xfrm>
            <a:off x="947045" y="20820427"/>
            <a:ext cx="11288713" cy="1461750"/>
          </a:xfrm>
          <a:prstGeom prst="rect">
            <a:avLst/>
          </a:prstGeom>
          <a:noFill/>
          <a:ln>
            <a:noFill/>
          </a:ln>
          <a:effec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Introduction</a:t>
            </a:r>
            <a:endParaRPr lang="en-US" altLang="en-US" sz="8000" b="1" dirty="0">
              <a:latin typeface="Garamond" panose="02020404030301010803" pitchFamily="18" charset="0"/>
              <a:cs typeface="Cambria"/>
            </a:endParaRPr>
          </a:p>
        </p:txBody>
      </p:sp>
      <p:sp>
        <p:nvSpPr>
          <p:cNvPr id="1048597" name="AutoShape 4"/>
          <p:cNvSpPr>
            <a:spLocks noChangeArrowheads="1"/>
          </p:cNvSpPr>
          <p:nvPr/>
        </p:nvSpPr>
        <p:spPr bwMode="auto">
          <a:xfrm>
            <a:off x="37498903" y="6911195"/>
            <a:ext cx="12102464" cy="15542405"/>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1048598" name="TextBox 34"/>
          <p:cNvSpPr txBox="1"/>
          <p:nvPr/>
        </p:nvSpPr>
        <p:spPr>
          <a:xfrm>
            <a:off x="37876590" y="7281509"/>
            <a:ext cx="11176821" cy="2809240"/>
          </a:xfrm>
          <a:prstGeom prst="rect">
            <a:avLst/>
          </a:prstGeom>
          <a:noFill/>
        </p:spPr>
        <p:txBody>
          <a:bodyPr wrap="square" rtlCol="0">
            <a:spAutoFit/>
          </a:bodyPr>
          <a:lstStyle/>
          <a:p>
            <a:r>
              <a:rPr lang="en-US" sz="8000" b="1" dirty="0" smtClean="0">
                <a:latin typeface="Helvetica" pitchFamily="2" charset="0"/>
                <a:cs typeface="Cambria"/>
              </a:rPr>
              <a:t>Discussion</a:t>
            </a:r>
          </a:p>
          <a:p>
            <a:endParaRPr lang="en-US" sz="8000" b="1" dirty="0">
              <a:latin typeface="Helvetica" pitchFamily="2" charset="0"/>
              <a:cs typeface="Cambria"/>
            </a:endParaRPr>
          </a:p>
        </p:txBody>
      </p:sp>
      <p:sp>
        <p:nvSpPr>
          <p:cNvPr id="1048599" name="AutoShape 4"/>
          <p:cNvSpPr>
            <a:spLocks noChangeArrowheads="1"/>
          </p:cNvSpPr>
          <p:nvPr/>
        </p:nvSpPr>
        <p:spPr bwMode="auto">
          <a:xfrm>
            <a:off x="37679436" y="22865517"/>
            <a:ext cx="12102464" cy="7737620"/>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1048600" name="Text Box 11"/>
          <p:cNvSpPr txBox="1">
            <a:spLocks noChangeArrowheads="1"/>
          </p:cNvSpPr>
          <p:nvPr/>
        </p:nvSpPr>
        <p:spPr bwMode="auto">
          <a:xfrm>
            <a:off x="37876590" y="23040121"/>
            <a:ext cx="11724777" cy="1461750"/>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Conclusions</a:t>
            </a:r>
          </a:p>
        </p:txBody>
      </p:sp>
      <p:sp>
        <p:nvSpPr>
          <p:cNvPr id="1048601" name="TextBox 39"/>
          <p:cNvSpPr txBox="1"/>
          <p:nvPr/>
        </p:nvSpPr>
        <p:spPr>
          <a:xfrm>
            <a:off x="37831044" y="24214365"/>
            <a:ext cx="11799248" cy="646331"/>
          </a:xfrm>
          <a:prstGeom prst="rect">
            <a:avLst/>
          </a:prstGeom>
          <a:noFill/>
        </p:spPr>
        <p:txBody>
          <a:bodyPr wrap="square" rtlCol="0">
            <a:spAutoFit/>
          </a:bodyPr>
          <a:lstStyle/>
          <a:p>
            <a:pPr algn="l"/>
            <a:endParaRPr lang="en-US" sz="3600" dirty="0"/>
          </a:p>
        </p:txBody>
      </p:sp>
      <p:sp>
        <p:nvSpPr>
          <p:cNvPr id="1048602" name="TextBox 40"/>
          <p:cNvSpPr txBox="1"/>
          <p:nvPr/>
        </p:nvSpPr>
        <p:spPr>
          <a:xfrm>
            <a:off x="38102598" y="8405783"/>
            <a:ext cx="10950814" cy="13458043"/>
          </a:xfrm>
          <a:prstGeom prst="rect">
            <a:avLst/>
          </a:prstGeom>
          <a:noFill/>
        </p:spPr>
        <p:txBody>
          <a:bodyPr wrap="square" rtlCol="0">
            <a:spAutoFit/>
          </a:bodyPr>
          <a:lstStyle/>
          <a:p>
            <a:pPr marL="0" marR="0" algn="just">
              <a:lnSpc>
                <a:spcPct val="115000"/>
              </a:lnSpc>
              <a:spcBef>
                <a:spcPts val="0"/>
              </a:spcBef>
              <a:spcAft>
                <a:spcPts val="1000"/>
              </a:spcAft>
            </a:pPr>
            <a:r>
              <a:rPr lang="en-US" sz="4400" dirty="0">
                <a:latin typeface="Calibri" panose="020F0502020204030204" pitchFamily="34" charset="0"/>
                <a:ea typeface="SimSun" panose="02010600030101010101" pitchFamily="2" charset="-122"/>
                <a:cs typeface="Times New Roman" panose="02020603050405020304" pitchFamily="18" charset="0"/>
              </a:rPr>
              <a:t>The results of this study highlight the differences in maximum daily temperature trends between Pompano Beach High School (PBHS) and GLOBE v-School sites. The relatively stable temperature trends at PBHS suggest that this location experiences a more consistent climate, while the more variable temperature trends at GLOBE v-School suggest that this location experiences a more dynamic climate.</a:t>
            </a:r>
          </a:p>
          <a:p>
            <a:pPr marL="0" marR="0" algn="just">
              <a:lnSpc>
                <a:spcPct val="115000"/>
              </a:lnSpc>
              <a:spcBef>
                <a:spcPts val="0"/>
              </a:spcBef>
              <a:spcAft>
                <a:spcPts val="1000"/>
              </a:spcAft>
            </a:pPr>
            <a:r>
              <a:rPr lang="en-US" sz="4400" dirty="0">
                <a:latin typeface="Calibri" panose="020F0502020204030204" pitchFamily="34" charset="0"/>
                <a:ea typeface="SimSun" panose="02010600030101010101" pitchFamily="2" charset="-122"/>
                <a:cs typeface="Times New Roman" panose="02020603050405020304" pitchFamily="18" charset="0"/>
              </a:rPr>
              <a:t>These differences in temperature trends may have implications for local ecosystems, human health, and economic activities. For example, more variable temperature trends may lead to increased stress on local plant and animal populations, while more stable temperature trends may lead to increased crop yields and economic benefits.</a:t>
            </a:r>
            <a:endParaRPr lang="en-US" sz="44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1048603" name="TextBox 41"/>
          <p:cNvSpPr txBox="1"/>
          <p:nvPr/>
        </p:nvSpPr>
        <p:spPr>
          <a:xfrm>
            <a:off x="845141" y="8114441"/>
            <a:ext cx="11093671" cy="4524315"/>
          </a:xfrm>
          <a:prstGeom prst="rect">
            <a:avLst/>
          </a:prstGeom>
          <a:noFill/>
        </p:spPr>
        <p:txBody>
          <a:bodyPr wrap="square" rtlCol="0">
            <a:spAutoFit/>
          </a:bodyPr>
          <a:lstStyle/>
          <a:p>
            <a:r>
              <a:rPr lang="en-US" sz="3600" dirty="0"/>
              <a:t>This study undertakes a comparative analysis of maximum daily temperature trends in Pompano Beach High School (PBHS) and GLOBE v-School sites, located in the United States of America. The research examines the past, present, and future trends in maximum daily temperatures at both locations, utilizing data collected from the GLOBE Program's online database.</a:t>
            </a:r>
          </a:p>
        </p:txBody>
      </p:sp>
      <p:sp>
        <p:nvSpPr>
          <p:cNvPr id="1048604" name="TextBox 42"/>
          <p:cNvSpPr txBox="1"/>
          <p:nvPr/>
        </p:nvSpPr>
        <p:spPr>
          <a:xfrm>
            <a:off x="1017390" y="16047720"/>
            <a:ext cx="11890018" cy="4401205"/>
          </a:xfrm>
          <a:prstGeom prst="rect">
            <a:avLst/>
          </a:prstGeom>
          <a:noFill/>
        </p:spPr>
        <p:txBody>
          <a:bodyPr wrap="square" rtlCol="0">
            <a:spAutoFit/>
          </a:bodyPr>
          <a:lstStyle/>
          <a:p>
            <a:r>
              <a:rPr lang="en-US" sz="4000" dirty="0"/>
              <a:t>1. What are the past, present, and future trends in maximum daily temperatures in PBHS and GLOBE v-School sites?</a:t>
            </a:r>
          </a:p>
          <a:p>
            <a:r>
              <a:rPr lang="en-US" sz="4000" dirty="0"/>
              <a:t>2. How do the temperature trends in PBHS and GLOBE v-School sites compare?</a:t>
            </a:r>
          </a:p>
          <a:p>
            <a:r>
              <a:rPr lang="en-US" sz="4000" dirty="0"/>
              <a:t>3. What are the implications of these temperature trends for the local environment and communities?</a:t>
            </a:r>
          </a:p>
        </p:txBody>
      </p:sp>
      <p:sp>
        <p:nvSpPr>
          <p:cNvPr id="1048605" name="TextBox 44"/>
          <p:cNvSpPr txBox="1"/>
          <p:nvPr/>
        </p:nvSpPr>
        <p:spPr>
          <a:xfrm>
            <a:off x="530791" y="22059260"/>
            <a:ext cx="11915650" cy="13172837"/>
          </a:xfrm>
          <a:prstGeom prst="rect">
            <a:avLst/>
          </a:prstGeom>
          <a:noFill/>
        </p:spPr>
        <p:txBody>
          <a:bodyPr wrap="square" rtlCol="0">
            <a:spAutoFit/>
          </a:bodyPr>
          <a:lstStyle/>
          <a:p>
            <a:r>
              <a:rPr lang="en-US" sz="3400" dirty="0"/>
              <a:t>Climate change is one of the most pressing issues of our time, with far-reaching consequences for the environment, human health, and the economy. Understanding local temperature trends is crucial for developing effective climate change mitigation and adaptation strategies. This study undertakes a comparative analysis of maximum daily temperature trends in Pompano Beach High School (PBHS) and GLOBE v-School sites, located in the United States of America.</a:t>
            </a:r>
          </a:p>
          <a:p>
            <a:r>
              <a:rPr lang="en-US" sz="3400" dirty="0"/>
              <a:t>Temperature is a critical aspect of climate, and analyzing its patterns is essential for predicting future trends. The GLOBE Program, an international environmental education initiative, provides a unique opportunity for students and educators to collect and analyze environmental data, including temperature trends. By leveraging this data, this study aims to contribute to our understanding of local temperature trends and their implications for the environment and communities.</a:t>
            </a:r>
          </a:p>
          <a:p>
            <a:r>
              <a:rPr lang="en-US" sz="3400" dirty="0"/>
              <a:t>The selection of PBHS and GLOBE v-School sites as case studies is motivated by their distinct geographical locations and environmental characteristics. PBHS is located in a coastal area with moderate climate, while GLOBE v-School site is situated in a region with more variable climate conditions. This comparative analysis will provide insights into the similarities and differences in temperature trends between these two locations.</a:t>
            </a:r>
          </a:p>
        </p:txBody>
      </p:sp>
      <p:pic>
        <p:nvPicPr>
          <p:cNvPr id="2097152" name="Picture 4"/>
          <p:cNvPicPr>
            <a:picLocks noChangeAspect="1"/>
          </p:cNvPicPr>
          <p:nvPr/>
        </p:nvPicPr>
        <p:blipFill>
          <a:blip r:embed="rId3"/>
          <a:stretch>
            <a:fillRect/>
          </a:stretch>
        </p:blipFill>
        <p:spPr>
          <a:xfrm>
            <a:off x="39932591" y="3327000"/>
            <a:ext cx="8991169" cy="2387620"/>
          </a:xfrm>
          <a:prstGeom prst="rect">
            <a:avLst/>
          </a:prstGeom>
          <a:ln>
            <a:solidFill>
              <a:srgbClr val="0046D2"/>
            </a:solidFill>
          </a:ln>
        </p:spPr>
      </p:pic>
      <p:sp>
        <p:nvSpPr>
          <p:cNvPr id="1048606" name="Text Box 25"/>
          <p:cNvSpPr txBox="1">
            <a:spLocks noChangeArrowheads="1"/>
          </p:cNvSpPr>
          <p:nvPr/>
        </p:nvSpPr>
        <p:spPr bwMode="auto">
          <a:xfrm>
            <a:off x="23775234" y="34107120"/>
            <a:ext cx="9600366" cy="842518"/>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a:t>
            </a:r>
            <a:r>
              <a:rPr lang="en-US" altLang="en-US" sz="4800" b="1" i="1" dirty="0" smtClean="0">
                <a:latin typeface="Garamond" panose="02020404030301010803" pitchFamily="18" charset="0"/>
                <a:cs typeface="Cambria"/>
              </a:rPr>
              <a:t>#2</a:t>
            </a:r>
            <a:endParaRPr lang="en-US" altLang="en-US" sz="4800" b="1" i="1" dirty="0">
              <a:latin typeface="Garamond" panose="02020404030301010803" pitchFamily="18" charset="0"/>
              <a:cs typeface="Cambria"/>
            </a:endParaRPr>
          </a:p>
        </p:txBody>
      </p:sp>
      <p:pic>
        <p:nvPicPr>
          <p:cNvPr id="2097153" name="Picture 6" descr="FGC Ilorin | MySkool Portal"/>
          <p:cNvPicPr>
            <a:picLocks noChangeAspect="1" noChangeArrowheads="1"/>
          </p:cNvPicPr>
          <p:nvPr/>
        </p:nvPicPr>
        <p:blipFill>
          <a:blip r:embed="rId4"/>
          <a:srcRect/>
          <a:stretch>
            <a:fillRect/>
          </a:stretch>
        </p:blipFill>
        <p:spPr bwMode="auto">
          <a:xfrm>
            <a:off x="1761438" y="3257165"/>
            <a:ext cx="4716338" cy="2697689"/>
          </a:xfrm>
          <a:prstGeom prst="rect">
            <a:avLst/>
          </a:prstGeom>
          <a:noFill/>
        </p:spPr>
      </p:pic>
      <p:pic>
        <p:nvPicPr>
          <p:cNvPr id="2" name="Picture 1"/>
          <p:cNvPicPr>
            <a:picLocks noChangeAspect="1"/>
          </p:cNvPicPr>
          <p:nvPr/>
        </p:nvPicPr>
        <p:blipFill>
          <a:blip r:embed="rId5"/>
          <a:stretch>
            <a:fillRect/>
          </a:stretch>
        </p:blipFill>
        <p:spPr>
          <a:xfrm>
            <a:off x="25363357" y="26661824"/>
            <a:ext cx="11563481" cy="7684595"/>
          </a:xfrm>
          <a:prstGeom prst="rect">
            <a:avLst/>
          </a:prstGeom>
        </p:spPr>
      </p:pic>
      <p:pic>
        <p:nvPicPr>
          <p:cNvPr id="3" name="Picture 2"/>
          <p:cNvPicPr>
            <a:picLocks noChangeAspect="1"/>
          </p:cNvPicPr>
          <p:nvPr/>
        </p:nvPicPr>
        <p:blipFill>
          <a:blip r:embed="rId6"/>
          <a:stretch>
            <a:fillRect/>
          </a:stretch>
        </p:blipFill>
        <p:spPr>
          <a:xfrm>
            <a:off x="26231104" y="19900365"/>
            <a:ext cx="7911465" cy="5315722"/>
          </a:xfrm>
          <a:prstGeom prst="rect">
            <a:avLst/>
          </a:prstGeom>
        </p:spPr>
      </p:pic>
      <p:sp>
        <p:nvSpPr>
          <p:cNvPr id="42" name="Text Box 25"/>
          <p:cNvSpPr txBox="1">
            <a:spLocks noChangeArrowheads="1"/>
          </p:cNvSpPr>
          <p:nvPr/>
        </p:nvSpPr>
        <p:spPr bwMode="auto">
          <a:xfrm>
            <a:off x="24270179" y="25216087"/>
            <a:ext cx="9600366" cy="842518"/>
          </a:xfrm>
          <a:prstGeom prst="rect">
            <a:avLst/>
          </a:prstGeom>
          <a:noFill/>
          <a:ln>
            <a:noFill/>
          </a:ln>
          <a:effec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a:t>
            </a:r>
            <a:r>
              <a:rPr lang="en-US" altLang="en-US" sz="4800" b="1" i="1" dirty="0" smtClean="0">
                <a:latin typeface="Garamond" panose="02020404030301010803" pitchFamily="18" charset="0"/>
                <a:cs typeface="Cambria"/>
              </a:rPr>
              <a:t>#1</a:t>
            </a:r>
            <a:endParaRPr lang="en-US" altLang="en-US" sz="4800" b="1" i="1" dirty="0">
              <a:latin typeface="Garamond" panose="02020404030301010803" pitchFamily="18" charset="0"/>
              <a:cs typeface="Cambria"/>
            </a:endParaRPr>
          </a:p>
        </p:txBody>
      </p:sp>
      <p:sp>
        <p:nvSpPr>
          <p:cNvPr id="4" name="TextBox 3"/>
          <p:cNvSpPr txBox="1"/>
          <p:nvPr/>
        </p:nvSpPr>
        <p:spPr>
          <a:xfrm>
            <a:off x="26503149" y="9098280"/>
            <a:ext cx="10010750" cy="10542373"/>
          </a:xfrm>
          <a:prstGeom prst="rect">
            <a:avLst/>
          </a:prstGeom>
          <a:noFill/>
        </p:spPr>
        <p:txBody>
          <a:bodyPr wrap="square" rtlCol="0">
            <a:spAutoFit/>
          </a:bodyPr>
          <a:lstStyle/>
          <a:p>
            <a:pPr marL="0" marR="0" algn="just">
              <a:lnSpc>
                <a:spcPct val="115000"/>
              </a:lnSpc>
              <a:spcBef>
                <a:spcPts val="0"/>
              </a:spcBef>
              <a:spcAft>
                <a:spcPts val="1000"/>
              </a:spcAft>
            </a:pPr>
            <a:r>
              <a:rPr lang="en-US" sz="4800" dirty="0">
                <a:latin typeface="Calibri" panose="020F0502020204030204" pitchFamily="34" charset="0"/>
                <a:ea typeface="SimSun" panose="02010600030101010101" pitchFamily="2" charset="-122"/>
                <a:cs typeface="Times New Roman" panose="02020603050405020304" pitchFamily="18" charset="0"/>
              </a:rPr>
              <a:t>The maximum daily temperature in PBHS ranged from 21.9°C to 28.7°C, with an average temperature of 25.6°C.</a:t>
            </a:r>
          </a:p>
          <a:p>
            <a:pPr marL="0" marR="0" algn="just">
              <a:lnSpc>
                <a:spcPct val="115000"/>
              </a:lnSpc>
              <a:spcBef>
                <a:spcPts val="0"/>
              </a:spcBef>
              <a:spcAft>
                <a:spcPts val="1000"/>
              </a:spcAft>
            </a:pPr>
            <a:r>
              <a:rPr lang="en-US" sz="4800" dirty="0">
                <a:latin typeface="Calibri" panose="020F0502020204030204" pitchFamily="34" charset="0"/>
                <a:ea typeface="SimSun" panose="02010600030101010101" pitchFamily="2" charset="-122"/>
                <a:cs typeface="Times New Roman" panose="02020603050405020304" pitchFamily="18" charset="0"/>
              </a:rPr>
              <a:t>- The maximum daily temperature in </a:t>
            </a:r>
            <a:r>
              <a:rPr lang="en-US" sz="4800" dirty="0" err="1">
                <a:latin typeface="Calibri" panose="020F0502020204030204" pitchFamily="34" charset="0"/>
                <a:ea typeface="SimSun" panose="02010600030101010101" pitchFamily="2" charset="-122"/>
                <a:cs typeface="Times New Roman" panose="02020603050405020304" pitchFamily="18" charset="0"/>
              </a:rPr>
              <a:t>WxRod</a:t>
            </a:r>
            <a:r>
              <a:rPr lang="en-US" sz="4800" dirty="0">
                <a:latin typeface="Calibri" panose="020F0502020204030204" pitchFamily="34" charset="0"/>
                <a:ea typeface="SimSun" panose="02010600030101010101" pitchFamily="2" charset="-122"/>
                <a:cs typeface="Times New Roman" panose="02020603050405020304" pitchFamily="18" charset="0"/>
              </a:rPr>
              <a:t> ranged from 7.1°C to 29.8°C, with an average temperature of 23.4°C.</a:t>
            </a:r>
          </a:p>
          <a:p>
            <a:pPr marL="0" marR="0" algn="just">
              <a:lnSpc>
                <a:spcPct val="115000"/>
              </a:lnSpc>
              <a:spcBef>
                <a:spcPts val="0"/>
              </a:spcBef>
              <a:spcAft>
                <a:spcPts val="1000"/>
              </a:spcAft>
            </a:pPr>
            <a:r>
              <a:rPr lang="en-US" sz="4800" dirty="0">
                <a:latin typeface="Calibri" panose="020F0502020204030204" pitchFamily="34" charset="0"/>
                <a:ea typeface="SimSun" panose="02010600030101010101" pitchFamily="2" charset="-122"/>
                <a:cs typeface="Times New Roman" panose="02020603050405020304" pitchFamily="18" charset="0"/>
              </a:rPr>
              <a:t>- The air temperature patterns in PBHS and </a:t>
            </a:r>
            <a:r>
              <a:rPr lang="en-US" sz="4800" dirty="0" err="1">
                <a:latin typeface="Calibri" panose="020F0502020204030204" pitchFamily="34" charset="0"/>
                <a:ea typeface="SimSun" panose="02010600030101010101" pitchFamily="2" charset="-122"/>
                <a:cs typeface="Times New Roman" panose="02020603050405020304" pitchFamily="18" charset="0"/>
              </a:rPr>
              <a:t>WxRod</a:t>
            </a:r>
            <a:r>
              <a:rPr lang="en-US" sz="4800" dirty="0">
                <a:latin typeface="Calibri" panose="020F0502020204030204" pitchFamily="34" charset="0"/>
                <a:ea typeface="SimSun" panose="02010600030101010101" pitchFamily="2" charset="-122"/>
                <a:cs typeface="Times New Roman" panose="02020603050405020304" pitchFamily="18" charset="0"/>
              </a:rPr>
              <a:t> show a significant difference, with PBHS experiencing a more consistent temperature range.</a:t>
            </a:r>
            <a:endParaRPr lang="en-US" sz="48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5" name="TextBox 4"/>
          <p:cNvSpPr txBox="1"/>
          <p:nvPr/>
        </p:nvSpPr>
        <p:spPr>
          <a:xfrm>
            <a:off x="39258476" y="24324239"/>
            <a:ext cx="8930404" cy="6186309"/>
          </a:xfrm>
          <a:prstGeom prst="rect">
            <a:avLst/>
          </a:prstGeom>
          <a:noFill/>
        </p:spPr>
        <p:txBody>
          <a:bodyPr wrap="square" rtlCol="0">
            <a:spAutoFit/>
          </a:bodyPr>
          <a:lstStyle/>
          <a:p>
            <a:pPr algn="just"/>
            <a:r>
              <a:rPr lang="en-US" sz="3600" dirty="0"/>
              <a:t>This study provides a comprehensive analysis of the air temperature patterns in PBHS and </a:t>
            </a:r>
            <a:r>
              <a:rPr lang="en-US" sz="3600" dirty="0" err="1"/>
              <a:t>WxRod</a:t>
            </a:r>
            <a:r>
              <a:rPr lang="en-US" sz="3600" dirty="0"/>
              <a:t>. The results show a significant difference in the air temperature patterns between the two locations. The study highlights the importance of understanding the past, present, and future air temperature patterns in different locations, which can have implications for climate change, agriculture, and human health.</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901</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SimSun</vt:lpstr>
      <vt:lpstr>Arial</vt:lpstr>
      <vt:lpstr>Calibri</vt:lpstr>
      <vt:lpstr>Cambria</vt:lpstr>
      <vt:lpstr>Garamond</vt:lpstr>
      <vt:lpstr>Helvetica</vt:lpstr>
      <vt:lpstr>Times New Roman</vt:lpstr>
      <vt:lpstr>Default Design</vt:lpstr>
      <vt:lpstr>PowerPoint Presentation</vt:lpstr>
    </vt:vector>
  </TitlesOfParts>
  <Company>MegaPrint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lastModifiedBy>VP ACAD JUNIOR</cp:lastModifiedBy>
  <cp:revision>8</cp:revision>
  <dcterms:created xsi:type="dcterms:W3CDTF">2008-12-03T18:20:37Z</dcterms:created>
  <dcterms:modified xsi:type="dcterms:W3CDTF">2025-03-04T20:18:25Z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d21a0d142c9d426daf4205c8392f64d2</vt:lpwstr>
  </property>
</Properties>
</file>