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12192000" cy="6858000"/>
  <p:notesSz cx="6858000" cy="9144000"/>
  <p:defaultTextStyle>
    <a:defPPr>
      <a:defRPr lang="ar-OM"/>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80" d="100"/>
          <a:sy n="80" d="100"/>
        </p:scale>
        <p:origin x="136"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ar-OM"/>
              <a:t>العلاقة بين كمية المادة العضوية وحد السيولة</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c:f>
              <c:strCache>
                <c:ptCount val="1"/>
                <c:pt idx="0">
                  <c:v>حد السيولة</c:v>
                </c:pt>
              </c:strCache>
            </c:strRef>
          </c:tx>
          <c:spPr>
            <a:ln w="19050" cap="rnd">
              <a:no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xVal>
            <c:numRef>
              <c:f>Sheet1!$A$2:$A$4</c:f>
              <c:numCache>
                <c:formatCode>General</c:formatCode>
                <c:ptCount val="3"/>
                <c:pt idx="0">
                  <c:v>0</c:v>
                </c:pt>
                <c:pt idx="1">
                  <c:v>1.44</c:v>
                </c:pt>
                <c:pt idx="2">
                  <c:v>3.46</c:v>
                </c:pt>
              </c:numCache>
            </c:numRef>
          </c:xVal>
          <c:yVal>
            <c:numRef>
              <c:f>Sheet1!$B$2:$B$4</c:f>
              <c:numCache>
                <c:formatCode>General</c:formatCode>
                <c:ptCount val="3"/>
                <c:pt idx="0">
                  <c:v>0</c:v>
                </c:pt>
                <c:pt idx="1">
                  <c:v>23.5</c:v>
                </c:pt>
                <c:pt idx="2">
                  <c:v>29.8</c:v>
                </c:pt>
              </c:numCache>
            </c:numRef>
          </c:yVal>
          <c:smooth val="0"/>
          <c:extLst>
            <c:ext xmlns:c16="http://schemas.microsoft.com/office/drawing/2014/chart" uri="{C3380CC4-5D6E-409C-BE32-E72D297353CC}">
              <c16:uniqueId val="{00000001-8AE2-4F1A-A00F-FE84FA176928}"/>
            </c:ext>
          </c:extLst>
        </c:ser>
        <c:dLbls>
          <c:showLegendKey val="0"/>
          <c:showVal val="1"/>
          <c:showCatName val="0"/>
          <c:showSerName val="0"/>
          <c:showPercent val="0"/>
          <c:showBubbleSize val="0"/>
        </c:dLbls>
        <c:axId val="1366072672"/>
        <c:axId val="1331748832"/>
      </c:scatterChart>
      <c:valAx>
        <c:axId val="13660726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ar-OM"/>
                  <a:t>كمية المادة العضوية %</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31748832"/>
        <c:crosses val="autoZero"/>
        <c:crossBetween val="midCat"/>
      </c:valAx>
      <c:valAx>
        <c:axId val="13317488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ar-OM"/>
                  <a:t>حد السيولة%</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66072672"/>
        <c:crosses val="autoZero"/>
        <c:crossBetween val="midCat"/>
      </c:valAx>
      <c:spPr>
        <a:noFill/>
        <a:ln>
          <a:solidFill>
            <a:schemeClr val="accent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68B8FB1-7E47-380A-6FE2-B10484E2F2A8}"/>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OM"/>
          </a:p>
        </p:txBody>
      </p:sp>
      <p:sp>
        <p:nvSpPr>
          <p:cNvPr id="3" name="عنوان فرعي 2">
            <a:extLst>
              <a:ext uri="{FF2B5EF4-FFF2-40B4-BE49-F238E27FC236}">
                <a16:creationId xmlns:a16="http://schemas.microsoft.com/office/drawing/2014/main" id="{A4CDEC8E-F60D-1E1C-D02D-0B6FDDFB2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OM"/>
          </a:p>
        </p:txBody>
      </p:sp>
      <p:sp>
        <p:nvSpPr>
          <p:cNvPr id="4" name="عنصر نائب للتاريخ 3">
            <a:extLst>
              <a:ext uri="{FF2B5EF4-FFF2-40B4-BE49-F238E27FC236}">
                <a16:creationId xmlns:a16="http://schemas.microsoft.com/office/drawing/2014/main" id="{C29B416D-0060-E816-A165-A1B1FE060466}"/>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242C73C6-343A-9971-3258-42632D15C9B9}"/>
              </a:ext>
            </a:extLst>
          </p:cNvPr>
          <p:cNvSpPr>
            <a:spLocks noGrp="1"/>
          </p:cNvSpPr>
          <p:nvPr>
            <p:ph type="ftr" sz="quarter" idx="11"/>
          </p:nvPr>
        </p:nvSpPr>
        <p:spPr/>
        <p:txBody>
          <a:bodyPr/>
          <a:lstStyle/>
          <a:p>
            <a:endParaRPr lang="ar-OM"/>
          </a:p>
        </p:txBody>
      </p:sp>
      <p:sp>
        <p:nvSpPr>
          <p:cNvPr id="6" name="عنصر نائب لرقم الشريحة 5">
            <a:extLst>
              <a:ext uri="{FF2B5EF4-FFF2-40B4-BE49-F238E27FC236}">
                <a16:creationId xmlns:a16="http://schemas.microsoft.com/office/drawing/2014/main" id="{D65C329F-15FC-86ED-D9A9-5E064FE6CAAB}"/>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432203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3B2A0B6-A70D-437C-2B57-0A3D7BAA5897}"/>
              </a:ext>
            </a:extLst>
          </p:cNvPr>
          <p:cNvSpPr>
            <a:spLocks noGrp="1"/>
          </p:cNvSpPr>
          <p:nvPr>
            <p:ph type="title"/>
          </p:nvPr>
        </p:nvSpPr>
        <p:spPr/>
        <p:txBody>
          <a:bodyPr/>
          <a:lstStyle/>
          <a:p>
            <a:r>
              <a:rPr lang="ar-SA"/>
              <a:t>انقر لتحرير نمط عنوان الشكل الرئيسي</a:t>
            </a:r>
            <a:endParaRPr lang="ar-OM"/>
          </a:p>
        </p:txBody>
      </p:sp>
      <p:sp>
        <p:nvSpPr>
          <p:cNvPr id="3" name="عنصر نائب للعنوان العمودي 2">
            <a:extLst>
              <a:ext uri="{FF2B5EF4-FFF2-40B4-BE49-F238E27FC236}">
                <a16:creationId xmlns:a16="http://schemas.microsoft.com/office/drawing/2014/main" id="{383D9209-882A-1B81-D031-5E4B0B3CE0E0}"/>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تاريخ 3">
            <a:extLst>
              <a:ext uri="{FF2B5EF4-FFF2-40B4-BE49-F238E27FC236}">
                <a16:creationId xmlns:a16="http://schemas.microsoft.com/office/drawing/2014/main" id="{7585EA31-B594-F077-6A3B-1CB83FF16E16}"/>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2F6FD47E-6F16-D020-AD53-41A650A80712}"/>
              </a:ext>
            </a:extLst>
          </p:cNvPr>
          <p:cNvSpPr>
            <a:spLocks noGrp="1"/>
          </p:cNvSpPr>
          <p:nvPr>
            <p:ph type="ftr" sz="quarter" idx="11"/>
          </p:nvPr>
        </p:nvSpPr>
        <p:spPr/>
        <p:txBody>
          <a:bodyPr/>
          <a:lstStyle/>
          <a:p>
            <a:endParaRPr lang="ar-OM"/>
          </a:p>
        </p:txBody>
      </p:sp>
      <p:sp>
        <p:nvSpPr>
          <p:cNvPr id="6" name="عنصر نائب لرقم الشريحة 5">
            <a:extLst>
              <a:ext uri="{FF2B5EF4-FFF2-40B4-BE49-F238E27FC236}">
                <a16:creationId xmlns:a16="http://schemas.microsoft.com/office/drawing/2014/main" id="{C8AFF719-3C12-B9B4-B509-82975FAD8823}"/>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1512229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9E20970D-213E-9593-2335-4E48CDF31C0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OM"/>
          </a:p>
        </p:txBody>
      </p:sp>
      <p:sp>
        <p:nvSpPr>
          <p:cNvPr id="3" name="عنصر نائب للعنوان العمودي 2">
            <a:extLst>
              <a:ext uri="{FF2B5EF4-FFF2-40B4-BE49-F238E27FC236}">
                <a16:creationId xmlns:a16="http://schemas.microsoft.com/office/drawing/2014/main" id="{74A2ECD9-0AAC-20A2-9231-2A20C01B0733}"/>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تاريخ 3">
            <a:extLst>
              <a:ext uri="{FF2B5EF4-FFF2-40B4-BE49-F238E27FC236}">
                <a16:creationId xmlns:a16="http://schemas.microsoft.com/office/drawing/2014/main" id="{13501B61-21D2-C09E-82CE-15926DB19370}"/>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A3A35519-1047-9FFF-1BCD-C196608AE643}"/>
              </a:ext>
            </a:extLst>
          </p:cNvPr>
          <p:cNvSpPr>
            <a:spLocks noGrp="1"/>
          </p:cNvSpPr>
          <p:nvPr>
            <p:ph type="ftr" sz="quarter" idx="11"/>
          </p:nvPr>
        </p:nvSpPr>
        <p:spPr/>
        <p:txBody>
          <a:bodyPr/>
          <a:lstStyle/>
          <a:p>
            <a:endParaRPr lang="ar-OM"/>
          </a:p>
        </p:txBody>
      </p:sp>
      <p:sp>
        <p:nvSpPr>
          <p:cNvPr id="6" name="عنصر نائب لرقم الشريحة 5">
            <a:extLst>
              <a:ext uri="{FF2B5EF4-FFF2-40B4-BE49-F238E27FC236}">
                <a16:creationId xmlns:a16="http://schemas.microsoft.com/office/drawing/2014/main" id="{DC6480BE-B39F-9594-B5C7-F84534355E85}"/>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397287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E079252-0482-85F5-C4DA-280CDD55A004}"/>
              </a:ext>
            </a:extLst>
          </p:cNvPr>
          <p:cNvSpPr>
            <a:spLocks noGrp="1"/>
          </p:cNvSpPr>
          <p:nvPr>
            <p:ph type="title"/>
          </p:nvPr>
        </p:nvSpPr>
        <p:spPr/>
        <p:txBody>
          <a:bodyPr/>
          <a:lstStyle/>
          <a:p>
            <a:r>
              <a:rPr lang="ar-SA"/>
              <a:t>انقر لتحرير نمط عنوان الشكل الرئيسي</a:t>
            </a:r>
            <a:endParaRPr lang="ar-OM"/>
          </a:p>
        </p:txBody>
      </p:sp>
      <p:sp>
        <p:nvSpPr>
          <p:cNvPr id="3" name="عنصر نائب للمحتوى 2">
            <a:extLst>
              <a:ext uri="{FF2B5EF4-FFF2-40B4-BE49-F238E27FC236}">
                <a16:creationId xmlns:a16="http://schemas.microsoft.com/office/drawing/2014/main" id="{C11C0596-6D91-7294-FB7F-07C21665770E}"/>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تاريخ 3">
            <a:extLst>
              <a:ext uri="{FF2B5EF4-FFF2-40B4-BE49-F238E27FC236}">
                <a16:creationId xmlns:a16="http://schemas.microsoft.com/office/drawing/2014/main" id="{3980B964-2B92-2042-4ACA-DA00D2353242}"/>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09E82019-ECF3-3EE0-D847-4E547D0B255D}"/>
              </a:ext>
            </a:extLst>
          </p:cNvPr>
          <p:cNvSpPr>
            <a:spLocks noGrp="1"/>
          </p:cNvSpPr>
          <p:nvPr>
            <p:ph type="ftr" sz="quarter" idx="11"/>
          </p:nvPr>
        </p:nvSpPr>
        <p:spPr/>
        <p:txBody>
          <a:bodyPr/>
          <a:lstStyle/>
          <a:p>
            <a:endParaRPr lang="ar-OM"/>
          </a:p>
        </p:txBody>
      </p:sp>
      <p:sp>
        <p:nvSpPr>
          <p:cNvPr id="6" name="عنصر نائب لرقم الشريحة 5">
            <a:extLst>
              <a:ext uri="{FF2B5EF4-FFF2-40B4-BE49-F238E27FC236}">
                <a16:creationId xmlns:a16="http://schemas.microsoft.com/office/drawing/2014/main" id="{73F8C074-F820-EDCE-B10D-D06F4947FA67}"/>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1197990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FBC778F-EC53-F921-6F2F-BDCAA786EEFE}"/>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OM"/>
          </a:p>
        </p:txBody>
      </p:sp>
      <p:sp>
        <p:nvSpPr>
          <p:cNvPr id="3" name="عنصر نائب للنص 2">
            <a:extLst>
              <a:ext uri="{FF2B5EF4-FFF2-40B4-BE49-F238E27FC236}">
                <a16:creationId xmlns:a16="http://schemas.microsoft.com/office/drawing/2014/main" id="{58D37924-8E3A-2506-068E-DECF6E8EB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91540AE5-29E5-E625-689A-2D2EC296C311}"/>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C43FDA0B-1281-CAC6-B0E4-14901DF63AF5}"/>
              </a:ext>
            </a:extLst>
          </p:cNvPr>
          <p:cNvSpPr>
            <a:spLocks noGrp="1"/>
          </p:cNvSpPr>
          <p:nvPr>
            <p:ph type="ftr" sz="quarter" idx="11"/>
          </p:nvPr>
        </p:nvSpPr>
        <p:spPr/>
        <p:txBody>
          <a:bodyPr/>
          <a:lstStyle/>
          <a:p>
            <a:endParaRPr lang="ar-OM"/>
          </a:p>
        </p:txBody>
      </p:sp>
      <p:sp>
        <p:nvSpPr>
          <p:cNvPr id="6" name="عنصر نائب لرقم الشريحة 5">
            <a:extLst>
              <a:ext uri="{FF2B5EF4-FFF2-40B4-BE49-F238E27FC236}">
                <a16:creationId xmlns:a16="http://schemas.microsoft.com/office/drawing/2014/main" id="{FA26AFC2-E30B-E3D1-17F9-2F3584DC3D08}"/>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57366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CDC36CE-2B59-A953-27F0-D1BB4C79B54B}"/>
              </a:ext>
            </a:extLst>
          </p:cNvPr>
          <p:cNvSpPr>
            <a:spLocks noGrp="1"/>
          </p:cNvSpPr>
          <p:nvPr>
            <p:ph type="title"/>
          </p:nvPr>
        </p:nvSpPr>
        <p:spPr/>
        <p:txBody>
          <a:bodyPr/>
          <a:lstStyle/>
          <a:p>
            <a:r>
              <a:rPr lang="ar-SA"/>
              <a:t>انقر لتحرير نمط عنوان الشكل الرئيسي</a:t>
            </a:r>
            <a:endParaRPr lang="ar-OM"/>
          </a:p>
        </p:txBody>
      </p:sp>
      <p:sp>
        <p:nvSpPr>
          <p:cNvPr id="3" name="عنصر نائب للمحتوى 2">
            <a:extLst>
              <a:ext uri="{FF2B5EF4-FFF2-40B4-BE49-F238E27FC236}">
                <a16:creationId xmlns:a16="http://schemas.microsoft.com/office/drawing/2014/main" id="{8FD079B8-EE62-6301-59F6-02AB226EB0A9}"/>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محتوى 3">
            <a:extLst>
              <a:ext uri="{FF2B5EF4-FFF2-40B4-BE49-F238E27FC236}">
                <a16:creationId xmlns:a16="http://schemas.microsoft.com/office/drawing/2014/main" id="{2C80BE45-E04D-48B1-F4D9-76988F32F4F2}"/>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5" name="عنصر نائب للتاريخ 4">
            <a:extLst>
              <a:ext uri="{FF2B5EF4-FFF2-40B4-BE49-F238E27FC236}">
                <a16:creationId xmlns:a16="http://schemas.microsoft.com/office/drawing/2014/main" id="{F5A10FA2-7707-ECFC-F1CD-D81C53561EBB}"/>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6" name="عنصر نائب للتذييل 5">
            <a:extLst>
              <a:ext uri="{FF2B5EF4-FFF2-40B4-BE49-F238E27FC236}">
                <a16:creationId xmlns:a16="http://schemas.microsoft.com/office/drawing/2014/main" id="{EBCB9EE5-BF84-E74F-E02F-F2A83C26089A}"/>
              </a:ext>
            </a:extLst>
          </p:cNvPr>
          <p:cNvSpPr>
            <a:spLocks noGrp="1"/>
          </p:cNvSpPr>
          <p:nvPr>
            <p:ph type="ftr" sz="quarter" idx="11"/>
          </p:nvPr>
        </p:nvSpPr>
        <p:spPr/>
        <p:txBody>
          <a:bodyPr/>
          <a:lstStyle/>
          <a:p>
            <a:endParaRPr lang="ar-OM"/>
          </a:p>
        </p:txBody>
      </p:sp>
      <p:sp>
        <p:nvSpPr>
          <p:cNvPr id="7" name="عنصر نائب لرقم الشريحة 6">
            <a:extLst>
              <a:ext uri="{FF2B5EF4-FFF2-40B4-BE49-F238E27FC236}">
                <a16:creationId xmlns:a16="http://schemas.microsoft.com/office/drawing/2014/main" id="{13DAA9FA-81A8-BF16-3CAF-845F39DB50F4}"/>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56504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325B2B5-B6CE-4935-F33A-CD52D91A190E}"/>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OM"/>
          </a:p>
        </p:txBody>
      </p:sp>
      <p:sp>
        <p:nvSpPr>
          <p:cNvPr id="3" name="عنصر نائب للنص 2">
            <a:extLst>
              <a:ext uri="{FF2B5EF4-FFF2-40B4-BE49-F238E27FC236}">
                <a16:creationId xmlns:a16="http://schemas.microsoft.com/office/drawing/2014/main" id="{92CC9693-4AF7-9AA7-9053-A27CBEA86C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EE861C78-2A9E-E560-0265-90F66F98BFB7}"/>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5" name="عنصر نائب للنص 4">
            <a:extLst>
              <a:ext uri="{FF2B5EF4-FFF2-40B4-BE49-F238E27FC236}">
                <a16:creationId xmlns:a16="http://schemas.microsoft.com/office/drawing/2014/main" id="{6077F68F-52A9-BF37-492C-52A1D674A9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729D73DA-58ED-6B9D-37FA-D9C1BCEDD6A8}"/>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7" name="عنصر نائب للتاريخ 6">
            <a:extLst>
              <a:ext uri="{FF2B5EF4-FFF2-40B4-BE49-F238E27FC236}">
                <a16:creationId xmlns:a16="http://schemas.microsoft.com/office/drawing/2014/main" id="{E07D8E5B-BAF7-B627-D7A7-25CD3DC368D2}"/>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8" name="عنصر نائب للتذييل 7">
            <a:extLst>
              <a:ext uri="{FF2B5EF4-FFF2-40B4-BE49-F238E27FC236}">
                <a16:creationId xmlns:a16="http://schemas.microsoft.com/office/drawing/2014/main" id="{23A7C64F-0D82-2D90-E194-9E06DE121A45}"/>
              </a:ext>
            </a:extLst>
          </p:cNvPr>
          <p:cNvSpPr>
            <a:spLocks noGrp="1"/>
          </p:cNvSpPr>
          <p:nvPr>
            <p:ph type="ftr" sz="quarter" idx="11"/>
          </p:nvPr>
        </p:nvSpPr>
        <p:spPr/>
        <p:txBody>
          <a:bodyPr/>
          <a:lstStyle/>
          <a:p>
            <a:endParaRPr lang="ar-OM"/>
          </a:p>
        </p:txBody>
      </p:sp>
      <p:sp>
        <p:nvSpPr>
          <p:cNvPr id="9" name="عنصر نائب لرقم الشريحة 8">
            <a:extLst>
              <a:ext uri="{FF2B5EF4-FFF2-40B4-BE49-F238E27FC236}">
                <a16:creationId xmlns:a16="http://schemas.microsoft.com/office/drawing/2014/main" id="{58A1DABA-5DF7-3611-2D52-CCB6DA30E76C}"/>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2468946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6952046-6962-CEB4-EFDA-943524C0CEB5}"/>
              </a:ext>
            </a:extLst>
          </p:cNvPr>
          <p:cNvSpPr>
            <a:spLocks noGrp="1"/>
          </p:cNvSpPr>
          <p:nvPr>
            <p:ph type="title"/>
          </p:nvPr>
        </p:nvSpPr>
        <p:spPr/>
        <p:txBody>
          <a:bodyPr/>
          <a:lstStyle/>
          <a:p>
            <a:r>
              <a:rPr lang="ar-SA"/>
              <a:t>انقر لتحرير نمط عنوان الشكل الرئيسي</a:t>
            </a:r>
            <a:endParaRPr lang="ar-OM"/>
          </a:p>
        </p:txBody>
      </p:sp>
      <p:sp>
        <p:nvSpPr>
          <p:cNvPr id="3" name="عنصر نائب للتاريخ 2">
            <a:extLst>
              <a:ext uri="{FF2B5EF4-FFF2-40B4-BE49-F238E27FC236}">
                <a16:creationId xmlns:a16="http://schemas.microsoft.com/office/drawing/2014/main" id="{F96452F1-087E-DC91-4253-D8ABA2343E0D}"/>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4" name="عنصر نائب للتذييل 3">
            <a:extLst>
              <a:ext uri="{FF2B5EF4-FFF2-40B4-BE49-F238E27FC236}">
                <a16:creationId xmlns:a16="http://schemas.microsoft.com/office/drawing/2014/main" id="{36B95910-9FE1-A3DE-C58B-A32C8A2AE76C}"/>
              </a:ext>
            </a:extLst>
          </p:cNvPr>
          <p:cNvSpPr>
            <a:spLocks noGrp="1"/>
          </p:cNvSpPr>
          <p:nvPr>
            <p:ph type="ftr" sz="quarter" idx="11"/>
          </p:nvPr>
        </p:nvSpPr>
        <p:spPr/>
        <p:txBody>
          <a:bodyPr/>
          <a:lstStyle/>
          <a:p>
            <a:endParaRPr lang="ar-OM"/>
          </a:p>
        </p:txBody>
      </p:sp>
      <p:sp>
        <p:nvSpPr>
          <p:cNvPr id="5" name="عنصر نائب لرقم الشريحة 4">
            <a:extLst>
              <a:ext uri="{FF2B5EF4-FFF2-40B4-BE49-F238E27FC236}">
                <a16:creationId xmlns:a16="http://schemas.microsoft.com/office/drawing/2014/main" id="{1527418C-1374-8890-2E77-9175FA1732F6}"/>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1873450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92BC6A9E-671D-9C67-D9BD-68EBF694C99C}"/>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3" name="عنصر نائب للتذييل 2">
            <a:extLst>
              <a:ext uri="{FF2B5EF4-FFF2-40B4-BE49-F238E27FC236}">
                <a16:creationId xmlns:a16="http://schemas.microsoft.com/office/drawing/2014/main" id="{3A5CA9B6-D7F7-CB67-9028-DD10CE7DDFA7}"/>
              </a:ext>
            </a:extLst>
          </p:cNvPr>
          <p:cNvSpPr>
            <a:spLocks noGrp="1"/>
          </p:cNvSpPr>
          <p:nvPr>
            <p:ph type="ftr" sz="quarter" idx="11"/>
          </p:nvPr>
        </p:nvSpPr>
        <p:spPr/>
        <p:txBody>
          <a:bodyPr/>
          <a:lstStyle/>
          <a:p>
            <a:endParaRPr lang="ar-OM"/>
          </a:p>
        </p:txBody>
      </p:sp>
      <p:sp>
        <p:nvSpPr>
          <p:cNvPr id="4" name="عنصر نائب لرقم الشريحة 3">
            <a:extLst>
              <a:ext uri="{FF2B5EF4-FFF2-40B4-BE49-F238E27FC236}">
                <a16:creationId xmlns:a16="http://schemas.microsoft.com/office/drawing/2014/main" id="{B44EF446-D410-C93A-DF2E-A5EAEB7515BF}"/>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395812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EF07BDF-36B1-A54D-22F9-DA79276F782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OM"/>
          </a:p>
        </p:txBody>
      </p:sp>
      <p:sp>
        <p:nvSpPr>
          <p:cNvPr id="3" name="عنصر نائب للمحتوى 2">
            <a:extLst>
              <a:ext uri="{FF2B5EF4-FFF2-40B4-BE49-F238E27FC236}">
                <a16:creationId xmlns:a16="http://schemas.microsoft.com/office/drawing/2014/main" id="{1F3BAF99-0203-5DDF-7B10-316602BB02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نص 3">
            <a:extLst>
              <a:ext uri="{FF2B5EF4-FFF2-40B4-BE49-F238E27FC236}">
                <a16:creationId xmlns:a16="http://schemas.microsoft.com/office/drawing/2014/main" id="{67DE7AE8-CD65-8B79-FAF6-6987C91FF8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F802C572-7B71-6A7B-1D29-82E78B417651}"/>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6" name="عنصر نائب للتذييل 5">
            <a:extLst>
              <a:ext uri="{FF2B5EF4-FFF2-40B4-BE49-F238E27FC236}">
                <a16:creationId xmlns:a16="http://schemas.microsoft.com/office/drawing/2014/main" id="{1146DBE5-CB74-C9DA-8D4E-F119DD9EE7BE}"/>
              </a:ext>
            </a:extLst>
          </p:cNvPr>
          <p:cNvSpPr>
            <a:spLocks noGrp="1"/>
          </p:cNvSpPr>
          <p:nvPr>
            <p:ph type="ftr" sz="quarter" idx="11"/>
          </p:nvPr>
        </p:nvSpPr>
        <p:spPr/>
        <p:txBody>
          <a:bodyPr/>
          <a:lstStyle/>
          <a:p>
            <a:endParaRPr lang="ar-OM"/>
          </a:p>
        </p:txBody>
      </p:sp>
      <p:sp>
        <p:nvSpPr>
          <p:cNvPr id="7" name="عنصر نائب لرقم الشريحة 6">
            <a:extLst>
              <a:ext uri="{FF2B5EF4-FFF2-40B4-BE49-F238E27FC236}">
                <a16:creationId xmlns:a16="http://schemas.microsoft.com/office/drawing/2014/main" id="{9A89BFC9-C84A-1A28-E73E-F358AA583CE7}"/>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4006105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37E4527-27F8-FE71-962F-87ED6B28B746}"/>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OM"/>
          </a:p>
        </p:txBody>
      </p:sp>
      <p:sp>
        <p:nvSpPr>
          <p:cNvPr id="3" name="عنصر نائب للصورة 2">
            <a:extLst>
              <a:ext uri="{FF2B5EF4-FFF2-40B4-BE49-F238E27FC236}">
                <a16:creationId xmlns:a16="http://schemas.microsoft.com/office/drawing/2014/main" id="{2D1BE2AA-D6B6-6D15-9BEB-47056EC572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OM"/>
          </a:p>
        </p:txBody>
      </p:sp>
      <p:sp>
        <p:nvSpPr>
          <p:cNvPr id="4" name="عنصر نائب للنص 3">
            <a:extLst>
              <a:ext uri="{FF2B5EF4-FFF2-40B4-BE49-F238E27FC236}">
                <a16:creationId xmlns:a16="http://schemas.microsoft.com/office/drawing/2014/main" id="{5801F285-D8AD-A463-275E-3BCFD24681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344A4EC-001B-2196-9C6F-3ADFF3C5F68A}"/>
              </a:ext>
            </a:extLst>
          </p:cNvPr>
          <p:cNvSpPr>
            <a:spLocks noGrp="1"/>
          </p:cNvSpPr>
          <p:nvPr>
            <p:ph type="dt" sz="half" idx="10"/>
          </p:nvPr>
        </p:nvSpPr>
        <p:spPr/>
        <p:txBody>
          <a:bodyPr/>
          <a:lstStyle/>
          <a:p>
            <a:fld id="{8454C243-694E-4C98-AA78-8D15ED5A462D}" type="datetimeFigureOut">
              <a:rPr lang="ar-OM" smtClean="0"/>
              <a:t>28/07/1445</a:t>
            </a:fld>
            <a:endParaRPr lang="ar-OM"/>
          </a:p>
        </p:txBody>
      </p:sp>
      <p:sp>
        <p:nvSpPr>
          <p:cNvPr id="6" name="عنصر نائب للتذييل 5">
            <a:extLst>
              <a:ext uri="{FF2B5EF4-FFF2-40B4-BE49-F238E27FC236}">
                <a16:creationId xmlns:a16="http://schemas.microsoft.com/office/drawing/2014/main" id="{C89CFB22-43DC-A98F-59A4-ACF4CEA2BD13}"/>
              </a:ext>
            </a:extLst>
          </p:cNvPr>
          <p:cNvSpPr>
            <a:spLocks noGrp="1"/>
          </p:cNvSpPr>
          <p:nvPr>
            <p:ph type="ftr" sz="quarter" idx="11"/>
          </p:nvPr>
        </p:nvSpPr>
        <p:spPr/>
        <p:txBody>
          <a:bodyPr/>
          <a:lstStyle/>
          <a:p>
            <a:endParaRPr lang="ar-OM"/>
          </a:p>
        </p:txBody>
      </p:sp>
      <p:sp>
        <p:nvSpPr>
          <p:cNvPr id="7" name="عنصر نائب لرقم الشريحة 6">
            <a:extLst>
              <a:ext uri="{FF2B5EF4-FFF2-40B4-BE49-F238E27FC236}">
                <a16:creationId xmlns:a16="http://schemas.microsoft.com/office/drawing/2014/main" id="{2A241C86-D555-F2B1-A41B-FF1492EBF479}"/>
              </a:ext>
            </a:extLst>
          </p:cNvPr>
          <p:cNvSpPr>
            <a:spLocks noGrp="1"/>
          </p:cNvSpPr>
          <p:nvPr>
            <p:ph type="sldNum" sz="quarter" idx="12"/>
          </p:nvPr>
        </p:nvSpPr>
        <p:spPr/>
        <p:txBody>
          <a:bodyPr/>
          <a:lstStyle/>
          <a:p>
            <a:fld id="{7799372E-F36C-4124-A1E5-186D91EC61C3}" type="slidenum">
              <a:rPr lang="ar-OM" smtClean="0"/>
              <a:t>‹#›</a:t>
            </a:fld>
            <a:endParaRPr lang="ar-OM"/>
          </a:p>
        </p:txBody>
      </p:sp>
    </p:spTree>
    <p:extLst>
      <p:ext uri="{BB962C8B-B14F-4D97-AF65-F5344CB8AC3E}">
        <p14:creationId xmlns:p14="http://schemas.microsoft.com/office/powerpoint/2010/main" val="2517277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B729BF49-676A-0914-8301-5D0F77844BCC}"/>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OM"/>
          </a:p>
        </p:txBody>
      </p:sp>
      <p:sp>
        <p:nvSpPr>
          <p:cNvPr id="3" name="عنصر نائب للنص 2">
            <a:extLst>
              <a:ext uri="{FF2B5EF4-FFF2-40B4-BE49-F238E27FC236}">
                <a16:creationId xmlns:a16="http://schemas.microsoft.com/office/drawing/2014/main" id="{D2943530-54A8-FA29-038A-063452F0FD2A}"/>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OM"/>
          </a:p>
        </p:txBody>
      </p:sp>
      <p:sp>
        <p:nvSpPr>
          <p:cNvPr id="4" name="عنصر نائب للتاريخ 3">
            <a:extLst>
              <a:ext uri="{FF2B5EF4-FFF2-40B4-BE49-F238E27FC236}">
                <a16:creationId xmlns:a16="http://schemas.microsoft.com/office/drawing/2014/main" id="{947A277D-5013-9420-DA89-E0BFB643A687}"/>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454C243-694E-4C98-AA78-8D15ED5A462D}" type="datetimeFigureOut">
              <a:rPr lang="ar-OM" smtClean="0"/>
              <a:t>28/07/1445</a:t>
            </a:fld>
            <a:endParaRPr lang="ar-OM"/>
          </a:p>
        </p:txBody>
      </p:sp>
      <p:sp>
        <p:nvSpPr>
          <p:cNvPr id="5" name="عنصر نائب للتذييل 4">
            <a:extLst>
              <a:ext uri="{FF2B5EF4-FFF2-40B4-BE49-F238E27FC236}">
                <a16:creationId xmlns:a16="http://schemas.microsoft.com/office/drawing/2014/main" id="{C831CA57-DC81-DD41-DD9C-5D19AC1ADA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OM"/>
          </a:p>
        </p:txBody>
      </p:sp>
      <p:sp>
        <p:nvSpPr>
          <p:cNvPr id="6" name="عنصر نائب لرقم الشريحة 5">
            <a:extLst>
              <a:ext uri="{FF2B5EF4-FFF2-40B4-BE49-F238E27FC236}">
                <a16:creationId xmlns:a16="http://schemas.microsoft.com/office/drawing/2014/main" id="{5B96F71D-FBEF-AD3B-56F7-0E58FBEFCD53}"/>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799372E-F36C-4124-A1E5-186D91EC61C3}" type="slidenum">
              <a:rPr lang="ar-OM" smtClean="0"/>
              <a:t>‹#›</a:t>
            </a:fld>
            <a:endParaRPr lang="ar-OM"/>
          </a:p>
        </p:txBody>
      </p:sp>
    </p:spTree>
    <p:extLst>
      <p:ext uri="{BB962C8B-B14F-4D97-AF65-F5344CB8AC3E}">
        <p14:creationId xmlns:p14="http://schemas.microsoft.com/office/powerpoint/2010/main" val="2413497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OM"/>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hyperlink" Target="https://www.biosaline.org/ar/news/2017-06-08-61655-" TargetMode="External"/><Relationship Id="rId4" Type="http://schemas.openxmlformats.org/officeDocument/2006/relationships/image" Target="../media/image3.jpeg"/><Relationship Id="rId9" Type="http://schemas.openxmlformats.org/officeDocument/2006/relationships/hyperlink" Target="https://www.nrcs.usda.gov/sites/default/files/2022-11/color-of-soil.pdf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4D2BD4A3-9C68-98EF-E61C-D87E0254704E}"/>
              </a:ext>
            </a:extLst>
          </p:cNvPr>
          <p:cNvSpPr/>
          <p:nvPr/>
        </p:nvSpPr>
        <p:spPr>
          <a:xfrm>
            <a:off x="182470" y="124504"/>
            <a:ext cx="11859209" cy="6699380"/>
          </a:xfrm>
          <a:prstGeom prst="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OM"/>
          </a:p>
        </p:txBody>
      </p:sp>
      <p:sp>
        <p:nvSpPr>
          <p:cNvPr id="5" name="مربع نص 4">
            <a:extLst>
              <a:ext uri="{FF2B5EF4-FFF2-40B4-BE49-F238E27FC236}">
                <a16:creationId xmlns:a16="http://schemas.microsoft.com/office/drawing/2014/main" id="{ECB4967D-443E-BF5D-D69E-4CD9A399D1A5}"/>
              </a:ext>
            </a:extLst>
          </p:cNvPr>
          <p:cNvSpPr txBox="1"/>
          <p:nvPr/>
        </p:nvSpPr>
        <p:spPr>
          <a:xfrm>
            <a:off x="288600" y="168537"/>
            <a:ext cx="11681927" cy="900000"/>
          </a:xfrm>
          <a:prstGeom prst="rect">
            <a:avLst/>
          </a:prstGeom>
          <a:noFill/>
          <a:ln w="28575">
            <a:solidFill>
              <a:schemeClr val="tx1"/>
            </a:solidFill>
          </a:ln>
        </p:spPr>
        <p:txBody>
          <a:bodyPr wrap="square" rtlCol="1">
            <a:spAutoFit/>
          </a:bodyPr>
          <a:lstStyle/>
          <a:p>
            <a:pPr algn="ctr"/>
            <a:endParaRPr lang="ar-OM" sz="1400" b="1" kern="100" dirty="0">
              <a:effectLst/>
              <a:latin typeface="Calibri" panose="020F0502020204030204" pitchFamily="34" charset="0"/>
              <a:ea typeface="Calibri" panose="020F0502020204030204" pitchFamily="34" charset="0"/>
              <a:cs typeface="Arial" panose="020B0604020202020204" pitchFamily="34" charset="0"/>
            </a:endParaRPr>
          </a:p>
          <a:p>
            <a:pPr algn="ctr"/>
            <a:endParaRPr lang="ar-OM" sz="1400" b="1" kern="100" dirty="0">
              <a:latin typeface="Calibri" panose="020F0502020204030204" pitchFamily="34" charset="0"/>
              <a:ea typeface="Calibri" panose="020F0502020204030204" pitchFamily="34" charset="0"/>
              <a:cs typeface="Arial" panose="020B0604020202020204" pitchFamily="34" charset="0"/>
            </a:endParaRPr>
          </a:p>
          <a:p>
            <a:pPr algn="ctr"/>
            <a:endParaRPr lang="ar-OM" sz="1400" b="1" kern="100" dirty="0">
              <a:effectLst/>
              <a:latin typeface="Calibri" panose="020F0502020204030204" pitchFamily="34" charset="0"/>
              <a:ea typeface="Calibri" panose="020F0502020204030204" pitchFamily="34" charset="0"/>
              <a:cs typeface="Arial" panose="020B0604020202020204" pitchFamily="34" charset="0"/>
            </a:endParaRPr>
          </a:p>
          <a:p>
            <a:pPr algn="ctr"/>
            <a:endParaRPr lang="en-US" sz="1400" b="1"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 name="image4.png">
            <a:extLst>
              <a:ext uri="{FF2B5EF4-FFF2-40B4-BE49-F238E27FC236}">
                <a16:creationId xmlns:a16="http://schemas.microsoft.com/office/drawing/2014/main" id="{FF1E623B-A112-BAC3-F86D-C4945392554B}"/>
              </a:ext>
            </a:extLst>
          </p:cNvPr>
          <p:cNvPicPr/>
          <p:nvPr/>
        </p:nvPicPr>
        <p:blipFill>
          <a:blip r:embed="rId2"/>
          <a:srcRect t="5618" r="81086"/>
          <a:stretch>
            <a:fillRect/>
          </a:stretch>
        </p:blipFill>
        <p:spPr>
          <a:xfrm>
            <a:off x="10871471" y="375216"/>
            <a:ext cx="876663" cy="686940"/>
          </a:xfrm>
          <a:prstGeom prst="rect">
            <a:avLst/>
          </a:prstGeom>
          <a:ln/>
        </p:spPr>
      </p:pic>
      <p:sp>
        <p:nvSpPr>
          <p:cNvPr id="11" name="مربع نص 10">
            <a:extLst>
              <a:ext uri="{FF2B5EF4-FFF2-40B4-BE49-F238E27FC236}">
                <a16:creationId xmlns:a16="http://schemas.microsoft.com/office/drawing/2014/main" id="{46721EE0-DB29-454C-7E44-58CC59A9EC04}"/>
              </a:ext>
            </a:extLst>
          </p:cNvPr>
          <p:cNvSpPr txBox="1"/>
          <p:nvPr/>
        </p:nvSpPr>
        <p:spPr>
          <a:xfrm>
            <a:off x="7798550" y="1087425"/>
            <a:ext cx="4212000" cy="2196000"/>
          </a:xfrm>
          <a:prstGeom prst="rect">
            <a:avLst/>
          </a:prstGeom>
          <a:noFill/>
          <a:ln w="28575">
            <a:solidFill>
              <a:schemeClr val="tx1"/>
            </a:solidFill>
          </a:ln>
        </p:spPr>
        <p:txBody>
          <a:bodyPr wrap="square" rtlCol="1">
            <a:spAutoFit/>
          </a:bodyPr>
          <a:lstStyle/>
          <a:p>
            <a:r>
              <a:rPr lang="ar-SA" sz="1400" b="1" dirty="0"/>
              <a:t>الملخص</a:t>
            </a:r>
            <a:r>
              <a:rPr lang="ar-SA" sz="800" b="1" dirty="0"/>
              <a:t> </a:t>
            </a:r>
          </a:p>
          <a:p>
            <a:pPr marL="0" marR="0" algn="just" rtl="1">
              <a:spcBef>
                <a:spcPts val="0"/>
              </a:spcBef>
              <a:spcAft>
                <a:spcPts val="0"/>
              </a:spcAft>
            </a:pPr>
            <a:endParaRPr lang="ar-OM" sz="9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spcBef>
                <a:spcPts val="0"/>
              </a:spcBef>
              <a:spcAft>
                <a:spcPts val="0"/>
              </a:spcAft>
            </a:pPr>
            <a:endParaRPr lang="ar-OM" sz="900" b="1" dirty="0">
              <a:latin typeface="Calibri" panose="020F0502020204030204" pitchFamily="34" charset="0"/>
              <a:ea typeface="Calibri" panose="020F0502020204030204" pitchFamily="34" charset="0"/>
              <a:cs typeface="Arial" panose="020B0604020202020204" pitchFamily="34" charset="0"/>
            </a:endParaRPr>
          </a:p>
        </p:txBody>
      </p:sp>
      <p:sp>
        <p:nvSpPr>
          <p:cNvPr id="13" name="مربع نص 12">
            <a:extLst>
              <a:ext uri="{FF2B5EF4-FFF2-40B4-BE49-F238E27FC236}">
                <a16:creationId xmlns:a16="http://schemas.microsoft.com/office/drawing/2014/main" id="{C78A8BB9-242E-1033-F5BB-18E68066978A}"/>
              </a:ext>
            </a:extLst>
          </p:cNvPr>
          <p:cNvSpPr txBox="1"/>
          <p:nvPr/>
        </p:nvSpPr>
        <p:spPr>
          <a:xfrm>
            <a:off x="7841828" y="3264237"/>
            <a:ext cx="4176000" cy="1296000"/>
          </a:xfrm>
          <a:prstGeom prst="rect">
            <a:avLst/>
          </a:prstGeom>
          <a:noFill/>
          <a:ln w="28575">
            <a:solidFill>
              <a:schemeClr val="tx1"/>
            </a:solidFill>
          </a:ln>
        </p:spPr>
        <p:txBody>
          <a:bodyPr wrap="square" rtlCol="1">
            <a:spAutoFit/>
          </a:bodyPr>
          <a:lstStyle/>
          <a:p>
            <a:endParaRPr lang="en-US" sz="1100" dirty="0"/>
          </a:p>
          <a:p>
            <a:pPr marL="0" marR="0" algn="just" rtl="1">
              <a:lnSpc>
                <a:spcPct val="115000"/>
              </a:lnSpc>
              <a:spcBef>
                <a:spcPts val="0"/>
              </a:spcBef>
              <a:spcAft>
                <a:spcPts val="0"/>
              </a:spcAft>
            </a:pPr>
            <a:endParaRPr lang="ar-OM" sz="1100" b="1" dirty="0">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0"/>
              </a:spcBef>
              <a:spcAft>
                <a:spcPts val="0"/>
              </a:spcAft>
            </a:pPr>
            <a:endParaRPr lang="ar-OM" sz="11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0"/>
              </a:spcBef>
              <a:spcAft>
                <a:spcPts val="0"/>
              </a:spcAft>
            </a:pPr>
            <a:endParaRPr lang="ar-OM" sz="1100" b="1"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0"/>
              </a:spcBef>
              <a:spcAft>
                <a:spcPts val="0"/>
              </a:spcAft>
            </a:pPr>
            <a:endParaRPr lang="ar-OM" sz="1100" b="1" dirty="0">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0"/>
              </a:spcBef>
              <a:spcAft>
                <a:spcPts val="0"/>
              </a:spcAft>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 name="مربع نص 14">
            <a:extLst>
              <a:ext uri="{FF2B5EF4-FFF2-40B4-BE49-F238E27FC236}">
                <a16:creationId xmlns:a16="http://schemas.microsoft.com/office/drawing/2014/main" id="{03A5CF1A-4FA7-695A-9F4F-CB21B21F7DA5}"/>
              </a:ext>
            </a:extLst>
          </p:cNvPr>
          <p:cNvSpPr txBox="1"/>
          <p:nvPr/>
        </p:nvSpPr>
        <p:spPr>
          <a:xfrm>
            <a:off x="7801841" y="4576780"/>
            <a:ext cx="4192602" cy="2088000"/>
          </a:xfrm>
          <a:prstGeom prst="rect">
            <a:avLst/>
          </a:prstGeom>
          <a:noFill/>
          <a:ln w="28575">
            <a:solidFill>
              <a:schemeClr val="tx1"/>
            </a:solidFill>
          </a:ln>
        </p:spPr>
        <p:txBody>
          <a:bodyPr wrap="square" rtlCol="1">
            <a:spAutoFit/>
          </a:bodyPr>
          <a:lstStyle/>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a:p>
            <a:endParaRPr lang="ar-OM" sz="800" dirty="0"/>
          </a:p>
        </p:txBody>
      </p:sp>
      <p:sp>
        <p:nvSpPr>
          <p:cNvPr id="17" name="مربع نص 16">
            <a:extLst>
              <a:ext uri="{FF2B5EF4-FFF2-40B4-BE49-F238E27FC236}">
                <a16:creationId xmlns:a16="http://schemas.microsoft.com/office/drawing/2014/main" id="{17CCD78F-6516-13BD-5298-0494A35D82DF}"/>
              </a:ext>
            </a:extLst>
          </p:cNvPr>
          <p:cNvSpPr txBox="1"/>
          <p:nvPr/>
        </p:nvSpPr>
        <p:spPr>
          <a:xfrm>
            <a:off x="212161" y="3625825"/>
            <a:ext cx="3259997" cy="1323439"/>
          </a:xfrm>
          <a:prstGeom prst="rect">
            <a:avLst/>
          </a:prstGeom>
          <a:noFill/>
          <a:ln w="28575">
            <a:solidFill>
              <a:schemeClr val="tx1"/>
            </a:solidFill>
          </a:ln>
        </p:spPr>
        <p:txBody>
          <a:bodyPr wrap="square" rtlCol="1">
            <a:spAutoFit/>
          </a:bodyPr>
          <a:lstStyle/>
          <a:p>
            <a:pPr algn="just"/>
            <a:r>
              <a:rPr lang="ar-OM" sz="1400" b="1" dirty="0">
                <a:ea typeface="Calibri"/>
              </a:rPr>
              <a:t>التوصيات:</a:t>
            </a:r>
            <a:r>
              <a:rPr lang="ar-SA" sz="1400" b="1" dirty="0">
                <a:ea typeface="Calibri"/>
              </a:rPr>
              <a:t> </a:t>
            </a:r>
            <a:endParaRPr lang="ar-OM" sz="1400" b="1" dirty="0">
              <a:ea typeface="Calibri"/>
            </a:endParaRPr>
          </a:p>
          <a:p>
            <a:pPr algn="just"/>
            <a:endParaRPr lang="ar-OM" sz="800" b="1" dirty="0">
              <a:ea typeface="Calibri"/>
              <a:cs typeface="Arial"/>
            </a:endParaRPr>
          </a:p>
          <a:p>
            <a:pPr algn="just"/>
            <a:endParaRPr lang="ar-OM" sz="800" b="1" dirty="0">
              <a:ea typeface="Calibri"/>
              <a:cs typeface="Arial"/>
            </a:endParaRPr>
          </a:p>
          <a:p>
            <a:pPr algn="just"/>
            <a:endParaRPr lang="ar-OM" sz="800" b="1" dirty="0">
              <a:ea typeface="Calibri"/>
              <a:cs typeface="Arial"/>
            </a:endParaRPr>
          </a:p>
          <a:p>
            <a:pPr algn="just"/>
            <a:endParaRPr lang="ar-OM" sz="800" b="1" dirty="0">
              <a:ea typeface="Calibri"/>
              <a:cs typeface="Arial"/>
            </a:endParaRPr>
          </a:p>
          <a:p>
            <a:pPr algn="just"/>
            <a:endParaRPr lang="ar-OM" sz="800" b="1" dirty="0">
              <a:ea typeface="Calibri"/>
              <a:cs typeface="Arial"/>
            </a:endParaRPr>
          </a:p>
          <a:p>
            <a:pPr algn="just"/>
            <a:endParaRPr lang="ar-OM" sz="800" b="1" dirty="0">
              <a:ea typeface="Calibri"/>
              <a:cs typeface="Arial"/>
            </a:endParaRPr>
          </a:p>
          <a:p>
            <a:pPr algn="just"/>
            <a:endParaRPr lang="en-US" sz="1100" b="1" dirty="0">
              <a:ea typeface="Calibri"/>
              <a:cs typeface="Arial"/>
            </a:endParaRPr>
          </a:p>
          <a:p>
            <a:pPr algn="just"/>
            <a:r>
              <a:rPr lang="en-US" sz="700" b="1" dirty="0">
                <a:ea typeface="Calibri"/>
                <a:cs typeface="Arial"/>
              </a:rPr>
              <a:t>.</a:t>
            </a:r>
            <a:endParaRPr lang="en-US" sz="1050" b="1" dirty="0">
              <a:ea typeface="Calibri"/>
              <a:cs typeface="Arial"/>
            </a:endParaRPr>
          </a:p>
        </p:txBody>
      </p:sp>
      <p:sp>
        <p:nvSpPr>
          <p:cNvPr id="18" name="مربع نص 17">
            <a:extLst>
              <a:ext uri="{FF2B5EF4-FFF2-40B4-BE49-F238E27FC236}">
                <a16:creationId xmlns:a16="http://schemas.microsoft.com/office/drawing/2014/main" id="{98AAA130-A6A7-0564-8D71-4EE832E56556}"/>
              </a:ext>
            </a:extLst>
          </p:cNvPr>
          <p:cNvSpPr txBox="1"/>
          <p:nvPr/>
        </p:nvSpPr>
        <p:spPr>
          <a:xfrm>
            <a:off x="232682" y="5001484"/>
            <a:ext cx="3248419" cy="1523048"/>
          </a:xfrm>
          <a:prstGeom prst="rect">
            <a:avLst/>
          </a:prstGeom>
          <a:noFill/>
          <a:ln w="28575">
            <a:solidFill>
              <a:schemeClr val="tx1"/>
            </a:solidFill>
          </a:ln>
        </p:spPr>
        <p:txBody>
          <a:bodyPr wrap="square" rtlCol="1">
            <a:spAutoFit/>
          </a:bodyPr>
          <a:lstStyle/>
          <a:p>
            <a:r>
              <a:rPr lang="ar-AE" sz="1400" b="1" dirty="0">
                <a:latin typeface="Calibri" panose="020F0502020204030204" pitchFamily="34" charset="0"/>
                <a:ea typeface="Calibri" panose="020F0502020204030204" pitchFamily="34" charset="0"/>
                <a:cs typeface="Arial" panose="020B0604020202020204" pitchFamily="34" charset="0"/>
              </a:rPr>
              <a:t>المراجع</a:t>
            </a:r>
            <a:r>
              <a:rPr lang="ar-OM" sz="900" b="1" dirty="0">
                <a:latin typeface="Calibri" panose="020F0502020204030204" pitchFamily="34" charset="0"/>
                <a:ea typeface="Calibri" panose="020F0502020204030204" pitchFamily="34" charset="0"/>
                <a:cs typeface="Arial" panose="020B0604020202020204" pitchFamily="34" charset="0"/>
              </a:rPr>
              <a:t>:</a:t>
            </a:r>
            <a:endParaRPr lang="ar-AE" sz="9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ar-OM" sz="700" b="1" dirty="0">
              <a:latin typeface="Calibri" panose="020F0502020204030204" pitchFamily="34" charset="0"/>
              <a:ea typeface="Calibri" panose="020F0502020204030204" pitchFamily="34" charset="0"/>
              <a:cs typeface="Arial" panose="020B0604020202020204" pitchFamily="34" charset="0"/>
            </a:endParaRPr>
          </a:p>
          <a:p>
            <a:pPr algn="just"/>
            <a:endParaRPr lang="en-US" sz="700" b="1" dirty="0">
              <a:latin typeface="Calibri" panose="020F0502020204030204" pitchFamily="34" charset="0"/>
              <a:ea typeface="Calibri" panose="020F0502020204030204" pitchFamily="34" charset="0"/>
              <a:cs typeface="Arial" panose="020B0604020202020204" pitchFamily="34" charset="0"/>
            </a:endParaRPr>
          </a:p>
        </p:txBody>
      </p:sp>
      <p:sp>
        <p:nvSpPr>
          <p:cNvPr id="19" name="مربع نص 18">
            <a:extLst>
              <a:ext uri="{FF2B5EF4-FFF2-40B4-BE49-F238E27FC236}">
                <a16:creationId xmlns:a16="http://schemas.microsoft.com/office/drawing/2014/main" id="{D6EC24C3-4FFF-75B5-1F9A-743F52D875EE}"/>
              </a:ext>
            </a:extLst>
          </p:cNvPr>
          <p:cNvSpPr txBox="1"/>
          <p:nvPr/>
        </p:nvSpPr>
        <p:spPr>
          <a:xfrm>
            <a:off x="214018" y="1094992"/>
            <a:ext cx="3264048" cy="2492990"/>
          </a:xfrm>
          <a:prstGeom prst="rect">
            <a:avLst/>
          </a:prstGeom>
          <a:noFill/>
          <a:ln w="28575">
            <a:solidFill>
              <a:schemeClr val="tx1"/>
            </a:solidFill>
          </a:ln>
        </p:spPr>
        <p:txBody>
          <a:bodyPr wrap="square" rtlCol="1">
            <a:spAutoFit/>
          </a:bodyPr>
          <a:lstStyle/>
          <a:p>
            <a:pPr marL="0" marR="0" algn="r" rtl="1">
              <a:spcBef>
                <a:spcPts val="0"/>
              </a:spcBef>
              <a:spcAft>
                <a:spcPts val="0"/>
              </a:spcAft>
            </a:pPr>
            <a:r>
              <a:rPr lang="ar-OM" sz="1400" b="1" dirty="0">
                <a:latin typeface="Calibri" panose="020F0502020204030204" pitchFamily="34" charset="0"/>
                <a:ea typeface="Calibri" panose="020F0502020204030204" pitchFamily="34" charset="0"/>
                <a:cs typeface="Arial" panose="020B0604020202020204" pitchFamily="34" charset="0"/>
              </a:rPr>
              <a:t>النتائج:</a:t>
            </a:r>
          </a:p>
          <a:p>
            <a:pPr marL="0" marR="0" algn="r" rtl="1">
              <a:spcBef>
                <a:spcPts val="0"/>
              </a:spcBef>
              <a:spcAft>
                <a:spcPts val="0"/>
              </a:spcAft>
            </a:pPr>
            <a:endParaRPr lang="ar-OM" sz="1400" b="1" dirty="0">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OM" sz="1400" b="1" dirty="0">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pPr>
            <a:endParaRPr lang="ar-SA" sz="16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0" name="مربع نص 19">
            <a:extLst>
              <a:ext uri="{FF2B5EF4-FFF2-40B4-BE49-F238E27FC236}">
                <a16:creationId xmlns:a16="http://schemas.microsoft.com/office/drawing/2014/main" id="{AD5D4104-8A13-A328-CD89-5C3D43BB35CD}"/>
              </a:ext>
            </a:extLst>
          </p:cNvPr>
          <p:cNvSpPr txBox="1"/>
          <p:nvPr/>
        </p:nvSpPr>
        <p:spPr>
          <a:xfrm>
            <a:off x="5480001" y="1080719"/>
            <a:ext cx="2272579" cy="5463034"/>
          </a:xfrm>
          <a:prstGeom prst="rect">
            <a:avLst/>
          </a:prstGeom>
          <a:noFill/>
          <a:ln w="28575">
            <a:solidFill>
              <a:schemeClr val="tx1"/>
            </a:solidFill>
          </a:ln>
        </p:spPr>
        <p:txBody>
          <a:bodyPr wrap="square" rtlCol="1">
            <a:spAutoFit/>
          </a:bodyPr>
          <a:lstStyle/>
          <a:p>
            <a:r>
              <a:rPr lang="ar-SA" sz="1400" b="1" dirty="0"/>
              <a:t>خطة البحث </a:t>
            </a:r>
            <a:endParaRPr lang="ar-AE" sz="1400" b="1" dirty="0"/>
          </a:p>
          <a:p>
            <a:pPr algn="just"/>
            <a:br>
              <a:rPr lang="ar-AE" sz="500" dirty="0"/>
            </a:br>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OM" sz="500" dirty="0"/>
          </a:p>
          <a:p>
            <a:pPr algn="just"/>
            <a:endParaRPr lang="ar-SA" dirty="0"/>
          </a:p>
          <a:p>
            <a:endParaRPr lang="ar-SA" dirty="0"/>
          </a:p>
          <a:p>
            <a:endParaRPr lang="ar-SA" dirty="0"/>
          </a:p>
          <a:p>
            <a:endParaRPr lang="ar-AE" dirty="0"/>
          </a:p>
          <a:p>
            <a:endParaRPr lang="ar-AE" dirty="0"/>
          </a:p>
          <a:p>
            <a:endParaRPr lang="ar-AE" dirty="0"/>
          </a:p>
          <a:p>
            <a:endParaRPr lang="ar-AE" dirty="0"/>
          </a:p>
          <a:p>
            <a:endParaRPr lang="ar-OM" dirty="0"/>
          </a:p>
          <a:p>
            <a:endParaRPr lang="ar-SA" dirty="0"/>
          </a:p>
          <a:p>
            <a:endParaRPr lang="ar-OM" dirty="0"/>
          </a:p>
        </p:txBody>
      </p:sp>
      <p:sp>
        <p:nvSpPr>
          <p:cNvPr id="21" name="مربع نص 20">
            <a:extLst>
              <a:ext uri="{FF2B5EF4-FFF2-40B4-BE49-F238E27FC236}">
                <a16:creationId xmlns:a16="http://schemas.microsoft.com/office/drawing/2014/main" id="{808C0372-162A-DF1F-C982-6F9DB21AED29}"/>
              </a:ext>
            </a:extLst>
          </p:cNvPr>
          <p:cNvSpPr txBox="1"/>
          <p:nvPr/>
        </p:nvSpPr>
        <p:spPr>
          <a:xfrm>
            <a:off x="3481138" y="1062156"/>
            <a:ext cx="1999635" cy="5152579"/>
          </a:xfrm>
          <a:prstGeom prst="rect">
            <a:avLst/>
          </a:prstGeom>
          <a:noFill/>
          <a:ln w="28575">
            <a:solidFill>
              <a:schemeClr val="tx1"/>
            </a:solidFill>
          </a:ln>
        </p:spPr>
        <p:txBody>
          <a:bodyPr wrap="square" rtlCol="1">
            <a:spAutoFit/>
          </a:bodyPr>
          <a:lstStyle/>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OM" dirty="0"/>
          </a:p>
          <a:p>
            <a:endParaRPr lang="ar-SA" dirty="0"/>
          </a:p>
          <a:p>
            <a:endParaRPr lang="ar-SA" dirty="0"/>
          </a:p>
          <a:p>
            <a:endParaRPr lang="ar-SA" dirty="0"/>
          </a:p>
        </p:txBody>
      </p:sp>
      <p:sp>
        <p:nvSpPr>
          <p:cNvPr id="2" name="TextBox 1">
            <a:extLst>
              <a:ext uri="{FF2B5EF4-FFF2-40B4-BE49-F238E27FC236}">
                <a16:creationId xmlns:a16="http://schemas.microsoft.com/office/drawing/2014/main" id="{2CC8D83C-612D-4C1D-851C-FD645DEC03A9}"/>
              </a:ext>
            </a:extLst>
          </p:cNvPr>
          <p:cNvSpPr txBox="1"/>
          <p:nvPr/>
        </p:nvSpPr>
        <p:spPr>
          <a:xfrm>
            <a:off x="2441050" y="375216"/>
            <a:ext cx="7817635" cy="461665"/>
          </a:xfrm>
          <a:prstGeom prst="rect">
            <a:avLst/>
          </a:prstGeom>
          <a:noFill/>
        </p:spPr>
        <p:txBody>
          <a:bodyPr wrap="square" rtlCol="0">
            <a:spAutoFit/>
          </a:bodyPr>
          <a:lstStyle/>
          <a:p>
            <a:r>
              <a:rPr lang="ar-OM" sz="2400" b="1" dirty="0"/>
              <a:t>تأثير ارتفاع منسوب المياه الجوفية على خصائص التربة في  منطقة عوقد</a:t>
            </a:r>
            <a:endParaRPr lang="en-US" sz="2400" b="1" dirty="0"/>
          </a:p>
        </p:txBody>
      </p:sp>
      <p:sp>
        <p:nvSpPr>
          <p:cNvPr id="3" name="TextBox 2">
            <a:extLst>
              <a:ext uri="{FF2B5EF4-FFF2-40B4-BE49-F238E27FC236}">
                <a16:creationId xmlns:a16="http://schemas.microsoft.com/office/drawing/2014/main" id="{2E995916-E381-4F35-891E-6419DEC0DA88}"/>
              </a:ext>
            </a:extLst>
          </p:cNvPr>
          <p:cNvSpPr txBox="1"/>
          <p:nvPr/>
        </p:nvSpPr>
        <p:spPr>
          <a:xfrm>
            <a:off x="3665254" y="718686"/>
            <a:ext cx="5772645" cy="400110"/>
          </a:xfrm>
          <a:prstGeom prst="rect">
            <a:avLst/>
          </a:prstGeom>
          <a:noFill/>
        </p:spPr>
        <p:txBody>
          <a:bodyPr wrap="square" rtlCol="0">
            <a:spAutoFit/>
          </a:bodyPr>
          <a:lstStyle/>
          <a:p>
            <a:r>
              <a:rPr lang="ar-OM" sz="2000" dirty="0">
                <a:solidFill>
                  <a:schemeClr val="accent1"/>
                </a:solidFill>
              </a:rPr>
              <a:t>إعداد الطالبات: ملك </a:t>
            </a:r>
            <a:r>
              <a:rPr lang="ar-OM" sz="2000" dirty="0" err="1">
                <a:solidFill>
                  <a:schemeClr val="accent1"/>
                </a:solidFill>
              </a:rPr>
              <a:t>مستهيل</a:t>
            </a:r>
            <a:r>
              <a:rPr lang="ar-OM" sz="2000" dirty="0">
                <a:solidFill>
                  <a:schemeClr val="accent1"/>
                </a:solidFill>
              </a:rPr>
              <a:t> بيت </a:t>
            </a:r>
            <a:r>
              <a:rPr lang="ar-OM" sz="2000" dirty="0" err="1">
                <a:solidFill>
                  <a:schemeClr val="accent1"/>
                </a:solidFill>
              </a:rPr>
              <a:t>مستهيل</a:t>
            </a:r>
            <a:r>
              <a:rPr lang="ar-OM" sz="2000" dirty="0">
                <a:solidFill>
                  <a:schemeClr val="accent1"/>
                </a:solidFill>
              </a:rPr>
              <a:t>- وفاء علي مهوي </a:t>
            </a:r>
            <a:r>
              <a:rPr lang="ar-OM" sz="2000" dirty="0" err="1">
                <a:solidFill>
                  <a:schemeClr val="accent1"/>
                </a:solidFill>
              </a:rPr>
              <a:t>هبيس</a:t>
            </a:r>
            <a:endParaRPr lang="en-US" sz="2000" dirty="0">
              <a:solidFill>
                <a:schemeClr val="accent1"/>
              </a:solidFill>
            </a:endParaRPr>
          </a:p>
        </p:txBody>
      </p:sp>
      <p:sp>
        <p:nvSpPr>
          <p:cNvPr id="6" name="TextBox 5">
            <a:extLst>
              <a:ext uri="{FF2B5EF4-FFF2-40B4-BE49-F238E27FC236}">
                <a16:creationId xmlns:a16="http://schemas.microsoft.com/office/drawing/2014/main" id="{6B295E1E-8296-40F2-B03F-1CE591B85D9B}"/>
              </a:ext>
            </a:extLst>
          </p:cNvPr>
          <p:cNvSpPr txBox="1"/>
          <p:nvPr/>
        </p:nvSpPr>
        <p:spPr>
          <a:xfrm flipH="1">
            <a:off x="8282408" y="3329131"/>
            <a:ext cx="3688119" cy="1231106"/>
          </a:xfrm>
          <a:prstGeom prst="rect">
            <a:avLst/>
          </a:prstGeom>
          <a:noFill/>
        </p:spPr>
        <p:txBody>
          <a:bodyPr wrap="square" rtlCol="0">
            <a:spAutoFit/>
          </a:bodyPr>
          <a:lstStyle/>
          <a:p>
            <a:r>
              <a:rPr lang="ar-OM" sz="1400" b="1" dirty="0"/>
              <a:t>أسئلة البحث:</a:t>
            </a:r>
            <a:endParaRPr lang="en-US" sz="1400" b="1" dirty="0"/>
          </a:p>
          <a:p>
            <a:r>
              <a:rPr lang="ar-OM" sz="1200" dirty="0"/>
              <a:t>-ما نوع المياه التي ظهرت مؤخراً كبحيرة مائية في منطقة عوقد؟</a:t>
            </a:r>
            <a:endParaRPr lang="en-US" sz="1200" dirty="0"/>
          </a:p>
          <a:p>
            <a:r>
              <a:rPr lang="ar-OM" sz="1200" dirty="0"/>
              <a:t>-هل المياه المرتفعة مالحة أم عذبة وما الأسباب؟</a:t>
            </a:r>
            <a:endParaRPr lang="en-US" sz="1200" dirty="0"/>
          </a:p>
          <a:p>
            <a:r>
              <a:rPr lang="ar-OM" sz="1200" dirty="0"/>
              <a:t>-هل يؤثر ارتفاع منسوب المياه الجوفية على سيولة التربة؟</a:t>
            </a:r>
            <a:endParaRPr lang="en-US" sz="1200" dirty="0"/>
          </a:p>
          <a:p>
            <a:r>
              <a:rPr lang="ar-OM" sz="1200" dirty="0"/>
              <a:t>-هل يؤثر ارتفاع منسوب المياه الجوفية على كمية الكربون العضوي في التربة؟</a:t>
            </a:r>
            <a:endParaRPr lang="en-US" sz="1200" dirty="0"/>
          </a:p>
        </p:txBody>
      </p:sp>
      <p:pic>
        <p:nvPicPr>
          <p:cNvPr id="16" name="Picture 15">
            <a:extLst>
              <a:ext uri="{FF2B5EF4-FFF2-40B4-BE49-F238E27FC236}">
                <a16:creationId xmlns:a16="http://schemas.microsoft.com/office/drawing/2014/main" id="{B7F598EB-63CE-4002-B30B-681B4464104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55019" y="1363596"/>
            <a:ext cx="1424908" cy="891784"/>
          </a:xfrm>
          <a:prstGeom prst="rect">
            <a:avLst/>
          </a:prstGeom>
          <a:noFill/>
          <a:ln>
            <a:noFill/>
          </a:ln>
        </p:spPr>
      </p:pic>
      <p:pic>
        <p:nvPicPr>
          <p:cNvPr id="22" name="Picture 21">
            <a:extLst>
              <a:ext uri="{FF2B5EF4-FFF2-40B4-BE49-F238E27FC236}">
                <a16:creationId xmlns:a16="http://schemas.microsoft.com/office/drawing/2014/main" id="{DB250947-F685-4E38-8A16-D54F9226A91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34369" y="2255380"/>
            <a:ext cx="1184793" cy="872755"/>
          </a:xfrm>
          <a:prstGeom prst="rect">
            <a:avLst/>
          </a:prstGeom>
          <a:noFill/>
          <a:ln>
            <a:noFill/>
          </a:ln>
        </p:spPr>
      </p:pic>
      <p:pic>
        <p:nvPicPr>
          <p:cNvPr id="23" name="Picture 22">
            <a:extLst>
              <a:ext uri="{FF2B5EF4-FFF2-40B4-BE49-F238E27FC236}">
                <a16:creationId xmlns:a16="http://schemas.microsoft.com/office/drawing/2014/main" id="{66D55773-4CCB-4AF1-9769-95CCEE51635B}"/>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4237021" y="3170526"/>
            <a:ext cx="1227283" cy="1095824"/>
          </a:xfrm>
          <a:prstGeom prst="rect">
            <a:avLst/>
          </a:prstGeom>
        </p:spPr>
      </p:pic>
      <p:pic>
        <p:nvPicPr>
          <p:cNvPr id="24" name="Picture 23">
            <a:extLst>
              <a:ext uri="{FF2B5EF4-FFF2-40B4-BE49-F238E27FC236}">
                <a16:creationId xmlns:a16="http://schemas.microsoft.com/office/drawing/2014/main" id="{CB164E75-20CD-40C1-9611-5105EA186C6F}"/>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3571686" y="4287545"/>
            <a:ext cx="907162" cy="872755"/>
          </a:xfrm>
          <a:prstGeom prst="rect">
            <a:avLst/>
          </a:prstGeom>
        </p:spPr>
      </p:pic>
      <p:pic>
        <p:nvPicPr>
          <p:cNvPr id="25" name="Picture 24">
            <a:extLst>
              <a:ext uri="{FF2B5EF4-FFF2-40B4-BE49-F238E27FC236}">
                <a16:creationId xmlns:a16="http://schemas.microsoft.com/office/drawing/2014/main" id="{DB8D3007-C0A6-4549-BFE7-B58760D17B32}"/>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65254" y="5181496"/>
            <a:ext cx="1615532" cy="1095824"/>
          </a:xfrm>
          <a:prstGeom prst="rect">
            <a:avLst/>
          </a:prstGeom>
          <a:noFill/>
          <a:ln>
            <a:noFill/>
          </a:ln>
        </p:spPr>
      </p:pic>
      <p:sp>
        <p:nvSpPr>
          <p:cNvPr id="7" name="TextBox 6">
            <a:extLst>
              <a:ext uri="{FF2B5EF4-FFF2-40B4-BE49-F238E27FC236}">
                <a16:creationId xmlns:a16="http://schemas.microsoft.com/office/drawing/2014/main" id="{AF8BD69F-573D-4977-8428-DE358B5F29DD}"/>
              </a:ext>
            </a:extLst>
          </p:cNvPr>
          <p:cNvSpPr txBox="1"/>
          <p:nvPr/>
        </p:nvSpPr>
        <p:spPr>
          <a:xfrm>
            <a:off x="5534004" y="1062156"/>
            <a:ext cx="2291595" cy="4904997"/>
          </a:xfrm>
          <a:prstGeom prst="rect">
            <a:avLst/>
          </a:prstGeom>
          <a:noFill/>
        </p:spPr>
        <p:txBody>
          <a:bodyPr wrap="square" rtlCol="0">
            <a:spAutoFit/>
          </a:bodyPr>
          <a:lstStyle/>
          <a:p>
            <a:pPr>
              <a:lnSpc>
                <a:spcPct val="150000"/>
              </a:lnSpc>
            </a:pPr>
            <a:r>
              <a:rPr lang="ar-OM" sz="1400" b="1" dirty="0"/>
              <a:t> </a:t>
            </a:r>
            <a:endParaRPr lang="en-US" sz="1400" dirty="0"/>
          </a:p>
          <a:p>
            <a:pPr>
              <a:lnSpc>
                <a:spcPct val="150000"/>
              </a:lnSpc>
            </a:pPr>
            <a:r>
              <a:rPr lang="ar-OM" sz="1400" dirty="0"/>
              <a:t>1- تحديد المشكلة وموقع الدراسة </a:t>
            </a:r>
            <a:endParaRPr lang="en-US" sz="1400" dirty="0"/>
          </a:p>
          <a:p>
            <a:pPr>
              <a:lnSpc>
                <a:spcPct val="150000"/>
              </a:lnSpc>
            </a:pPr>
            <a:r>
              <a:rPr lang="ar-OM" sz="1400" dirty="0"/>
              <a:t>2-اخذ عينات من التربة إلى جامعة التقنية والعلوم التطبيقية لاستخدام جهاز كازا غراند لتحديد حد السيولة </a:t>
            </a:r>
            <a:endParaRPr lang="en-US" sz="1400" dirty="0"/>
          </a:p>
          <a:p>
            <a:pPr>
              <a:lnSpc>
                <a:spcPct val="150000"/>
              </a:lnSpc>
            </a:pPr>
            <a:r>
              <a:rPr lang="ar-OM" sz="1400" dirty="0"/>
              <a:t>3-استخدام بروتوكول الماء لقياس خصائص الماء </a:t>
            </a:r>
            <a:endParaRPr lang="en-US" sz="1400" dirty="0"/>
          </a:p>
          <a:p>
            <a:pPr>
              <a:lnSpc>
                <a:spcPct val="150000"/>
              </a:lnSpc>
            </a:pPr>
            <a:r>
              <a:rPr lang="ar-OM" sz="1400" dirty="0"/>
              <a:t>4-استخدام بروتوكول التربة لتحديد خصائص التربة</a:t>
            </a:r>
            <a:endParaRPr lang="en-US" sz="1400" dirty="0"/>
          </a:p>
          <a:p>
            <a:pPr>
              <a:lnSpc>
                <a:spcPct val="150000"/>
              </a:lnSpc>
            </a:pPr>
            <a:r>
              <a:rPr lang="ar-OM" sz="1400" dirty="0"/>
              <a:t>5-استخدام طريقة الأكسدة الرطبة لتقدير الكربون العضوي في عينتان أحدهم في المنطقة المتأثرة والأخرى في نفس المنطقة ولكن غير متأثرة.</a:t>
            </a:r>
            <a:endParaRPr lang="en-US" sz="1400" dirty="0"/>
          </a:p>
          <a:p>
            <a:pPr>
              <a:lnSpc>
                <a:spcPct val="150000"/>
              </a:lnSpc>
            </a:pPr>
            <a:r>
              <a:rPr lang="ar-OM" sz="1400" dirty="0"/>
              <a:t>6-تحليل النتائج واستخدام الحسابات </a:t>
            </a:r>
            <a:endParaRPr lang="en-US" sz="1400" dirty="0"/>
          </a:p>
          <a:p>
            <a:pPr>
              <a:lnSpc>
                <a:spcPct val="150000"/>
              </a:lnSpc>
            </a:pPr>
            <a:r>
              <a:rPr lang="ar-OM" sz="1400" dirty="0"/>
              <a:t>7-كتابة التوصيات</a:t>
            </a:r>
            <a:endParaRPr lang="en-US" sz="1400" dirty="0"/>
          </a:p>
        </p:txBody>
      </p:sp>
      <p:graphicFrame>
        <p:nvGraphicFramePr>
          <p:cNvPr id="26" name="Chart 25">
            <a:extLst>
              <a:ext uri="{FF2B5EF4-FFF2-40B4-BE49-F238E27FC236}">
                <a16:creationId xmlns:a16="http://schemas.microsoft.com/office/drawing/2014/main" id="{106911FD-D6DA-4B20-B187-102E3B65C3E5}"/>
              </a:ext>
            </a:extLst>
          </p:cNvPr>
          <p:cNvGraphicFramePr/>
          <p:nvPr>
            <p:extLst>
              <p:ext uri="{D42A27DB-BD31-4B8C-83A1-F6EECF244321}">
                <p14:modId xmlns:p14="http://schemas.microsoft.com/office/powerpoint/2010/main" val="1024694833"/>
              </p:ext>
            </p:extLst>
          </p:nvPr>
        </p:nvGraphicFramePr>
        <p:xfrm>
          <a:off x="8027014" y="4514128"/>
          <a:ext cx="3721120" cy="1869214"/>
        </p:xfrm>
        <a:graphic>
          <a:graphicData uri="http://schemas.openxmlformats.org/drawingml/2006/chart">
            <c:chart xmlns:c="http://schemas.openxmlformats.org/drawingml/2006/chart" xmlns:r="http://schemas.openxmlformats.org/officeDocument/2006/relationships" r:id="rId8"/>
          </a:graphicData>
        </a:graphic>
      </p:graphicFrame>
      <p:sp>
        <p:nvSpPr>
          <p:cNvPr id="9" name="TextBox 8">
            <a:extLst>
              <a:ext uri="{FF2B5EF4-FFF2-40B4-BE49-F238E27FC236}">
                <a16:creationId xmlns:a16="http://schemas.microsoft.com/office/drawing/2014/main" id="{8F0C865D-4B56-4D71-A54C-F33D7325E897}"/>
              </a:ext>
            </a:extLst>
          </p:cNvPr>
          <p:cNvSpPr txBox="1"/>
          <p:nvPr/>
        </p:nvSpPr>
        <p:spPr>
          <a:xfrm>
            <a:off x="356204" y="3872325"/>
            <a:ext cx="3121293" cy="1015663"/>
          </a:xfrm>
          <a:prstGeom prst="rect">
            <a:avLst/>
          </a:prstGeom>
          <a:noFill/>
        </p:spPr>
        <p:txBody>
          <a:bodyPr wrap="square" rtlCol="0">
            <a:spAutoFit/>
          </a:bodyPr>
          <a:lstStyle/>
          <a:p>
            <a:r>
              <a:rPr lang="ar-OM" sz="1200" dirty="0"/>
              <a:t>نوصي باستخدام هذه المياه في ري المزروعات وخاصة المحبة للملوحة ووضع العوازل  عن المناطق السكنية وتقليل امتداد هذه البحيرات. يمكن تطبيق هذا البحث على نطاق أوسع حيث يمكن دراسة منطقتين تتفاوت فيها أعماق المياه الجوفية لإثبات النتائج التي حصلنا عليها </a:t>
            </a:r>
            <a:endParaRPr lang="en-US" sz="1200" dirty="0"/>
          </a:p>
        </p:txBody>
      </p:sp>
      <p:sp>
        <p:nvSpPr>
          <p:cNvPr id="12" name="TextBox 11">
            <a:extLst>
              <a:ext uri="{FF2B5EF4-FFF2-40B4-BE49-F238E27FC236}">
                <a16:creationId xmlns:a16="http://schemas.microsoft.com/office/drawing/2014/main" id="{731E3DE0-4171-47CB-81D4-D0FEE71B00BB}"/>
              </a:ext>
            </a:extLst>
          </p:cNvPr>
          <p:cNvSpPr txBox="1"/>
          <p:nvPr/>
        </p:nvSpPr>
        <p:spPr>
          <a:xfrm flipH="1">
            <a:off x="147335" y="5106627"/>
            <a:ext cx="3323644" cy="1477328"/>
          </a:xfrm>
          <a:prstGeom prst="rect">
            <a:avLst/>
          </a:prstGeom>
          <a:noFill/>
        </p:spPr>
        <p:txBody>
          <a:bodyPr wrap="square" rtlCol="0">
            <a:spAutoFit/>
          </a:bodyPr>
          <a:lstStyle/>
          <a:p>
            <a:r>
              <a:rPr lang="ar-OM" sz="900" dirty="0"/>
              <a:t> </a:t>
            </a:r>
            <a:endParaRPr lang="en-US" sz="900" dirty="0"/>
          </a:p>
          <a:p>
            <a:r>
              <a:rPr lang="ar-OM" sz="900" dirty="0"/>
              <a:t>1-وزارة التربية والتعليم ،كتاب الدراسات الاجتماعية الصف السادس،2020.</a:t>
            </a:r>
            <a:endParaRPr lang="en-US" sz="900" dirty="0"/>
          </a:p>
          <a:p>
            <a:r>
              <a:rPr lang="ar-OM" sz="900" dirty="0"/>
              <a:t>2-الخطيب،حامد. جغرافية الموارد المائية صفحة 154-155.</a:t>
            </a:r>
            <a:endParaRPr lang="en-US" sz="900" dirty="0"/>
          </a:p>
          <a:p>
            <a:r>
              <a:rPr lang="ar-OM" sz="900" dirty="0"/>
              <a:t>3-مصباح،عبدالرزاق.مولود،ناصر.تقييم الوضع المائي في المنطقة الممتدة من ساحل البحر بمدينة صبراتة إلى منطقة </a:t>
            </a:r>
            <a:r>
              <a:rPr lang="ar-OM" sz="900" dirty="0" err="1"/>
              <a:t>عقارجامعة</a:t>
            </a:r>
            <a:r>
              <a:rPr lang="ar-OM" sz="900" dirty="0"/>
              <a:t> طرابلس ،ليبيا،(2020).</a:t>
            </a:r>
            <a:endParaRPr lang="en-US" sz="900" dirty="0"/>
          </a:p>
          <a:p>
            <a:r>
              <a:rPr lang="en-US" sz="900" u="sng" dirty="0">
                <a:hlinkClick r:id="rId9"/>
              </a:rPr>
              <a:t>https://www.nrcs.usda.gov/sites/default/files/2022-11/color-of-soil.pdf</a:t>
            </a:r>
            <a:r>
              <a:rPr lang="ar-OM" sz="900" u="sng" dirty="0">
                <a:hlinkClick r:id="rId9"/>
              </a:rPr>
              <a:t>4-</a:t>
            </a:r>
            <a:endParaRPr lang="en-US" sz="900" dirty="0"/>
          </a:p>
          <a:p>
            <a:r>
              <a:rPr lang="en-US" sz="900" u="sng" dirty="0">
                <a:hlinkClick r:id="rId10"/>
              </a:rPr>
              <a:t>https://www.biosaline.org/ar/news/2017-06-08-6165</a:t>
            </a:r>
            <a:r>
              <a:rPr lang="ar-OM" sz="900" u="sng" dirty="0">
                <a:hlinkClick r:id="rId10"/>
              </a:rPr>
              <a:t>5-</a:t>
            </a:r>
            <a:endParaRPr lang="en-US" sz="900" dirty="0"/>
          </a:p>
          <a:p>
            <a:r>
              <a:rPr lang="ar-OM" sz="900" dirty="0"/>
              <a:t>6-ظافر،محمد.تأثير محتوى المواد العضوية على الخصائص الهندسية للتربة،2009.</a:t>
            </a:r>
            <a:endParaRPr lang="en-US" sz="900" dirty="0"/>
          </a:p>
          <a:p>
            <a:r>
              <a:rPr lang="ar-OM" sz="900" dirty="0"/>
              <a:t>7-برنامج </a:t>
            </a:r>
            <a:r>
              <a:rPr lang="ar-OM" sz="900" dirty="0" err="1"/>
              <a:t>GLOBE.بحث</a:t>
            </a:r>
            <a:r>
              <a:rPr lang="ar-OM" sz="900" dirty="0"/>
              <a:t> التربة. دليل </a:t>
            </a:r>
            <a:r>
              <a:rPr lang="ar-OM" sz="900" dirty="0" err="1"/>
              <a:t>المعلم.GLOBE</a:t>
            </a:r>
            <a:r>
              <a:rPr lang="ar-OM" sz="900" dirty="0"/>
              <a:t>.</a:t>
            </a:r>
            <a:endParaRPr lang="en-US" sz="900" dirty="0"/>
          </a:p>
        </p:txBody>
      </p:sp>
      <p:sp>
        <p:nvSpPr>
          <p:cNvPr id="14" name="TextBox 13">
            <a:extLst>
              <a:ext uri="{FF2B5EF4-FFF2-40B4-BE49-F238E27FC236}">
                <a16:creationId xmlns:a16="http://schemas.microsoft.com/office/drawing/2014/main" id="{A187336B-7600-44C8-8AC3-7F02B61CA322}"/>
              </a:ext>
            </a:extLst>
          </p:cNvPr>
          <p:cNvSpPr txBox="1"/>
          <p:nvPr/>
        </p:nvSpPr>
        <p:spPr>
          <a:xfrm>
            <a:off x="5194093" y="2849732"/>
            <a:ext cx="45719" cy="369332"/>
          </a:xfrm>
          <a:prstGeom prst="rect">
            <a:avLst/>
          </a:prstGeom>
          <a:noFill/>
        </p:spPr>
        <p:txBody>
          <a:bodyPr wrap="square" rtlCol="0">
            <a:spAutoFit/>
          </a:bodyPr>
          <a:lstStyle/>
          <a:p>
            <a:endParaRPr lang="en-US" dirty="0"/>
          </a:p>
        </p:txBody>
      </p:sp>
      <p:sp>
        <p:nvSpPr>
          <p:cNvPr id="28" name="TextBox 27">
            <a:extLst>
              <a:ext uri="{FF2B5EF4-FFF2-40B4-BE49-F238E27FC236}">
                <a16:creationId xmlns:a16="http://schemas.microsoft.com/office/drawing/2014/main" id="{C8097C21-4B2A-44D6-ACF6-5D7B5AC239F0}"/>
              </a:ext>
            </a:extLst>
          </p:cNvPr>
          <p:cNvSpPr txBox="1"/>
          <p:nvPr/>
        </p:nvSpPr>
        <p:spPr>
          <a:xfrm>
            <a:off x="7728850" y="1297121"/>
            <a:ext cx="4244443" cy="1954482"/>
          </a:xfrm>
          <a:prstGeom prst="rect">
            <a:avLst/>
          </a:prstGeom>
          <a:noFill/>
        </p:spPr>
        <p:txBody>
          <a:bodyPr wrap="square" rtlCol="0">
            <a:spAutoFit/>
          </a:bodyPr>
          <a:lstStyle/>
          <a:p>
            <a:r>
              <a:rPr lang="ar-OM" sz="1100" b="1" dirty="0"/>
              <a:t>يهدف البحث إلى دراسة تأثير ارتفاع منسوب المياه الجوفية على خصائص التربة  ومن هذه الخصائص النوع واللون :</a:t>
            </a:r>
          </a:p>
          <a:p>
            <a:r>
              <a:rPr lang="ar-OM" sz="1100" b="1" dirty="0"/>
              <a:t>1-نوع التربة متشابه (رملية طينية)</a:t>
            </a:r>
          </a:p>
          <a:p>
            <a:r>
              <a:rPr lang="ar-OM" sz="1100" b="1" dirty="0"/>
              <a:t>2-اللون مختلف التربة المتأثرة داكنة والبعيدة فاتحة والسبب وجود كميات كبيرة من المادة العضوية حيث تصل إلى 3.46% فيها.</a:t>
            </a:r>
          </a:p>
          <a:p>
            <a:r>
              <a:rPr lang="ar-OM" sz="1100" b="1" dirty="0"/>
              <a:t>بالنسبة لخاصية الملوحة والحموضة :</a:t>
            </a:r>
          </a:p>
          <a:p>
            <a:r>
              <a:rPr lang="ar-OM" sz="1100" b="1" dirty="0"/>
              <a:t>-ترتفع الملوحة في المنطقة البعيدة وتنخفض في المنطقة القريبة بسبب وجود حشائش تعمل على تعديل الملوحة في التربة.</a:t>
            </a:r>
          </a:p>
          <a:p>
            <a:r>
              <a:rPr lang="ar-OM" sz="1100" b="1" dirty="0"/>
              <a:t>ولقد وجدنا علاقة طردية بين سيولة التربة ومقدار احتوائها على المادة العضوية .لذلك لا بد من استزراع المنطقة بنباتات تعمل على تقليل الملوحة وتعديل المادة العضوية في التربة مثل النخيل الأمر الذي قد يساعد في إعادة تأهيل هذه التربة.</a:t>
            </a:r>
            <a:endParaRPr lang="en-US" sz="1100" b="1" dirty="0"/>
          </a:p>
        </p:txBody>
      </p:sp>
      <p:sp>
        <p:nvSpPr>
          <p:cNvPr id="29" name="TextBox 28">
            <a:extLst>
              <a:ext uri="{FF2B5EF4-FFF2-40B4-BE49-F238E27FC236}">
                <a16:creationId xmlns:a16="http://schemas.microsoft.com/office/drawing/2014/main" id="{FBA4A261-A317-410D-ADA9-DDD8C0CFEE75}"/>
              </a:ext>
            </a:extLst>
          </p:cNvPr>
          <p:cNvSpPr txBox="1"/>
          <p:nvPr/>
        </p:nvSpPr>
        <p:spPr>
          <a:xfrm>
            <a:off x="314755" y="1652959"/>
            <a:ext cx="3148755" cy="1996509"/>
          </a:xfrm>
          <a:prstGeom prst="rect">
            <a:avLst/>
          </a:prstGeom>
          <a:noFill/>
        </p:spPr>
        <p:txBody>
          <a:bodyPr wrap="square" rtlCol="0">
            <a:spAutoFit/>
          </a:bodyPr>
          <a:lstStyle/>
          <a:p>
            <a:pPr>
              <a:lnSpc>
                <a:spcPct val="150000"/>
              </a:lnSpc>
            </a:pPr>
            <a:r>
              <a:rPr lang="ar-OM" sz="1400" dirty="0"/>
              <a:t>تأثير ارتفاع منسوب المياه الجوفية على التربة:</a:t>
            </a:r>
          </a:p>
          <a:p>
            <a:pPr>
              <a:lnSpc>
                <a:spcPct val="150000"/>
              </a:lnSpc>
            </a:pPr>
            <a:r>
              <a:rPr lang="ar-OM" sz="1400" dirty="0"/>
              <a:t>1-زيادة </a:t>
            </a:r>
            <a:r>
              <a:rPr lang="ar-OM" sz="1400" dirty="0" err="1"/>
              <a:t>اغمقاق</a:t>
            </a:r>
            <a:r>
              <a:rPr lang="ar-OM" sz="1400" dirty="0"/>
              <a:t> لون التربة</a:t>
            </a:r>
          </a:p>
          <a:p>
            <a:pPr>
              <a:lnSpc>
                <a:spcPct val="150000"/>
              </a:lnSpc>
            </a:pPr>
            <a:r>
              <a:rPr lang="ar-OM" sz="1400" dirty="0"/>
              <a:t>2-ارتفاع في كمية المادة العضوية </a:t>
            </a:r>
          </a:p>
          <a:p>
            <a:pPr>
              <a:lnSpc>
                <a:spcPct val="150000"/>
              </a:lnSpc>
            </a:pPr>
            <a:r>
              <a:rPr lang="ar-OM" sz="1400" dirty="0"/>
              <a:t>-انخفاض في الملوحة مقارنةً بالتربة المجاورة</a:t>
            </a:r>
          </a:p>
          <a:p>
            <a:pPr>
              <a:lnSpc>
                <a:spcPct val="150000"/>
              </a:lnSpc>
            </a:pPr>
            <a:r>
              <a:rPr lang="ar-OM" sz="1400" dirty="0"/>
              <a:t>3-زيادة حامضية التربة مقارنة بالتربة المجاورة </a:t>
            </a:r>
          </a:p>
          <a:p>
            <a:pPr>
              <a:lnSpc>
                <a:spcPct val="150000"/>
              </a:lnSpc>
            </a:pPr>
            <a:r>
              <a:rPr lang="ar-OM" sz="1400" dirty="0"/>
              <a:t>5- زيادة في </a:t>
            </a:r>
            <a:r>
              <a:rPr lang="ar-OM" sz="1400" dirty="0" err="1"/>
              <a:t>الإحتفاظ</a:t>
            </a:r>
            <a:r>
              <a:rPr lang="ar-OM" sz="1400" dirty="0"/>
              <a:t> بمحتوى الرطوبة(حد السيولة).</a:t>
            </a:r>
            <a:endParaRPr lang="en-US" sz="1400" dirty="0"/>
          </a:p>
        </p:txBody>
      </p:sp>
    </p:spTree>
    <p:extLst>
      <p:ext uri="{BB962C8B-B14F-4D97-AF65-F5344CB8AC3E}">
        <p14:creationId xmlns:p14="http://schemas.microsoft.com/office/powerpoint/2010/main" val="184829218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TotalTime>
  <Words>465</Words>
  <Application>Microsoft Office PowerPoint</Application>
  <PresentationFormat>Widescreen</PresentationFormat>
  <Paragraphs>152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نسق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ام فاطمة</dc:creator>
  <cp:lastModifiedBy>User_R</cp:lastModifiedBy>
  <cp:revision>27</cp:revision>
  <dcterms:created xsi:type="dcterms:W3CDTF">2024-02-02T04:36:42Z</dcterms:created>
  <dcterms:modified xsi:type="dcterms:W3CDTF">2024-02-07T03:37:09Z</dcterms:modified>
</cp:coreProperties>
</file>