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36" autoAdjust="0"/>
    <p:restoredTop sz="97636" autoAdjust="0"/>
  </p:normalViewPr>
  <p:slideViewPr>
    <p:cSldViewPr snapToGrid="0" showGuides="1">
      <p:cViewPr>
        <p:scale>
          <a:sx n="40" d="100"/>
          <a:sy n="40" d="100"/>
        </p:scale>
        <p:origin x="4320" y="3180"/>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dirty="0"/>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hyperlink" Target="https://en.wikipedia.org/wiki/Nigeria" TargetMode="Externa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hyperlink" Target="https://en.wikipedia.org/wiki/Ondo_State"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79436" y="27950160"/>
            <a:ext cx="11934702" cy="747596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1" name="AutoShape 29"/>
          <p:cNvSpPr>
            <a:spLocks noChangeArrowheads="1"/>
          </p:cNvSpPr>
          <p:nvPr/>
        </p:nvSpPr>
        <p:spPr bwMode="auto">
          <a:xfrm>
            <a:off x="12860338" y="7178675"/>
            <a:ext cx="11899900" cy="282474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480327" y="7157085"/>
            <a:ext cx="11899900" cy="2695575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7165975"/>
            <a:ext cx="11288713" cy="185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Research Methods</a:t>
            </a:r>
            <a:r>
              <a:rPr lang="en-US" altLang="en-US" sz="6000" b="1" dirty="0">
                <a:latin typeface="Helvetica" pitchFamily="2" charset="0"/>
                <a:cs typeface="Cambria"/>
              </a:rPr>
              <a:t/>
            </a:r>
            <a:br>
              <a:rPr lang="en-US" altLang="en-US" sz="6000" b="1" dirty="0">
                <a:latin typeface="Helvetica" pitchFamily="2" charset="0"/>
                <a:cs typeface="Cambria"/>
              </a:rPr>
            </a:br>
            <a:endParaRPr lang="en-US" altLang="en-US" sz="6000" b="1" dirty="0">
              <a:latin typeface="Helvetica" pitchFamily="2" charset="0"/>
              <a:cs typeface="Cambria"/>
            </a:endParaRPr>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dirty="0">
              <a:solidFill>
                <a:schemeClr val="bg1"/>
              </a:solidFill>
            </a:endParaRPr>
          </a:p>
        </p:txBody>
      </p:sp>
      <p:sp>
        <p:nvSpPr>
          <p:cNvPr id="2058" name="Text Box 14"/>
          <p:cNvSpPr txBox="1">
            <a:spLocks noChangeArrowheads="1"/>
          </p:cNvSpPr>
          <p:nvPr/>
        </p:nvSpPr>
        <p:spPr bwMode="auto">
          <a:xfrm>
            <a:off x="1400175" y="1317624"/>
            <a:ext cx="48160305" cy="462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000" b="1" dirty="0" smtClean="0">
                <a:latin typeface="Helvetica" pitchFamily="2" charset="0"/>
              </a:rPr>
              <a:t>CLIMATIC CHANGE IMPLICATIONS ON GEOSPATIAL DISTRIBUTION AND MORPHOLOGY OF MOSQUITO LARVAE FOR MALARIA CONTROL</a:t>
            </a:r>
          </a:p>
          <a:p>
            <a:pPr eaLnBrk="1" hangingPunct="1"/>
            <a:r>
              <a:rPr lang="en-US" altLang="en-US" sz="6000" b="1" dirty="0" smtClean="0">
                <a:latin typeface="Helvetica" pitchFamily="2" charset="0"/>
              </a:rPr>
              <a:t>Principal: Mrs. F. M. </a:t>
            </a:r>
            <a:r>
              <a:rPr lang="en-US" altLang="en-US" sz="6000" b="1" dirty="0" err="1" smtClean="0">
                <a:latin typeface="Helvetica" pitchFamily="2" charset="0"/>
              </a:rPr>
              <a:t>Arowosade</a:t>
            </a:r>
            <a:r>
              <a:rPr lang="en-US" altLang="en-US" sz="6000" b="1" dirty="0" smtClean="0">
                <a:latin typeface="Helvetica" pitchFamily="2" charset="0"/>
              </a:rPr>
              <a:t>. Teacher: Mr. Olawunmi Fasakin.  Students: </a:t>
            </a:r>
            <a:r>
              <a:rPr lang="en-US" altLang="en-US" sz="6000" b="1" dirty="0" err="1" smtClean="0">
                <a:latin typeface="Helvetica" pitchFamily="2" charset="0"/>
              </a:rPr>
              <a:t>Favour</a:t>
            </a:r>
            <a:r>
              <a:rPr lang="en-US" altLang="en-US" sz="6000" b="1" dirty="0" smtClean="0">
                <a:latin typeface="Helvetica" pitchFamily="2" charset="0"/>
              </a:rPr>
              <a:t> </a:t>
            </a:r>
            <a:r>
              <a:rPr lang="en-US" altLang="en-US" sz="6000" b="1" dirty="0" err="1" smtClean="0">
                <a:latin typeface="Helvetica" pitchFamily="2" charset="0"/>
              </a:rPr>
              <a:t>Semudara</a:t>
            </a:r>
            <a:r>
              <a:rPr lang="en-US" altLang="en-US" sz="6000" b="1" dirty="0" smtClean="0">
                <a:latin typeface="Helvetica" pitchFamily="2" charset="0"/>
              </a:rPr>
              <a:t>, </a:t>
            </a:r>
            <a:r>
              <a:rPr lang="en-US" altLang="en-US" sz="6000" b="1" dirty="0" err="1" smtClean="0">
                <a:latin typeface="Helvetica" pitchFamily="2" charset="0"/>
              </a:rPr>
              <a:t>Nneka</a:t>
            </a:r>
            <a:r>
              <a:rPr lang="en-US" altLang="en-US" sz="6000" b="1" dirty="0" smtClean="0">
                <a:latin typeface="Helvetica" pitchFamily="2" charset="0"/>
              </a:rPr>
              <a:t> </a:t>
            </a:r>
            <a:r>
              <a:rPr lang="en-US" altLang="en-US" sz="6000" b="1" smtClean="0">
                <a:latin typeface="Helvetica" pitchFamily="2" charset="0"/>
              </a:rPr>
              <a:t>Obiogba, </a:t>
            </a:r>
            <a:r>
              <a:rPr lang="en-US" altLang="en-US" sz="6000" b="1" dirty="0" smtClean="0">
                <a:latin typeface="Helvetica" pitchFamily="2" charset="0"/>
              </a:rPr>
              <a:t>Dominion </a:t>
            </a:r>
            <a:r>
              <a:rPr lang="en-US" altLang="en-US" sz="6000" b="1" dirty="0" err="1" smtClean="0">
                <a:latin typeface="Helvetica" pitchFamily="2" charset="0"/>
              </a:rPr>
              <a:t>Oloda</a:t>
            </a:r>
            <a:r>
              <a:rPr lang="en-US" altLang="en-US" sz="6000" b="1" dirty="0" smtClean="0">
                <a:latin typeface="Helvetica" pitchFamily="2" charset="0"/>
              </a:rPr>
              <a:t>,</a:t>
            </a:r>
          </a:p>
          <a:p>
            <a:pPr eaLnBrk="1" hangingPunct="1"/>
            <a:r>
              <a:rPr lang="en-US" altLang="en-US" sz="6000" b="1" dirty="0" err="1" smtClean="0">
                <a:latin typeface="Helvetica" pitchFamily="2" charset="0"/>
              </a:rPr>
              <a:t>Semire</a:t>
            </a:r>
            <a:r>
              <a:rPr lang="en-US" altLang="en-US" sz="6000" b="1" dirty="0" smtClean="0">
                <a:latin typeface="Helvetica" pitchFamily="2" charset="0"/>
              </a:rPr>
              <a:t> Victor, </a:t>
            </a:r>
            <a:r>
              <a:rPr lang="en-US" altLang="en-US" sz="6000" b="1" dirty="0" err="1" smtClean="0">
                <a:latin typeface="Helvetica" pitchFamily="2" charset="0"/>
              </a:rPr>
              <a:t>Princewill</a:t>
            </a:r>
            <a:r>
              <a:rPr lang="en-US" altLang="en-US" sz="6000" b="1" dirty="0" smtClean="0">
                <a:latin typeface="Helvetica" pitchFamily="2" charset="0"/>
              </a:rPr>
              <a:t> </a:t>
            </a:r>
            <a:r>
              <a:rPr lang="en-US" altLang="en-US" sz="6000" b="1" dirty="0" err="1" smtClean="0">
                <a:latin typeface="Helvetica" pitchFamily="2" charset="0"/>
              </a:rPr>
              <a:t>Orungbemi</a:t>
            </a:r>
            <a:r>
              <a:rPr lang="en-US" altLang="en-US" sz="6000" b="1" dirty="0" smtClean="0">
                <a:latin typeface="Helvetica" pitchFamily="2" charset="0"/>
              </a:rPr>
              <a:t> and Goodness </a:t>
            </a:r>
            <a:r>
              <a:rPr lang="en-US" altLang="en-US" sz="6000" b="1" dirty="0" err="1" smtClean="0">
                <a:latin typeface="Helvetica" pitchFamily="2" charset="0"/>
              </a:rPr>
              <a:t>Morakinyo</a:t>
            </a:r>
            <a:endParaRPr lang="en-US" altLang="en-US" sz="6000" b="1" dirty="0">
              <a:latin typeface="Helvetica" pitchFamily="2" charset="0"/>
            </a:endParaRPr>
          </a:p>
          <a:p>
            <a:pPr eaLnBrk="1" hangingPunct="1"/>
            <a:r>
              <a:rPr lang="en-US" altLang="en-US" sz="5400" b="1" i="1" dirty="0" smtClean="0">
                <a:latin typeface="Helvetica" pitchFamily="2" charset="0"/>
              </a:rPr>
              <a:t>ST. PETER’S UNITY SECONDARY SCHOOL, AKURE, ONDO STATE, NIGERIA</a:t>
            </a:r>
            <a:endParaRPr lang="en-US" altLang="en-US" dirty="0">
              <a:latin typeface="Helvetica" pitchFamily="2" charset="0"/>
            </a:endParaRPr>
          </a:p>
        </p:txBody>
      </p:sp>
      <p:sp>
        <p:nvSpPr>
          <p:cNvPr id="2062" name="Text Box 27"/>
          <p:cNvSpPr txBox="1">
            <a:spLocks noChangeArrowheads="1"/>
          </p:cNvSpPr>
          <p:nvPr/>
        </p:nvSpPr>
        <p:spPr bwMode="auto">
          <a:xfrm>
            <a:off x="37679437" y="28002320"/>
            <a:ext cx="11921930" cy="2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marL="0" lvl="1" indent="0" eaLnBrk="1" hangingPunct="1">
              <a:spcBef>
                <a:spcPct val="50000"/>
              </a:spcBef>
            </a:pPr>
            <a:r>
              <a:rPr lang="en-US" altLang="en-US" sz="4800" b="1" dirty="0" smtClean="0">
                <a:latin typeface="Helvetica"/>
                <a:cs typeface="Cambria"/>
              </a:rPr>
              <a:t>Bibliography/</a:t>
            </a:r>
            <a:r>
              <a:rPr lang="en-US" sz="4800" b="1" dirty="0" smtClean="0">
                <a:latin typeface="Helvetica"/>
                <a:cs typeface="Cambria"/>
              </a:rPr>
              <a:t>References</a:t>
            </a:r>
            <a:endParaRPr lang="en-US" sz="4800" dirty="0" smtClean="0">
              <a:latin typeface="Helvetica"/>
            </a:endParaRPr>
          </a:p>
          <a:p>
            <a:pPr eaLnBrk="1" hangingPunct="1">
              <a:spcBef>
                <a:spcPct val="50000"/>
              </a:spcBef>
            </a:pPr>
            <a:endParaRPr lang="en-US" altLang="en-US" sz="6000" b="1" dirty="0">
              <a:latin typeface="Helvetica" pitchFamily="2" charset="0"/>
              <a:cs typeface="Cambria"/>
            </a:endParaRPr>
          </a:p>
        </p:txBody>
      </p:sp>
      <p:sp>
        <p:nvSpPr>
          <p:cNvPr id="2063" name="Text Box 36"/>
          <p:cNvSpPr txBox="1">
            <a:spLocks noChangeArrowheads="1"/>
          </p:cNvSpPr>
          <p:nvPr/>
        </p:nvSpPr>
        <p:spPr bwMode="auto">
          <a:xfrm>
            <a:off x="12926103" y="7955280"/>
            <a:ext cx="11824566" cy="165047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lvl="1"/>
            <a:r>
              <a:rPr lang="en-US" altLang="en-US" sz="3600" b="1" dirty="0">
                <a:latin typeface="Garamond" panose="02020404030301010803" pitchFamily="18" charset="0"/>
                <a:cs typeface="Cambria"/>
              </a:rPr>
              <a:t>Planning </a:t>
            </a:r>
            <a:r>
              <a:rPr lang="en-US" altLang="en-US" sz="3600" b="1" dirty="0" smtClean="0">
                <a:latin typeface="Garamond" panose="02020404030301010803" pitchFamily="18" charset="0"/>
                <a:cs typeface="Cambria"/>
              </a:rPr>
              <a:t>Investigations</a:t>
            </a:r>
          </a:p>
          <a:p>
            <a:pPr algn="l"/>
            <a:r>
              <a:rPr lang="en-US" sz="2800" dirty="0"/>
              <a:t>Nine breeding </a:t>
            </a:r>
            <a:r>
              <a:rPr lang="en-US" sz="2800" dirty="0" smtClean="0"/>
              <a:t>experimental </a:t>
            </a:r>
            <a:r>
              <a:rPr lang="en-US" sz="2800" dirty="0"/>
              <a:t>locations were observed within the study area from which mosquito larvae were collected. They are the GHT-1, GHT-2 and GHT-3 sites (three </a:t>
            </a:r>
            <a:r>
              <a:rPr lang="en-US" sz="2800" dirty="0" smtClean="0"/>
              <a:t>habitats </a:t>
            </a:r>
            <a:r>
              <a:rPr lang="en-US" sz="2800" dirty="0"/>
              <a:t>within the Girls’ hostels), BOH-1 and BOH-2 sites (two </a:t>
            </a:r>
            <a:r>
              <a:rPr lang="en-US" sz="2800" dirty="0" smtClean="0"/>
              <a:t>sites </a:t>
            </a:r>
            <a:r>
              <a:rPr lang="en-US" sz="2800" dirty="0"/>
              <a:t>around the Boys’ hostels), while four sites QRTS-1, QRTS-2, QRTS-3 and QRTS-4 </a:t>
            </a:r>
            <a:r>
              <a:rPr lang="en-US" sz="2800" dirty="0" smtClean="0"/>
              <a:t>are breeding </a:t>
            </a:r>
            <a:r>
              <a:rPr lang="en-US" sz="2800" dirty="0"/>
              <a:t>habitats within the Staff Quarters. Each surveyed site was geo-referenced using a hand held Global Positioning System (GPS) </a:t>
            </a:r>
            <a:r>
              <a:rPr lang="en-US" sz="2800" dirty="0" smtClean="0"/>
              <a:t>device. </a:t>
            </a:r>
          </a:p>
          <a:p>
            <a:pPr algn="l"/>
            <a:r>
              <a:rPr lang="en-US" sz="2800" dirty="0" smtClean="0"/>
              <a:t>The </a:t>
            </a:r>
            <a:r>
              <a:rPr lang="en-US" sz="2800" dirty="0"/>
              <a:t>GLOBE protocols applied in this research are </a:t>
            </a:r>
            <a:r>
              <a:rPr lang="en-US" sz="2800" dirty="0" smtClean="0"/>
              <a:t>Hydrosphere </a:t>
            </a:r>
            <a:r>
              <a:rPr lang="en-US" sz="2800" dirty="0"/>
              <a:t>(water temperature and water pH</a:t>
            </a:r>
            <a:r>
              <a:rPr lang="en-US" sz="2800" dirty="0" smtClean="0"/>
              <a:t>), </a:t>
            </a:r>
            <a:r>
              <a:rPr lang="en-US" sz="2800" dirty="0"/>
              <a:t>Atmosphere (air </a:t>
            </a:r>
            <a:r>
              <a:rPr lang="en-US" sz="2800" dirty="0" smtClean="0"/>
              <a:t>temperature) and Mosquito protocols</a:t>
            </a:r>
            <a:r>
              <a:rPr lang="en-US" sz="2800" dirty="0"/>
              <a:t>.</a:t>
            </a:r>
          </a:p>
          <a:p>
            <a:pPr marL="457200" lvl="1" indent="0"/>
            <a:r>
              <a:rPr lang="en-US" altLang="en-US" sz="3600" b="1" dirty="0" smtClean="0">
                <a:latin typeface="Garamond" panose="02020404030301010803" pitchFamily="18" charset="0"/>
                <a:cs typeface="Cambria"/>
              </a:rPr>
              <a:t>Carrying </a:t>
            </a:r>
            <a:r>
              <a:rPr lang="en-US" altLang="en-US" sz="3600" b="1" dirty="0">
                <a:latin typeface="Garamond" panose="02020404030301010803" pitchFamily="18" charset="0"/>
                <a:cs typeface="Cambria"/>
              </a:rPr>
              <a:t>Out Investigations</a:t>
            </a:r>
            <a:endParaRPr lang="en-US" sz="3600" dirty="0">
              <a:latin typeface="Garamond" panose="02020404030301010803" pitchFamily="18" charset="0"/>
            </a:endParaRPr>
          </a:p>
          <a:p>
            <a:pPr algn="l"/>
            <a:r>
              <a:rPr lang="en-US" sz="2800" dirty="0"/>
              <a:t>The clip-on macro lens was used to identify which genera the larva belongs to by attaching it to an android camera </a:t>
            </a:r>
            <a:r>
              <a:rPr lang="en-US" sz="2800" dirty="0" smtClean="0"/>
              <a:t>phone with the GLOBE Mosquito Habitat Mapper app. Taxonomy keys from GLOBE Mosquito Larvae chart and The </a:t>
            </a:r>
            <a:r>
              <a:rPr lang="en-US" sz="2800" i="1" dirty="0" smtClean="0"/>
              <a:t>Animalfiles.com </a:t>
            </a:r>
            <a:r>
              <a:rPr lang="en-US" sz="2800" dirty="0" smtClean="0"/>
              <a:t>were also used for the morphological identification. </a:t>
            </a:r>
            <a:r>
              <a:rPr lang="en-US" sz="2800" dirty="0" err="1" smtClean="0"/>
              <a:t>Physico</a:t>
            </a:r>
            <a:r>
              <a:rPr lang="en-US" sz="2800" dirty="0" smtClean="0"/>
              <a:t>-chemical </a:t>
            </a:r>
            <a:r>
              <a:rPr lang="en-US" sz="2800" dirty="0"/>
              <a:t>properties which </a:t>
            </a:r>
            <a:r>
              <a:rPr lang="en-US" sz="2800" dirty="0" err="1"/>
              <a:t>favour</a:t>
            </a:r>
            <a:r>
              <a:rPr lang="en-US" sz="2800" dirty="0"/>
              <a:t> the breeding sites were measured by using digital </a:t>
            </a:r>
            <a:r>
              <a:rPr lang="en-US" sz="2800" dirty="0" err="1"/>
              <a:t>hygro</a:t>
            </a:r>
            <a:r>
              <a:rPr lang="en-US" sz="2800" dirty="0"/>
              <a:t>-thermometer (air </a:t>
            </a:r>
            <a:r>
              <a:rPr lang="en-US" sz="2800" dirty="0" smtClean="0"/>
              <a:t>temperature) </a:t>
            </a:r>
            <a:r>
              <a:rPr lang="en-US" sz="2800" dirty="0"/>
              <a:t>and 4-in-1 soil tester (water temperature and pH</a:t>
            </a:r>
            <a:r>
              <a:rPr lang="en-US" sz="2800" dirty="0" smtClean="0"/>
              <a:t>). Landsat 8, ArcGIS and MultiSpec software were used to develop multispectral hypersectral image data analysis and land use classification of the study area. </a:t>
            </a:r>
            <a:r>
              <a:rPr lang="en-US" sz="2800" dirty="0"/>
              <a:t>Mean statistics was used to compute the percentage proportions of the collected larvae from the breeding sites.</a:t>
            </a:r>
          </a:p>
          <a:p>
            <a:r>
              <a:rPr lang="en-US" sz="3600" b="1" dirty="0">
                <a:latin typeface="Garamond" pitchFamily="18" charset="0"/>
              </a:rPr>
              <a:t>Safety Precautions</a:t>
            </a:r>
            <a:endParaRPr lang="en-US" sz="3600" dirty="0">
              <a:latin typeface="Garamond" pitchFamily="18" charset="0"/>
            </a:endParaRPr>
          </a:p>
          <a:p>
            <a:pPr lvl="0" algn="l"/>
            <a:r>
              <a:rPr lang="en-US" sz="2800" dirty="0"/>
              <a:t>All larval </a:t>
            </a:r>
            <a:r>
              <a:rPr lang="en-US" sz="2800" dirty="0" smtClean="0"/>
              <a:t>habitats </a:t>
            </a:r>
            <a:r>
              <a:rPr lang="en-US" sz="2800" dirty="0"/>
              <a:t>sampled as specimens for the research work were immediately discarded and </a:t>
            </a:r>
            <a:r>
              <a:rPr lang="en-US" sz="2800" dirty="0" smtClean="0"/>
              <a:t>destroyed. We </a:t>
            </a:r>
            <a:r>
              <a:rPr lang="en-US" sz="2800" dirty="0"/>
              <a:t>sampled the larvae at or near solar moon.</a:t>
            </a:r>
          </a:p>
          <a:p>
            <a:r>
              <a:rPr lang="en-US" sz="3600" b="1" dirty="0">
                <a:latin typeface="Garamond" pitchFamily="18" charset="0"/>
              </a:rPr>
              <a:t>Geographical Location of Akure City</a:t>
            </a:r>
            <a:endParaRPr lang="en-US" sz="3600" dirty="0">
              <a:latin typeface="Garamond" pitchFamily="18" charset="0"/>
            </a:endParaRPr>
          </a:p>
          <a:p>
            <a:pPr algn="l"/>
            <a:r>
              <a:rPr lang="en-US" sz="2800" dirty="0"/>
              <a:t>Akure </a:t>
            </a:r>
            <a:r>
              <a:rPr lang="en-US" sz="2800" dirty="0" smtClean="0"/>
              <a:t>metropolitan </a:t>
            </a:r>
            <a:r>
              <a:rPr lang="en-US" sz="2800" dirty="0" smtClean="0"/>
              <a:t>city is </a:t>
            </a:r>
            <a:r>
              <a:rPr lang="en-US" sz="2800" dirty="0"/>
              <a:t>in south-western </a:t>
            </a:r>
            <a:r>
              <a:rPr lang="en-US" sz="2800" dirty="0">
                <a:hlinkClick r:id="rId3" tooltip="Nigeria"/>
              </a:rPr>
              <a:t>Nigeria</a:t>
            </a:r>
            <a:r>
              <a:rPr lang="en-US" sz="2800" dirty="0"/>
              <a:t>, and is the </a:t>
            </a:r>
            <a:r>
              <a:rPr lang="en-US" sz="2800" dirty="0" smtClean="0"/>
              <a:t>capital </a:t>
            </a:r>
            <a:r>
              <a:rPr lang="en-US" sz="2800" dirty="0"/>
              <a:t>of </a:t>
            </a:r>
            <a:r>
              <a:rPr lang="en-US" sz="2800" u="sng" dirty="0">
                <a:hlinkClick r:id="rId4" tooltip="Ondo State"/>
              </a:rPr>
              <a:t>Ondo State</a:t>
            </a:r>
            <a:r>
              <a:rPr lang="en-US" sz="2800" dirty="0"/>
              <a:t>. It lies about 7°25’ north of the equator and 5°19’ east of the Meridian (Figure 1). </a:t>
            </a:r>
            <a:r>
              <a:rPr lang="en-US" sz="2800" dirty="0" smtClean="0"/>
              <a:t> Figure 2 is the </a:t>
            </a:r>
            <a:r>
              <a:rPr lang="en-US" sz="2800" dirty="0"/>
              <a:t>Print screen of </a:t>
            </a:r>
            <a:r>
              <a:rPr lang="en-US" sz="2800" dirty="0" smtClean="0"/>
              <a:t>GLOBE.</a:t>
            </a:r>
          </a:p>
          <a:p>
            <a:pPr algn="l"/>
            <a:endParaRPr lang="en-US" sz="2800" dirty="0" smtClean="0"/>
          </a:p>
          <a:p>
            <a:pPr algn="l"/>
            <a:r>
              <a:rPr lang="en-US" sz="2800" dirty="0" smtClean="0"/>
              <a:t> </a:t>
            </a:r>
          </a:p>
          <a:p>
            <a:pPr algn="l"/>
            <a:r>
              <a:rPr lang="en-US" sz="2800" dirty="0" smtClean="0"/>
              <a:t>Visualization </a:t>
            </a:r>
            <a:r>
              <a:rPr lang="en-US" sz="2800" dirty="0"/>
              <a:t>Mosquito Habitat Mapper page of St. Peter’s Unity Secondary School, Akure, </a:t>
            </a:r>
            <a:r>
              <a:rPr lang="en-US" sz="2800" dirty="0" smtClean="0"/>
              <a:t>Nigeria. </a:t>
            </a:r>
          </a:p>
          <a:p>
            <a:endParaRPr lang="en-US" sz="2800" dirty="0" smtClean="0"/>
          </a:p>
          <a:p>
            <a:pPr algn="l"/>
            <a:endParaRPr lang="en-US" sz="2800" dirty="0"/>
          </a:p>
        </p:txBody>
      </p:sp>
      <p:sp>
        <p:nvSpPr>
          <p:cNvPr id="2065" name="Text Box 39"/>
          <p:cNvSpPr txBox="1">
            <a:spLocks noChangeArrowheads="1"/>
          </p:cNvSpPr>
          <p:nvPr/>
        </p:nvSpPr>
        <p:spPr bwMode="auto">
          <a:xfrm>
            <a:off x="25398198" y="8267606"/>
            <a:ext cx="11756133" cy="2839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457200" lvl="1" indent="0"/>
            <a:r>
              <a:rPr lang="en-US" altLang="en-US" sz="3600" b="1" dirty="0">
                <a:latin typeface="Garamond" panose="02020404030301010803" pitchFamily="18" charset="0"/>
                <a:cs typeface="Cambria"/>
              </a:rPr>
              <a:t>Analyzing </a:t>
            </a:r>
            <a:r>
              <a:rPr lang="en-US" altLang="en-US" sz="3600" b="1" dirty="0" smtClean="0">
                <a:latin typeface="Garamond" panose="02020404030301010803" pitchFamily="18" charset="0"/>
                <a:cs typeface="Cambria"/>
              </a:rPr>
              <a:t>Data</a:t>
            </a:r>
          </a:p>
          <a:p>
            <a:pPr marL="457200" lvl="1" indent="0"/>
            <a:endParaRPr lang="en-US" altLang="en-US" sz="3600" b="1" dirty="0" smtClean="0">
              <a:latin typeface="Garamond" panose="02020404030301010803" pitchFamily="18" charset="0"/>
              <a:cs typeface="Cambria"/>
            </a:endParaRPr>
          </a:p>
          <a:p>
            <a:pPr marL="457200" lvl="1" indent="0"/>
            <a:endParaRPr lang="en-US" altLang="en-US" sz="3600" b="1" dirty="0" smtClean="0">
              <a:latin typeface="Garamond" panose="02020404030301010803" pitchFamily="18" charset="0"/>
              <a:cs typeface="Cambria"/>
            </a:endParaRPr>
          </a:p>
          <a:p>
            <a:pPr marL="457200" lvl="1" indent="0"/>
            <a:endParaRPr lang="en-US" altLang="en-US" sz="3600" b="1" dirty="0" smtClean="0">
              <a:latin typeface="Garamond" panose="02020404030301010803" pitchFamily="18" charset="0"/>
              <a:cs typeface="Cambria"/>
            </a:endParaRPr>
          </a:p>
          <a:p>
            <a:pPr marL="457200" lvl="1" indent="0"/>
            <a:endParaRPr lang="en-US" altLang="en-US" sz="3600" b="1" dirty="0" smtClean="0">
              <a:latin typeface="Garamond" panose="02020404030301010803" pitchFamily="18" charset="0"/>
              <a:cs typeface="Cambria"/>
            </a:endParaRPr>
          </a:p>
        </p:txBody>
      </p:sp>
      <p:sp>
        <p:nvSpPr>
          <p:cNvPr id="2068" name="Text Box 43"/>
          <p:cNvSpPr txBox="1">
            <a:spLocks noChangeArrowheads="1"/>
          </p:cNvSpPr>
          <p:nvPr/>
        </p:nvSpPr>
        <p:spPr bwMode="auto">
          <a:xfrm>
            <a:off x="25638125" y="7178675"/>
            <a:ext cx="11288713" cy="9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Results</a:t>
            </a:r>
            <a:endParaRPr lang="en-US" altLang="en-US" sz="5400" b="1" dirty="0">
              <a:latin typeface="Garamond" panose="02020404030301010803" pitchFamily="18" charset="0"/>
              <a:cs typeface="Cambria"/>
            </a:endParaRPr>
          </a:p>
        </p:txBody>
      </p:sp>
      <p:sp>
        <p:nvSpPr>
          <p:cNvPr id="29" name="AutoShape 4"/>
          <p:cNvSpPr>
            <a:spLocks noChangeArrowheads="1"/>
          </p:cNvSpPr>
          <p:nvPr/>
        </p:nvSpPr>
        <p:spPr bwMode="auto">
          <a:xfrm>
            <a:off x="683142" y="8319320"/>
            <a:ext cx="12102464" cy="62517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85421" y="7193212"/>
            <a:ext cx="11176821" cy="923330"/>
          </a:xfrm>
          <a:prstGeom prst="rect">
            <a:avLst/>
          </a:prstGeom>
          <a:noFill/>
        </p:spPr>
        <p:txBody>
          <a:bodyPr wrap="square" rtlCol="0">
            <a:spAutoFit/>
          </a:bodyPr>
          <a:lstStyle/>
          <a:p>
            <a:r>
              <a:rPr lang="en-US" sz="5400" b="1" dirty="0">
                <a:latin typeface="Helvetica" pitchFamily="2" charset="0"/>
                <a:cs typeface="Cambria"/>
              </a:rPr>
              <a:t>Abstract</a:t>
            </a:r>
          </a:p>
        </p:txBody>
      </p:sp>
      <p:sp>
        <p:nvSpPr>
          <p:cNvPr id="30" name="AutoShape 4"/>
          <p:cNvSpPr>
            <a:spLocks noChangeArrowheads="1"/>
          </p:cNvSpPr>
          <p:nvPr/>
        </p:nvSpPr>
        <p:spPr bwMode="auto">
          <a:xfrm>
            <a:off x="616423" y="15849600"/>
            <a:ext cx="12023551" cy="493776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5880080"/>
            <a:ext cx="11176821" cy="923330"/>
          </a:xfrm>
          <a:prstGeom prst="rect">
            <a:avLst/>
          </a:prstGeom>
          <a:noFill/>
        </p:spPr>
        <p:txBody>
          <a:bodyPr wrap="square" rtlCol="0">
            <a:spAutoFit/>
          </a:bodyPr>
          <a:lstStyle/>
          <a:p>
            <a:r>
              <a:rPr lang="en-US" sz="5400" b="1" dirty="0">
                <a:latin typeface="Helvetica" pitchFamily="2" charset="0"/>
                <a:cs typeface="Cambria"/>
              </a:rPr>
              <a:t>Research </a:t>
            </a:r>
            <a:r>
              <a:rPr lang="en-US" sz="5400" b="1" dirty="0" smtClean="0">
                <a:latin typeface="Helvetica" pitchFamily="2" charset="0"/>
                <a:cs typeface="Cambria"/>
              </a:rPr>
              <a:t>Questions</a:t>
            </a:r>
            <a:endParaRPr lang="en-US" sz="5400" b="1" dirty="0">
              <a:latin typeface="Garamond" panose="02020404030301010803" pitchFamily="18" charset="0"/>
              <a:cs typeface="Cambria"/>
            </a:endParaRPr>
          </a:p>
        </p:txBody>
      </p:sp>
      <p:sp>
        <p:nvSpPr>
          <p:cNvPr id="32" name="AutoShape 4"/>
          <p:cNvSpPr>
            <a:spLocks noChangeArrowheads="1"/>
          </p:cNvSpPr>
          <p:nvPr/>
        </p:nvSpPr>
        <p:spPr bwMode="auto">
          <a:xfrm>
            <a:off x="496850" y="20909280"/>
            <a:ext cx="12102464" cy="1469040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947045" y="21000719"/>
            <a:ext cx="11288713" cy="9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Introduction</a:t>
            </a:r>
            <a:endParaRPr lang="en-US" altLang="en-US" sz="5400" b="1" dirty="0">
              <a:latin typeface="Garamond" panose="02020404030301010803" pitchFamily="18" charset="0"/>
              <a:cs typeface="Cambria"/>
            </a:endParaRPr>
          </a:p>
        </p:txBody>
      </p:sp>
      <p:sp>
        <p:nvSpPr>
          <p:cNvPr id="34" name="AutoShape 4"/>
          <p:cNvSpPr>
            <a:spLocks noChangeArrowheads="1"/>
          </p:cNvSpPr>
          <p:nvPr/>
        </p:nvSpPr>
        <p:spPr bwMode="auto">
          <a:xfrm>
            <a:off x="37498903" y="6911195"/>
            <a:ext cx="12102464" cy="1216928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7876590" y="7007189"/>
            <a:ext cx="11176821" cy="923330"/>
          </a:xfrm>
          <a:prstGeom prst="rect">
            <a:avLst/>
          </a:prstGeom>
          <a:noFill/>
        </p:spPr>
        <p:txBody>
          <a:bodyPr wrap="square" rtlCol="0">
            <a:spAutoFit/>
          </a:bodyPr>
          <a:lstStyle/>
          <a:p>
            <a:r>
              <a:rPr lang="en-US" sz="5400" b="1" dirty="0">
                <a:latin typeface="Helvetica" pitchFamily="2" charset="0"/>
                <a:cs typeface="Cambria"/>
              </a:rPr>
              <a:t>Discussion</a:t>
            </a:r>
          </a:p>
        </p:txBody>
      </p:sp>
      <p:sp>
        <p:nvSpPr>
          <p:cNvPr id="36" name="AutoShape 4"/>
          <p:cNvSpPr>
            <a:spLocks noChangeArrowheads="1"/>
          </p:cNvSpPr>
          <p:nvPr/>
        </p:nvSpPr>
        <p:spPr bwMode="auto">
          <a:xfrm>
            <a:off x="37679436" y="19598641"/>
            <a:ext cx="12338244" cy="792479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7889361" y="19411736"/>
            <a:ext cx="11724777" cy="9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Conclusions</a:t>
            </a:r>
          </a:p>
        </p:txBody>
      </p:sp>
      <p:sp>
        <p:nvSpPr>
          <p:cNvPr id="40" name="TextBox 39"/>
          <p:cNvSpPr txBox="1"/>
          <p:nvPr/>
        </p:nvSpPr>
        <p:spPr>
          <a:xfrm>
            <a:off x="37693051" y="20237419"/>
            <a:ext cx="12131040" cy="7478970"/>
          </a:xfrm>
          <a:prstGeom prst="rect">
            <a:avLst/>
          </a:prstGeom>
          <a:noFill/>
        </p:spPr>
        <p:txBody>
          <a:bodyPr wrap="square" rtlCol="0">
            <a:spAutoFit/>
          </a:bodyPr>
          <a:lstStyle/>
          <a:p>
            <a:pPr algn="l"/>
            <a:r>
              <a:rPr lang="en-US" sz="2400" dirty="0"/>
              <a:t>The study has established that multispectral hypersectral images can be used to accurately identify environmental characteristics associated with larval sites</a:t>
            </a:r>
            <a:r>
              <a:rPr lang="en-US" sz="2400" dirty="0" smtClean="0"/>
              <a:t>.</a:t>
            </a:r>
            <a:endParaRPr lang="en-US" sz="2400" dirty="0"/>
          </a:p>
          <a:p>
            <a:pPr algn="l"/>
            <a:r>
              <a:rPr lang="en-US" sz="2400" dirty="0"/>
              <a:t> </a:t>
            </a:r>
          </a:p>
          <a:p>
            <a:pPr algn="l"/>
            <a:r>
              <a:rPr lang="en-US" sz="2400" dirty="0"/>
              <a:t>The three genera (</a:t>
            </a:r>
            <a:r>
              <a:rPr lang="en-US" sz="2400" i="1" dirty="0"/>
              <a:t>Aedes</a:t>
            </a:r>
            <a:r>
              <a:rPr lang="en-US" sz="2400" dirty="0"/>
              <a:t> spp., </a:t>
            </a:r>
            <a:r>
              <a:rPr lang="en-US" sz="2400" i="1" dirty="0"/>
              <a:t>Anopheles</a:t>
            </a:r>
            <a:r>
              <a:rPr lang="en-US" sz="2400" dirty="0"/>
              <a:t> spp. and </a:t>
            </a:r>
            <a:r>
              <a:rPr lang="en-US" sz="2400" i="1" dirty="0"/>
              <a:t>Culex</a:t>
            </a:r>
            <a:r>
              <a:rPr lang="en-US" sz="2400" dirty="0"/>
              <a:t> spp.) sampled in this study are of interest because they contain species that can transmit pathogens to humans and cause diseases. The mosquito larva anatomy is divided into three major parts namely the larva </a:t>
            </a:r>
            <a:r>
              <a:rPr lang="en-US" sz="2400" dirty="0" smtClean="0"/>
              <a:t>head, </a:t>
            </a:r>
            <a:r>
              <a:rPr lang="en-US" sz="2400" dirty="0"/>
              <a:t>the </a:t>
            </a:r>
            <a:r>
              <a:rPr lang="en-US" sz="2400" dirty="0" smtClean="0"/>
              <a:t>thorax </a:t>
            </a:r>
            <a:r>
              <a:rPr lang="en-US" sz="2400" dirty="0"/>
              <a:t>and the </a:t>
            </a:r>
            <a:r>
              <a:rPr lang="en-US" sz="2400" dirty="0" smtClean="0"/>
              <a:t>abdomen.</a:t>
            </a:r>
            <a:endParaRPr lang="en-US" sz="2400" dirty="0"/>
          </a:p>
          <a:p>
            <a:pPr algn="l"/>
            <a:r>
              <a:rPr lang="en-US" sz="2400" dirty="0" smtClean="0"/>
              <a:t>The </a:t>
            </a:r>
            <a:r>
              <a:rPr lang="en-US" sz="2400" dirty="0"/>
              <a:t>sampled data shows a total of 5 </a:t>
            </a:r>
            <a:r>
              <a:rPr lang="en-US" sz="2400" i="1" dirty="0"/>
              <a:t>Anopheles</a:t>
            </a:r>
            <a:r>
              <a:rPr lang="en-US" sz="2400" dirty="0"/>
              <a:t> spp</a:t>
            </a:r>
            <a:r>
              <a:rPr lang="en-US" sz="2400" i="1" dirty="0"/>
              <a:t>.</a:t>
            </a:r>
            <a:r>
              <a:rPr lang="en-US" sz="2400" dirty="0"/>
              <a:t>, 90 </a:t>
            </a:r>
            <a:r>
              <a:rPr lang="en-US" sz="2400" i="1" dirty="0"/>
              <a:t>Aedes</a:t>
            </a:r>
            <a:r>
              <a:rPr lang="en-US" sz="2400" dirty="0"/>
              <a:t> spp. and 103 </a:t>
            </a:r>
            <a:r>
              <a:rPr lang="en-US" sz="2400" i="1" dirty="0"/>
              <a:t>Culex</a:t>
            </a:r>
            <a:r>
              <a:rPr lang="en-US" sz="2400" dirty="0"/>
              <a:t> spp. larvae, that is, </a:t>
            </a:r>
            <a:r>
              <a:rPr lang="en-US" sz="2400" i="1" dirty="0"/>
              <a:t>Anopheles</a:t>
            </a:r>
            <a:r>
              <a:rPr lang="en-US" sz="2400" dirty="0"/>
              <a:t> has 3%, </a:t>
            </a:r>
            <a:r>
              <a:rPr lang="en-US" sz="2400" i="1" dirty="0"/>
              <a:t>Aedes</a:t>
            </a:r>
            <a:r>
              <a:rPr lang="en-US" sz="2400" dirty="0"/>
              <a:t> (45%) and </a:t>
            </a:r>
            <a:r>
              <a:rPr lang="en-US" sz="2400" i="1" dirty="0"/>
              <a:t>Culex</a:t>
            </a:r>
            <a:r>
              <a:rPr lang="en-US" sz="2400" dirty="0"/>
              <a:t> (52%) by proportion from the study area. The climatic parameters measured from the breeding sites are water temperature ranging from 27.0 – 28.9</a:t>
            </a:r>
            <a:r>
              <a:rPr lang="en-US" sz="2400" baseline="30000" dirty="0"/>
              <a:t>0</a:t>
            </a:r>
            <a:r>
              <a:rPr lang="en-US" sz="2400" dirty="0"/>
              <a:t>C, air temperature ranging from 28.6 – 30</a:t>
            </a:r>
            <a:r>
              <a:rPr lang="en-US" sz="2400" baseline="30000" dirty="0"/>
              <a:t>0</a:t>
            </a:r>
            <a:r>
              <a:rPr lang="en-US" sz="2400" dirty="0"/>
              <a:t>C and pH range of 7.1 – 7.5. </a:t>
            </a:r>
          </a:p>
          <a:p>
            <a:pPr algn="l"/>
            <a:r>
              <a:rPr lang="en-US" sz="2800" b="1" dirty="0"/>
              <a:t> </a:t>
            </a:r>
            <a:r>
              <a:rPr lang="en-US" sz="3200" b="1" dirty="0"/>
              <a:t>Recommendation</a:t>
            </a:r>
            <a:endParaRPr lang="en-US" sz="3200" dirty="0"/>
          </a:p>
          <a:p>
            <a:pPr algn="l"/>
            <a:r>
              <a:rPr lang="en-US" sz="2400" dirty="0"/>
              <a:t>Adaptive policies should be formulated to reduce unexpected climate-related risk at global, regional or local level. It is therefore recommended to develop effective control strategies that will target the </a:t>
            </a:r>
            <a:r>
              <a:rPr lang="en-US" sz="2400" dirty="0" smtClean="0"/>
              <a:t>vector </a:t>
            </a:r>
            <a:r>
              <a:rPr lang="en-US" sz="2400" dirty="0"/>
              <a:t>species. </a:t>
            </a:r>
          </a:p>
          <a:p>
            <a:pPr algn="l"/>
            <a:r>
              <a:rPr lang="en-US" sz="3200" b="1" dirty="0" smtClean="0"/>
              <a:t>Limitation</a:t>
            </a:r>
            <a:endParaRPr lang="en-US" sz="3200" dirty="0"/>
          </a:p>
          <a:p>
            <a:pPr algn="l"/>
            <a:r>
              <a:rPr lang="en-US" sz="2400" dirty="0"/>
              <a:t>We could not distinguish the gender of the mosquito larvae observed. </a:t>
            </a:r>
          </a:p>
          <a:p>
            <a:pPr algn="l"/>
            <a:endParaRPr lang="en-US" sz="2800" dirty="0"/>
          </a:p>
        </p:txBody>
      </p:sp>
      <p:sp>
        <p:nvSpPr>
          <p:cNvPr id="41" name="TextBox 40"/>
          <p:cNvSpPr txBox="1"/>
          <p:nvPr/>
        </p:nvSpPr>
        <p:spPr>
          <a:xfrm>
            <a:off x="37498903" y="7414211"/>
            <a:ext cx="11665337" cy="12464951"/>
          </a:xfrm>
          <a:prstGeom prst="rect">
            <a:avLst/>
          </a:prstGeom>
          <a:noFill/>
        </p:spPr>
        <p:txBody>
          <a:bodyPr wrap="square" rtlCol="0">
            <a:spAutoFit/>
          </a:bodyPr>
          <a:lstStyle/>
          <a:p>
            <a:pPr algn="l"/>
            <a:endParaRPr lang="en-US" sz="2400" dirty="0" smtClean="0"/>
          </a:p>
          <a:p>
            <a:pPr algn="l">
              <a:lnSpc>
                <a:spcPct val="150000"/>
              </a:lnSpc>
            </a:pPr>
            <a:r>
              <a:rPr lang="en-US" sz="2400" dirty="0"/>
              <a:t>Geospatial </a:t>
            </a:r>
            <a:r>
              <a:rPr lang="en-US" sz="2400" dirty="0" smtClean="0"/>
              <a:t>and hypersectral images </a:t>
            </a:r>
            <a:r>
              <a:rPr lang="en-US" sz="2400" dirty="0"/>
              <a:t>of the study area have been developed to identify environmental characteristics which are related to larval breeding </a:t>
            </a:r>
            <a:r>
              <a:rPr lang="en-US" sz="2400" dirty="0" smtClean="0"/>
              <a:t>locations. </a:t>
            </a:r>
            <a:r>
              <a:rPr lang="en-US" sz="2400" dirty="0"/>
              <a:t>MultiSpec remote sensing image produced from unsupervised land use classification for the study area, on Windows application, identified seven different land use class </a:t>
            </a:r>
            <a:r>
              <a:rPr lang="en-US" sz="2400" dirty="0" smtClean="0"/>
              <a:t>types. </a:t>
            </a:r>
          </a:p>
          <a:p>
            <a:pPr algn="l">
              <a:lnSpc>
                <a:spcPct val="150000"/>
              </a:lnSpc>
            </a:pPr>
            <a:endParaRPr lang="en-US" sz="2400" dirty="0" smtClean="0"/>
          </a:p>
          <a:p>
            <a:pPr algn="l">
              <a:lnSpc>
                <a:spcPct val="150000"/>
              </a:lnSpc>
            </a:pPr>
            <a:r>
              <a:rPr lang="en-US" sz="2400" dirty="0" smtClean="0"/>
              <a:t>A </a:t>
            </a:r>
            <a:r>
              <a:rPr lang="en-US" sz="2400" dirty="0"/>
              <a:t>total of 198 mosquito larvae were sampled. The sampled </a:t>
            </a:r>
            <a:r>
              <a:rPr lang="en-US" sz="2400" dirty="0" smtClean="0"/>
              <a:t>data </a:t>
            </a:r>
            <a:r>
              <a:rPr lang="en-US" sz="2400" dirty="0"/>
              <a:t>shows a total of 5 </a:t>
            </a:r>
            <a:r>
              <a:rPr lang="en-US" sz="2400" i="1" dirty="0"/>
              <a:t>Anopheles</a:t>
            </a:r>
            <a:r>
              <a:rPr lang="en-US" sz="2400" dirty="0"/>
              <a:t> spp</a:t>
            </a:r>
            <a:r>
              <a:rPr lang="en-US" sz="2400" i="1" dirty="0"/>
              <a:t>.</a:t>
            </a:r>
            <a:r>
              <a:rPr lang="en-US" sz="2400" dirty="0"/>
              <a:t>, 90 </a:t>
            </a:r>
            <a:r>
              <a:rPr lang="en-US" sz="2400" i="1" dirty="0"/>
              <a:t>Aedes</a:t>
            </a:r>
            <a:r>
              <a:rPr lang="en-US" sz="2400" dirty="0"/>
              <a:t> spp. and 103 </a:t>
            </a:r>
            <a:r>
              <a:rPr lang="en-US" sz="2400" i="1" dirty="0"/>
              <a:t>Culex</a:t>
            </a:r>
            <a:r>
              <a:rPr lang="en-US" sz="2400" dirty="0"/>
              <a:t> spp. larvae, that is, </a:t>
            </a:r>
            <a:r>
              <a:rPr lang="en-US" sz="2400" i="1" dirty="0"/>
              <a:t>Anopheles</a:t>
            </a:r>
            <a:r>
              <a:rPr lang="en-US" sz="2400" dirty="0"/>
              <a:t> has 3%, </a:t>
            </a:r>
            <a:r>
              <a:rPr lang="en-US" sz="2400" i="1" dirty="0"/>
              <a:t>Aedes</a:t>
            </a:r>
            <a:r>
              <a:rPr lang="en-US" sz="2400" dirty="0"/>
              <a:t> (45%) and </a:t>
            </a:r>
            <a:r>
              <a:rPr lang="en-US" sz="2400" i="1" dirty="0"/>
              <a:t>Culex</a:t>
            </a:r>
            <a:r>
              <a:rPr lang="en-US" sz="2400" dirty="0"/>
              <a:t> (52%) by proportion. Therefore, </a:t>
            </a:r>
            <a:r>
              <a:rPr lang="en-US" sz="2400" i="1" dirty="0"/>
              <a:t>Culex</a:t>
            </a:r>
            <a:r>
              <a:rPr lang="en-US" sz="2400" dirty="0"/>
              <a:t> spp. is the most abundant in the study area. This result is in agreement with </a:t>
            </a:r>
            <a:r>
              <a:rPr lang="en-US" sz="2400" dirty="0" err="1"/>
              <a:t>Afolabi</a:t>
            </a:r>
            <a:r>
              <a:rPr lang="en-US" sz="2400" dirty="0"/>
              <a:t> </a:t>
            </a:r>
            <a:r>
              <a:rPr lang="en-US" sz="2400" i="1" dirty="0"/>
              <a:t>et al.</a:t>
            </a:r>
            <a:r>
              <a:rPr lang="en-US" sz="2400" dirty="0"/>
              <a:t> (2019).</a:t>
            </a:r>
          </a:p>
          <a:p>
            <a:pPr algn="l">
              <a:lnSpc>
                <a:spcPct val="150000"/>
              </a:lnSpc>
            </a:pPr>
            <a:endParaRPr lang="en-US" sz="2400" dirty="0" smtClean="0"/>
          </a:p>
          <a:p>
            <a:pPr algn="l">
              <a:lnSpc>
                <a:spcPct val="150000"/>
              </a:lnSpc>
            </a:pPr>
            <a:r>
              <a:rPr lang="en-US" sz="2400" dirty="0"/>
              <a:t>The climatic parameters measured from the breeding sites are water temperature ranging from 27.0 – 28.9</a:t>
            </a:r>
            <a:r>
              <a:rPr lang="en-US" sz="2400" baseline="30000" dirty="0"/>
              <a:t>0</a:t>
            </a:r>
            <a:r>
              <a:rPr lang="en-US" sz="2400" dirty="0"/>
              <a:t>C, air temperature ranging from 28.6 – 30</a:t>
            </a:r>
            <a:r>
              <a:rPr lang="en-US" sz="2400" baseline="30000" dirty="0"/>
              <a:t>0</a:t>
            </a:r>
            <a:r>
              <a:rPr lang="en-US" sz="2400" dirty="0"/>
              <a:t>C and pH range of 7.1 – 7.5. These readings relatively fall within the values obtained by </a:t>
            </a:r>
            <a:r>
              <a:rPr lang="en-US" sz="2400" dirty="0" err="1"/>
              <a:t>Afolabi</a:t>
            </a:r>
            <a:r>
              <a:rPr lang="en-US" sz="2400" dirty="0"/>
              <a:t> et al. (2019</a:t>
            </a:r>
            <a:r>
              <a:rPr lang="en-US" sz="2400" dirty="0" smtClean="0"/>
              <a:t>).</a:t>
            </a:r>
            <a:endParaRPr lang="en-US" sz="2400" dirty="0"/>
          </a:p>
          <a:p>
            <a:pPr algn="l">
              <a:lnSpc>
                <a:spcPct val="150000"/>
              </a:lnSpc>
            </a:pPr>
            <a:endParaRPr lang="en-US" sz="2400" dirty="0"/>
          </a:p>
          <a:p>
            <a:pPr algn="l">
              <a:lnSpc>
                <a:spcPct val="150000"/>
              </a:lnSpc>
            </a:pPr>
            <a:r>
              <a:rPr lang="en-US" sz="2400" dirty="0"/>
              <a:t>The findings of the unsupervised land use classification shows that the classification process identified seven land use types namely: Built-up areas, vegetation, light forest, water bodies, impervious surfaces, farmlands and open surface. The breeding sites were all located in the built-up areas. </a:t>
            </a:r>
          </a:p>
          <a:p>
            <a:pPr algn="l">
              <a:lnSpc>
                <a:spcPct val="150000"/>
              </a:lnSpc>
            </a:pPr>
            <a:r>
              <a:rPr lang="en-US" sz="2400" dirty="0" smtClean="0"/>
              <a:t>.</a:t>
            </a:r>
            <a:endParaRPr lang="en-US" sz="2400" dirty="0"/>
          </a:p>
          <a:p>
            <a:pPr lvl="1" algn="l"/>
            <a:endParaRPr lang="en-US" sz="2400" dirty="0">
              <a:latin typeface="Garamond" panose="02020404030301010803" pitchFamily="18" charset="0"/>
            </a:endParaRPr>
          </a:p>
        </p:txBody>
      </p:sp>
      <p:sp>
        <p:nvSpPr>
          <p:cNvPr id="43" name="TextBox 42"/>
          <p:cNvSpPr txBox="1"/>
          <p:nvPr/>
        </p:nvSpPr>
        <p:spPr>
          <a:xfrm>
            <a:off x="947045" y="16733520"/>
            <a:ext cx="11482924" cy="3662541"/>
          </a:xfrm>
          <a:prstGeom prst="rect">
            <a:avLst/>
          </a:prstGeom>
          <a:noFill/>
        </p:spPr>
        <p:txBody>
          <a:bodyPr wrap="square" rtlCol="0">
            <a:spAutoFit/>
          </a:bodyPr>
          <a:lstStyle/>
          <a:p>
            <a:pPr lvl="0" algn="l"/>
            <a:r>
              <a:rPr lang="en-US" sz="2800" dirty="0" smtClean="0"/>
              <a:t>i) What </a:t>
            </a:r>
            <a:r>
              <a:rPr lang="en-US" sz="2800" dirty="0"/>
              <a:t>are the hyper spectral images of the mosquito larvae development sites</a:t>
            </a:r>
            <a:r>
              <a:rPr lang="en-US" sz="2800" dirty="0" smtClean="0"/>
              <a:t>?</a:t>
            </a:r>
            <a:endParaRPr lang="en-US" sz="2800" dirty="0"/>
          </a:p>
          <a:p>
            <a:pPr lvl="0" algn="l"/>
            <a:r>
              <a:rPr lang="en-US" sz="2800" dirty="0" smtClean="0"/>
              <a:t>ii) What </a:t>
            </a:r>
            <a:r>
              <a:rPr lang="en-US" sz="2800" dirty="0"/>
              <a:t>are the key morphological features that distinguish those larval species that are found in the study area?</a:t>
            </a:r>
          </a:p>
          <a:p>
            <a:pPr lvl="0" algn="l"/>
            <a:r>
              <a:rPr lang="en-US" sz="2800" dirty="0" smtClean="0"/>
              <a:t>iii) What </a:t>
            </a:r>
            <a:r>
              <a:rPr lang="en-US" sz="2800" dirty="0"/>
              <a:t>are the climatic parameters that are </a:t>
            </a:r>
            <a:r>
              <a:rPr lang="en-US" sz="2800" dirty="0" err="1"/>
              <a:t>favourable</a:t>
            </a:r>
            <a:r>
              <a:rPr lang="en-US" sz="2800" dirty="0"/>
              <a:t> for breeding mosquito larvae in the study area?</a:t>
            </a:r>
          </a:p>
          <a:p>
            <a:pPr lvl="0" algn="l"/>
            <a:r>
              <a:rPr lang="en-US" sz="2800" dirty="0" smtClean="0"/>
              <a:t>iv) What </a:t>
            </a:r>
            <a:r>
              <a:rPr lang="en-US" sz="2800" dirty="0"/>
              <a:t>are the land use types in the study area?</a:t>
            </a:r>
          </a:p>
          <a:p>
            <a:pPr lvl="0" algn="l"/>
            <a:endParaRPr lang="en-US" sz="3600" dirty="0">
              <a:latin typeface="Garamond" panose="02020404030301010803" pitchFamily="18" charset="0"/>
            </a:endParaRPr>
          </a:p>
        </p:txBody>
      </p:sp>
      <p:sp>
        <p:nvSpPr>
          <p:cNvPr id="45" name="TextBox 44"/>
          <p:cNvSpPr txBox="1"/>
          <p:nvPr/>
        </p:nvSpPr>
        <p:spPr>
          <a:xfrm>
            <a:off x="530791" y="21701760"/>
            <a:ext cx="11844090" cy="5447645"/>
          </a:xfrm>
          <a:prstGeom prst="rect">
            <a:avLst/>
          </a:prstGeom>
          <a:noFill/>
        </p:spPr>
        <p:txBody>
          <a:bodyPr wrap="square" rtlCol="0">
            <a:spAutoFit/>
          </a:bodyPr>
          <a:lstStyle/>
          <a:p>
            <a:pPr marL="1028700" lvl="1" indent="-571500" algn="l">
              <a:buFont typeface="Arial" panose="020B0604020202020204" pitchFamily="34" charset="0"/>
              <a:buChar char="•"/>
            </a:pPr>
            <a:endParaRPr lang="en-US" sz="3000" dirty="0" smtClean="0">
              <a:latin typeface="Garamond" panose="02020404030301010803" pitchFamily="18" charset="0"/>
            </a:endParaRPr>
          </a:p>
          <a:p>
            <a:pPr marL="1028700" lvl="1" indent="-571500" algn="l">
              <a:buFont typeface="Arial" panose="020B0604020202020204" pitchFamily="34" charset="0"/>
              <a:buChar char="•"/>
            </a:pPr>
            <a:endParaRPr lang="en-US" sz="30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buFont typeface="Arial" panose="020B0604020202020204" pitchFamily="34" charset="0"/>
              <a:buChar char="•"/>
            </a:pPr>
            <a:endParaRPr lang="en-US" sz="3200" dirty="0" smtClean="0">
              <a:latin typeface="Garamond" panose="02020404030301010803" pitchFamily="18" charset="0"/>
            </a:endParaRPr>
          </a:p>
          <a:p>
            <a:pPr marL="1028700" lvl="1" indent="-571500" algn="l"/>
            <a:r>
              <a:rPr lang="en-US" sz="3200" dirty="0" smtClean="0">
                <a:latin typeface="Garamond" panose="02020404030301010803" pitchFamily="18" charset="0"/>
              </a:rPr>
              <a:t> </a:t>
            </a:r>
            <a:endParaRPr lang="en-US" sz="3200" dirty="0">
              <a:latin typeface="Garamond" panose="02020404030301010803" pitchFamily="18" charset="0"/>
            </a:endParaRPr>
          </a:p>
        </p:txBody>
      </p:sp>
      <p:pic>
        <p:nvPicPr>
          <p:cNvPr id="5" name="Picture 4"/>
          <p:cNvPicPr>
            <a:picLocks noChangeAspect="1"/>
          </p:cNvPicPr>
          <p:nvPr/>
        </p:nvPicPr>
        <p:blipFill>
          <a:blip r:embed="rId5"/>
          <a:stretch>
            <a:fillRect/>
          </a:stretch>
        </p:blipFill>
        <p:spPr>
          <a:xfrm>
            <a:off x="40833224" y="4717146"/>
            <a:ext cx="8727256" cy="1515979"/>
          </a:xfrm>
          <a:prstGeom prst="rect">
            <a:avLst/>
          </a:prstGeom>
          <a:ln>
            <a:solidFill>
              <a:srgbClr val="0046D2"/>
            </a:solidFill>
          </a:ln>
        </p:spPr>
      </p:pic>
      <p:pic>
        <p:nvPicPr>
          <p:cNvPr id="39" name="Picture 38" descr="C:\Users\USER\Desktop\St Peters Logo.JPG"/>
          <p:cNvPicPr/>
          <p:nvPr/>
        </p:nvPicPr>
        <p:blipFill>
          <a:blip r:embed="rId6"/>
          <a:srcRect/>
          <a:stretch>
            <a:fillRect/>
          </a:stretch>
        </p:blipFill>
        <p:spPr bwMode="auto">
          <a:xfrm>
            <a:off x="1036320" y="4039658"/>
            <a:ext cx="2573154" cy="2193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 name="TextBox 48"/>
          <p:cNvSpPr txBox="1"/>
          <p:nvPr/>
        </p:nvSpPr>
        <p:spPr>
          <a:xfrm>
            <a:off x="13048161" y="26364575"/>
            <a:ext cx="6314714" cy="1200329"/>
          </a:xfrm>
          <a:prstGeom prst="rect">
            <a:avLst/>
          </a:prstGeom>
          <a:noFill/>
        </p:spPr>
        <p:txBody>
          <a:bodyPr wrap="square" rtlCol="0">
            <a:spAutoFit/>
          </a:bodyPr>
          <a:lstStyle/>
          <a:p>
            <a:pPr algn="l"/>
            <a:r>
              <a:rPr lang="en-US" sz="2400" dirty="0"/>
              <a:t>Figure 1: Geographical map of Akure city, Nigeria showing the location of the study area </a:t>
            </a:r>
            <a:r>
              <a:rPr lang="en-US" sz="2400" dirty="0" smtClean="0"/>
              <a:t>– SPUSSA.</a:t>
            </a:r>
            <a:endParaRPr lang="en-US" sz="2400" dirty="0"/>
          </a:p>
        </p:txBody>
      </p:sp>
      <p:sp>
        <p:nvSpPr>
          <p:cNvPr id="58" name="TextBox 57"/>
          <p:cNvSpPr txBox="1"/>
          <p:nvPr/>
        </p:nvSpPr>
        <p:spPr>
          <a:xfrm>
            <a:off x="2103120" y="8382000"/>
            <a:ext cx="9448800" cy="584775"/>
          </a:xfrm>
          <a:prstGeom prst="rect">
            <a:avLst/>
          </a:prstGeom>
          <a:noFill/>
        </p:spPr>
        <p:txBody>
          <a:bodyPr wrap="square" rtlCol="0">
            <a:spAutoFit/>
          </a:bodyPr>
          <a:lstStyle/>
          <a:p>
            <a:endParaRPr lang="en-US" sz="3200" dirty="0"/>
          </a:p>
        </p:txBody>
      </p:sp>
      <p:sp>
        <p:nvSpPr>
          <p:cNvPr id="59" name="TextBox 58"/>
          <p:cNvSpPr txBox="1"/>
          <p:nvPr/>
        </p:nvSpPr>
        <p:spPr>
          <a:xfrm>
            <a:off x="37876590" y="28898510"/>
            <a:ext cx="11444502" cy="4401205"/>
          </a:xfrm>
          <a:prstGeom prst="rect">
            <a:avLst/>
          </a:prstGeom>
          <a:noFill/>
        </p:spPr>
        <p:txBody>
          <a:bodyPr wrap="square" rtlCol="0">
            <a:spAutoFit/>
          </a:bodyPr>
          <a:lstStyle/>
          <a:p>
            <a:r>
              <a:rPr lang="en-US" sz="2800" b="1" dirty="0"/>
              <a:t> </a:t>
            </a:r>
            <a:endParaRPr lang="en-US" sz="2800" dirty="0"/>
          </a:p>
          <a:p>
            <a:pPr lvl="0" algn="l"/>
            <a:r>
              <a:rPr lang="en-US" sz="2800" dirty="0" err="1"/>
              <a:t>Afolabi</a:t>
            </a:r>
            <a:r>
              <a:rPr lang="en-US" sz="2800" dirty="0"/>
              <a:t>, O. J., </a:t>
            </a:r>
            <a:r>
              <a:rPr lang="en-US" sz="2800" dirty="0" err="1"/>
              <a:t>Akinneye</a:t>
            </a:r>
            <a:r>
              <a:rPr lang="en-US" sz="2800" dirty="0"/>
              <a:t>, J. O. &amp; </a:t>
            </a:r>
            <a:r>
              <a:rPr lang="en-US" sz="2800" dirty="0" err="1"/>
              <a:t>Igiekhume</a:t>
            </a:r>
            <a:r>
              <a:rPr lang="en-US" sz="2800" dirty="0"/>
              <a:t>, A.M.A. (2019). Identification, </a:t>
            </a:r>
            <a:r>
              <a:rPr lang="en-US" sz="2800" dirty="0" smtClean="0"/>
              <a:t>abundance and </a:t>
            </a:r>
            <a:r>
              <a:rPr lang="en-US" sz="2800" dirty="0"/>
              <a:t>diversity of Mosquitoes in Akure South local Government Area, </a:t>
            </a:r>
            <a:r>
              <a:rPr lang="en-US" sz="2800" dirty="0" err="1"/>
              <a:t>Ondo</a:t>
            </a:r>
            <a:r>
              <a:rPr lang="en-US" sz="2800" dirty="0"/>
              <a:t> State, Nigeria. </a:t>
            </a:r>
            <a:r>
              <a:rPr lang="en-US" sz="2800" i="1" dirty="0"/>
              <a:t>Journal of Basic and Applied Zoology</a:t>
            </a:r>
            <a:r>
              <a:rPr lang="en-US" sz="2800" dirty="0"/>
              <a:t>, </a:t>
            </a:r>
            <a:r>
              <a:rPr lang="en-US" sz="2800" i="1" dirty="0"/>
              <a:t>80</a:t>
            </a:r>
            <a:r>
              <a:rPr lang="en-US" sz="2800" dirty="0"/>
              <a:t>(39), 1 – 7.</a:t>
            </a:r>
          </a:p>
          <a:p>
            <a:pPr lvl="0" algn="l"/>
            <a:r>
              <a:rPr lang="en-US" sz="2800" dirty="0" smtClean="0"/>
              <a:t>.</a:t>
            </a:r>
          </a:p>
          <a:p>
            <a:pPr lvl="0" algn="l"/>
            <a:r>
              <a:rPr lang="en-US" sz="2800" dirty="0"/>
              <a:t> </a:t>
            </a:r>
            <a:r>
              <a:rPr lang="en-US" sz="2800" dirty="0" err="1"/>
              <a:t>Bai</a:t>
            </a:r>
            <a:r>
              <a:rPr lang="en-US" sz="2800" dirty="0"/>
              <a:t>, L., Morton, L.C., &amp; Liu, Q. (2013). Climatic change and Mosquito-borne </a:t>
            </a:r>
            <a:r>
              <a:rPr lang="en-US" sz="2800" dirty="0" smtClean="0"/>
              <a:t>diseases in </a:t>
            </a:r>
            <a:r>
              <a:rPr lang="en-US" sz="2800" dirty="0"/>
              <a:t>China</a:t>
            </a:r>
            <a:r>
              <a:rPr lang="en-US" sz="2800" dirty="0" smtClean="0"/>
              <a:t>: A </a:t>
            </a:r>
            <a:r>
              <a:rPr lang="en-US" sz="2800" dirty="0"/>
              <a:t>review. </a:t>
            </a:r>
            <a:r>
              <a:rPr lang="en-US" sz="2800" i="1" dirty="0"/>
              <a:t>Globalization and Health, 9</a:t>
            </a:r>
            <a:r>
              <a:rPr lang="en-US" sz="2800" dirty="0"/>
              <a:t>(10), 1-22.</a:t>
            </a:r>
          </a:p>
          <a:p>
            <a:pPr lvl="0" algn="l"/>
            <a:endParaRPr lang="en-US" sz="2800" dirty="0"/>
          </a:p>
        </p:txBody>
      </p:sp>
      <p:sp>
        <p:nvSpPr>
          <p:cNvPr id="60" name="TextBox 59"/>
          <p:cNvSpPr txBox="1"/>
          <p:nvPr/>
        </p:nvSpPr>
        <p:spPr>
          <a:xfrm>
            <a:off x="787400" y="8260080"/>
            <a:ext cx="11998206" cy="6863417"/>
          </a:xfrm>
          <a:prstGeom prst="rect">
            <a:avLst/>
          </a:prstGeom>
          <a:noFill/>
        </p:spPr>
        <p:txBody>
          <a:bodyPr wrap="square" rtlCol="0">
            <a:spAutoFit/>
          </a:bodyPr>
          <a:lstStyle/>
          <a:p>
            <a:pPr algn="just"/>
            <a:r>
              <a:rPr lang="en-US" sz="2000" dirty="0"/>
              <a:t>Remote Sensing technology and geospatial distribution of mosquito larvae were applied to identify morphological features with respect to larval development sites for malaria control in ‘SPUSSA’ community, Akure, Nigeria. The objectives are to carry out land use classification, locate breeding sites, collect samples of larvae, identify different parts of mosquito larva, and assess </a:t>
            </a:r>
            <a:r>
              <a:rPr lang="en-US" sz="2000" dirty="0" err="1"/>
              <a:t>physico</a:t>
            </a:r>
            <a:r>
              <a:rPr lang="en-US" sz="2000" dirty="0"/>
              <a:t>-chemical </a:t>
            </a:r>
            <a:r>
              <a:rPr lang="en-US" sz="2000" dirty="0" smtClean="0"/>
              <a:t> properties </a:t>
            </a:r>
            <a:r>
              <a:rPr lang="en-US" sz="2000" dirty="0"/>
              <a:t>of the habitat. </a:t>
            </a:r>
            <a:r>
              <a:rPr lang="en-US" sz="2000" dirty="0" smtClean="0"/>
              <a:t>Larval </a:t>
            </a:r>
            <a:r>
              <a:rPr lang="en-US" sz="2000" dirty="0"/>
              <a:t>survey was carried out in nine breeding sites. Three sites from the Girls’ hostels, two from the Boy’s hostels, while four are within the Staff Quarters. The larvae collection was done within six weeks. Various parts were identified and photographed using the micro-clip on lens attached to an android camera phone with installed GLOBE Observer app. Landsat 8 was acquired from USGS Earth Explorer for the study area. MultiSpec software was used to carry out unsupervised land use classification for the study area. </a:t>
            </a:r>
            <a:r>
              <a:rPr lang="en-US" sz="2000" dirty="0" smtClean="0"/>
              <a:t>The </a:t>
            </a:r>
            <a:r>
              <a:rPr lang="en-US" sz="2000" dirty="0"/>
              <a:t>study identified seven different land use class types. The results also reveal that morphological features of mosquito larvae are divided into three main parts – head, thorax and abdominal segments. Three larvae genera were identified which are </a:t>
            </a:r>
            <a:r>
              <a:rPr lang="en-US" sz="2000" i="1" dirty="0"/>
              <a:t>Aedes,</a:t>
            </a:r>
            <a:r>
              <a:rPr lang="en-US" sz="2000" dirty="0"/>
              <a:t> </a:t>
            </a:r>
            <a:r>
              <a:rPr lang="en-US" sz="2000" i="1" dirty="0"/>
              <a:t>Culex</a:t>
            </a:r>
            <a:r>
              <a:rPr lang="en-US" sz="2000" dirty="0"/>
              <a:t> and </a:t>
            </a:r>
            <a:r>
              <a:rPr lang="en-US" sz="2000" i="1" dirty="0"/>
              <a:t>Anopheles</a:t>
            </a:r>
            <a:r>
              <a:rPr lang="en-US" sz="2000" dirty="0"/>
              <a:t> species. Other important features studied and identified include siphon, anal segment, </a:t>
            </a:r>
            <a:r>
              <a:rPr lang="en-US" sz="2000" dirty="0" err="1"/>
              <a:t>pecten</a:t>
            </a:r>
            <a:r>
              <a:rPr lang="en-US" sz="2000" dirty="0"/>
              <a:t>, saddle, caudal hair and anal brush. A total of 198 mosquito larvae were sampled. The data shows a total of 5 </a:t>
            </a:r>
            <a:r>
              <a:rPr lang="en-US" sz="2000" i="1" dirty="0"/>
              <a:t>Anopheles</a:t>
            </a:r>
            <a:r>
              <a:rPr lang="en-US" sz="2000" dirty="0"/>
              <a:t> (3%), 90 </a:t>
            </a:r>
            <a:r>
              <a:rPr lang="en-US" sz="2000" i="1" dirty="0"/>
              <a:t>Aedes</a:t>
            </a:r>
            <a:r>
              <a:rPr lang="en-US" sz="2000" dirty="0"/>
              <a:t> (45%) and 103 </a:t>
            </a:r>
            <a:r>
              <a:rPr lang="en-US" sz="2000" i="1" dirty="0"/>
              <a:t>Culex </a:t>
            </a:r>
            <a:r>
              <a:rPr lang="en-US" sz="2000" dirty="0"/>
              <a:t>(52%) larvae by proportion. Hence, </a:t>
            </a:r>
            <a:r>
              <a:rPr lang="en-US" sz="2000" i="1" dirty="0"/>
              <a:t>Culex</a:t>
            </a:r>
            <a:r>
              <a:rPr lang="en-US" sz="2000" dirty="0"/>
              <a:t> is the most abundant. Certain climatic parameters contributed to the survival of these larvae. The parameters measured from the sites are water temperature ranging from 27.0 – 28.9</a:t>
            </a:r>
            <a:r>
              <a:rPr lang="en-US" sz="2000" baseline="30000" dirty="0"/>
              <a:t>0</a:t>
            </a:r>
            <a:r>
              <a:rPr lang="en-US" sz="2000" dirty="0"/>
              <a:t>C, air temperature ranging from 28.6 – 30</a:t>
            </a:r>
            <a:r>
              <a:rPr lang="en-US" sz="2000" baseline="30000" dirty="0"/>
              <a:t>0</a:t>
            </a:r>
            <a:r>
              <a:rPr lang="en-US" sz="2000" dirty="0"/>
              <a:t>C and pH ranging from 7.1 – 7.5. It is necessary to develop control strategies that will target the vector species. Therefore, effective vector control </a:t>
            </a:r>
            <a:r>
              <a:rPr lang="en-US" sz="2000" dirty="0" err="1"/>
              <a:t>programmes</a:t>
            </a:r>
            <a:r>
              <a:rPr lang="en-US" sz="2000" dirty="0"/>
              <a:t> on human activities that encourage mosquito breeding are recommended</a:t>
            </a:r>
            <a:r>
              <a:rPr lang="en-US" sz="2000" dirty="0" smtClean="0"/>
              <a:t>. </a:t>
            </a:r>
            <a:r>
              <a:rPr lang="en-US" sz="2000" dirty="0"/>
              <a:t> </a:t>
            </a:r>
          </a:p>
          <a:p>
            <a:pPr algn="just"/>
            <a:r>
              <a:rPr lang="en-US" sz="2000" b="1" dirty="0"/>
              <a:t>Keywords: </a:t>
            </a:r>
            <a:r>
              <a:rPr lang="en-US" sz="2000" i="1" dirty="0"/>
              <a:t>Remote sensing,</a:t>
            </a:r>
            <a:r>
              <a:rPr lang="en-US" sz="2000" b="1" i="1" dirty="0"/>
              <a:t> </a:t>
            </a:r>
            <a:r>
              <a:rPr lang="en-US" sz="2000" i="1" dirty="0"/>
              <a:t>Anopheles, Aedes, Culex, climatic parameters</a:t>
            </a:r>
            <a:endParaRPr lang="en-US" sz="2000" dirty="0"/>
          </a:p>
          <a:p>
            <a:pPr algn="l"/>
            <a:endParaRPr lang="en-US" sz="2000" dirty="0"/>
          </a:p>
        </p:txBody>
      </p:sp>
      <p:sp>
        <p:nvSpPr>
          <p:cNvPr id="62" name="TextBox 61"/>
          <p:cNvSpPr txBox="1"/>
          <p:nvPr/>
        </p:nvSpPr>
        <p:spPr>
          <a:xfrm>
            <a:off x="1036320" y="21945600"/>
            <a:ext cx="11199438" cy="10433625"/>
          </a:xfrm>
          <a:prstGeom prst="rect">
            <a:avLst/>
          </a:prstGeom>
          <a:noFill/>
        </p:spPr>
        <p:txBody>
          <a:bodyPr wrap="square" rtlCol="0">
            <a:spAutoFit/>
          </a:bodyPr>
          <a:lstStyle/>
          <a:p>
            <a:pPr marL="457200" indent="-457200" algn="l">
              <a:buFont typeface="Wingdings" pitchFamily="2" charset="2"/>
              <a:buChar char="§"/>
            </a:pPr>
            <a:r>
              <a:rPr lang="en-US" sz="2800" dirty="0"/>
              <a:t>Remote </a:t>
            </a:r>
            <a:r>
              <a:rPr lang="en-US" sz="2800" dirty="0" smtClean="0"/>
              <a:t>Sensing/GIS </a:t>
            </a:r>
            <a:r>
              <a:rPr lang="en-US" sz="2800" dirty="0"/>
              <a:t>techniques and geospatial distribution of mosquito larvae have been used to identify morphological features of </a:t>
            </a:r>
            <a:r>
              <a:rPr lang="en-US" sz="2800" dirty="0" smtClean="0"/>
              <a:t>the </a:t>
            </a:r>
            <a:r>
              <a:rPr lang="en-US" sz="2800" dirty="0"/>
              <a:t>larvae with respect to their development sites for malaria control </a:t>
            </a:r>
            <a:r>
              <a:rPr lang="en-US" sz="2800" dirty="0" smtClean="0"/>
              <a:t>in SPUSSA </a:t>
            </a:r>
            <a:r>
              <a:rPr lang="en-US" sz="2800" dirty="0"/>
              <a:t>community in Akure, </a:t>
            </a:r>
            <a:r>
              <a:rPr lang="en-US" sz="2800" dirty="0" smtClean="0"/>
              <a:t>Nigeria.</a:t>
            </a:r>
          </a:p>
          <a:p>
            <a:pPr algn="l"/>
            <a:endParaRPr lang="en-US" sz="2800" dirty="0"/>
          </a:p>
          <a:p>
            <a:pPr marL="457200" indent="-457200" algn="l">
              <a:buFont typeface="Wingdings" pitchFamily="2" charset="2"/>
              <a:buChar char="§"/>
            </a:pPr>
            <a:r>
              <a:rPr lang="en-US" sz="2800" dirty="0"/>
              <a:t>Changes in climatic factors such as temperature, rainfall, precipitation, </a:t>
            </a:r>
            <a:r>
              <a:rPr lang="en-US" sz="2800" dirty="0" smtClean="0"/>
              <a:t>and </a:t>
            </a:r>
            <a:r>
              <a:rPr lang="en-US" sz="2800" dirty="0"/>
              <a:t>extreme weather conditions have been attributed to transmission of mosquito-borne diseases (</a:t>
            </a:r>
            <a:r>
              <a:rPr lang="en-US" sz="2800" dirty="0" err="1"/>
              <a:t>Bai</a:t>
            </a:r>
            <a:r>
              <a:rPr lang="en-US" sz="2800" dirty="0"/>
              <a:t>, </a:t>
            </a:r>
            <a:r>
              <a:rPr lang="en-US" sz="2800" dirty="0" err="1"/>
              <a:t>Mortons</a:t>
            </a:r>
            <a:r>
              <a:rPr lang="en-US" sz="2800" dirty="0"/>
              <a:t> &amp; Liu, 2013). Climatic extremes such as </a:t>
            </a:r>
            <a:r>
              <a:rPr lang="en-US" sz="2800" dirty="0" smtClean="0"/>
              <a:t>heat </a:t>
            </a:r>
            <a:r>
              <a:rPr lang="en-US" sz="2800" dirty="0"/>
              <a:t>waves, flash </a:t>
            </a:r>
            <a:r>
              <a:rPr lang="en-US" sz="2800" dirty="0" smtClean="0"/>
              <a:t>floods and </a:t>
            </a:r>
            <a:r>
              <a:rPr lang="en-US" sz="2800" dirty="0"/>
              <a:t>cyclones are highly impacted by changing </a:t>
            </a:r>
            <a:r>
              <a:rPr lang="en-US" sz="2800" dirty="0" smtClean="0"/>
              <a:t>climate.</a:t>
            </a:r>
          </a:p>
          <a:p>
            <a:pPr algn="l"/>
            <a:endParaRPr lang="en-US" sz="2800" dirty="0"/>
          </a:p>
          <a:p>
            <a:pPr marL="457200" indent="-457200" algn="l">
              <a:buFont typeface="Wingdings" pitchFamily="2" charset="2"/>
              <a:buChar char="§"/>
            </a:pPr>
            <a:r>
              <a:rPr lang="en-US" sz="2800" dirty="0" smtClean="0"/>
              <a:t> </a:t>
            </a:r>
            <a:r>
              <a:rPr lang="en-US" sz="2800" dirty="0"/>
              <a:t>St. Peter’s Unity Secondary School, Akure (SPUSSA), Ondo State, Nigeria lies in the tropics where mosquitos breeding sites are naturally found or could be created artificially. The school consists of </a:t>
            </a:r>
            <a:r>
              <a:rPr lang="en-US" sz="2800" dirty="0" smtClean="0"/>
              <a:t>hostels , classroom blocks with </a:t>
            </a:r>
            <a:r>
              <a:rPr lang="en-US" sz="2800" dirty="0"/>
              <a:t>staff quarters</a:t>
            </a:r>
            <a:r>
              <a:rPr lang="en-US" sz="2800" dirty="0" smtClean="0"/>
              <a:t>.</a:t>
            </a:r>
          </a:p>
          <a:p>
            <a:pPr algn="l"/>
            <a:r>
              <a:rPr lang="en-US" sz="2800" dirty="0" smtClean="0"/>
              <a:t> </a:t>
            </a:r>
          </a:p>
          <a:p>
            <a:pPr marL="457200" indent="-457200" algn="l">
              <a:buFont typeface="Wingdings" pitchFamily="2" charset="2"/>
              <a:buChar char="§"/>
            </a:pPr>
            <a:r>
              <a:rPr lang="en-US" sz="2800" dirty="0"/>
              <a:t>The objectives are to carry out land use classification, locate breeding sites, collect samples of larvae, identify different parts of mosquito larva, and assess </a:t>
            </a:r>
            <a:r>
              <a:rPr lang="en-US" sz="2800" dirty="0" err="1"/>
              <a:t>physico</a:t>
            </a:r>
            <a:r>
              <a:rPr lang="en-US" sz="2800" dirty="0"/>
              <a:t>-chemical properties of the habitat. </a:t>
            </a:r>
          </a:p>
          <a:p>
            <a:pPr marL="457200" indent="-457200" algn="l">
              <a:buFont typeface="Wingdings" pitchFamily="2" charset="2"/>
              <a:buChar char="§"/>
            </a:pPr>
            <a:endParaRPr lang="en-US" sz="2800" dirty="0" smtClean="0"/>
          </a:p>
          <a:p>
            <a:pPr marL="457200" indent="-457200" algn="l">
              <a:buFont typeface="Wingdings" pitchFamily="2" charset="2"/>
              <a:buChar char="§"/>
            </a:pPr>
            <a:r>
              <a:rPr lang="en-US" sz="2800" dirty="0"/>
              <a:t>The accurate determination of these morphological features of larvae of various mosquito genera is significant for surveillance and mosquito-borne diseases control </a:t>
            </a:r>
            <a:r>
              <a:rPr lang="en-US" sz="2800" dirty="0" err="1"/>
              <a:t>programmes</a:t>
            </a:r>
            <a:r>
              <a:rPr lang="en-US" sz="2800" dirty="0"/>
              <a:t>. </a:t>
            </a:r>
          </a:p>
        </p:txBody>
      </p:sp>
      <p:sp>
        <p:nvSpPr>
          <p:cNvPr id="68" name="TextBox 67"/>
          <p:cNvSpPr txBox="1"/>
          <p:nvPr/>
        </p:nvSpPr>
        <p:spPr>
          <a:xfrm>
            <a:off x="19240819" y="26364575"/>
            <a:ext cx="5347969" cy="1569660"/>
          </a:xfrm>
          <a:prstGeom prst="rect">
            <a:avLst/>
          </a:prstGeom>
          <a:noFill/>
        </p:spPr>
        <p:txBody>
          <a:bodyPr wrap="square" rtlCol="0">
            <a:spAutoFit/>
          </a:bodyPr>
          <a:lstStyle/>
          <a:p>
            <a:pPr algn="l"/>
            <a:r>
              <a:rPr lang="en-US" sz="2000" dirty="0" smtClean="0"/>
              <a:t> </a:t>
            </a:r>
            <a:r>
              <a:rPr lang="en-US" sz="2400" dirty="0"/>
              <a:t>Figure </a:t>
            </a:r>
            <a:r>
              <a:rPr lang="en-US" sz="2400" dirty="0" smtClean="0"/>
              <a:t>2: </a:t>
            </a:r>
            <a:r>
              <a:rPr lang="en-US" sz="2400" dirty="0"/>
              <a:t>The Print screen of GLOBE Visualization Mosquito Habitat </a:t>
            </a:r>
            <a:r>
              <a:rPr lang="en-US" sz="2400" dirty="0" smtClean="0"/>
              <a:t>Mapper </a:t>
            </a:r>
            <a:r>
              <a:rPr lang="en-US" sz="2400" dirty="0"/>
              <a:t>page of St. Peter’s Unity Secondary School, Akure, Nigeria </a:t>
            </a:r>
          </a:p>
        </p:txBody>
      </p:sp>
      <p:sp>
        <p:nvSpPr>
          <p:cNvPr id="70" name="TextBox 69"/>
          <p:cNvSpPr txBox="1"/>
          <p:nvPr/>
        </p:nvSpPr>
        <p:spPr>
          <a:xfrm>
            <a:off x="12726195" y="32934898"/>
            <a:ext cx="5898689" cy="830997"/>
          </a:xfrm>
          <a:prstGeom prst="rect">
            <a:avLst/>
          </a:prstGeom>
          <a:noFill/>
        </p:spPr>
        <p:txBody>
          <a:bodyPr wrap="square" rtlCol="0">
            <a:spAutoFit/>
          </a:bodyPr>
          <a:lstStyle/>
          <a:p>
            <a:pPr algn="l"/>
            <a:r>
              <a:rPr lang="en-US" sz="2000" dirty="0" smtClean="0"/>
              <a:t> </a:t>
            </a:r>
            <a:r>
              <a:rPr lang="en-US" sz="2400" dirty="0"/>
              <a:t>Figure </a:t>
            </a:r>
            <a:r>
              <a:rPr lang="en-US" sz="2400" dirty="0" smtClean="0"/>
              <a:t>3: GLOBE students collecting </a:t>
            </a:r>
            <a:r>
              <a:rPr lang="en-US" sz="2400" dirty="0"/>
              <a:t>samples of Larvae from </a:t>
            </a:r>
            <a:r>
              <a:rPr lang="en-US" sz="2400" dirty="0" smtClean="0"/>
              <a:t>site QRT 1.</a:t>
            </a:r>
            <a:endParaRPr lang="en-US" sz="2400" dirty="0"/>
          </a:p>
        </p:txBody>
      </p:sp>
      <p:sp>
        <p:nvSpPr>
          <p:cNvPr id="11" name="Rectangle 4"/>
          <p:cNvSpPr>
            <a:spLocks noChangeArrowheads="1"/>
          </p:cNvSpPr>
          <p:nvPr/>
        </p:nvSpPr>
        <p:spPr bwMode="auto">
          <a:xfrm>
            <a:off x="22080538" y="19364325"/>
            <a:ext cx="5040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6" name="Picture 45"/>
          <p:cNvPicPr/>
          <p:nvPr/>
        </p:nvPicPr>
        <p:blipFill>
          <a:blip r:embed="rId7"/>
          <a:srcRect/>
          <a:stretch>
            <a:fillRect/>
          </a:stretch>
        </p:blipFill>
        <p:spPr bwMode="auto">
          <a:xfrm>
            <a:off x="13048161" y="21704484"/>
            <a:ext cx="5993766" cy="4416592"/>
          </a:xfrm>
          <a:prstGeom prst="rect">
            <a:avLst/>
          </a:prstGeom>
          <a:noFill/>
          <a:ln w="9525">
            <a:noFill/>
            <a:miter lim="800000"/>
            <a:headEnd/>
            <a:tailEnd/>
          </a:ln>
        </p:spPr>
      </p:pic>
      <p:pic>
        <p:nvPicPr>
          <p:cNvPr id="47" name="Picture 46"/>
          <p:cNvPicPr/>
          <p:nvPr/>
        </p:nvPicPr>
        <p:blipFill>
          <a:blip r:embed="rId8"/>
          <a:srcRect/>
          <a:stretch>
            <a:fillRect/>
          </a:stretch>
        </p:blipFill>
        <p:spPr bwMode="auto">
          <a:xfrm>
            <a:off x="19240818" y="21688425"/>
            <a:ext cx="5347970" cy="4416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9" name="TextBox 2058"/>
          <p:cNvSpPr txBox="1"/>
          <p:nvPr/>
        </p:nvSpPr>
        <p:spPr>
          <a:xfrm>
            <a:off x="25882065" y="21993661"/>
            <a:ext cx="11010064" cy="830997"/>
          </a:xfrm>
          <a:prstGeom prst="rect">
            <a:avLst/>
          </a:prstGeom>
          <a:noFill/>
        </p:spPr>
        <p:txBody>
          <a:bodyPr wrap="square" rtlCol="0">
            <a:spAutoFit/>
          </a:bodyPr>
          <a:lstStyle/>
          <a:p>
            <a:pPr algn="l"/>
            <a:r>
              <a:rPr lang="en-US" sz="2400" dirty="0" smtClean="0"/>
              <a:t>Table 1 Some Morphological features of Mosquito genera and their shape description</a:t>
            </a:r>
            <a:endParaRPr lang="en-US" sz="2400" dirty="0"/>
          </a:p>
        </p:txBody>
      </p:sp>
      <p:pic>
        <p:nvPicPr>
          <p:cNvPr id="44" name="Picture 43"/>
          <p:cNvPicPr/>
          <p:nvPr/>
        </p:nvPicPr>
        <p:blipFill>
          <a:blip r:embed="rId9" cstate="print">
            <a:extLst>
              <a:ext uri="{28A0092B-C50C-407E-A947-70E740481C1C}">
                <a14:useLocalDpi xmlns:a14="http://schemas.microsoft.com/office/drawing/2010/main" val="0"/>
              </a:ext>
            </a:extLst>
          </a:blip>
          <a:stretch>
            <a:fillRect/>
          </a:stretch>
        </p:blipFill>
        <p:spPr>
          <a:xfrm>
            <a:off x="13048161" y="28254485"/>
            <a:ext cx="5576723" cy="4519536"/>
          </a:xfrm>
          <a:prstGeom prst="rect">
            <a:avLst/>
          </a:prstGeom>
          <a:ln w="88900" cap="sq" cmpd="thickThin">
            <a:solidFill>
              <a:srgbClr val="000000"/>
            </a:solidFill>
            <a:prstDash val="solid"/>
            <a:miter lim="800000"/>
          </a:ln>
          <a:effectLst>
            <a:innerShdw blurRad="76200">
              <a:srgbClr val="000000"/>
            </a:innerShdw>
          </a:effectLst>
        </p:spPr>
      </p:pic>
      <p:pic>
        <p:nvPicPr>
          <p:cNvPr id="50" name="Picture 49"/>
          <p:cNvPicPr/>
          <p:nvPr/>
        </p:nvPicPr>
        <p:blipFill>
          <a:blip r:embed="rId10"/>
          <a:stretch>
            <a:fillRect/>
          </a:stretch>
        </p:blipFill>
        <p:spPr>
          <a:xfrm>
            <a:off x="19041927" y="28254484"/>
            <a:ext cx="5546861" cy="4519537"/>
          </a:xfrm>
          <a:prstGeom prst="rect">
            <a:avLst/>
          </a:prstGeom>
          <a:ln w="88900" cap="sq" cmpd="thickThin">
            <a:solidFill>
              <a:srgbClr val="000000"/>
            </a:solidFill>
            <a:prstDash val="solid"/>
            <a:miter lim="800000"/>
          </a:ln>
          <a:effectLst>
            <a:innerShdw blurRad="76200">
              <a:srgbClr val="000000"/>
            </a:innerShdw>
          </a:effectLst>
        </p:spPr>
      </p:pic>
      <p:sp>
        <p:nvSpPr>
          <p:cNvPr id="51" name="TextBox 50"/>
          <p:cNvSpPr txBox="1"/>
          <p:nvPr/>
        </p:nvSpPr>
        <p:spPr>
          <a:xfrm>
            <a:off x="18838386" y="32934898"/>
            <a:ext cx="6084093" cy="830997"/>
          </a:xfrm>
          <a:prstGeom prst="rect">
            <a:avLst/>
          </a:prstGeom>
          <a:noFill/>
        </p:spPr>
        <p:txBody>
          <a:bodyPr wrap="square" rtlCol="0">
            <a:spAutoFit/>
          </a:bodyPr>
          <a:lstStyle/>
          <a:p>
            <a:pPr algn="l"/>
            <a:r>
              <a:rPr lang="en-US" sz="2000" dirty="0" smtClean="0"/>
              <a:t> </a:t>
            </a:r>
            <a:r>
              <a:rPr lang="en-US" sz="2400" dirty="0"/>
              <a:t>Figure 4</a:t>
            </a:r>
            <a:r>
              <a:rPr lang="en-US" sz="2400" dirty="0" smtClean="0"/>
              <a:t>: </a:t>
            </a:r>
            <a:r>
              <a:rPr lang="en-US" sz="2400" dirty="0"/>
              <a:t>Students of </a:t>
            </a:r>
            <a:r>
              <a:rPr lang="en-US" sz="2400" dirty="0" smtClean="0"/>
              <a:t>GLOBE capturing entomological features of Mosquito Larvae.</a:t>
            </a:r>
            <a:endParaRPr lang="en-US" sz="2400" dirty="0"/>
          </a:p>
        </p:txBody>
      </p:sp>
      <p:pic>
        <p:nvPicPr>
          <p:cNvPr id="52" name="Picture 51" descr="C:\Users\USER\Desktop\map imagery of mosquito sites\IMG-20220224-WA0001.jpg"/>
          <p:cNvPicPr/>
          <p:nvPr/>
        </p:nvPicPr>
        <p:blipFill>
          <a:blip r:embed="rId11">
            <a:extLst>
              <a:ext uri="{28A0092B-C50C-407E-A947-70E740481C1C}">
                <a14:useLocalDpi xmlns:a14="http://schemas.microsoft.com/office/drawing/2010/main" val="0"/>
              </a:ext>
            </a:extLst>
          </a:blip>
          <a:srcRect/>
          <a:stretch>
            <a:fillRect/>
          </a:stretch>
        </p:blipFill>
        <p:spPr bwMode="auto">
          <a:xfrm>
            <a:off x="25638125" y="9024156"/>
            <a:ext cx="5748973" cy="4326255"/>
          </a:xfrm>
          <a:prstGeom prst="rect">
            <a:avLst/>
          </a:prstGeom>
          <a:ln w="88900" cap="sq" cmpd="thickThin">
            <a:solidFill>
              <a:srgbClr val="000000"/>
            </a:solidFill>
            <a:prstDash val="solid"/>
            <a:miter lim="800000"/>
          </a:ln>
          <a:effectLst>
            <a:innerShdw blurRad="76200">
              <a:srgbClr val="000000"/>
            </a:innerShdw>
          </a:effectLst>
        </p:spPr>
      </p:pic>
      <p:pic>
        <p:nvPicPr>
          <p:cNvPr id="53" name="Picture 52"/>
          <p:cNvPicPr/>
          <p:nvPr/>
        </p:nvPicPr>
        <p:blipFill>
          <a:blip r:embed="rId12"/>
          <a:stretch>
            <a:fillRect/>
          </a:stretch>
        </p:blipFill>
        <p:spPr>
          <a:xfrm>
            <a:off x="31634430" y="8990797"/>
            <a:ext cx="5519901" cy="4359614"/>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1519893" y="13432221"/>
            <a:ext cx="5748973" cy="707886"/>
          </a:xfrm>
          <a:prstGeom prst="rect">
            <a:avLst/>
          </a:prstGeom>
          <a:noFill/>
        </p:spPr>
        <p:txBody>
          <a:bodyPr wrap="square" rtlCol="0">
            <a:spAutoFit/>
          </a:bodyPr>
          <a:lstStyle/>
          <a:p>
            <a:pPr algn="l"/>
            <a:r>
              <a:rPr lang="en-US" sz="2000" dirty="0" smtClean="0"/>
              <a:t>Figure 5: Unsupervised classification of the study area showing different class types</a:t>
            </a:r>
            <a:endParaRPr lang="en-US" sz="2000" dirty="0"/>
          </a:p>
        </p:txBody>
      </p:sp>
      <p:sp>
        <p:nvSpPr>
          <p:cNvPr id="54" name="TextBox 53"/>
          <p:cNvSpPr txBox="1"/>
          <p:nvPr/>
        </p:nvSpPr>
        <p:spPr>
          <a:xfrm>
            <a:off x="25638124" y="13493347"/>
            <a:ext cx="5748973" cy="707886"/>
          </a:xfrm>
          <a:prstGeom prst="rect">
            <a:avLst/>
          </a:prstGeom>
          <a:noFill/>
        </p:spPr>
        <p:txBody>
          <a:bodyPr wrap="square" rtlCol="0">
            <a:spAutoFit/>
          </a:bodyPr>
          <a:lstStyle/>
          <a:p>
            <a:pPr algn="l"/>
            <a:r>
              <a:rPr lang="en-US" sz="2000" dirty="0" smtClean="0"/>
              <a:t>Figure 4: ArcGIS software imagery showing the nine geo-referenced larvae sites</a:t>
            </a:r>
            <a:endParaRPr lang="en-US" sz="2000" dirty="0"/>
          </a:p>
        </p:txBody>
      </p:sp>
      <p:pic>
        <p:nvPicPr>
          <p:cNvPr id="55" name="Picture 54"/>
          <p:cNvPicPr/>
          <p:nvPr/>
        </p:nvPicPr>
        <p:blipFill>
          <a:blip r:embed="rId13"/>
          <a:stretch>
            <a:fillRect/>
          </a:stretch>
        </p:blipFill>
        <p:spPr>
          <a:xfrm>
            <a:off x="25638125" y="14356080"/>
            <a:ext cx="5748972" cy="3962400"/>
          </a:xfrm>
          <a:prstGeom prst="rect">
            <a:avLst/>
          </a:prstGeom>
          <a:ln w="88900" cap="sq" cmpd="thickThin">
            <a:solidFill>
              <a:srgbClr val="000000"/>
            </a:solidFill>
            <a:prstDash val="solid"/>
            <a:miter lim="800000"/>
          </a:ln>
          <a:effectLst>
            <a:innerShdw blurRad="76200">
              <a:srgbClr val="000000"/>
            </a:innerShdw>
          </a:effectLst>
        </p:spPr>
      </p:pic>
      <p:sp>
        <p:nvSpPr>
          <p:cNvPr id="56" name="TextBox 55"/>
          <p:cNvSpPr txBox="1"/>
          <p:nvPr/>
        </p:nvSpPr>
        <p:spPr>
          <a:xfrm>
            <a:off x="25533508" y="18372594"/>
            <a:ext cx="5748973" cy="400110"/>
          </a:xfrm>
          <a:prstGeom prst="rect">
            <a:avLst/>
          </a:prstGeom>
          <a:noFill/>
        </p:spPr>
        <p:txBody>
          <a:bodyPr wrap="square" rtlCol="0">
            <a:spAutoFit/>
          </a:bodyPr>
          <a:lstStyle/>
          <a:p>
            <a:pPr algn="l"/>
            <a:r>
              <a:rPr lang="en-US" sz="2000" dirty="0" smtClean="0"/>
              <a:t>Figure 6: Anatomical parts of a </a:t>
            </a:r>
            <a:r>
              <a:rPr lang="en-US" sz="2000" i="1" dirty="0" smtClean="0"/>
              <a:t>Culex</a:t>
            </a:r>
            <a:r>
              <a:rPr lang="en-US" sz="2000" dirty="0" smtClean="0"/>
              <a:t> spp.</a:t>
            </a:r>
            <a:endParaRPr lang="en-US" sz="2000" dirty="0"/>
          </a:p>
        </p:txBody>
      </p:sp>
      <p:sp>
        <p:nvSpPr>
          <p:cNvPr id="57" name="TextBox 56"/>
          <p:cNvSpPr txBox="1"/>
          <p:nvPr/>
        </p:nvSpPr>
        <p:spPr>
          <a:xfrm>
            <a:off x="31519892" y="18421208"/>
            <a:ext cx="5748973" cy="400110"/>
          </a:xfrm>
          <a:prstGeom prst="rect">
            <a:avLst/>
          </a:prstGeom>
          <a:noFill/>
        </p:spPr>
        <p:txBody>
          <a:bodyPr wrap="square" rtlCol="0">
            <a:spAutoFit/>
          </a:bodyPr>
          <a:lstStyle/>
          <a:p>
            <a:pPr algn="l"/>
            <a:r>
              <a:rPr lang="en-US" sz="2000" dirty="0" smtClean="0"/>
              <a:t>Figure 7: Morphological parts of </a:t>
            </a:r>
            <a:r>
              <a:rPr lang="en-US" sz="2000" i="1" dirty="0" smtClean="0"/>
              <a:t>Aedes </a:t>
            </a:r>
            <a:r>
              <a:rPr lang="en-US" sz="2000" dirty="0" smtClean="0"/>
              <a:t>spp.</a:t>
            </a:r>
            <a:endParaRPr lang="en-US" sz="2000" dirty="0"/>
          </a:p>
        </p:txBody>
      </p:sp>
      <p:pic>
        <p:nvPicPr>
          <p:cNvPr id="61" name="Picture 60"/>
          <p:cNvPicPr/>
          <p:nvPr/>
        </p:nvPicPr>
        <p:blipFill>
          <a:blip r:embed="rId14"/>
          <a:stretch>
            <a:fillRect/>
          </a:stretch>
        </p:blipFill>
        <p:spPr>
          <a:xfrm>
            <a:off x="31634430" y="14356080"/>
            <a:ext cx="5519901" cy="3962400"/>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771231" y="22829839"/>
            <a:ext cx="11383099" cy="707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25573743" y="18813767"/>
            <a:ext cx="9938083" cy="461665"/>
          </a:xfrm>
          <a:prstGeom prst="rect">
            <a:avLst/>
          </a:prstGeom>
          <a:noFill/>
        </p:spPr>
        <p:txBody>
          <a:bodyPr wrap="square" rtlCol="0">
            <a:spAutoFit/>
          </a:bodyPr>
          <a:lstStyle/>
          <a:p>
            <a:pPr algn="l"/>
            <a:r>
              <a:rPr lang="en-US" sz="2400" dirty="0" smtClean="0"/>
              <a:t>Sample of Anopheles, Aedes and Culex larvae</a:t>
            </a:r>
            <a:endParaRPr lang="en-US" sz="2400" dirty="0"/>
          </a:p>
        </p:txBody>
      </p:sp>
      <p:pic>
        <p:nvPicPr>
          <p:cNvPr id="102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73743" y="30261264"/>
            <a:ext cx="5877736" cy="402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451479" y="30261263"/>
            <a:ext cx="5878067" cy="402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15962" y="19251400"/>
            <a:ext cx="5393295" cy="271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462780" y="19275431"/>
            <a:ext cx="5137283" cy="267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8514</TotalTime>
  <Words>1335</Words>
  <Application>Microsoft Office PowerPoint</Application>
  <PresentationFormat>Custom</PresentationFormat>
  <Paragraphs>85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USER</cp:lastModifiedBy>
  <cp:revision>186</cp:revision>
  <dcterms:created xsi:type="dcterms:W3CDTF">2008-12-04T00:20:37Z</dcterms:created>
  <dcterms:modified xsi:type="dcterms:W3CDTF">2022-03-11T16:20:24Z</dcterms:modified>
</cp:coreProperties>
</file>