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8" r:id="rId1"/>
  </p:sldMasterIdLst>
  <p:sldIdLst>
    <p:sldId id="256" r:id="rId2"/>
    <p:sldId id="257" r:id="rId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p:cViewPr>
        <p:scale>
          <a:sx n="125" d="100"/>
          <a:sy n="125" d="100"/>
        </p:scale>
        <p:origin x="9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8454C243-694E-4C98-AA78-8D15ED5A462D}" type="datetimeFigureOut">
              <a:rPr lang="ar-OM" smtClean="0"/>
              <a:t>04/08/1445</a:t>
            </a:fld>
            <a:endParaRPr lang="ar-OM"/>
          </a:p>
        </p:txBody>
      </p:sp>
      <p:sp>
        <p:nvSpPr>
          <p:cNvPr id="5" name="Footer Placeholder 4"/>
          <p:cNvSpPr>
            <a:spLocks noGrp="1"/>
          </p:cNvSpPr>
          <p:nvPr>
            <p:ph type="ftr" sz="quarter" idx="11"/>
          </p:nvPr>
        </p:nvSpPr>
        <p:spPr/>
        <p:txBody>
          <a:bodyPr/>
          <a:lstStyle/>
          <a:p>
            <a:endParaRPr lang="ar-OM"/>
          </a:p>
        </p:txBody>
      </p:sp>
      <p:sp>
        <p:nvSpPr>
          <p:cNvPr id="6" name="Slide Number Placeholder 5"/>
          <p:cNvSpPr>
            <a:spLocks noGrp="1"/>
          </p:cNvSpPr>
          <p:nvPr>
            <p:ph type="sldNum" sz="quarter" idx="12"/>
          </p:nvPr>
        </p:nvSpPr>
        <p:spPr/>
        <p:txBody>
          <a:bodyPr/>
          <a:lstStyle/>
          <a:p>
            <a:fld id="{7799372E-F36C-4124-A1E5-186D91EC61C3}" type="slidenum">
              <a:rPr lang="ar-OM" smtClean="0"/>
              <a:t>‹#›</a:t>
            </a:fld>
            <a:endParaRPr lang="ar-OM"/>
          </a:p>
        </p:txBody>
      </p:sp>
    </p:spTree>
    <p:extLst>
      <p:ext uri="{BB962C8B-B14F-4D97-AF65-F5344CB8AC3E}">
        <p14:creationId xmlns:p14="http://schemas.microsoft.com/office/powerpoint/2010/main" val="1789810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8454C243-694E-4C98-AA78-8D15ED5A462D}" type="datetimeFigureOut">
              <a:rPr lang="ar-OM" smtClean="0"/>
              <a:t>04/08/1445</a:t>
            </a:fld>
            <a:endParaRPr lang="ar-OM"/>
          </a:p>
        </p:txBody>
      </p:sp>
      <p:sp>
        <p:nvSpPr>
          <p:cNvPr id="6" name="Footer Placeholder 5"/>
          <p:cNvSpPr>
            <a:spLocks noGrp="1"/>
          </p:cNvSpPr>
          <p:nvPr>
            <p:ph type="ftr" sz="quarter" idx="11"/>
          </p:nvPr>
        </p:nvSpPr>
        <p:spPr/>
        <p:txBody>
          <a:bodyPr/>
          <a:lstStyle/>
          <a:p>
            <a:endParaRPr lang="ar-OM"/>
          </a:p>
        </p:txBody>
      </p:sp>
      <p:sp>
        <p:nvSpPr>
          <p:cNvPr id="7" name="Slide Number Placeholder 6"/>
          <p:cNvSpPr>
            <a:spLocks noGrp="1"/>
          </p:cNvSpPr>
          <p:nvPr>
            <p:ph type="sldNum" sz="quarter" idx="12"/>
          </p:nvPr>
        </p:nvSpPr>
        <p:spPr/>
        <p:txBody>
          <a:bodyPr/>
          <a:lstStyle/>
          <a:p>
            <a:fld id="{7799372E-F36C-4124-A1E5-186D91EC61C3}" type="slidenum">
              <a:rPr lang="ar-OM" smtClean="0"/>
              <a:t>‹#›</a:t>
            </a:fld>
            <a:endParaRPr lang="ar-OM"/>
          </a:p>
        </p:txBody>
      </p:sp>
    </p:spTree>
    <p:extLst>
      <p:ext uri="{BB962C8B-B14F-4D97-AF65-F5344CB8AC3E}">
        <p14:creationId xmlns:p14="http://schemas.microsoft.com/office/powerpoint/2010/main" val="1799650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8454C243-694E-4C98-AA78-8D15ED5A462D}" type="datetimeFigureOut">
              <a:rPr lang="ar-OM" smtClean="0"/>
              <a:t>04/08/1445</a:t>
            </a:fld>
            <a:endParaRPr lang="ar-OM"/>
          </a:p>
        </p:txBody>
      </p:sp>
      <p:sp>
        <p:nvSpPr>
          <p:cNvPr id="6" name="Footer Placeholder 5"/>
          <p:cNvSpPr>
            <a:spLocks noGrp="1"/>
          </p:cNvSpPr>
          <p:nvPr>
            <p:ph type="ftr" sz="quarter" idx="11"/>
          </p:nvPr>
        </p:nvSpPr>
        <p:spPr/>
        <p:txBody>
          <a:bodyPr/>
          <a:lstStyle/>
          <a:p>
            <a:endParaRPr lang="ar-OM"/>
          </a:p>
        </p:txBody>
      </p:sp>
      <p:sp>
        <p:nvSpPr>
          <p:cNvPr id="7" name="Slide Number Placeholder 6"/>
          <p:cNvSpPr>
            <a:spLocks noGrp="1"/>
          </p:cNvSpPr>
          <p:nvPr>
            <p:ph type="sldNum" sz="quarter" idx="12"/>
          </p:nvPr>
        </p:nvSpPr>
        <p:spPr/>
        <p:txBody>
          <a:bodyPr/>
          <a:lstStyle/>
          <a:p>
            <a:fld id="{7799372E-F36C-4124-A1E5-186D91EC61C3}" type="slidenum">
              <a:rPr lang="ar-OM" smtClean="0"/>
              <a:t>‹#›</a:t>
            </a:fld>
            <a:endParaRPr lang="ar-OM"/>
          </a:p>
        </p:txBody>
      </p:sp>
    </p:spTree>
    <p:extLst>
      <p:ext uri="{BB962C8B-B14F-4D97-AF65-F5344CB8AC3E}">
        <p14:creationId xmlns:p14="http://schemas.microsoft.com/office/powerpoint/2010/main" val="2286128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ar-SA"/>
              <a:t>انقر لتحرير نمط عنوان الشكل الرئيسي</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8454C243-694E-4C98-AA78-8D15ED5A462D}" type="datetimeFigureOut">
              <a:rPr lang="ar-OM" smtClean="0"/>
              <a:t>04/08/1445</a:t>
            </a:fld>
            <a:endParaRPr lang="ar-OM"/>
          </a:p>
        </p:txBody>
      </p:sp>
      <p:sp>
        <p:nvSpPr>
          <p:cNvPr id="6" name="Footer Placeholder 5"/>
          <p:cNvSpPr>
            <a:spLocks noGrp="1"/>
          </p:cNvSpPr>
          <p:nvPr>
            <p:ph type="ftr" sz="quarter" idx="11"/>
          </p:nvPr>
        </p:nvSpPr>
        <p:spPr/>
        <p:txBody>
          <a:bodyPr/>
          <a:lstStyle/>
          <a:p>
            <a:endParaRPr lang="ar-OM"/>
          </a:p>
        </p:txBody>
      </p:sp>
      <p:sp>
        <p:nvSpPr>
          <p:cNvPr id="7" name="Slide Number Placeholder 6"/>
          <p:cNvSpPr>
            <a:spLocks noGrp="1"/>
          </p:cNvSpPr>
          <p:nvPr>
            <p:ph type="sldNum" sz="quarter" idx="12"/>
          </p:nvPr>
        </p:nvSpPr>
        <p:spPr/>
        <p:txBody>
          <a:bodyPr/>
          <a:lstStyle/>
          <a:p>
            <a:fld id="{7799372E-F36C-4124-A1E5-186D91EC61C3}" type="slidenum">
              <a:rPr lang="ar-OM" smtClean="0"/>
              <a:t>‹#›</a:t>
            </a:fld>
            <a:endParaRPr lang="ar-OM"/>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42040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8454C243-694E-4C98-AA78-8D15ED5A462D}" type="datetimeFigureOut">
              <a:rPr lang="ar-OM" smtClean="0"/>
              <a:t>04/08/1445</a:t>
            </a:fld>
            <a:endParaRPr lang="ar-OM"/>
          </a:p>
        </p:txBody>
      </p:sp>
      <p:sp>
        <p:nvSpPr>
          <p:cNvPr id="6" name="Footer Placeholder 5"/>
          <p:cNvSpPr>
            <a:spLocks noGrp="1"/>
          </p:cNvSpPr>
          <p:nvPr>
            <p:ph type="ftr" sz="quarter" idx="11"/>
          </p:nvPr>
        </p:nvSpPr>
        <p:spPr/>
        <p:txBody>
          <a:bodyPr/>
          <a:lstStyle/>
          <a:p>
            <a:endParaRPr lang="ar-OM"/>
          </a:p>
        </p:txBody>
      </p:sp>
      <p:sp>
        <p:nvSpPr>
          <p:cNvPr id="7" name="Slide Number Placeholder 6"/>
          <p:cNvSpPr>
            <a:spLocks noGrp="1"/>
          </p:cNvSpPr>
          <p:nvPr>
            <p:ph type="sldNum" sz="quarter" idx="12"/>
          </p:nvPr>
        </p:nvSpPr>
        <p:spPr/>
        <p:txBody>
          <a:bodyPr/>
          <a:lstStyle/>
          <a:p>
            <a:fld id="{7799372E-F36C-4124-A1E5-186D91EC61C3}" type="slidenum">
              <a:rPr lang="ar-OM" smtClean="0"/>
              <a:t>‹#›</a:t>
            </a:fld>
            <a:endParaRPr lang="ar-OM"/>
          </a:p>
        </p:txBody>
      </p:sp>
    </p:spTree>
    <p:extLst>
      <p:ext uri="{BB962C8B-B14F-4D97-AF65-F5344CB8AC3E}">
        <p14:creationId xmlns:p14="http://schemas.microsoft.com/office/powerpoint/2010/main" val="1148224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ar-SA"/>
              <a:t>انقر لتحرير نمط عنوان الشكل الرئيسي</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3" name="Date Placeholder 2"/>
          <p:cNvSpPr>
            <a:spLocks noGrp="1"/>
          </p:cNvSpPr>
          <p:nvPr>
            <p:ph type="dt" sz="half" idx="10"/>
          </p:nvPr>
        </p:nvSpPr>
        <p:spPr/>
        <p:txBody>
          <a:bodyPr/>
          <a:lstStyle/>
          <a:p>
            <a:fld id="{8454C243-694E-4C98-AA78-8D15ED5A462D}" type="datetimeFigureOut">
              <a:rPr lang="ar-OM" smtClean="0"/>
              <a:t>04/08/1445</a:t>
            </a:fld>
            <a:endParaRPr lang="ar-OM"/>
          </a:p>
        </p:txBody>
      </p:sp>
      <p:sp>
        <p:nvSpPr>
          <p:cNvPr id="4" name="Footer Placeholder 3"/>
          <p:cNvSpPr>
            <a:spLocks noGrp="1"/>
          </p:cNvSpPr>
          <p:nvPr>
            <p:ph type="ftr" sz="quarter" idx="11"/>
          </p:nvPr>
        </p:nvSpPr>
        <p:spPr/>
        <p:txBody>
          <a:bodyPr/>
          <a:lstStyle/>
          <a:p>
            <a:endParaRPr lang="ar-OM"/>
          </a:p>
        </p:txBody>
      </p:sp>
      <p:sp>
        <p:nvSpPr>
          <p:cNvPr id="5" name="Slide Number Placeholder 4"/>
          <p:cNvSpPr>
            <a:spLocks noGrp="1"/>
          </p:cNvSpPr>
          <p:nvPr>
            <p:ph type="sldNum" sz="quarter" idx="12"/>
          </p:nvPr>
        </p:nvSpPr>
        <p:spPr/>
        <p:txBody>
          <a:bodyPr/>
          <a:lstStyle/>
          <a:p>
            <a:fld id="{7799372E-F36C-4124-A1E5-186D91EC61C3}" type="slidenum">
              <a:rPr lang="ar-OM" smtClean="0"/>
              <a:t>‹#›</a:t>
            </a:fld>
            <a:endParaRPr lang="ar-OM"/>
          </a:p>
        </p:txBody>
      </p:sp>
    </p:spTree>
    <p:extLst>
      <p:ext uri="{BB962C8B-B14F-4D97-AF65-F5344CB8AC3E}">
        <p14:creationId xmlns:p14="http://schemas.microsoft.com/office/powerpoint/2010/main" val="2704746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ar-SA"/>
              <a:t>انقر لتحرير نمط عنوان الشكل الرئيسي</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3" name="Date Placeholder 2"/>
          <p:cNvSpPr>
            <a:spLocks noGrp="1"/>
          </p:cNvSpPr>
          <p:nvPr>
            <p:ph type="dt" sz="half" idx="10"/>
          </p:nvPr>
        </p:nvSpPr>
        <p:spPr/>
        <p:txBody>
          <a:bodyPr/>
          <a:lstStyle/>
          <a:p>
            <a:fld id="{8454C243-694E-4C98-AA78-8D15ED5A462D}" type="datetimeFigureOut">
              <a:rPr lang="ar-OM" smtClean="0"/>
              <a:t>04/08/1445</a:t>
            </a:fld>
            <a:endParaRPr lang="ar-OM"/>
          </a:p>
        </p:txBody>
      </p:sp>
      <p:sp>
        <p:nvSpPr>
          <p:cNvPr id="4" name="Footer Placeholder 3"/>
          <p:cNvSpPr>
            <a:spLocks noGrp="1"/>
          </p:cNvSpPr>
          <p:nvPr>
            <p:ph type="ftr" sz="quarter" idx="11"/>
          </p:nvPr>
        </p:nvSpPr>
        <p:spPr/>
        <p:txBody>
          <a:bodyPr/>
          <a:lstStyle/>
          <a:p>
            <a:endParaRPr lang="ar-OM"/>
          </a:p>
        </p:txBody>
      </p:sp>
      <p:sp>
        <p:nvSpPr>
          <p:cNvPr id="5" name="Slide Number Placeholder 4"/>
          <p:cNvSpPr>
            <a:spLocks noGrp="1"/>
          </p:cNvSpPr>
          <p:nvPr>
            <p:ph type="sldNum" sz="quarter" idx="12"/>
          </p:nvPr>
        </p:nvSpPr>
        <p:spPr/>
        <p:txBody>
          <a:bodyPr/>
          <a:lstStyle/>
          <a:p>
            <a:fld id="{7799372E-F36C-4124-A1E5-186D91EC61C3}" type="slidenum">
              <a:rPr lang="ar-OM" smtClean="0"/>
              <a:t>‹#›</a:t>
            </a:fld>
            <a:endParaRPr lang="ar-OM"/>
          </a:p>
        </p:txBody>
      </p:sp>
    </p:spTree>
    <p:extLst>
      <p:ext uri="{BB962C8B-B14F-4D97-AF65-F5344CB8AC3E}">
        <p14:creationId xmlns:p14="http://schemas.microsoft.com/office/powerpoint/2010/main" val="1313962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8454C243-694E-4C98-AA78-8D15ED5A462D}" type="datetimeFigureOut">
              <a:rPr lang="ar-OM" smtClean="0"/>
              <a:t>04/08/1445</a:t>
            </a:fld>
            <a:endParaRPr lang="ar-OM"/>
          </a:p>
        </p:txBody>
      </p:sp>
      <p:sp>
        <p:nvSpPr>
          <p:cNvPr id="5" name="Footer Placeholder 4"/>
          <p:cNvSpPr>
            <a:spLocks noGrp="1"/>
          </p:cNvSpPr>
          <p:nvPr>
            <p:ph type="ftr" sz="quarter" idx="11"/>
          </p:nvPr>
        </p:nvSpPr>
        <p:spPr/>
        <p:txBody>
          <a:bodyPr/>
          <a:lstStyle/>
          <a:p>
            <a:endParaRPr lang="ar-OM"/>
          </a:p>
        </p:txBody>
      </p:sp>
      <p:sp>
        <p:nvSpPr>
          <p:cNvPr id="6" name="Slide Number Placeholder 5"/>
          <p:cNvSpPr>
            <a:spLocks noGrp="1"/>
          </p:cNvSpPr>
          <p:nvPr>
            <p:ph type="sldNum" sz="quarter" idx="12"/>
          </p:nvPr>
        </p:nvSpPr>
        <p:spPr/>
        <p:txBody>
          <a:bodyPr/>
          <a:lstStyle/>
          <a:p>
            <a:fld id="{7799372E-F36C-4124-A1E5-186D91EC61C3}" type="slidenum">
              <a:rPr lang="ar-OM" smtClean="0"/>
              <a:t>‹#›</a:t>
            </a:fld>
            <a:endParaRPr lang="ar-OM"/>
          </a:p>
        </p:txBody>
      </p:sp>
    </p:spTree>
    <p:extLst>
      <p:ext uri="{BB962C8B-B14F-4D97-AF65-F5344CB8AC3E}">
        <p14:creationId xmlns:p14="http://schemas.microsoft.com/office/powerpoint/2010/main" val="2588361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ar-SA"/>
              <a:t>انقر لتحرير نمط عنوان الشكل الرئيسي</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8454C243-694E-4C98-AA78-8D15ED5A462D}" type="datetimeFigureOut">
              <a:rPr lang="ar-OM" smtClean="0"/>
              <a:t>04/08/1445</a:t>
            </a:fld>
            <a:endParaRPr lang="ar-OM"/>
          </a:p>
        </p:txBody>
      </p:sp>
      <p:sp>
        <p:nvSpPr>
          <p:cNvPr id="5" name="Footer Placeholder 4"/>
          <p:cNvSpPr>
            <a:spLocks noGrp="1"/>
          </p:cNvSpPr>
          <p:nvPr>
            <p:ph type="ftr" sz="quarter" idx="11"/>
          </p:nvPr>
        </p:nvSpPr>
        <p:spPr/>
        <p:txBody>
          <a:bodyPr/>
          <a:lstStyle/>
          <a:p>
            <a:endParaRPr lang="ar-OM"/>
          </a:p>
        </p:txBody>
      </p:sp>
      <p:sp>
        <p:nvSpPr>
          <p:cNvPr id="6" name="Slide Number Placeholder 5"/>
          <p:cNvSpPr>
            <a:spLocks noGrp="1"/>
          </p:cNvSpPr>
          <p:nvPr>
            <p:ph type="sldNum" sz="quarter" idx="12"/>
          </p:nvPr>
        </p:nvSpPr>
        <p:spPr/>
        <p:txBody>
          <a:bodyPr/>
          <a:lstStyle/>
          <a:p>
            <a:fld id="{7799372E-F36C-4124-A1E5-186D91EC61C3}" type="slidenum">
              <a:rPr lang="ar-OM" smtClean="0"/>
              <a:t>‹#›</a:t>
            </a:fld>
            <a:endParaRPr lang="ar-OM"/>
          </a:p>
        </p:txBody>
      </p:sp>
    </p:spTree>
    <p:extLst>
      <p:ext uri="{BB962C8B-B14F-4D97-AF65-F5344CB8AC3E}">
        <p14:creationId xmlns:p14="http://schemas.microsoft.com/office/powerpoint/2010/main" val="1526049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8454C243-694E-4C98-AA78-8D15ED5A462D}" type="datetimeFigureOut">
              <a:rPr lang="ar-OM" smtClean="0"/>
              <a:t>04/08/1445</a:t>
            </a:fld>
            <a:endParaRPr lang="ar-OM"/>
          </a:p>
        </p:txBody>
      </p:sp>
      <p:sp>
        <p:nvSpPr>
          <p:cNvPr id="5" name="Footer Placeholder 4"/>
          <p:cNvSpPr>
            <a:spLocks noGrp="1"/>
          </p:cNvSpPr>
          <p:nvPr>
            <p:ph type="ftr" sz="quarter" idx="11"/>
          </p:nvPr>
        </p:nvSpPr>
        <p:spPr/>
        <p:txBody>
          <a:bodyPr/>
          <a:lstStyle/>
          <a:p>
            <a:endParaRPr lang="ar-OM"/>
          </a:p>
        </p:txBody>
      </p:sp>
      <p:sp>
        <p:nvSpPr>
          <p:cNvPr id="6" name="Slide Number Placeholder 5"/>
          <p:cNvSpPr>
            <a:spLocks noGrp="1"/>
          </p:cNvSpPr>
          <p:nvPr>
            <p:ph type="sldNum" sz="quarter" idx="12"/>
          </p:nvPr>
        </p:nvSpPr>
        <p:spPr/>
        <p:txBody>
          <a:bodyPr/>
          <a:lstStyle/>
          <a:p>
            <a:fld id="{7799372E-F36C-4124-A1E5-186D91EC61C3}" type="slidenum">
              <a:rPr lang="ar-OM" smtClean="0"/>
              <a:t>‹#›</a:t>
            </a:fld>
            <a:endParaRPr lang="ar-OM"/>
          </a:p>
        </p:txBody>
      </p:sp>
    </p:spTree>
    <p:extLst>
      <p:ext uri="{BB962C8B-B14F-4D97-AF65-F5344CB8AC3E}">
        <p14:creationId xmlns:p14="http://schemas.microsoft.com/office/powerpoint/2010/main" val="1895736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8454C243-694E-4C98-AA78-8D15ED5A462D}" type="datetimeFigureOut">
              <a:rPr lang="ar-OM" smtClean="0"/>
              <a:t>04/08/1445</a:t>
            </a:fld>
            <a:endParaRPr lang="ar-OM"/>
          </a:p>
        </p:txBody>
      </p:sp>
      <p:sp>
        <p:nvSpPr>
          <p:cNvPr id="5" name="Footer Placeholder 4"/>
          <p:cNvSpPr>
            <a:spLocks noGrp="1"/>
          </p:cNvSpPr>
          <p:nvPr>
            <p:ph type="ftr" sz="quarter" idx="11"/>
          </p:nvPr>
        </p:nvSpPr>
        <p:spPr/>
        <p:txBody>
          <a:bodyPr/>
          <a:lstStyle/>
          <a:p>
            <a:endParaRPr lang="ar-OM"/>
          </a:p>
        </p:txBody>
      </p:sp>
      <p:sp>
        <p:nvSpPr>
          <p:cNvPr id="6" name="Slide Number Placeholder 5"/>
          <p:cNvSpPr>
            <a:spLocks noGrp="1"/>
          </p:cNvSpPr>
          <p:nvPr>
            <p:ph type="sldNum" sz="quarter" idx="12"/>
          </p:nvPr>
        </p:nvSpPr>
        <p:spPr/>
        <p:txBody>
          <a:bodyPr/>
          <a:lstStyle/>
          <a:p>
            <a:fld id="{7799372E-F36C-4124-A1E5-186D91EC61C3}" type="slidenum">
              <a:rPr lang="ar-OM" smtClean="0"/>
              <a:t>‹#›</a:t>
            </a:fld>
            <a:endParaRPr lang="ar-OM"/>
          </a:p>
        </p:txBody>
      </p:sp>
    </p:spTree>
    <p:extLst>
      <p:ext uri="{BB962C8B-B14F-4D97-AF65-F5344CB8AC3E}">
        <p14:creationId xmlns:p14="http://schemas.microsoft.com/office/powerpoint/2010/main" val="2851500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ar-SA"/>
              <a:t>انقر لتحرير نمط عنوان الشكل الرئيسي</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8454C243-694E-4C98-AA78-8D15ED5A462D}" type="datetimeFigureOut">
              <a:rPr lang="ar-OM" smtClean="0"/>
              <a:t>04/08/1445</a:t>
            </a:fld>
            <a:endParaRPr lang="ar-OM"/>
          </a:p>
        </p:txBody>
      </p:sp>
      <p:sp>
        <p:nvSpPr>
          <p:cNvPr id="6" name="Footer Placeholder 5"/>
          <p:cNvSpPr>
            <a:spLocks noGrp="1"/>
          </p:cNvSpPr>
          <p:nvPr>
            <p:ph type="ftr" sz="quarter" idx="11"/>
          </p:nvPr>
        </p:nvSpPr>
        <p:spPr/>
        <p:txBody>
          <a:bodyPr/>
          <a:lstStyle/>
          <a:p>
            <a:endParaRPr lang="ar-OM"/>
          </a:p>
        </p:txBody>
      </p:sp>
      <p:sp>
        <p:nvSpPr>
          <p:cNvPr id="7" name="Slide Number Placeholder 6"/>
          <p:cNvSpPr>
            <a:spLocks noGrp="1"/>
          </p:cNvSpPr>
          <p:nvPr>
            <p:ph type="sldNum" sz="quarter" idx="12"/>
          </p:nvPr>
        </p:nvSpPr>
        <p:spPr/>
        <p:txBody>
          <a:bodyPr/>
          <a:lstStyle/>
          <a:p>
            <a:fld id="{7799372E-F36C-4124-A1E5-186D91EC61C3}" type="slidenum">
              <a:rPr lang="ar-OM" smtClean="0"/>
              <a:t>‹#›</a:t>
            </a:fld>
            <a:endParaRPr lang="ar-OM"/>
          </a:p>
        </p:txBody>
      </p:sp>
    </p:spTree>
    <p:extLst>
      <p:ext uri="{BB962C8B-B14F-4D97-AF65-F5344CB8AC3E}">
        <p14:creationId xmlns:p14="http://schemas.microsoft.com/office/powerpoint/2010/main" val="2391754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2" name="Content Placeholder 3"/>
          <p:cNvSpPr>
            <a:spLocks noGrp="1"/>
          </p:cNvSpPr>
          <p:nvPr>
            <p:ph sz="quarter" idx="13"/>
          </p:nvPr>
        </p:nvSpPr>
        <p:spPr>
          <a:xfrm>
            <a:off x="913774" y="3051012"/>
            <a:ext cx="5106027" cy="274018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3" name="Content Placeholder 5"/>
          <p:cNvSpPr>
            <a:spLocks noGrp="1"/>
          </p:cNvSpPr>
          <p:nvPr>
            <p:ph sz="quarter" idx="14"/>
          </p:nvPr>
        </p:nvSpPr>
        <p:spPr>
          <a:xfrm>
            <a:off x="6172200" y="3051012"/>
            <a:ext cx="5105401" cy="274018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8454C243-694E-4C98-AA78-8D15ED5A462D}" type="datetimeFigureOut">
              <a:rPr lang="ar-OM" smtClean="0"/>
              <a:t>04/08/1445</a:t>
            </a:fld>
            <a:endParaRPr lang="ar-OM"/>
          </a:p>
        </p:txBody>
      </p:sp>
      <p:sp>
        <p:nvSpPr>
          <p:cNvPr id="8" name="Footer Placeholder 7"/>
          <p:cNvSpPr>
            <a:spLocks noGrp="1"/>
          </p:cNvSpPr>
          <p:nvPr>
            <p:ph type="ftr" sz="quarter" idx="11"/>
          </p:nvPr>
        </p:nvSpPr>
        <p:spPr/>
        <p:txBody>
          <a:bodyPr/>
          <a:lstStyle/>
          <a:p>
            <a:endParaRPr lang="ar-OM"/>
          </a:p>
        </p:txBody>
      </p:sp>
      <p:sp>
        <p:nvSpPr>
          <p:cNvPr id="9" name="Slide Number Placeholder 8"/>
          <p:cNvSpPr>
            <a:spLocks noGrp="1"/>
          </p:cNvSpPr>
          <p:nvPr>
            <p:ph type="sldNum" sz="quarter" idx="12"/>
          </p:nvPr>
        </p:nvSpPr>
        <p:spPr/>
        <p:txBody>
          <a:bodyPr/>
          <a:lstStyle/>
          <a:p>
            <a:fld id="{7799372E-F36C-4124-A1E5-186D91EC61C3}" type="slidenum">
              <a:rPr lang="ar-OM" smtClean="0"/>
              <a:t>‹#›</a:t>
            </a:fld>
            <a:endParaRPr lang="ar-OM"/>
          </a:p>
        </p:txBody>
      </p:sp>
    </p:spTree>
    <p:extLst>
      <p:ext uri="{BB962C8B-B14F-4D97-AF65-F5344CB8AC3E}">
        <p14:creationId xmlns:p14="http://schemas.microsoft.com/office/powerpoint/2010/main" val="4233430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8454C243-694E-4C98-AA78-8D15ED5A462D}" type="datetimeFigureOut">
              <a:rPr lang="ar-OM" smtClean="0"/>
              <a:t>04/08/1445</a:t>
            </a:fld>
            <a:endParaRPr lang="ar-OM"/>
          </a:p>
        </p:txBody>
      </p:sp>
      <p:sp>
        <p:nvSpPr>
          <p:cNvPr id="4" name="Footer Placeholder 3"/>
          <p:cNvSpPr>
            <a:spLocks noGrp="1"/>
          </p:cNvSpPr>
          <p:nvPr>
            <p:ph type="ftr" sz="quarter" idx="11"/>
          </p:nvPr>
        </p:nvSpPr>
        <p:spPr/>
        <p:txBody>
          <a:bodyPr/>
          <a:lstStyle/>
          <a:p>
            <a:endParaRPr lang="ar-OM"/>
          </a:p>
        </p:txBody>
      </p:sp>
      <p:sp>
        <p:nvSpPr>
          <p:cNvPr id="5" name="Slide Number Placeholder 4"/>
          <p:cNvSpPr>
            <a:spLocks noGrp="1"/>
          </p:cNvSpPr>
          <p:nvPr>
            <p:ph type="sldNum" sz="quarter" idx="12"/>
          </p:nvPr>
        </p:nvSpPr>
        <p:spPr/>
        <p:txBody>
          <a:bodyPr/>
          <a:lstStyle/>
          <a:p>
            <a:fld id="{7799372E-F36C-4124-A1E5-186D91EC61C3}" type="slidenum">
              <a:rPr lang="ar-OM" smtClean="0"/>
              <a:t>‹#›</a:t>
            </a:fld>
            <a:endParaRPr lang="ar-OM"/>
          </a:p>
        </p:txBody>
      </p:sp>
    </p:spTree>
    <p:extLst>
      <p:ext uri="{BB962C8B-B14F-4D97-AF65-F5344CB8AC3E}">
        <p14:creationId xmlns:p14="http://schemas.microsoft.com/office/powerpoint/2010/main" val="52651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8454C243-694E-4C98-AA78-8D15ED5A462D}" type="datetimeFigureOut">
              <a:rPr lang="ar-OM" smtClean="0"/>
              <a:t>04/08/1445</a:t>
            </a:fld>
            <a:endParaRPr lang="ar-OM"/>
          </a:p>
        </p:txBody>
      </p:sp>
      <p:sp>
        <p:nvSpPr>
          <p:cNvPr id="3" name="Footer Placeholder 2"/>
          <p:cNvSpPr>
            <a:spLocks noGrp="1"/>
          </p:cNvSpPr>
          <p:nvPr>
            <p:ph type="ftr" sz="quarter" idx="11"/>
          </p:nvPr>
        </p:nvSpPr>
        <p:spPr/>
        <p:txBody>
          <a:bodyPr/>
          <a:lstStyle/>
          <a:p>
            <a:endParaRPr lang="ar-OM"/>
          </a:p>
        </p:txBody>
      </p:sp>
      <p:sp>
        <p:nvSpPr>
          <p:cNvPr id="4" name="Slide Number Placeholder 3"/>
          <p:cNvSpPr>
            <a:spLocks noGrp="1"/>
          </p:cNvSpPr>
          <p:nvPr>
            <p:ph type="sldNum" sz="quarter" idx="12"/>
          </p:nvPr>
        </p:nvSpPr>
        <p:spPr/>
        <p:txBody>
          <a:bodyPr/>
          <a:lstStyle/>
          <a:p>
            <a:fld id="{7799372E-F36C-4124-A1E5-186D91EC61C3}" type="slidenum">
              <a:rPr lang="ar-OM" smtClean="0"/>
              <a:t>‹#›</a:t>
            </a:fld>
            <a:endParaRPr lang="ar-OM"/>
          </a:p>
        </p:txBody>
      </p:sp>
    </p:spTree>
    <p:extLst>
      <p:ext uri="{BB962C8B-B14F-4D97-AF65-F5344CB8AC3E}">
        <p14:creationId xmlns:p14="http://schemas.microsoft.com/office/powerpoint/2010/main" val="257968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ar-SA"/>
              <a:t>انقر لتحرير نمط عنوان الشكل الرئيسي</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8454C243-694E-4C98-AA78-8D15ED5A462D}" type="datetimeFigureOut">
              <a:rPr lang="ar-OM" smtClean="0"/>
              <a:t>04/08/1445</a:t>
            </a:fld>
            <a:endParaRPr lang="ar-OM"/>
          </a:p>
        </p:txBody>
      </p:sp>
      <p:sp>
        <p:nvSpPr>
          <p:cNvPr id="6" name="Footer Placeholder 5"/>
          <p:cNvSpPr>
            <a:spLocks noGrp="1"/>
          </p:cNvSpPr>
          <p:nvPr>
            <p:ph type="ftr" sz="quarter" idx="11"/>
          </p:nvPr>
        </p:nvSpPr>
        <p:spPr/>
        <p:txBody>
          <a:bodyPr/>
          <a:lstStyle/>
          <a:p>
            <a:endParaRPr lang="ar-OM"/>
          </a:p>
        </p:txBody>
      </p:sp>
      <p:sp>
        <p:nvSpPr>
          <p:cNvPr id="7" name="Slide Number Placeholder 6"/>
          <p:cNvSpPr>
            <a:spLocks noGrp="1"/>
          </p:cNvSpPr>
          <p:nvPr>
            <p:ph type="sldNum" sz="quarter" idx="12"/>
          </p:nvPr>
        </p:nvSpPr>
        <p:spPr/>
        <p:txBody>
          <a:bodyPr/>
          <a:lstStyle/>
          <a:p>
            <a:fld id="{7799372E-F36C-4124-A1E5-186D91EC61C3}" type="slidenum">
              <a:rPr lang="ar-OM" smtClean="0"/>
              <a:t>‹#›</a:t>
            </a:fld>
            <a:endParaRPr lang="ar-OM"/>
          </a:p>
        </p:txBody>
      </p:sp>
    </p:spTree>
    <p:extLst>
      <p:ext uri="{BB962C8B-B14F-4D97-AF65-F5344CB8AC3E}">
        <p14:creationId xmlns:p14="http://schemas.microsoft.com/office/powerpoint/2010/main" val="2486936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8454C243-694E-4C98-AA78-8D15ED5A462D}" type="datetimeFigureOut">
              <a:rPr lang="ar-OM" smtClean="0"/>
              <a:t>04/08/1445</a:t>
            </a:fld>
            <a:endParaRPr lang="ar-OM"/>
          </a:p>
        </p:txBody>
      </p:sp>
      <p:sp>
        <p:nvSpPr>
          <p:cNvPr id="6" name="Footer Placeholder 5"/>
          <p:cNvSpPr>
            <a:spLocks noGrp="1"/>
          </p:cNvSpPr>
          <p:nvPr>
            <p:ph type="ftr" sz="quarter" idx="11"/>
          </p:nvPr>
        </p:nvSpPr>
        <p:spPr/>
        <p:txBody>
          <a:bodyPr/>
          <a:lstStyle/>
          <a:p>
            <a:endParaRPr lang="ar-OM"/>
          </a:p>
        </p:txBody>
      </p:sp>
      <p:sp>
        <p:nvSpPr>
          <p:cNvPr id="7" name="Slide Number Placeholder 6"/>
          <p:cNvSpPr>
            <a:spLocks noGrp="1"/>
          </p:cNvSpPr>
          <p:nvPr>
            <p:ph type="sldNum" sz="quarter" idx="12"/>
          </p:nvPr>
        </p:nvSpPr>
        <p:spPr/>
        <p:txBody>
          <a:bodyPr/>
          <a:lstStyle/>
          <a:p>
            <a:fld id="{7799372E-F36C-4124-A1E5-186D91EC61C3}" type="slidenum">
              <a:rPr lang="ar-OM" smtClean="0"/>
              <a:t>‹#›</a:t>
            </a:fld>
            <a:endParaRPr lang="ar-OM"/>
          </a:p>
        </p:txBody>
      </p:sp>
    </p:spTree>
    <p:extLst>
      <p:ext uri="{BB962C8B-B14F-4D97-AF65-F5344CB8AC3E}">
        <p14:creationId xmlns:p14="http://schemas.microsoft.com/office/powerpoint/2010/main" val="2529397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8454C243-694E-4C98-AA78-8D15ED5A462D}" type="datetimeFigureOut">
              <a:rPr lang="ar-OM" smtClean="0"/>
              <a:t>04/08/1445</a:t>
            </a:fld>
            <a:endParaRPr lang="ar-OM"/>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ar-OM"/>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7799372E-F36C-4124-A1E5-186D91EC61C3}" type="slidenum">
              <a:rPr lang="ar-OM" smtClean="0"/>
              <a:t>‹#›</a:t>
            </a:fld>
            <a:endParaRPr lang="ar-OM"/>
          </a:p>
        </p:txBody>
      </p:sp>
    </p:spTree>
    <p:extLst>
      <p:ext uri="{BB962C8B-B14F-4D97-AF65-F5344CB8AC3E}">
        <p14:creationId xmlns:p14="http://schemas.microsoft.com/office/powerpoint/2010/main" val="416296736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1"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 Id="rId9"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000" t="-1000" b="2000"/>
          </a:stretch>
        </a:blipFill>
        <a:effectLst/>
      </p:bgPr>
    </p:bg>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4D2BD4A3-9C68-98EF-E61C-D87E0254704E}"/>
              </a:ext>
            </a:extLst>
          </p:cNvPr>
          <p:cNvSpPr/>
          <p:nvPr/>
        </p:nvSpPr>
        <p:spPr>
          <a:xfrm>
            <a:off x="158619" y="158620"/>
            <a:ext cx="11859209" cy="6699380"/>
          </a:xfrm>
          <a:prstGeom prst="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OM"/>
          </a:p>
        </p:txBody>
      </p:sp>
      <p:sp>
        <p:nvSpPr>
          <p:cNvPr id="5" name="مربع نص 4">
            <a:extLst>
              <a:ext uri="{FF2B5EF4-FFF2-40B4-BE49-F238E27FC236}">
                <a16:creationId xmlns:a16="http://schemas.microsoft.com/office/drawing/2014/main" id="{ECB4967D-443E-BF5D-D69E-4CD9A399D1A5}"/>
              </a:ext>
            </a:extLst>
          </p:cNvPr>
          <p:cNvSpPr txBox="1"/>
          <p:nvPr/>
        </p:nvSpPr>
        <p:spPr>
          <a:xfrm>
            <a:off x="278519" y="143614"/>
            <a:ext cx="11681927" cy="954107"/>
          </a:xfrm>
          <a:prstGeom prst="rect">
            <a:avLst/>
          </a:prstGeom>
          <a:noFill/>
          <a:ln w="28575">
            <a:solidFill>
              <a:schemeClr val="tx1"/>
            </a:solidFill>
          </a:ln>
        </p:spPr>
        <p:txBody>
          <a:bodyPr wrap="square" rtlCol="1">
            <a:spAutoFit/>
          </a:bodyPr>
          <a:lstStyle/>
          <a:p>
            <a:pPr algn="ctr" rtl="1"/>
            <a:r>
              <a:rPr lang="ar-OM" sz="2800" b="1" dirty="0">
                <a:ln>
                  <a:noFill/>
                </a:ln>
                <a:gradFill>
                  <a:gsLst>
                    <a:gs pos="0">
                      <a:srgbClr val="215968"/>
                    </a:gs>
                    <a:gs pos="50000">
                      <a:srgbClr val="4BACC6"/>
                    </a:gs>
                    <a:gs pos="100000">
                      <a:srgbClr val="93CDDD"/>
                    </a:gs>
                  </a:gsLst>
                  <a:lin ang="5400000" scaled="0"/>
                </a:gradFill>
                <a:effectLst>
                  <a:reflection blurRad="6350" stA="53000" endA="300" endPos="35500" dir="5400000" sy="-90000" algn="bl"/>
                </a:effectLst>
                <a:latin typeface="AwanZaman" panose="02000500000000020003" pitchFamily="2" charset="-78"/>
                <a:ea typeface="Calibri" panose="020F0502020204030204" pitchFamily="34" charset="0"/>
                <a:cs typeface="AwanZaman" panose="02000500000000020003" pitchFamily="2" charset="-78"/>
              </a:rPr>
              <a:t>عنوان المشروع : </a:t>
            </a:r>
            <a:r>
              <a:rPr lang="ar-OM" sz="2800" b="1" dirty="0">
                <a:ln>
                  <a:noFill/>
                </a:ln>
                <a:effectLst>
                  <a:reflection blurRad="6350" stA="53000" endA="300" endPos="35500" dir="5400000" sy="-90000" algn="bl"/>
                </a:effectLst>
                <a:latin typeface="AwanZaman" panose="02000500000000020003" pitchFamily="2" charset="-78"/>
                <a:ea typeface="Calibri" panose="020F0502020204030204" pitchFamily="34" charset="0"/>
                <a:cs typeface="AwanZaman" panose="02000500000000020003" pitchFamily="2" charset="-78"/>
              </a:rPr>
              <a:t>الأفلاج العمانية نظام اكوابونك طبيعي</a:t>
            </a:r>
          </a:p>
          <a:p>
            <a:pPr algn="r" rtl="1"/>
            <a:r>
              <a:rPr lang="ar-OM" sz="2800" b="1" dirty="0">
                <a:effectLst>
                  <a:reflection blurRad="6350" stA="53000" endA="300" endPos="35500" dir="5400000" sy="-90000" algn="bl"/>
                </a:effectLst>
                <a:latin typeface="AwanZaman" panose="02000500000000020003" pitchFamily="2" charset="-78"/>
                <a:ea typeface="Calibri" panose="020F0502020204030204" pitchFamily="34" charset="0"/>
                <a:cs typeface="AwanZaman" panose="02000500000000020003" pitchFamily="2" charset="-78"/>
              </a:rPr>
              <a:t>               </a:t>
            </a:r>
            <a:r>
              <a:rPr lang="ar-OM" b="1" dirty="0">
                <a:effectLst>
                  <a:reflection blurRad="6350" stA="53000" endA="300" endPos="35500" dir="5400000" sy="-90000" algn="bl"/>
                </a:effectLst>
                <a:latin typeface="AwanZaman" panose="02000500000000020003" pitchFamily="2" charset="-78"/>
                <a:ea typeface="Calibri" panose="020F0502020204030204" pitchFamily="34" charset="0"/>
                <a:cs typeface="AwanZaman" panose="02000500000000020003" pitchFamily="2" charset="-78"/>
              </a:rPr>
              <a:t>مدرسة سعيد بن ناصر الكندي            </a:t>
            </a:r>
            <a:r>
              <a:rPr lang="ar-OM" sz="2400" b="1" dirty="0">
                <a:gradFill>
                  <a:gsLst>
                    <a:gs pos="0">
                      <a:srgbClr val="215968"/>
                    </a:gs>
                    <a:gs pos="50000">
                      <a:srgbClr val="4BACC6"/>
                    </a:gs>
                    <a:gs pos="100000">
                      <a:srgbClr val="93CDDD"/>
                    </a:gs>
                  </a:gsLst>
                  <a:lin ang="5400000" scaled="0"/>
                </a:gradFill>
                <a:effectLst>
                  <a:reflection blurRad="6350" stA="53000" endA="300" endPos="35500" dir="5400000" sy="-90000" algn="bl"/>
                </a:effectLst>
                <a:latin typeface="AwanZaman" panose="02000500000000020003" pitchFamily="2" charset="-78"/>
                <a:ea typeface="Calibri" panose="020F0502020204030204" pitchFamily="34" charset="0"/>
                <a:cs typeface="AwanZaman" panose="02000500000000020003" pitchFamily="2" charset="-78"/>
              </a:rPr>
              <a:t>طلاب البحث : </a:t>
            </a:r>
            <a:r>
              <a:rPr lang="ar-OM" b="1" dirty="0">
                <a:effectLst>
                  <a:reflection blurRad="6350" stA="53000" endA="300" endPos="35500" dir="5400000" sy="-90000" algn="bl"/>
                </a:effectLst>
                <a:latin typeface="AwanZaman" panose="02000500000000020003" pitchFamily="2" charset="-78"/>
                <a:ea typeface="Calibri" panose="020F0502020204030204" pitchFamily="34" charset="0"/>
                <a:cs typeface="AwanZaman" panose="02000500000000020003" pitchFamily="2" charset="-78"/>
              </a:rPr>
              <a:t>إبراهيم الوهيبي – عمر الرواحي                </a:t>
            </a:r>
            <a:r>
              <a:rPr lang="ar-OM" sz="2400" b="1" dirty="0">
                <a:gradFill>
                  <a:gsLst>
                    <a:gs pos="0">
                      <a:srgbClr val="215968"/>
                    </a:gs>
                    <a:gs pos="50000">
                      <a:srgbClr val="4BACC6"/>
                    </a:gs>
                    <a:gs pos="100000">
                      <a:srgbClr val="93CDDD"/>
                    </a:gs>
                  </a:gsLst>
                  <a:lin ang="5400000" scaled="0"/>
                </a:gradFill>
                <a:effectLst>
                  <a:reflection blurRad="6350" stA="53000" endA="300" endPos="35500" dir="5400000" sy="-90000" algn="bl"/>
                </a:effectLst>
                <a:latin typeface="AwanZaman" panose="02000500000000020003" pitchFamily="2" charset="-78"/>
                <a:ea typeface="Calibri" panose="020F0502020204030204" pitchFamily="34" charset="0"/>
                <a:cs typeface="AwanZaman" panose="02000500000000020003" pitchFamily="2" charset="-78"/>
              </a:rPr>
              <a:t>مشرف البحث : </a:t>
            </a:r>
            <a:r>
              <a:rPr lang="ar-OM" b="1" dirty="0">
                <a:effectLst>
                  <a:reflection blurRad="6350" stA="53000" endA="300" endPos="35500" dir="5400000" sy="-90000" algn="bl"/>
                </a:effectLst>
                <a:latin typeface="AwanZaman" panose="02000500000000020003" pitchFamily="2" charset="-78"/>
                <a:ea typeface="Calibri" panose="020F0502020204030204" pitchFamily="34" charset="0"/>
                <a:cs typeface="AwanZaman" panose="02000500000000020003" pitchFamily="2" charset="-78"/>
              </a:rPr>
              <a:t>المعلم عزيز الهادي            </a:t>
            </a:r>
            <a:r>
              <a:rPr lang="ar-OM" sz="2400" b="1" dirty="0">
                <a:gradFill>
                  <a:gsLst>
                    <a:gs pos="0">
                      <a:srgbClr val="215968"/>
                    </a:gs>
                    <a:gs pos="50000">
                      <a:srgbClr val="4BACC6"/>
                    </a:gs>
                    <a:gs pos="100000">
                      <a:srgbClr val="93CDDD"/>
                    </a:gs>
                  </a:gsLst>
                  <a:lin ang="5400000" scaled="0"/>
                </a:gradFill>
                <a:effectLst>
                  <a:reflection blurRad="6350" stA="53000" endA="300" endPos="35500" dir="5400000" sy="-90000" algn="bl"/>
                </a:effectLst>
                <a:latin typeface="AwanZaman" panose="02000500000000020003" pitchFamily="2" charset="-78"/>
                <a:ea typeface="Calibri" panose="020F0502020204030204" pitchFamily="34" charset="0"/>
                <a:cs typeface="AwanZaman" panose="02000500000000020003" pitchFamily="2" charset="-78"/>
              </a:rPr>
              <a:t>العام</a:t>
            </a:r>
            <a:r>
              <a:rPr lang="ar-OM" sz="2000" b="1" dirty="0">
                <a:effectLst>
                  <a:reflection blurRad="6350" stA="53000" endA="300" endPos="35500" dir="5400000" sy="-90000" algn="bl"/>
                </a:effectLst>
                <a:latin typeface="AwanZaman" panose="02000500000000020003" pitchFamily="2" charset="-78"/>
                <a:ea typeface="Calibri" panose="020F0502020204030204" pitchFamily="34" charset="0"/>
                <a:cs typeface="AwanZaman" panose="02000500000000020003" pitchFamily="2" charset="-78"/>
              </a:rPr>
              <a:t> </a:t>
            </a:r>
            <a:r>
              <a:rPr lang="ar-OM" sz="2400" b="1" dirty="0">
                <a:gradFill>
                  <a:gsLst>
                    <a:gs pos="0">
                      <a:srgbClr val="215968"/>
                    </a:gs>
                    <a:gs pos="50000">
                      <a:srgbClr val="4BACC6"/>
                    </a:gs>
                    <a:gs pos="100000">
                      <a:srgbClr val="93CDDD"/>
                    </a:gs>
                  </a:gsLst>
                  <a:lin ang="5400000" scaled="0"/>
                </a:gradFill>
                <a:effectLst>
                  <a:reflection blurRad="6350" stA="53000" endA="300" endPos="35500" dir="5400000" sy="-90000" algn="bl"/>
                </a:effectLst>
                <a:latin typeface="AwanZaman" panose="02000500000000020003" pitchFamily="2" charset="-78"/>
                <a:ea typeface="Calibri" panose="020F0502020204030204" pitchFamily="34" charset="0"/>
                <a:cs typeface="AwanZaman" panose="02000500000000020003" pitchFamily="2" charset="-78"/>
              </a:rPr>
              <a:t>الدراسي</a:t>
            </a:r>
            <a:r>
              <a:rPr lang="ar-OM" sz="2000" b="1" dirty="0">
                <a:effectLst>
                  <a:reflection blurRad="6350" stA="53000" endA="300" endPos="35500" dir="5400000" sy="-90000" algn="bl"/>
                </a:effectLst>
                <a:latin typeface="AwanZaman" panose="02000500000000020003" pitchFamily="2" charset="-78"/>
                <a:ea typeface="Calibri" panose="020F0502020204030204" pitchFamily="34" charset="0"/>
                <a:cs typeface="AwanZaman" panose="02000500000000020003" pitchFamily="2" charset="-78"/>
              </a:rPr>
              <a:t>2023/2024</a:t>
            </a:r>
            <a:endParaRPr lang="ar-OM" sz="1400" b="1"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0" name="image4.png">
            <a:extLst>
              <a:ext uri="{FF2B5EF4-FFF2-40B4-BE49-F238E27FC236}">
                <a16:creationId xmlns:a16="http://schemas.microsoft.com/office/drawing/2014/main" id="{FF1E623B-A112-BAC3-F86D-C4945392554B}"/>
              </a:ext>
            </a:extLst>
          </p:cNvPr>
          <p:cNvPicPr/>
          <p:nvPr/>
        </p:nvPicPr>
        <p:blipFill>
          <a:blip r:embed="rId3"/>
          <a:srcRect t="5618" r="81086"/>
          <a:stretch>
            <a:fillRect/>
          </a:stretch>
        </p:blipFill>
        <p:spPr>
          <a:xfrm>
            <a:off x="11155680" y="222816"/>
            <a:ext cx="757801" cy="523776"/>
          </a:xfrm>
          <a:prstGeom prst="rect">
            <a:avLst/>
          </a:prstGeom>
          <a:ln/>
        </p:spPr>
      </p:pic>
      <p:sp>
        <p:nvSpPr>
          <p:cNvPr id="11" name="مربع نص 10">
            <a:extLst>
              <a:ext uri="{FF2B5EF4-FFF2-40B4-BE49-F238E27FC236}">
                <a16:creationId xmlns:a16="http://schemas.microsoft.com/office/drawing/2014/main" id="{46721EE0-DB29-454C-7E44-58CC59A9EC04}"/>
              </a:ext>
            </a:extLst>
          </p:cNvPr>
          <p:cNvSpPr txBox="1"/>
          <p:nvPr/>
        </p:nvSpPr>
        <p:spPr>
          <a:xfrm>
            <a:off x="7749540" y="1146943"/>
            <a:ext cx="4210906" cy="2154436"/>
          </a:xfrm>
          <a:prstGeom prst="rect">
            <a:avLst/>
          </a:prstGeom>
          <a:noFill/>
          <a:ln w="28575">
            <a:solidFill>
              <a:schemeClr val="tx1"/>
            </a:solidFill>
          </a:ln>
        </p:spPr>
        <p:txBody>
          <a:bodyPr wrap="square" rtlCol="1">
            <a:spAutoFit/>
          </a:bodyPr>
          <a:lstStyle/>
          <a:p>
            <a:pPr algn="r"/>
            <a:r>
              <a:rPr lang="ar-SA" sz="1400" b="1" dirty="0">
                <a:solidFill>
                  <a:srgbClr val="FF0000"/>
                </a:solidFill>
                <a:latin typeface="AwanZaman" panose="02000500000000020003" pitchFamily="2" charset="-78"/>
                <a:cs typeface="AwanZaman" panose="02000500000000020003" pitchFamily="2" charset="-78"/>
              </a:rPr>
              <a:t>الملخص:</a:t>
            </a:r>
            <a:r>
              <a:rPr lang="ar-SA" sz="800" b="1" dirty="0">
                <a:solidFill>
                  <a:srgbClr val="FF0000"/>
                </a:solidFill>
                <a:latin typeface="AwanZaman" panose="02000500000000020003" pitchFamily="2" charset="-78"/>
                <a:cs typeface="AwanZaman" panose="02000500000000020003" pitchFamily="2" charset="-78"/>
              </a:rPr>
              <a:t> </a:t>
            </a:r>
          </a:p>
          <a:p>
            <a:pPr algn="r"/>
            <a:r>
              <a:rPr lang="ar-OM" sz="1200" b="1" i="0" dirty="0">
                <a:solidFill>
                  <a:srgbClr val="1F1F1F"/>
                </a:solidFill>
                <a:effectLst/>
                <a:latin typeface="AwanZaman" panose="02000500000000020003" pitchFamily="2" charset="-78"/>
                <a:cs typeface="AwanZaman" panose="02000500000000020003" pitchFamily="2" charset="-78"/>
              </a:rPr>
              <a:t>يهدف البحث إلى دراسة أهمية تواجد أسماك مياه العذبة (الصد) في عملية تخصيب التربة الزراعية.</a:t>
            </a:r>
          </a:p>
          <a:p>
            <a:pPr algn="r"/>
            <a:r>
              <a:rPr lang="ar-OM" sz="1200" b="1" i="0" dirty="0">
                <a:solidFill>
                  <a:srgbClr val="1F1F1F"/>
                </a:solidFill>
                <a:effectLst/>
                <a:latin typeface="AwanZaman" panose="02000500000000020003" pitchFamily="2" charset="-78"/>
                <a:cs typeface="AwanZaman" panose="02000500000000020003" pitchFamily="2" charset="-78"/>
              </a:rPr>
              <a:t>تمت مقارنة النظام الطبيعي (الأفلاج) بأنظمة الأكوابونك الصناعية لتحديد العناصر المشتركة.</a:t>
            </a:r>
          </a:p>
          <a:p>
            <a:pPr algn="r"/>
            <a:r>
              <a:rPr lang="ar-OM" sz="1200" b="1" i="0" dirty="0">
                <a:solidFill>
                  <a:srgbClr val="1F1F1F"/>
                </a:solidFill>
                <a:effectLst/>
                <a:latin typeface="AwanZaman" panose="02000500000000020003" pitchFamily="2" charset="-78"/>
                <a:cs typeface="AwanZaman" panose="02000500000000020003" pitchFamily="2" charset="-78"/>
              </a:rPr>
              <a:t>أظهرت النتائج أن الأسماك توفر للنباتات عنصري النيتروجين والأمونيا، اللذان هما عنصران مهمان لنمو النبات.</a:t>
            </a:r>
          </a:p>
          <a:p>
            <a:pPr algn="r"/>
            <a:r>
              <a:rPr lang="ar-OM" sz="1200" b="1" i="0" dirty="0">
                <a:solidFill>
                  <a:srgbClr val="1F1F1F"/>
                </a:solidFill>
                <a:effectLst/>
                <a:latin typeface="AwanZaman" panose="02000500000000020003" pitchFamily="2" charset="-78"/>
                <a:cs typeface="AwanZaman" panose="02000500000000020003" pitchFamily="2" charset="-78"/>
              </a:rPr>
              <a:t>تساهم الأسماك في رفع النيتروجين المقاس في الماء، مما يزيد من تخصيب التربة الزراعية.</a:t>
            </a:r>
          </a:p>
          <a:p>
            <a:pPr algn="r"/>
            <a:r>
              <a:rPr lang="ar-OM" sz="1200" b="1" i="0" dirty="0">
                <a:solidFill>
                  <a:srgbClr val="1F1F1F"/>
                </a:solidFill>
                <a:effectLst/>
                <a:latin typeface="AwanZaman" panose="02000500000000020003" pitchFamily="2" charset="-78"/>
                <a:cs typeface="AwanZaman" panose="02000500000000020003" pitchFamily="2" charset="-78"/>
              </a:rPr>
              <a:t>يمكن أن يؤدي ذلك إلى تقليل استخدام الأسمدة الكيميائية مثل اليوريا.</a:t>
            </a:r>
          </a:p>
          <a:p>
            <a:pPr algn="r"/>
            <a:r>
              <a:rPr lang="ar-OM" sz="1200" b="1" i="0" dirty="0">
                <a:solidFill>
                  <a:srgbClr val="1F1F1F"/>
                </a:solidFill>
                <a:effectLst/>
                <a:latin typeface="AwanZaman" panose="02000500000000020003" pitchFamily="2" charset="-78"/>
                <a:cs typeface="AwanZaman" panose="02000500000000020003" pitchFamily="2" charset="-78"/>
              </a:rPr>
              <a:t>خلص البحث إلى أهمية الأسماك في الأفلاج العمانية ودعا إلى المحافظة عليها.</a:t>
            </a:r>
          </a:p>
          <a:p>
            <a:pPr algn="r"/>
            <a:r>
              <a:rPr lang="ar-OM" sz="1200" b="1" i="0" dirty="0">
                <a:solidFill>
                  <a:srgbClr val="1F1F1F"/>
                </a:solidFill>
                <a:effectLst/>
                <a:latin typeface="AwanZaman" panose="02000500000000020003" pitchFamily="2" charset="-78"/>
                <a:cs typeface="AwanZaman" panose="02000500000000020003" pitchFamily="2" charset="-78"/>
              </a:rPr>
              <a:t>هناك حاجة لدراسات مستقبلية لرصد توفر الأسماك والعوامل المناخية التي تؤثر عليها.</a:t>
            </a:r>
          </a:p>
          <a:p>
            <a:pPr algn="r"/>
            <a:r>
              <a:rPr lang="ar-OM" sz="1200" b="1" i="0" dirty="0">
                <a:solidFill>
                  <a:srgbClr val="1F1F1F"/>
                </a:solidFill>
                <a:effectLst/>
                <a:latin typeface="AwanZaman" panose="02000500000000020003" pitchFamily="2" charset="-78"/>
                <a:cs typeface="AwanZaman" panose="02000500000000020003" pitchFamily="2" charset="-78"/>
              </a:rPr>
              <a:t>يعتبر هذا البحث ذا أهمية كبيرة في تطوير أنظمة زراعية مستدامة تعتمد على التفاعلات الطبيعية بين الأسماك والنباتات.</a:t>
            </a:r>
            <a:endParaRPr lang="ar-OM" sz="1200" b="0" i="0" dirty="0">
              <a:solidFill>
                <a:srgbClr val="1F1F1F"/>
              </a:solidFill>
              <a:effectLst/>
              <a:latin typeface="AwanZaman" panose="02000500000000020003" pitchFamily="2" charset="-78"/>
              <a:cs typeface="AwanZaman" panose="02000500000000020003" pitchFamily="2" charset="-78"/>
            </a:endParaRPr>
          </a:p>
        </p:txBody>
      </p:sp>
      <p:sp>
        <p:nvSpPr>
          <p:cNvPr id="13" name="مربع نص 12">
            <a:extLst>
              <a:ext uri="{FF2B5EF4-FFF2-40B4-BE49-F238E27FC236}">
                <a16:creationId xmlns:a16="http://schemas.microsoft.com/office/drawing/2014/main" id="{C78A8BB9-242E-1033-F5BB-18E68066978A}"/>
              </a:ext>
            </a:extLst>
          </p:cNvPr>
          <p:cNvSpPr txBox="1"/>
          <p:nvPr/>
        </p:nvSpPr>
        <p:spPr>
          <a:xfrm>
            <a:off x="7749540" y="3338029"/>
            <a:ext cx="4187476" cy="307777"/>
          </a:xfrm>
          <a:prstGeom prst="rect">
            <a:avLst/>
          </a:prstGeom>
          <a:noFill/>
          <a:ln w="28575">
            <a:solidFill>
              <a:schemeClr val="tx1"/>
            </a:solidFill>
          </a:ln>
        </p:spPr>
        <p:txBody>
          <a:bodyPr wrap="square" rtlCol="1">
            <a:spAutoFit/>
          </a:bodyPr>
          <a:lstStyle/>
          <a:p>
            <a:pPr algn="r"/>
            <a:r>
              <a:rPr lang="ar-SA" sz="1400" b="1" dirty="0">
                <a:latin typeface="AwanZaman" panose="02000500000000020003" pitchFamily="2" charset="-78"/>
                <a:cs typeface="AwanZaman" panose="02000500000000020003" pitchFamily="2" charset="-78"/>
              </a:rPr>
              <a:t>أسئلة البحث :</a:t>
            </a:r>
            <a:r>
              <a:rPr lang="ar-OM" sz="1400" b="1" dirty="0">
                <a:solidFill>
                  <a:srgbClr val="FF0000"/>
                </a:solidFill>
                <a:latin typeface="AwanZaman" panose="02000500000000020003" pitchFamily="2" charset="-78"/>
                <a:cs typeface="AwanZaman" panose="02000500000000020003" pitchFamily="2" charset="-78"/>
              </a:rPr>
              <a:t>ما هي العلاقة بين خصائص الماء وتواجد الأسماك في الأفلاج؟</a:t>
            </a:r>
          </a:p>
        </p:txBody>
      </p:sp>
      <p:sp>
        <p:nvSpPr>
          <p:cNvPr id="15" name="مربع نص 14">
            <a:extLst>
              <a:ext uri="{FF2B5EF4-FFF2-40B4-BE49-F238E27FC236}">
                <a16:creationId xmlns:a16="http://schemas.microsoft.com/office/drawing/2014/main" id="{03A5CF1A-4FA7-695A-9F4F-CB21B21F7DA5}"/>
              </a:ext>
            </a:extLst>
          </p:cNvPr>
          <p:cNvSpPr txBox="1"/>
          <p:nvPr/>
        </p:nvSpPr>
        <p:spPr>
          <a:xfrm>
            <a:off x="7749540" y="3701730"/>
            <a:ext cx="4187476" cy="3077766"/>
          </a:xfrm>
          <a:prstGeom prst="rect">
            <a:avLst/>
          </a:prstGeom>
          <a:noFill/>
          <a:ln w="28575">
            <a:solidFill>
              <a:schemeClr val="tx1"/>
            </a:solidFill>
          </a:ln>
        </p:spPr>
        <p:txBody>
          <a:bodyPr wrap="square" rtlCol="1">
            <a:spAutoFit/>
          </a:bodyPr>
          <a:lstStyle/>
          <a:p>
            <a:pPr marL="0" marR="0" algn="r" rtl="1">
              <a:spcBef>
                <a:spcPts val="0"/>
              </a:spcBef>
              <a:spcAft>
                <a:spcPts val="0"/>
              </a:spcAft>
            </a:pPr>
            <a:r>
              <a:rPr lang="ar-SA" sz="1400" b="1" dirty="0">
                <a:solidFill>
                  <a:srgbClr val="FF0000"/>
                </a:solidFill>
                <a:latin typeface="AwanZaman" panose="02000500000000020003" pitchFamily="2" charset="-78"/>
                <a:cs typeface="AwanZaman" panose="02000500000000020003" pitchFamily="2" charset="-78"/>
              </a:rPr>
              <a:t>المقدمة :</a:t>
            </a:r>
          </a:p>
          <a:p>
            <a:pPr algn="r"/>
            <a:r>
              <a:rPr lang="ar-OM" sz="1200" b="1" dirty="0">
                <a:solidFill>
                  <a:srgbClr val="1F1F1F"/>
                </a:solidFill>
                <a:latin typeface="AwanZaman" panose="02000500000000020003" pitchFamily="2" charset="-78"/>
                <a:cs typeface="AwanZaman" panose="02000500000000020003" pitchFamily="2" charset="-78"/>
              </a:rPr>
              <a:t>الصد العماني: نوع من الأسماك الصغيرة يعيش في المياه العذبة، وله دور مهم في أنظمة الأفلاج العمانية.</a:t>
            </a:r>
          </a:p>
          <a:p>
            <a:pPr algn="r" rtl="1">
              <a:buFont typeface="Arial" panose="020B0604020202020204" pitchFamily="34" charset="0"/>
              <a:buChar char="•"/>
            </a:pPr>
            <a:r>
              <a:rPr lang="ar-OM" sz="1200" b="1" dirty="0">
                <a:solidFill>
                  <a:srgbClr val="1F1F1F"/>
                </a:solidFill>
                <a:latin typeface="AwanZaman" panose="02000500000000020003" pitchFamily="2" charset="-78"/>
                <a:cs typeface="AwanZaman" panose="02000500000000020003" pitchFamily="2" charset="-78"/>
              </a:rPr>
              <a:t>يتميز بجسم نحيل صغير، ورأس على شكل إسفين، وخطم حاد.</a:t>
            </a:r>
          </a:p>
          <a:p>
            <a:pPr algn="r" rtl="1">
              <a:buFont typeface="Arial" panose="020B0604020202020204" pitchFamily="34" charset="0"/>
              <a:buChar char="•"/>
            </a:pPr>
            <a:r>
              <a:rPr lang="ar-OM" sz="1200" b="1" dirty="0">
                <a:solidFill>
                  <a:srgbClr val="1F1F1F"/>
                </a:solidFill>
                <a:latin typeface="AwanZaman" panose="02000500000000020003" pitchFamily="2" charset="-78"/>
                <a:cs typeface="AwanZaman" panose="02000500000000020003" pitchFamily="2" charset="-78"/>
              </a:rPr>
              <a:t>يعيش في المياه العذبة ذات درجة الحموضة 6.5-8.5 ودرجة حرارة 20-25 درجة مئوية.</a:t>
            </a:r>
          </a:p>
          <a:p>
            <a:pPr algn="r" rtl="1">
              <a:buFont typeface="Arial" panose="020B0604020202020204" pitchFamily="34" charset="0"/>
              <a:buChar char="•"/>
            </a:pPr>
            <a:r>
              <a:rPr lang="ar-OM" sz="1200" b="1" dirty="0">
                <a:solidFill>
                  <a:srgbClr val="1F1F1F"/>
                </a:solidFill>
                <a:latin typeface="AwanZaman" panose="02000500000000020003" pitchFamily="2" charset="-78"/>
                <a:cs typeface="AwanZaman" panose="02000500000000020003" pitchFamily="2" charset="-78"/>
              </a:rPr>
              <a:t>يتغذى على العوالق والرخويات والديدان والطحالب، مما يساعد في تنظيف المياه.</a:t>
            </a:r>
          </a:p>
          <a:p>
            <a:pPr algn="r" rtl="1"/>
            <a:r>
              <a:rPr lang="ar-OM" sz="1200" b="1" dirty="0">
                <a:solidFill>
                  <a:srgbClr val="1F1F1F"/>
                </a:solidFill>
                <a:latin typeface="AwanZaman" panose="02000500000000020003" pitchFamily="2" charset="-78"/>
                <a:cs typeface="AwanZaman" panose="02000500000000020003" pitchFamily="2" charset="-78"/>
              </a:rPr>
              <a:t>أهمية الصد العماني:</a:t>
            </a:r>
          </a:p>
          <a:p>
            <a:pPr algn="r" rtl="1">
              <a:buFont typeface="Arial" panose="020B0604020202020204" pitchFamily="34" charset="0"/>
              <a:buChar char="•"/>
            </a:pPr>
            <a:r>
              <a:rPr lang="ar-OM" sz="1200" b="1" dirty="0">
                <a:solidFill>
                  <a:srgbClr val="1F1F1F"/>
                </a:solidFill>
                <a:latin typeface="AwanZaman" panose="02000500000000020003" pitchFamily="2" charset="-78"/>
                <a:cs typeface="AwanZaman" panose="02000500000000020003" pitchFamily="2" charset="-78"/>
              </a:rPr>
              <a:t>يساعد في ترشيح المياه وتقليل نمو الطحالب.</a:t>
            </a:r>
          </a:p>
          <a:p>
            <a:pPr algn="r" rtl="1">
              <a:buFont typeface="Arial" panose="020B0604020202020204" pitchFamily="34" charset="0"/>
              <a:buChar char="•"/>
            </a:pPr>
            <a:r>
              <a:rPr lang="ar-OM" sz="1200" b="1" dirty="0">
                <a:solidFill>
                  <a:srgbClr val="1F1F1F"/>
                </a:solidFill>
                <a:latin typeface="AwanZaman" panose="02000500000000020003" pitchFamily="2" charset="-78"/>
                <a:cs typeface="AwanZaman" panose="02000500000000020003" pitchFamily="2" charset="-78"/>
              </a:rPr>
              <a:t>يلعب دورًا مهمًا في النظام البيئي للأفلاج.</a:t>
            </a:r>
          </a:p>
          <a:p>
            <a:pPr algn="r" rtl="1"/>
            <a:r>
              <a:rPr lang="ar-OM" sz="1200" b="1" dirty="0">
                <a:solidFill>
                  <a:srgbClr val="1F1F1F"/>
                </a:solidFill>
                <a:latin typeface="AwanZaman" panose="02000500000000020003" pitchFamily="2" charset="-78"/>
                <a:cs typeface="AwanZaman" panose="02000500000000020003" pitchFamily="2" charset="-78"/>
              </a:rPr>
              <a:t>دراسة دور الصد العماني في إنتاج النترات:</a:t>
            </a:r>
          </a:p>
          <a:p>
            <a:pPr algn="r" rtl="1">
              <a:buFont typeface="Arial" panose="020B0604020202020204" pitchFamily="34" charset="0"/>
              <a:buChar char="•"/>
            </a:pPr>
            <a:r>
              <a:rPr lang="ar-OM" sz="1200" b="1" dirty="0">
                <a:solidFill>
                  <a:srgbClr val="1F1F1F"/>
                </a:solidFill>
                <a:latin typeface="AwanZaman" panose="02000500000000020003" pitchFamily="2" charset="-78"/>
                <a:cs typeface="AwanZaman" panose="02000500000000020003" pitchFamily="2" charset="-78"/>
              </a:rPr>
              <a:t>تنتج أسماك الصد النترات من خلال عملية التمثيل الغذائي.</a:t>
            </a:r>
          </a:p>
          <a:p>
            <a:pPr algn="r" rtl="1">
              <a:buFont typeface="Arial" panose="020B0604020202020204" pitchFamily="34" charset="0"/>
              <a:buChar char="•"/>
            </a:pPr>
            <a:r>
              <a:rPr lang="ar-OM" sz="1200" b="1" dirty="0">
                <a:solidFill>
                  <a:srgbClr val="1F1F1F"/>
                </a:solidFill>
                <a:latin typeface="AwanZaman" panose="02000500000000020003" pitchFamily="2" charset="-78"/>
                <a:cs typeface="AwanZaman" panose="02000500000000020003" pitchFamily="2" charset="-78"/>
              </a:rPr>
              <a:t>تساهم في إنتاج النترات من خلال الترشيح والبراز والموت.</a:t>
            </a:r>
          </a:p>
          <a:p>
            <a:pPr algn="r" rtl="1">
              <a:buFont typeface="Arial" panose="020B0604020202020204" pitchFamily="34" charset="0"/>
              <a:buChar char="•"/>
            </a:pPr>
            <a:r>
              <a:rPr lang="ar-OM" sz="1200" b="1" dirty="0">
                <a:solidFill>
                  <a:srgbClr val="1F1F1F"/>
                </a:solidFill>
                <a:latin typeface="AwanZaman" panose="02000500000000020003" pitchFamily="2" charset="-78"/>
                <a:cs typeface="AwanZaman" panose="02000500000000020003" pitchFamily="2" charset="-78"/>
              </a:rPr>
              <a:t>تم استخدام محاليل خاصة للتأكد من تواجد النيترات في الماء والتربة.</a:t>
            </a:r>
          </a:p>
          <a:p>
            <a:pPr algn="r" rtl="1">
              <a:buFont typeface="Arial" panose="020B0604020202020204" pitchFamily="34" charset="0"/>
              <a:buChar char="•"/>
            </a:pPr>
            <a:r>
              <a:rPr lang="ar-OM" sz="1200" b="1" dirty="0">
                <a:solidFill>
                  <a:srgbClr val="1F1F1F"/>
                </a:solidFill>
                <a:latin typeface="AwanZaman" panose="02000500000000020003" pitchFamily="2" charset="-78"/>
                <a:cs typeface="AwanZaman" panose="02000500000000020003" pitchFamily="2" charset="-78"/>
              </a:rPr>
              <a:t>تم بناء نظام خاص لدراسة تأثير وجود أسماك الصد في الزراعة المائية.</a:t>
            </a:r>
          </a:p>
          <a:p>
            <a:pPr algn="r" rtl="1">
              <a:buFont typeface="Arial" panose="020B0604020202020204" pitchFamily="34" charset="0"/>
              <a:buChar char="•"/>
            </a:pPr>
            <a:r>
              <a:rPr lang="ar-OM" sz="1200" b="1" dirty="0">
                <a:solidFill>
                  <a:srgbClr val="1F1F1F"/>
                </a:solidFill>
                <a:latin typeface="AwanZaman" panose="02000500000000020003" pitchFamily="2" charset="-78"/>
                <a:cs typeface="AwanZaman" panose="02000500000000020003" pitchFamily="2" charset="-78"/>
              </a:rPr>
              <a:t>تم فحص عينات من مياه الأفلاج في مختبر متخصص.</a:t>
            </a:r>
          </a:p>
          <a:p>
            <a:pPr algn="r" rtl="1"/>
            <a:endParaRPr lang="ar-OM" sz="1200" b="1" dirty="0">
              <a:solidFill>
                <a:srgbClr val="1F1F1F"/>
              </a:solidFill>
              <a:latin typeface="AwanZaman" panose="02000500000000020003" pitchFamily="2" charset="-78"/>
              <a:cs typeface="AwanZaman" panose="02000500000000020003" pitchFamily="2" charset="-78"/>
            </a:endParaRPr>
          </a:p>
        </p:txBody>
      </p:sp>
      <p:sp>
        <p:nvSpPr>
          <p:cNvPr id="17" name="مربع نص 16">
            <a:extLst>
              <a:ext uri="{FF2B5EF4-FFF2-40B4-BE49-F238E27FC236}">
                <a16:creationId xmlns:a16="http://schemas.microsoft.com/office/drawing/2014/main" id="{17CCD78F-6516-13BD-5298-0494A35D82DF}"/>
              </a:ext>
            </a:extLst>
          </p:cNvPr>
          <p:cNvSpPr txBox="1"/>
          <p:nvPr/>
        </p:nvSpPr>
        <p:spPr>
          <a:xfrm>
            <a:off x="213308" y="4258691"/>
            <a:ext cx="2782596" cy="1046440"/>
          </a:xfrm>
          <a:prstGeom prst="rect">
            <a:avLst/>
          </a:prstGeom>
          <a:noFill/>
          <a:ln w="28575">
            <a:solidFill>
              <a:schemeClr val="tx1"/>
            </a:solidFill>
          </a:ln>
        </p:spPr>
        <p:txBody>
          <a:bodyPr wrap="square" rtlCol="1">
            <a:spAutoFit/>
          </a:bodyPr>
          <a:lstStyle/>
          <a:p>
            <a:pPr algn="r" rtl="1"/>
            <a:r>
              <a:rPr lang="ar-SA" sz="1400" b="1" dirty="0">
                <a:solidFill>
                  <a:srgbClr val="FF0000"/>
                </a:solidFill>
                <a:latin typeface="AwanZaman" panose="02000500000000020003" pitchFamily="2" charset="-78"/>
                <a:cs typeface="AwanZaman" panose="02000500000000020003" pitchFamily="2" charset="-78"/>
              </a:rPr>
              <a:t>الخاتمة  </a:t>
            </a:r>
            <a:endParaRPr lang="ar-OM" sz="1400" b="1" dirty="0">
              <a:solidFill>
                <a:srgbClr val="FF0000"/>
              </a:solidFill>
              <a:latin typeface="AwanZaman" panose="02000500000000020003" pitchFamily="2" charset="-78"/>
              <a:cs typeface="AwanZaman" panose="02000500000000020003" pitchFamily="2" charset="-78"/>
            </a:endParaRPr>
          </a:p>
          <a:p>
            <a:pPr algn="just" rtl="1"/>
            <a:r>
              <a:rPr lang="ar-SA" sz="1200" b="1" dirty="0">
                <a:solidFill>
                  <a:srgbClr val="1F1F1F"/>
                </a:solidFill>
                <a:latin typeface="AwanZaman" panose="02000500000000020003" pitchFamily="2" charset="-78"/>
                <a:cs typeface="AwanZaman" panose="02000500000000020003" pitchFamily="2" charset="-78"/>
              </a:rPr>
              <a:t>الأفلاج العمانية من أنظمة الري التي دخلت من ضمن التراث العالمي بما قدمته من أهمية للحضارة العمانية يجب الاهتمام بها ودراسة العوامل التي تزيد </a:t>
            </a:r>
            <a:r>
              <a:rPr lang="ar-OM" sz="1200" b="1" dirty="0">
                <a:solidFill>
                  <a:srgbClr val="1F1F1F"/>
                </a:solidFill>
                <a:latin typeface="AwanZaman" panose="02000500000000020003" pitchFamily="2" charset="-78"/>
                <a:cs typeface="AwanZaman" panose="02000500000000020003" pitchFamily="2" charset="-78"/>
              </a:rPr>
              <a:t>من ضرورة  الحفاظ عليها للأمن الغذائي  والتنوع البيولوجي .</a:t>
            </a:r>
          </a:p>
        </p:txBody>
      </p:sp>
      <p:sp>
        <p:nvSpPr>
          <p:cNvPr id="18" name="مربع نص 17">
            <a:extLst>
              <a:ext uri="{FF2B5EF4-FFF2-40B4-BE49-F238E27FC236}">
                <a16:creationId xmlns:a16="http://schemas.microsoft.com/office/drawing/2014/main" id="{98AAA130-A6A7-0564-8D71-4EE832E56556}"/>
              </a:ext>
            </a:extLst>
          </p:cNvPr>
          <p:cNvSpPr txBox="1"/>
          <p:nvPr/>
        </p:nvSpPr>
        <p:spPr>
          <a:xfrm>
            <a:off x="278519" y="5347357"/>
            <a:ext cx="2717386" cy="1415772"/>
          </a:xfrm>
          <a:prstGeom prst="rect">
            <a:avLst/>
          </a:prstGeom>
          <a:noFill/>
          <a:ln w="28575">
            <a:solidFill>
              <a:schemeClr val="tx1"/>
            </a:solidFill>
          </a:ln>
        </p:spPr>
        <p:txBody>
          <a:bodyPr wrap="square" rtlCol="1">
            <a:spAutoFit/>
          </a:bodyPr>
          <a:lstStyle/>
          <a:p>
            <a:pPr algn="r" rtl="1"/>
            <a:r>
              <a:rPr lang="ar-AE" sz="1400" b="1" dirty="0">
                <a:solidFill>
                  <a:srgbClr val="FF0000"/>
                </a:solidFill>
                <a:latin typeface="AwanZaman" panose="02000500000000020003" pitchFamily="2" charset="-78"/>
                <a:cs typeface="AwanZaman" panose="02000500000000020003" pitchFamily="2" charset="-78"/>
              </a:rPr>
              <a:t>المراجع</a:t>
            </a:r>
            <a:endParaRPr lang="ar-OM" sz="1400" b="1" dirty="0">
              <a:solidFill>
                <a:srgbClr val="FF0000"/>
              </a:solidFill>
              <a:latin typeface="AwanZaman" panose="02000500000000020003" pitchFamily="2" charset="-78"/>
              <a:cs typeface="AwanZaman" panose="02000500000000020003" pitchFamily="2" charset="-78"/>
            </a:endParaRPr>
          </a:p>
          <a:p>
            <a:pPr algn="r" rtl="1"/>
            <a:r>
              <a:rPr lang="ar-OM" sz="1200" b="1" dirty="0">
                <a:solidFill>
                  <a:srgbClr val="1F1F1F"/>
                </a:solidFill>
                <a:latin typeface="AwanZaman" panose="02000500000000020003" pitchFamily="2" charset="-78"/>
                <a:cs typeface="AwanZaman" panose="02000500000000020003" pitchFamily="2" charset="-78"/>
              </a:rPr>
              <a:t>1. المكتب الفني لبرنامج </a:t>
            </a:r>
            <a:r>
              <a:rPr lang="en-US" sz="1200" b="1" dirty="0">
                <a:solidFill>
                  <a:srgbClr val="1F1F1F"/>
                </a:solidFill>
                <a:latin typeface="AwanZaman" panose="02000500000000020003" pitchFamily="2" charset="-78"/>
                <a:cs typeface="AwanZaman" panose="02000500000000020003" pitchFamily="2" charset="-78"/>
              </a:rPr>
              <a:t>GLOBE (2012). </a:t>
            </a:r>
            <a:r>
              <a:rPr lang="ar-OM" sz="1200" b="1" dirty="0">
                <a:solidFill>
                  <a:srgbClr val="1F1F1F"/>
                </a:solidFill>
                <a:latin typeface="AwanZaman" panose="02000500000000020003" pitchFamily="2" charset="-78"/>
                <a:cs typeface="AwanZaman" panose="02000500000000020003" pitchFamily="2" charset="-78"/>
              </a:rPr>
              <a:t>مذكرة بروتوكول الماء للبرنامج التدريبي لمعلمي برنامج </a:t>
            </a:r>
            <a:r>
              <a:rPr lang="en-US" sz="1200" b="1" dirty="0">
                <a:solidFill>
                  <a:srgbClr val="1F1F1F"/>
                </a:solidFill>
                <a:latin typeface="AwanZaman" panose="02000500000000020003" pitchFamily="2" charset="-78"/>
                <a:cs typeface="AwanZaman" panose="02000500000000020003" pitchFamily="2" charset="-78"/>
              </a:rPr>
              <a:t>GLOBE.</a:t>
            </a:r>
          </a:p>
          <a:p>
            <a:pPr algn="r" rtl="1"/>
            <a:r>
              <a:rPr lang="en-US" sz="1200" b="1" dirty="0">
                <a:solidFill>
                  <a:srgbClr val="1F1F1F"/>
                </a:solidFill>
                <a:latin typeface="AwanZaman" panose="02000500000000020003" pitchFamily="2" charset="-78"/>
                <a:cs typeface="AwanZaman" panose="02000500000000020003" pitchFamily="2" charset="-78"/>
              </a:rPr>
              <a:t>2. </a:t>
            </a:r>
            <a:r>
              <a:rPr lang="ar-OM" sz="1200" b="1" dirty="0">
                <a:solidFill>
                  <a:srgbClr val="1F1F1F"/>
                </a:solidFill>
                <a:latin typeface="AwanZaman" panose="02000500000000020003" pitchFamily="2" charset="-78"/>
                <a:cs typeface="AwanZaman" panose="02000500000000020003" pitchFamily="2" charset="-78"/>
              </a:rPr>
              <a:t>نسيم، ماهر جورجي (2007). تحليل وتقويم جودة المياه. جمهورية مصر العربية. منشأة المعارف بالإسكندرية.</a:t>
            </a:r>
          </a:p>
          <a:p>
            <a:pPr algn="r" rtl="1"/>
            <a:r>
              <a:rPr lang="ar-OM" sz="1200" b="1" dirty="0">
                <a:solidFill>
                  <a:srgbClr val="1F1F1F"/>
                </a:solidFill>
                <a:latin typeface="AwanZaman" panose="02000500000000020003" pitchFamily="2" charset="-78"/>
                <a:cs typeface="AwanZaman" panose="02000500000000020003" pitchFamily="2" charset="-78"/>
              </a:rPr>
              <a:t>3. سليمان، مصطفى محمود (2009). المياه والبيئة الطبيعية في العالم العربي. القاهرة. دار الكتاب الحديث.</a:t>
            </a:r>
            <a:endParaRPr lang="ar-OM" sz="700" b="1" dirty="0">
              <a:latin typeface="Calibri" panose="020F0502020204030204" pitchFamily="34" charset="0"/>
              <a:ea typeface="Calibri" panose="020F0502020204030204" pitchFamily="34" charset="0"/>
              <a:cs typeface="Arial" panose="020B0604020202020204" pitchFamily="34" charset="0"/>
            </a:endParaRPr>
          </a:p>
        </p:txBody>
      </p:sp>
      <p:sp>
        <p:nvSpPr>
          <p:cNvPr id="19" name="مربع نص 18">
            <a:extLst>
              <a:ext uri="{FF2B5EF4-FFF2-40B4-BE49-F238E27FC236}">
                <a16:creationId xmlns:a16="http://schemas.microsoft.com/office/drawing/2014/main" id="{D6EC24C3-4FFF-75B5-1F9A-743F52D875EE}"/>
              </a:ext>
            </a:extLst>
          </p:cNvPr>
          <p:cNvSpPr txBox="1"/>
          <p:nvPr/>
        </p:nvSpPr>
        <p:spPr>
          <a:xfrm>
            <a:off x="213308" y="1139323"/>
            <a:ext cx="2811832" cy="3077766"/>
          </a:xfrm>
          <a:prstGeom prst="rect">
            <a:avLst/>
          </a:prstGeom>
          <a:noFill/>
          <a:ln w="28575">
            <a:solidFill>
              <a:schemeClr val="tx1"/>
            </a:solidFill>
          </a:ln>
        </p:spPr>
        <p:txBody>
          <a:bodyPr wrap="square" rtlCol="1">
            <a:spAutoFit/>
          </a:bodyPr>
          <a:lstStyle/>
          <a:p>
            <a:pPr marR="0" algn="r" rtl="1">
              <a:spcBef>
                <a:spcPts val="0"/>
              </a:spcBef>
              <a:spcAft>
                <a:spcPts val="0"/>
              </a:spcAft>
            </a:pPr>
            <a:r>
              <a:rPr lang="ar-SA" sz="1400" b="1" dirty="0">
                <a:solidFill>
                  <a:srgbClr val="FF0000"/>
                </a:solidFill>
                <a:latin typeface="AwanZaman" panose="02000500000000020003" pitchFamily="2" charset="-78"/>
                <a:cs typeface="AwanZaman" panose="02000500000000020003" pitchFamily="2" charset="-78"/>
              </a:rPr>
              <a:t>المناقشة</a:t>
            </a:r>
            <a:endParaRPr lang="ar-OM" sz="1400" b="1" dirty="0">
              <a:solidFill>
                <a:srgbClr val="FF0000"/>
              </a:solidFill>
              <a:latin typeface="AwanZaman" panose="02000500000000020003" pitchFamily="2" charset="-78"/>
              <a:cs typeface="AwanZaman" panose="02000500000000020003" pitchFamily="2" charset="-78"/>
            </a:endParaRPr>
          </a:p>
          <a:p>
            <a:pPr algn="r" rtl="1"/>
            <a:r>
              <a:rPr lang="ar-OM" sz="1200" b="1" dirty="0">
                <a:solidFill>
                  <a:srgbClr val="1F1F1F"/>
                </a:solidFill>
                <a:latin typeface="AwanZaman" panose="02000500000000020003" pitchFamily="2" charset="-78"/>
                <a:cs typeface="AwanZaman" panose="02000500000000020003" pitchFamily="2" charset="-78"/>
              </a:rPr>
              <a:t>أهمية تواجد أسماك المياه العذبة (الصد) في عملية تخصيب التربة الزراعية في الأفلاج العمانية:</a:t>
            </a:r>
          </a:p>
          <a:p>
            <a:pPr algn="r" rtl="1"/>
            <a:r>
              <a:rPr lang="ar-OM" sz="1200" b="1" dirty="0">
                <a:solidFill>
                  <a:srgbClr val="1F1F1F"/>
                </a:solidFill>
                <a:latin typeface="AwanZaman" panose="02000500000000020003" pitchFamily="2" charset="-78"/>
                <a:cs typeface="AwanZaman" panose="02000500000000020003" pitchFamily="2" charset="-78"/>
              </a:rPr>
              <a:t>تُعد أسماك الصد من أهم مكونات النظام البيئي للأفلاج العمانية، حيث تلعب دورًا حيويًا في عملية تخصيب التربة الزراعية. تنتج هذه الأسماك الأمونيا كفضلات من عملية التمثيل الغذائي، والتي تتحول إلى نترات بواسطة البكتيريا الموجودة في التربة. تُعتبر النترات مصدرًا مهمًا للنيتروجين للنباتات، مما يساعد على نموها وزيادة الإنتاجية الزراعية.</a:t>
            </a:r>
          </a:p>
          <a:p>
            <a:pPr algn="r" rtl="1"/>
            <a:r>
              <a:rPr lang="ar-OM" sz="1200" b="1" dirty="0">
                <a:solidFill>
                  <a:srgbClr val="1F1F1F"/>
                </a:solidFill>
                <a:latin typeface="AwanZaman" panose="02000500000000020003" pitchFamily="2" charset="-78"/>
                <a:cs typeface="AwanZaman" panose="02000500000000020003" pitchFamily="2" charset="-78"/>
              </a:rPr>
              <a:t>أظهرت الدراسات أن تواجد أسماك الصد في الأفلاج له العديد من الفوائد، منها:</a:t>
            </a:r>
          </a:p>
          <a:p>
            <a:pPr algn="r" rtl="1"/>
            <a:r>
              <a:rPr lang="ar-OM" sz="1200" b="1" dirty="0">
                <a:solidFill>
                  <a:srgbClr val="1F1F1F"/>
                </a:solidFill>
                <a:latin typeface="AwanZaman" panose="02000500000000020003" pitchFamily="2" charset="-78"/>
                <a:cs typeface="AwanZaman" panose="02000500000000020003" pitchFamily="2" charset="-78"/>
              </a:rPr>
              <a:t>1-تحسين خصائص التربة       2-زيادة الإنتاجية الزراعية:</a:t>
            </a:r>
          </a:p>
          <a:p>
            <a:pPr algn="r" rtl="1"/>
            <a:r>
              <a:rPr lang="ar-OM" sz="1200" b="1" dirty="0">
                <a:solidFill>
                  <a:srgbClr val="1F1F1F"/>
                </a:solidFill>
                <a:latin typeface="AwanZaman" panose="02000500000000020003" pitchFamily="2" charset="-78"/>
                <a:cs typeface="AwanZaman" panose="02000500000000020003" pitchFamily="2" charset="-78"/>
              </a:rPr>
              <a:t>3 -تحسين جودة المياه       4 -تطوير تقنيات لتعزيز تواجد الأسماك.</a:t>
            </a:r>
          </a:p>
          <a:p>
            <a:pPr algn="r" rtl="1"/>
            <a:r>
              <a:rPr lang="ar-OM" sz="1200" b="1" dirty="0">
                <a:solidFill>
                  <a:srgbClr val="1F1F1F"/>
                </a:solidFill>
                <a:latin typeface="AwanZaman" panose="02000500000000020003" pitchFamily="2" charset="-78"/>
                <a:cs typeface="AwanZaman" panose="02000500000000020003" pitchFamily="2" charset="-78"/>
              </a:rPr>
              <a:t>5-نشر الوعي بين المزارعين حول أهمية أسماك الصد.</a:t>
            </a:r>
          </a:p>
          <a:p>
            <a:pPr algn="r" rtl="1"/>
            <a:r>
              <a:rPr lang="ar-OM" sz="1200" b="1" dirty="0">
                <a:solidFill>
                  <a:srgbClr val="1F1F1F"/>
                </a:solidFill>
                <a:latin typeface="AwanZaman" panose="02000500000000020003" pitchFamily="2" charset="-78"/>
                <a:cs typeface="AwanZaman" panose="02000500000000020003" pitchFamily="2" charset="-78"/>
              </a:rPr>
              <a:t>6-القيام بدراسات علمية متقدمة لفهم آليات تفاعل أسماك الصد مع التربة والنباتات بشكل أفضل.</a:t>
            </a:r>
            <a:endParaRPr lang="ar-OM" sz="14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20" name="مربع نص 19">
            <a:extLst>
              <a:ext uri="{FF2B5EF4-FFF2-40B4-BE49-F238E27FC236}">
                <a16:creationId xmlns:a16="http://schemas.microsoft.com/office/drawing/2014/main" id="{AD5D4104-8A13-A328-CD89-5C3D43BB35CD}"/>
              </a:ext>
            </a:extLst>
          </p:cNvPr>
          <p:cNvSpPr txBox="1"/>
          <p:nvPr/>
        </p:nvSpPr>
        <p:spPr>
          <a:xfrm>
            <a:off x="5522427" y="1146943"/>
            <a:ext cx="2146301" cy="5555367"/>
          </a:xfrm>
          <a:prstGeom prst="rect">
            <a:avLst/>
          </a:prstGeom>
          <a:noFill/>
          <a:ln w="28575">
            <a:solidFill>
              <a:schemeClr val="tx1"/>
            </a:solidFill>
          </a:ln>
        </p:spPr>
        <p:txBody>
          <a:bodyPr wrap="square" rtlCol="1">
            <a:spAutoFit/>
          </a:bodyPr>
          <a:lstStyle/>
          <a:p>
            <a:pPr algn="r" rtl="1"/>
            <a:r>
              <a:rPr lang="ar-SA" sz="1400" b="1" dirty="0">
                <a:solidFill>
                  <a:srgbClr val="FF0000"/>
                </a:solidFill>
                <a:latin typeface="AwanZaman" panose="02000500000000020003" pitchFamily="2" charset="-78"/>
                <a:cs typeface="AwanZaman" panose="02000500000000020003" pitchFamily="2" charset="-78"/>
              </a:rPr>
              <a:t>خطة البحث :</a:t>
            </a:r>
            <a:endParaRPr lang="ar-AE" sz="1400" b="1" dirty="0">
              <a:solidFill>
                <a:srgbClr val="FF0000"/>
              </a:solidFill>
              <a:latin typeface="AwanZaman" panose="02000500000000020003" pitchFamily="2" charset="-78"/>
              <a:cs typeface="AwanZaman" panose="02000500000000020003" pitchFamily="2" charset="-78"/>
            </a:endParaRPr>
          </a:p>
          <a:p>
            <a:pPr algn="r" rtl="1"/>
            <a:br>
              <a:rPr lang="ar-AE" sz="500" dirty="0"/>
            </a:br>
            <a:r>
              <a:rPr lang="ar-OM" sz="1200" b="1" dirty="0">
                <a:solidFill>
                  <a:srgbClr val="1F1F1F"/>
                </a:solidFill>
                <a:latin typeface="AwanZaman" panose="02000500000000020003" pitchFamily="2" charset="-78"/>
                <a:cs typeface="AwanZaman" panose="02000500000000020003" pitchFamily="2" charset="-78"/>
              </a:rPr>
              <a:t>دراسة خصائص تواجد الأسماك في الأفلاج العمانية مع التركيز على خصائص الماء والتربة.</a:t>
            </a:r>
          </a:p>
          <a:p>
            <a:pPr algn="r" rtl="1">
              <a:buFont typeface="Arial" panose="020B0604020202020204" pitchFamily="34" charset="0"/>
              <a:buChar char="•"/>
            </a:pPr>
            <a:r>
              <a:rPr lang="ar-OM" sz="1200" b="1" dirty="0">
                <a:solidFill>
                  <a:srgbClr val="1F1F1F"/>
                </a:solidFill>
                <a:latin typeface="AwanZaman" panose="02000500000000020003" pitchFamily="2" charset="-78"/>
                <a:cs typeface="AwanZaman" panose="02000500000000020003" pitchFamily="2" charset="-78"/>
              </a:rPr>
              <a:t>تحديد العوامل التي تؤثر على تواجد الأسماك في الأفلاج.</a:t>
            </a:r>
          </a:p>
          <a:p>
            <a:pPr algn="r" rtl="1">
              <a:buFont typeface="Arial" panose="020B0604020202020204" pitchFamily="34" charset="0"/>
              <a:buChar char="•"/>
            </a:pPr>
            <a:r>
              <a:rPr lang="ar-OM" sz="1200" b="1" dirty="0">
                <a:solidFill>
                  <a:srgbClr val="1F1F1F"/>
                </a:solidFill>
                <a:latin typeface="AwanZaman" panose="02000500000000020003" pitchFamily="2" charset="-78"/>
                <a:cs typeface="AwanZaman" panose="02000500000000020003" pitchFamily="2" charset="-78"/>
              </a:rPr>
              <a:t>إثبات أهمية تواجد الأسماك في الأفلاج من خلال دراسة خصائص الماء والتربة.</a:t>
            </a:r>
          </a:p>
          <a:p>
            <a:pPr algn="r" rtl="1"/>
            <a:r>
              <a:rPr lang="ar-OM" sz="1200" b="1" dirty="0">
                <a:solidFill>
                  <a:srgbClr val="1F1F1F"/>
                </a:solidFill>
                <a:latin typeface="AwanZaman" panose="02000500000000020003" pitchFamily="2" charset="-78"/>
                <a:cs typeface="AwanZaman" panose="02000500000000020003" pitchFamily="2" charset="-78"/>
              </a:rPr>
              <a:t>المنهجية:</a:t>
            </a:r>
          </a:p>
          <a:p>
            <a:pPr algn="r" rtl="1">
              <a:buFont typeface="Arial" panose="020B0604020202020204" pitchFamily="34" charset="0"/>
              <a:buChar char="•"/>
            </a:pPr>
            <a:r>
              <a:rPr lang="ar-OM" sz="1200" b="1" dirty="0">
                <a:solidFill>
                  <a:srgbClr val="1F1F1F"/>
                </a:solidFill>
                <a:latin typeface="AwanZaman" panose="02000500000000020003" pitchFamily="2" charset="-78"/>
                <a:cs typeface="AwanZaman" panose="02000500000000020003" pitchFamily="2" charset="-78"/>
              </a:rPr>
              <a:t>ملاحظات ميدانية لتحديد أنواع الأسماك في الأفلاج.</a:t>
            </a:r>
          </a:p>
          <a:p>
            <a:pPr algn="r" rtl="1">
              <a:buFont typeface="Arial" panose="020B0604020202020204" pitchFamily="34" charset="0"/>
              <a:buChar char="•"/>
            </a:pPr>
            <a:r>
              <a:rPr lang="ar-OM" sz="1200" b="1" dirty="0">
                <a:solidFill>
                  <a:srgbClr val="1F1F1F"/>
                </a:solidFill>
                <a:latin typeface="AwanZaman" panose="02000500000000020003" pitchFamily="2" charset="-78"/>
                <a:cs typeface="AwanZaman" panose="02000500000000020003" pitchFamily="2" charset="-78"/>
              </a:rPr>
              <a:t>أخذ عينات من الماء لتحليل خصائصها.</a:t>
            </a:r>
          </a:p>
          <a:p>
            <a:pPr algn="r" rtl="1">
              <a:buFont typeface="Arial" panose="020B0604020202020204" pitchFamily="34" charset="0"/>
              <a:buChar char="•"/>
            </a:pPr>
            <a:r>
              <a:rPr lang="ar-OM" sz="1200" b="1" dirty="0">
                <a:solidFill>
                  <a:srgbClr val="1F1F1F"/>
                </a:solidFill>
                <a:latin typeface="AwanZaman" panose="02000500000000020003" pitchFamily="2" charset="-78"/>
                <a:cs typeface="AwanZaman" panose="02000500000000020003" pitchFamily="2" charset="-78"/>
              </a:rPr>
              <a:t>مقابلات مع المزارعين والمختصين حول خصائص الأفلاج وتواجد الأسماك.</a:t>
            </a:r>
          </a:p>
          <a:p>
            <a:pPr algn="r" rtl="1">
              <a:buFont typeface="Arial" panose="020B0604020202020204" pitchFamily="34" charset="0"/>
              <a:buChar char="•"/>
            </a:pPr>
            <a:r>
              <a:rPr lang="ar-OM" sz="1200" b="1" dirty="0">
                <a:solidFill>
                  <a:srgbClr val="1F1F1F"/>
                </a:solidFill>
                <a:latin typeface="AwanZaman" panose="02000500000000020003" pitchFamily="2" charset="-78"/>
                <a:cs typeface="AwanZaman" panose="02000500000000020003" pitchFamily="2" charset="-78"/>
              </a:rPr>
              <a:t>دراسة خصائص الماء في فلجين مع أسماك وفلجين بدون أسماك.</a:t>
            </a:r>
          </a:p>
          <a:p>
            <a:pPr algn="r" rtl="1">
              <a:buFont typeface="Arial" panose="020B0604020202020204" pitchFamily="34" charset="0"/>
              <a:buChar char="•"/>
            </a:pPr>
            <a:r>
              <a:rPr lang="ar-OM" sz="1200" b="1" dirty="0">
                <a:solidFill>
                  <a:srgbClr val="1F1F1F"/>
                </a:solidFill>
                <a:latin typeface="AwanZaman" panose="02000500000000020003" pitchFamily="2" charset="-78"/>
                <a:cs typeface="AwanZaman" panose="02000500000000020003" pitchFamily="2" charset="-78"/>
              </a:rPr>
              <a:t>دراسة خصائص التربة المسقية من الأفلاج المدروسة.</a:t>
            </a:r>
          </a:p>
          <a:p>
            <a:pPr algn="r" rtl="1">
              <a:buFont typeface="Arial" panose="020B0604020202020204" pitchFamily="34" charset="0"/>
              <a:buChar char="•"/>
            </a:pPr>
            <a:r>
              <a:rPr lang="ar-OM" sz="1200" b="1" dirty="0">
                <a:solidFill>
                  <a:srgbClr val="1F1F1F"/>
                </a:solidFill>
                <a:latin typeface="AwanZaman" panose="02000500000000020003" pitchFamily="2" charset="-78"/>
                <a:cs typeface="AwanZaman" panose="02000500000000020003" pitchFamily="2" charset="-78"/>
              </a:rPr>
              <a:t>محاكاة نظام </a:t>
            </a:r>
            <a:r>
              <a:rPr lang="ar-OM" sz="1200" b="1" dirty="0" err="1">
                <a:solidFill>
                  <a:srgbClr val="1F1F1F"/>
                </a:solidFill>
                <a:latin typeface="AwanZaman" panose="02000500000000020003" pitchFamily="2" charset="-78"/>
                <a:cs typeface="AwanZaman" panose="02000500000000020003" pitchFamily="2" charset="-78"/>
              </a:rPr>
              <a:t>أكوابونك</a:t>
            </a:r>
            <a:r>
              <a:rPr lang="ar-OM" sz="1200" b="1" dirty="0">
                <a:solidFill>
                  <a:srgbClr val="1F1F1F"/>
                </a:solidFill>
                <a:latin typeface="AwanZaman" panose="02000500000000020003" pitchFamily="2" charset="-78"/>
                <a:cs typeface="AwanZaman" panose="02000500000000020003" pitchFamily="2" charset="-78"/>
              </a:rPr>
              <a:t> للأسماك العمانية وزراعة بعض الشتلات.</a:t>
            </a:r>
          </a:p>
          <a:p>
            <a:pPr algn="r" rtl="1">
              <a:buFont typeface="Arial" panose="020B0604020202020204" pitchFamily="34" charset="0"/>
              <a:buChar char="•"/>
            </a:pPr>
            <a:r>
              <a:rPr lang="ar-OM" sz="1200" b="1" dirty="0">
                <a:solidFill>
                  <a:srgbClr val="1F1F1F"/>
                </a:solidFill>
                <a:latin typeface="AwanZaman" panose="02000500000000020003" pitchFamily="2" charset="-78"/>
                <a:cs typeface="AwanZaman" panose="02000500000000020003" pitchFamily="2" charset="-78"/>
              </a:rPr>
              <a:t>مقارنة نتائج نظام </a:t>
            </a:r>
            <a:r>
              <a:rPr lang="ar-OM" sz="1200" b="1" dirty="0" err="1">
                <a:solidFill>
                  <a:srgbClr val="1F1F1F"/>
                </a:solidFill>
                <a:latin typeface="AwanZaman" panose="02000500000000020003" pitchFamily="2" charset="-78"/>
                <a:cs typeface="AwanZaman" panose="02000500000000020003" pitchFamily="2" charset="-78"/>
              </a:rPr>
              <a:t>أكوابونك</a:t>
            </a:r>
            <a:r>
              <a:rPr lang="ar-OM" sz="1200" b="1" dirty="0">
                <a:solidFill>
                  <a:srgbClr val="1F1F1F"/>
                </a:solidFill>
                <a:latin typeface="AwanZaman" panose="02000500000000020003" pitchFamily="2" charset="-78"/>
                <a:cs typeface="AwanZaman" panose="02000500000000020003" pitchFamily="2" charset="-78"/>
              </a:rPr>
              <a:t> مع أسماك الصد مع نظام آخر يحتوي على أسماك البلطي.</a:t>
            </a:r>
          </a:p>
          <a:p>
            <a:pPr algn="r" rtl="1"/>
            <a:r>
              <a:rPr lang="ar-OM" sz="1200" b="1" dirty="0">
                <a:solidFill>
                  <a:srgbClr val="1F1F1F"/>
                </a:solidFill>
                <a:latin typeface="AwanZaman" panose="02000500000000020003" pitchFamily="2" charset="-78"/>
                <a:cs typeface="AwanZaman" panose="02000500000000020003" pitchFamily="2" charset="-78"/>
              </a:rPr>
              <a:t>النتائج المتوقعة:</a:t>
            </a:r>
          </a:p>
          <a:p>
            <a:pPr algn="r" rtl="1">
              <a:buFont typeface="Arial" panose="020B0604020202020204" pitchFamily="34" charset="0"/>
              <a:buChar char="•"/>
            </a:pPr>
            <a:r>
              <a:rPr lang="ar-OM" sz="1200" b="1" dirty="0">
                <a:solidFill>
                  <a:srgbClr val="1F1F1F"/>
                </a:solidFill>
                <a:latin typeface="AwanZaman" panose="02000500000000020003" pitchFamily="2" charset="-78"/>
                <a:cs typeface="AwanZaman" panose="02000500000000020003" pitchFamily="2" charset="-78"/>
              </a:rPr>
              <a:t>تحديد العوامل المؤثرة على تواجد أسماك الصد في الأفلاج.</a:t>
            </a:r>
          </a:p>
          <a:p>
            <a:pPr algn="r" rtl="1">
              <a:buFont typeface="Arial" panose="020B0604020202020204" pitchFamily="34" charset="0"/>
              <a:buChar char="•"/>
            </a:pPr>
            <a:r>
              <a:rPr lang="ar-OM" sz="1200" b="1" dirty="0">
                <a:solidFill>
                  <a:srgbClr val="1F1F1F"/>
                </a:solidFill>
                <a:latin typeface="AwanZaman" panose="02000500000000020003" pitchFamily="2" charset="-78"/>
                <a:cs typeface="AwanZaman" panose="02000500000000020003" pitchFamily="2" charset="-78"/>
              </a:rPr>
              <a:t>إثبات أهمية تواجد أسماك الصد في الأفلاج من خلال تحسين خصائص الماء والتربة.</a:t>
            </a:r>
          </a:p>
          <a:p>
            <a:pPr algn="r" rtl="1">
              <a:buFont typeface="Arial" panose="020B0604020202020204" pitchFamily="34" charset="0"/>
              <a:buChar char="•"/>
            </a:pPr>
            <a:r>
              <a:rPr lang="ar-OM" sz="1200" b="1" dirty="0">
                <a:solidFill>
                  <a:srgbClr val="1F1F1F"/>
                </a:solidFill>
                <a:latin typeface="AwanZaman" panose="02000500000000020003" pitchFamily="2" charset="-78"/>
                <a:cs typeface="AwanZaman" panose="02000500000000020003" pitchFamily="2" charset="-78"/>
              </a:rPr>
              <a:t>تحديد تأثير أسماك الصد على نمو النباتات في نظام </a:t>
            </a:r>
            <a:r>
              <a:rPr lang="ar-OM" sz="1200" b="1" dirty="0" err="1">
                <a:solidFill>
                  <a:srgbClr val="1F1F1F"/>
                </a:solidFill>
                <a:latin typeface="AwanZaman" panose="02000500000000020003" pitchFamily="2" charset="-78"/>
                <a:cs typeface="AwanZaman" panose="02000500000000020003" pitchFamily="2" charset="-78"/>
              </a:rPr>
              <a:t>أكوابونك</a:t>
            </a:r>
            <a:r>
              <a:rPr lang="ar-OM" sz="1200" b="1" dirty="0">
                <a:solidFill>
                  <a:srgbClr val="1F1F1F"/>
                </a:solidFill>
                <a:latin typeface="AwanZaman" panose="02000500000000020003" pitchFamily="2" charset="-78"/>
                <a:cs typeface="AwanZaman" panose="02000500000000020003" pitchFamily="2" charset="-78"/>
              </a:rPr>
              <a:t>.</a:t>
            </a:r>
          </a:p>
          <a:p>
            <a:pPr algn="r" rtl="1"/>
            <a:endParaRPr lang="ar-OM" sz="1200" b="1" dirty="0">
              <a:solidFill>
                <a:srgbClr val="1F1F1F"/>
              </a:solidFill>
              <a:latin typeface="AwanZaman" panose="02000500000000020003" pitchFamily="2" charset="-78"/>
              <a:cs typeface="AwanZaman" panose="02000500000000020003" pitchFamily="2" charset="-78"/>
            </a:endParaRPr>
          </a:p>
        </p:txBody>
      </p:sp>
      <p:sp>
        <p:nvSpPr>
          <p:cNvPr id="21" name="مربع نص 20">
            <a:extLst>
              <a:ext uri="{FF2B5EF4-FFF2-40B4-BE49-F238E27FC236}">
                <a16:creationId xmlns:a16="http://schemas.microsoft.com/office/drawing/2014/main" id="{808C0372-162A-DF1F-C982-6F9DB21AED29}"/>
              </a:ext>
            </a:extLst>
          </p:cNvPr>
          <p:cNvSpPr txBox="1"/>
          <p:nvPr/>
        </p:nvSpPr>
        <p:spPr>
          <a:xfrm>
            <a:off x="3124199" y="1146943"/>
            <a:ext cx="2317415" cy="5478423"/>
          </a:xfrm>
          <a:prstGeom prst="rect">
            <a:avLst/>
          </a:prstGeom>
          <a:noFill/>
          <a:ln w="28575">
            <a:solidFill>
              <a:schemeClr val="tx1"/>
            </a:solidFill>
          </a:ln>
        </p:spPr>
        <p:txBody>
          <a:bodyPr wrap="square" rtlCol="1">
            <a:spAutoFit/>
          </a:bodyPr>
          <a:lstStyle/>
          <a:p>
            <a:pPr algn="r" rtl="1"/>
            <a:r>
              <a:rPr lang="ar-OM" sz="1400" b="1" dirty="0">
                <a:solidFill>
                  <a:srgbClr val="FF0000"/>
                </a:solidFill>
                <a:latin typeface="AwanZaman" panose="02000500000000020003" pitchFamily="2" charset="-78"/>
                <a:cs typeface="AwanZaman" panose="02000500000000020003" pitchFamily="2" charset="-78"/>
              </a:rPr>
              <a:t>النتائج :</a:t>
            </a:r>
          </a:p>
          <a:p>
            <a:pPr algn="r" rtl="1"/>
            <a:r>
              <a:rPr lang="ar-OM" sz="1200" b="1" dirty="0">
                <a:solidFill>
                  <a:srgbClr val="1F1F1F"/>
                </a:solidFill>
                <a:latin typeface="AwanZaman" panose="02000500000000020003" pitchFamily="2" charset="-78"/>
                <a:cs typeface="AwanZaman" panose="02000500000000020003" pitchFamily="2" charset="-78"/>
              </a:rPr>
              <a:t>أهمية النيتروجين والأمونيا لتسميد الأرض في الأفلاج في سلطنة عمان:</a:t>
            </a:r>
          </a:p>
          <a:p>
            <a:pPr algn="r" rtl="1">
              <a:buFont typeface="Arial" panose="020B0604020202020204" pitchFamily="34" charset="0"/>
              <a:buChar char="•"/>
            </a:pPr>
            <a:r>
              <a:rPr lang="ar-OM" sz="1200" b="1" dirty="0">
                <a:solidFill>
                  <a:srgbClr val="1F1F1F"/>
                </a:solidFill>
                <a:latin typeface="AwanZaman" panose="02000500000000020003" pitchFamily="2" charset="-78"/>
                <a:cs typeface="AwanZaman" panose="02000500000000020003" pitchFamily="2" charset="-78"/>
              </a:rPr>
              <a:t>النيتروجين عنصر أساسي في نمو النباتات.</a:t>
            </a:r>
          </a:p>
          <a:p>
            <a:pPr algn="r" rtl="1">
              <a:buFont typeface="Arial" panose="020B0604020202020204" pitchFamily="34" charset="0"/>
              <a:buChar char="•"/>
            </a:pPr>
            <a:r>
              <a:rPr lang="ar-OM" sz="1200" b="1" dirty="0">
                <a:solidFill>
                  <a:srgbClr val="1F1F1F"/>
                </a:solidFill>
                <a:latin typeface="AwanZaman" panose="02000500000000020003" pitchFamily="2" charset="-78"/>
                <a:cs typeface="AwanZaman" panose="02000500000000020003" pitchFamily="2" charset="-78"/>
              </a:rPr>
              <a:t>تنتج الأسماك الأمونيا كمصدر للنيتروجين.</a:t>
            </a:r>
          </a:p>
          <a:p>
            <a:pPr algn="r" rtl="1">
              <a:buFont typeface="Arial" panose="020B0604020202020204" pitchFamily="34" charset="0"/>
              <a:buChar char="•"/>
            </a:pPr>
            <a:r>
              <a:rPr lang="ar-OM" sz="1200" b="1" dirty="0">
                <a:solidFill>
                  <a:srgbClr val="1F1F1F"/>
                </a:solidFill>
                <a:latin typeface="AwanZaman" panose="02000500000000020003" pitchFamily="2" charset="-78"/>
                <a:cs typeface="AwanZaman" panose="02000500000000020003" pitchFamily="2" charset="-78"/>
              </a:rPr>
              <a:t>يمكن أن تتحول الأمونيا إلى نترات بواسطة البكتيريا في التربة.</a:t>
            </a:r>
          </a:p>
          <a:p>
            <a:pPr algn="r" rtl="1">
              <a:buFont typeface="Arial" panose="020B0604020202020204" pitchFamily="34" charset="0"/>
              <a:buChar char="•"/>
            </a:pPr>
            <a:r>
              <a:rPr lang="ar-OM" sz="1200" b="1" dirty="0">
                <a:solidFill>
                  <a:srgbClr val="1F1F1F"/>
                </a:solidFill>
                <a:latin typeface="AwanZaman" panose="02000500000000020003" pitchFamily="2" charset="-78"/>
                <a:cs typeface="AwanZaman" panose="02000500000000020003" pitchFamily="2" charset="-78"/>
              </a:rPr>
              <a:t>النباتات تستفيد من النترات كمصدر للنيتروجين.</a:t>
            </a:r>
          </a:p>
          <a:p>
            <a:pPr algn="r" rtl="1">
              <a:buFont typeface="Arial" panose="020B0604020202020204" pitchFamily="34" charset="0"/>
              <a:buChar char="•"/>
            </a:pPr>
            <a:r>
              <a:rPr lang="ar-OM" sz="1200" b="1" dirty="0">
                <a:solidFill>
                  <a:srgbClr val="1F1F1F"/>
                </a:solidFill>
                <a:latin typeface="AwanZaman" panose="02000500000000020003" pitchFamily="2" charset="-78"/>
                <a:cs typeface="AwanZaman" panose="02000500000000020003" pitchFamily="2" charset="-78"/>
              </a:rPr>
              <a:t>وجود الأسماك في الأفلاج يساهم في تسميد الأرض بشكل طبيعي.</a:t>
            </a:r>
          </a:p>
          <a:p>
            <a:pPr algn="r" rtl="1"/>
            <a:r>
              <a:rPr lang="ar-OM" sz="1200" b="1" dirty="0">
                <a:solidFill>
                  <a:srgbClr val="1F1F1F"/>
                </a:solidFill>
                <a:latin typeface="AwanZaman" panose="02000500000000020003" pitchFamily="2" charset="-78"/>
                <a:cs typeface="AwanZaman" panose="02000500000000020003" pitchFamily="2" charset="-78"/>
              </a:rPr>
              <a:t>فوائد وجود الأسماك في الأفلاج:</a:t>
            </a:r>
          </a:p>
          <a:p>
            <a:pPr algn="r" rtl="1">
              <a:buFont typeface="Arial" panose="020B0604020202020204" pitchFamily="34" charset="0"/>
              <a:buChar char="•"/>
            </a:pPr>
            <a:r>
              <a:rPr lang="ar-OM" sz="1200" b="1" dirty="0">
                <a:solidFill>
                  <a:srgbClr val="1F1F1F"/>
                </a:solidFill>
                <a:latin typeface="AwanZaman" panose="02000500000000020003" pitchFamily="2" charset="-78"/>
                <a:cs typeface="AwanZaman" panose="02000500000000020003" pitchFamily="2" charset="-78"/>
              </a:rPr>
              <a:t>توفير مصدر للنيتروجين للنباتات.</a:t>
            </a:r>
          </a:p>
          <a:p>
            <a:pPr algn="r" rtl="1">
              <a:buFont typeface="Arial" panose="020B0604020202020204" pitchFamily="34" charset="0"/>
              <a:buChar char="•"/>
            </a:pPr>
            <a:r>
              <a:rPr lang="ar-OM" sz="1200" b="1" dirty="0">
                <a:solidFill>
                  <a:srgbClr val="1F1F1F"/>
                </a:solidFill>
                <a:latin typeface="AwanZaman" panose="02000500000000020003" pitchFamily="2" charset="-78"/>
                <a:cs typeface="AwanZaman" panose="02000500000000020003" pitchFamily="2" charset="-78"/>
              </a:rPr>
              <a:t>تحسين جودة المياه بشكل طبيعي.</a:t>
            </a:r>
          </a:p>
          <a:p>
            <a:pPr algn="r" rtl="1">
              <a:buFont typeface="Arial" panose="020B0604020202020204" pitchFamily="34" charset="0"/>
              <a:buChar char="•"/>
            </a:pPr>
            <a:r>
              <a:rPr lang="ar-OM" sz="1200" b="1" dirty="0">
                <a:solidFill>
                  <a:srgbClr val="1F1F1F"/>
                </a:solidFill>
                <a:latin typeface="AwanZaman" panose="02000500000000020003" pitchFamily="2" charset="-78"/>
                <a:cs typeface="AwanZaman" panose="02000500000000020003" pitchFamily="2" charset="-78"/>
              </a:rPr>
              <a:t>زيادة الإنتاجية الزراعية.</a:t>
            </a:r>
          </a:p>
          <a:p>
            <a:pPr algn="r" rtl="1"/>
            <a:r>
              <a:rPr lang="ar-OM" sz="1200" b="1" dirty="0">
                <a:solidFill>
                  <a:srgbClr val="1F1F1F"/>
                </a:solidFill>
                <a:latin typeface="AwanZaman" panose="02000500000000020003" pitchFamily="2" charset="-78"/>
                <a:cs typeface="AwanZaman" panose="02000500000000020003" pitchFamily="2" charset="-78"/>
              </a:rPr>
              <a:t>أهم أنواع الأسماك في الأفلاج العمانية:</a:t>
            </a:r>
          </a:p>
          <a:p>
            <a:pPr algn="r" rtl="1">
              <a:buFont typeface="Arial" panose="020B0604020202020204" pitchFamily="34" charset="0"/>
              <a:buChar char="•"/>
            </a:pPr>
            <a:r>
              <a:rPr lang="ar-OM" sz="1200" b="1" dirty="0">
                <a:solidFill>
                  <a:srgbClr val="1F1F1F"/>
                </a:solidFill>
                <a:latin typeface="AwanZaman" panose="02000500000000020003" pitchFamily="2" charset="-78"/>
                <a:cs typeface="AwanZaman" panose="02000500000000020003" pitchFamily="2" charset="-78"/>
              </a:rPr>
              <a:t>الصد: نوع من الأسماك الصغيرة تعيش في المياه العذبة.</a:t>
            </a:r>
          </a:p>
          <a:p>
            <a:pPr algn="r" rtl="1">
              <a:buFont typeface="Arial" panose="020B0604020202020204" pitchFamily="34" charset="0"/>
              <a:buChar char="•"/>
            </a:pPr>
            <a:r>
              <a:rPr lang="ar-OM" sz="1200" b="1" dirty="0">
                <a:solidFill>
                  <a:srgbClr val="1F1F1F"/>
                </a:solidFill>
                <a:latin typeface="AwanZaman" panose="02000500000000020003" pitchFamily="2" charset="-78"/>
                <a:cs typeface="AwanZaman" panose="02000500000000020003" pitchFamily="2" charset="-78"/>
              </a:rPr>
              <a:t>يعد مصدرًا مهمًا للنيتروجين في الأفلاج.</a:t>
            </a:r>
          </a:p>
          <a:p>
            <a:pPr algn="r" rtl="1">
              <a:buFont typeface="Arial" panose="020B0604020202020204" pitchFamily="34" charset="0"/>
              <a:buChar char="•"/>
            </a:pPr>
            <a:r>
              <a:rPr lang="ar-OM" sz="1200" b="1" dirty="0">
                <a:solidFill>
                  <a:srgbClr val="1F1F1F"/>
                </a:solidFill>
                <a:latin typeface="AwanZaman" panose="02000500000000020003" pitchFamily="2" charset="-78"/>
                <a:cs typeface="AwanZaman" panose="02000500000000020003" pitchFamily="2" charset="-78"/>
              </a:rPr>
              <a:t>يساعد في تحسين جودة المياه.</a:t>
            </a:r>
          </a:p>
          <a:p>
            <a:pPr algn="r" rtl="1"/>
            <a:r>
              <a:rPr lang="ar-OM" sz="1200" b="1" dirty="0">
                <a:solidFill>
                  <a:srgbClr val="1F1F1F"/>
                </a:solidFill>
                <a:latin typeface="AwanZaman" panose="02000500000000020003" pitchFamily="2" charset="-78"/>
                <a:cs typeface="AwanZaman" panose="02000500000000020003" pitchFamily="2" charset="-78"/>
              </a:rPr>
              <a:t>دور الصد في تسميد الأرض:</a:t>
            </a:r>
          </a:p>
          <a:p>
            <a:pPr algn="r" rtl="1">
              <a:buFont typeface="Arial" panose="020B0604020202020204" pitchFamily="34" charset="0"/>
              <a:buChar char="•"/>
            </a:pPr>
            <a:r>
              <a:rPr lang="ar-OM" sz="1200" b="1" dirty="0">
                <a:solidFill>
                  <a:srgbClr val="1F1F1F"/>
                </a:solidFill>
                <a:latin typeface="AwanZaman" panose="02000500000000020003" pitchFamily="2" charset="-78"/>
                <a:cs typeface="AwanZaman" panose="02000500000000020003" pitchFamily="2" charset="-78"/>
              </a:rPr>
              <a:t>إنتاج الأمونيا وتحويلها إلى نترات.</a:t>
            </a:r>
          </a:p>
          <a:p>
            <a:pPr algn="r" rtl="1">
              <a:buFont typeface="Arial" panose="020B0604020202020204" pitchFamily="34" charset="0"/>
              <a:buChar char="•"/>
            </a:pPr>
            <a:r>
              <a:rPr lang="ar-OM" sz="1200" b="1" dirty="0">
                <a:solidFill>
                  <a:srgbClr val="1F1F1F"/>
                </a:solidFill>
                <a:latin typeface="AwanZaman" panose="02000500000000020003" pitchFamily="2" charset="-78"/>
                <a:cs typeface="AwanZaman" panose="02000500000000020003" pitchFamily="2" charset="-78"/>
              </a:rPr>
              <a:t>استهلاك الطحالب وتحسين جودة المياه.</a:t>
            </a:r>
          </a:p>
          <a:p>
            <a:pPr algn="r" rtl="1">
              <a:buFont typeface="Arial" panose="020B0604020202020204" pitchFamily="34" charset="0"/>
              <a:buChar char="•"/>
            </a:pPr>
            <a:r>
              <a:rPr lang="ar-OM" sz="1200" b="1" dirty="0">
                <a:solidFill>
                  <a:srgbClr val="1F1F1F"/>
                </a:solidFill>
                <a:latin typeface="AwanZaman" panose="02000500000000020003" pitchFamily="2" charset="-78"/>
                <a:cs typeface="AwanZaman" panose="02000500000000020003" pitchFamily="2" charset="-78"/>
              </a:rPr>
              <a:t>إضافة المواد العضوية إلى التربة.</a:t>
            </a:r>
          </a:p>
          <a:p>
            <a:pPr algn="r" rtl="1"/>
            <a:r>
              <a:rPr lang="ar-OM" sz="1200" b="1" dirty="0">
                <a:solidFill>
                  <a:srgbClr val="1F1F1F"/>
                </a:solidFill>
                <a:latin typeface="AwanZaman" panose="02000500000000020003" pitchFamily="2" charset="-78"/>
                <a:cs typeface="AwanZaman" panose="02000500000000020003" pitchFamily="2" charset="-78"/>
              </a:rPr>
              <a:t>الخلاصة:</a:t>
            </a:r>
          </a:p>
          <a:p>
            <a:pPr algn="r" rtl="1">
              <a:buFont typeface="Arial" panose="020B0604020202020204" pitchFamily="34" charset="0"/>
              <a:buChar char="•"/>
            </a:pPr>
            <a:r>
              <a:rPr lang="ar-OM" sz="1200" b="1" dirty="0">
                <a:solidFill>
                  <a:srgbClr val="1F1F1F"/>
                </a:solidFill>
                <a:latin typeface="AwanZaman" panose="02000500000000020003" pitchFamily="2" charset="-78"/>
                <a:cs typeface="AwanZaman" panose="02000500000000020003" pitchFamily="2" charset="-78"/>
              </a:rPr>
              <a:t>الصد مصدر هام للنيتروجين وله دور هام في تسميد الأرض.</a:t>
            </a:r>
          </a:p>
          <a:p>
            <a:pPr algn="r" rtl="1">
              <a:buFont typeface="Arial" panose="020B0604020202020204" pitchFamily="34" charset="0"/>
              <a:buChar char="•"/>
            </a:pPr>
            <a:r>
              <a:rPr lang="ar-OM" sz="1200" b="1" dirty="0">
                <a:solidFill>
                  <a:srgbClr val="1F1F1F"/>
                </a:solidFill>
                <a:latin typeface="AwanZaman" panose="02000500000000020003" pitchFamily="2" charset="-78"/>
                <a:cs typeface="AwanZaman" panose="02000500000000020003" pitchFamily="2" charset="-78"/>
              </a:rPr>
              <a:t>وجود الأسماك في الأفلاج له العديد من الفوائد.</a:t>
            </a:r>
          </a:p>
          <a:p>
            <a:pPr algn="r" rtl="1">
              <a:buFont typeface="Arial" panose="020B0604020202020204" pitchFamily="34" charset="0"/>
              <a:buChar char="•"/>
            </a:pPr>
            <a:r>
              <a:rPr lang="ar-OM" sz="1200" b="1" dirty="0">
                <a:solidFill>
                  <a:srgbClr val="1F1F1F"/>
                </a:solidFill>
                <a:latin typeface="AwanZaman" panose="02000500000000020003" pitchFamily="2" charset="-78"/>
                <a:cs typeface="AwanZaman" panose="02000500000000020003" pitchFamily="2" charset="-78"/>
              </a:rPr>
              <a:t>يجب حماية الأسماك وتعزيز تواجدها في الأفلاج.</a:t>
            </a:r>
          </a:p>
          <a:p>
            <a:pPr algn="r" rtl="1"/>
            <a:endParaRPr lang="ar-OM" sz="1200" b="1" dirty="0">
              <a:solidFill>
                <a:srgbClr val="1F1F1F"/>
              </a:solidFill>
              <a:latin typeface="AwanZaman" panose="02000500000000020003" pitchFamily="2" charset="-78"/>
              <a:cs typeface="AwanZaman" panose="02000500000000020003" pitchFamily="2" charset="-78"/>
            </a:endParaRPr>
          </a:p>
        </p:txBody>
      </p:sp>
      <p:pic>
        <p:nvPicPr>
          <p:cNvPr id="3" name="صورة 2" descr="صورة تحتوي على رسم, الرسومات, قصاصة فنية, التصميم&#10;&#10;تم إنشاء الوصف تلقائياً">
            <a:extLst>
              <a:ext uri="{FF2B5EF4-FFF2-40B4-BE49-F238E27FC236}">
                <a16:creationId xmlns:a16="http://schemas.microsoft.com/office/drawing/2014/main" id="{77A9586B-05CD-C6DD-C1C2-A7D31EEDD8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314" y="296901"/>
            <a:ext cx="578196" cy="523777"/>
          </a:xfrm>
          <a:prstGeom prst="rect">
            <a:avLst/>
          </a:prstGeom>
        </p:spPr>
      </p:pic>
    </p:spTree>
    <p:extLst>
      <p:ext uri="{BB962C8B-B14F-4D97-AF65-F5344CB8AC3E}">
        <p14:creationId xmlns:p14="http://schemas.microsoft.com/office/powerpoint/2010/main" val="1848292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a:extLst>
            <a:ext uri="{FF2B5EF4-FFF2-40B4-BE49-F238E27FC236}">
              <a16:creationId xmlns:a16="http://schemas.microsoft.com/office/drawing/2014/main" id="{43F4963B-A80E-709D-7F4A-62E51BD6756A}"/>
            </a:ext>
          </a:extLst>
        </p:cNvPr>
        <p:cNvGrpSpPr/>
        <p:nvPr/>
      </p:nvGrpSpPr>
      <p:grpSpPr>
        <a:xfrm>
          <a:off x="0" y="0"/>
          <a:ext cx="0" cy="0"/>
          <a:chOff x="0" y="0"/>
          <a:chExt cx="0" cy="0"/>
        </a:xfrm>
      </p:grpSpPr>
      <p:sp>
        <p:nvSpPr>
          <p:cNvPr id="4" name="مستطيل 3">
            <a:extLst>
              <a:ext uri="{FF2B5EF4-FFF2-40B4-BE49-F238E27FC236}">
                <a16:creationId xmlns:a16="http://schemas.microsoft.com/office/drawing/2014/main" id="{01CC00DF-4797-3E2F-9C24-9748550CF7A2}"/>
              </a:ext>
            </a:extLst>
          </p:cNvPr>
          <p:cNvSpPr/>
          <p:nvPr/>
        </p:nvSpPr>
        <p:spPr>
          <a:xfrm>
            <a:off x="158619" y="158620"/>
            <a:ext cx="11859209" cy="6699380"/>
          </a:xfrm>
          <a:prstGeom prst="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OM"/>
          </a:p>
        </p:txBody>
      </p:sp>
      <p:sp>
        <p:nvSpPr>
          <p:cNvPr id="5" name="مربع نص 4">
            <a:extLst>
              <a:ext uri="{FF2B5EF4-FFF2-40B4-BE49-F238E27FC236}">
                <a16:creationId xmlns:a16="http://schemas.microsoft.com/office/drawing/2014/main" id="{BA65BE9F-2489-5BC4-AFE1-E4DC49DB2112}"/>
              </a:ext>
            </a:extLst>
          </p:cNvPr>
          <p:cNvSpPr txBox="1"/>
          <p:nvPr/>
        </p:nvSpPr>
        <p:spPr>
          <a:xfrm>
            <a:off x="278519" y="143614"/>
            <a:ext cx="11681927" cy="954107"/>
          </a:xfrm>
          <a:prstGeom prst="rect">
            <a:avLst/>
          </a:prstGeom>
          <a:noFill/>
          <a:ln w="28575">
            <a:solidFill>
              <a:schemeClr val="tx1"/>
            </a:solidFill>
          </a:ln>
        </p:spPr>
        <p:txBody>
          <a:bodyPr wrap="square" rtlCol="1">
            <a:spAutoFit/>
          </a:bodyPr>
          <a:lstStyle/>
          <a:p>
            <a:pPr algn="ctr" rtl="1"/>
            <a:r>
              <a:rPr lang="ar-OM" sz="2800" b="1" dirty="0">
                <a:ln>
                  <a:noFill/>
                </a:ln>
                <a:gradFill>
                  <a:gsLst>
                    <a:gs pos="0">
                      <a:srgbClr val="215968"/>
                    </a:gs>
                    <a:gs pos="50000">
                      <a:srgbClr val="4BACC6"/>
                    </a:gs>
                    <a:gs pos="100000">
                      <a:srgbClr val="93CDDD"/>
                    </a:gs>
                  </a:gsLst>
                  <a:lin ang="5400000" scaled="0"/>
                </a:gradFill>
                <a:effectLst>
                  <a:reflection blurRad="6350" stA="53000" endA="300" endPos="35500" dir="5400000" sy="-90000" algn="bl"/>
                </a:effectLst>
                <a:latin typeface="AwanZaman" panose="02000500000000020003" pitchFamily="2" charset="-78"/>
                <a:ea typeface="Calibri" panose="020F0502020204030204" pitchFamily="34" charset="0"/>
                <a:cs typeface="AwanZaman" panose="02000500000000020003" pitchFamily="2" charset="-78"/>
              </a:rPr>
              <a:t>عنوان المشروع : </a:t>
            </a:r>
            <a:r>
              <a:rPr lang="ar-OM" sz="2800" b="1" dirty="0">
                <a:ln>
                  <a:noFill/>
                </a:ln>
                <a:effectLst>
                  <a:reflection blurRad="6350" stA="53000" endA="300" endPos="35500" dir="5400000" sy="-90000" algn="bl"/>
                </a:effectLst>
                <a:latin typeface="AwanZaman" panose="02000500000000020003" pitchFamily="2" charset="-78"/>
                <a:ea typeface="Calibri" panose="020F0502020204030204" pitchFamily="34" charset="0"/>
                <a:cs typeface="AwanZaman" panose="02000500000000020003" pitchFamily="2" charset="-78"/>
              </a:rPr>
              <a:t>الأفلاج العمانية نظام اكوابونك طبيعي</a:t>
            </a:r>
          </a:p>
          <a:p>
            <a:pPr algn="r" rtl="1"/>
            <a:r>
              <a:rPr lang="ar-OM" sz="2800" b="1" dirty="0">
                <a:effectLst>
                  <a:reflection blurRad="6350" stA="53000" endA="300" endPos="35500" dir="5400000" sy="-90000" algn="bl"/>
                </a:effectLst>
                <a:latin typeface="AwanZaman" panose="02000500000000020003" pitchFamily="2" charset="-78"/>
                <a:ea typeface="Calibri" panose="020F0502020204030204" pitchFamily="34" charset="0"/>
                <a:cs typeface="AwanZaman" panose="02000500000000020003" pitchFamily="2" charset="-78"/>
              </a:rPr>
              <a:t>               </a:t>
            </a:r>
            <a:r>
              <a:rPr lang="ar-OM" b="1" dirty="0">
                <a:effectLst>
                  <a:reflection blurRad="6350" stA="53000" endA="300" endPos="35500" dir="5400000" sy="-90000" algn="bl"/>
                </a:effectLst>
                <a:latin typeface="AwanZaman" panose="02000500000000020003" pitchFamily="2" charset="-78"/>
                <a:ea typeface="Calibri" panose="020F0502020204030204" pitchFamily="34" charset="0"/>
                <a:cs typeface="AwanZaman" panose="02000500000000020003" pitchFamily="2" charset="-78"/>
              </a:rPr>
              <a:t>مدرسة سعيد بن ناصر الكندي            </a:t>
            </a:r>
            <a:r>
              <a:rPr lang="ar-OM" sz="2400" b="1" dirty="0">
                <a:gradFill>
                  <a:gsLst>
                    <a:gs pos="0">
                      <a:srgbClr val="215968"/>
                    </a:gs>
                    <a:gs pos="50000">
                      <a:srgbClr val="4BACC6"/>
                    </a:gs>
                    <a:gs pos="100000">
                      <a:srgbClr val="93CDDD"/>
                    </a:gs>
                  </a:gsLst>
                  <a:lin ang="5400000" scaled="0"/>
                </a:gradFill>
                <a:effectLst>
                  <a:reflection blurRad="6350" stA="53000" endA="300" endPos="35500" dir="5400000" sy="-90000" algn="bl"/>
                </a:effectLst>
                <a:latin typeface="AwanZaman" panose="02000500000000020003" pitchFamily="2" charset="-78"/>
                <a:ea typeface="Calibri" panose="020F0502020204030204" pitchFamily="34" charset="0"/>
                <a:cs typeface="AwanZaman" panose="02000500000000020003" pitchFamily="2" charset="-78"/>
              </a:rPr>
              <a:t>طلاب البحث : </a:t>
            </a:r>
            <a:r>
              <a:rPr lang="ar-OM" b="1" dirty="0">
                <a:effectLst>
                  <a:reflection blurRad="6350" stA="53000" endA="300" endPos="35500" dir="5400000" sy="-90000" algn="bl"/>
                </a:effectLst>
                <a:latin typeface="AwanZaman" panose="02000500000000020003" pitchFamily="2" charset="-78"/>
                <a:ea typeface="Calibri" panose="020F0502020204030204" pitchFamily="34" charset="0"/>
                <a:cs typeface="AwanZaman" panose="02000500000000020003" pitchFamily="2" charset="-78"/>
              </a:rPr>
              <a:t>إبراهيم الوهيبي – عمر الرواحي                </a:t>
            </a:r>
            <a:r>
              <a:rPr lang="ar-OM" sz="2400" b="1" dirty="0">
                <a:gradFill>
                  <a:gsLst>
                    <a:gs pos="0">
                      <a:srgbClr val="215968"/>
                    </a:gs>
                    <a:gs pos="50000">
                      <a:srgbClr val="4BACC6"/>
                    </a:gs>
                    <a:gs pos="100000">
                      <a:srgbClr val="93CDDD"/>
                    </a:gs>
                  </a:gsLst>
                  <a:lin ang="5400000" scaled="0"/>
                </a:gradFill>
                <a:effectLst>
                  <a:reflection blurRad="6350" stA="53000" endA="300" endPos="35500" dir="5400000" sy="-90000" algn="bl"/>
                </a:effectLst>
                <a:latin typeface="AwanZaman" panose="02000500000000020003" pitchFamily="2" charset="-78"/>
                <a:ea typeface="Calibri" panose="020F0502020204030204" pitchFamily="34" charset="0"/>
                <a:cs typeface="AwanZaman" panose="02000500000000020003" pitchFamily="2" charset="-78"/>
              </a:rPr>
              <a:t>مشرف البحث : </a:t>
            </a:r>
            <a:r>
              <a:rPr lang="ar-OM" b="1" dirty="0">
                <a:effectLst>
                  <a:reflection blurRad="6350" stA="53000" endA="300" endPos="35500" dir="5400000" sy="-90000" algn="bl"/>
                </a:effectLst>
                <a:latin typeface="AwanZaman" panose="02000500000000020003" pitchFamily="2" charset="-78"/>
                <a:ea typeface="Calibri" panose="020F0502020204030204" pitchFamily="34" charset="0"/>
                <a:cs typeface="AwanZaman" panose="02000500000000020003" pitchFamily="2" charset="-78"/>
              </a:rPr>
              <a:t>المعلم عزيز الهادي            </a:t>
            </a:r>
            <a:r>
              <a:rPr lang="ar-OM" sz="2400" b="1" dirty="0">
                <a:gradFill>
                  <a:gsLst>
                    <a:gs pos="0">
                      <a:srgbClr val="215968"/>
                    </a:gs>
                    <a:gs pos="50000">
                      <a:srgbClr val="4BACC6"/>
                    </a:gs>
                    <a:gs pos="100000">
                      <a:srgbClr val="93CDDD"/>
                    </a:gs>
                  </a:gsLst>
                  <a:lin ang="5400000" scaled="0"/>
                </a:gradFill>
                <a:effectLst>
                  <a:reflection blurRad="6350" stA="53000" endA="300" endPos="35500" dir="5400000" sy="-90000" algn="bl"/>
                </a:effectLst>
                <a:latin typeface="AwanZaman" panose="02000500000000020003" pitchFamily="2" charset="-78"/>
                <a:ea typeface="Calibri" panose="020F0502020204030204" pitchFamily="34" charset="0"/>
                <a:cs typeface="AwanZaman" panose="02000500000000020003" pitchFamily="2" charset="-78"/>
              </a:rPr>
              <a:t>العام</a:t>
            </a:r>
            <a:r>
              <a:rPr lang="ar-OM" sz="2000" b="1" dirty="0">
                <a:effectLst>
                  <a:reflection blurRad="6350" stA="53000" endA="300" endPos="35500" dir="5400000" sy="-90000" algn="bl"/>
                </a:effectLst>
                <a:latin typeface="AwanZaman" panose="02000500000000020003" pitchFamily="2" charset="-78"/>
                <a:ea typeface="Calibri" panose="020F0502020204030204" pitchFamily="34" charset="0"/>
                <a:cs typeface="AwanZaman" panose="02000500000000020003" pitchFamily="2" charset="-78"/>
              </a:rPr>
              <a:t> </a:t>
            </a:r>
            <a:r>
              <a:rPr lang="ar-OM" sz="2400" b="1" dirty="0">
                <a:gradFill>
                  <a:gsLst>
                    <a:gs pos="0">
                      <a:srgbClr val="215968"/>
                    </a:gs>
                    <a:gs pos="50000">
                      <a:srgbClr val="4BACC6"/>
                    </a:gs>
                    <a:gs pos="100000">
                      <a:srgbClr val="93CDDD"/>
                    </a:gs>
                  </a:gsLst>
                  <a:lin ang="5400000" scaled="0"/>
                </a:gradFill>
                <a:effectLst>
                  <a:reflection blurRad="6350" stA="53000" endA="300" endPos="35500" dir="5400000" sy="-90000" algn="bl"/>
                </a:effectLst>
                <a:latin typeface="AwanZaman" panose="02000500000000020003" pitchFamily="2" charset="-78"/>
                <a:ea typeface="Calibri" panose="020F0502020204030204" pitchFamily="34" charset="0"/>
                <a:cs typeface="AwanZaman" panose="02000500000000020003" pitchFamily="2" charset="-78"/>
              </a:rPr>
              <a:t>الدراسي</a:t>
            </a:r>
            <a:r>
              <a:rPr lang="ar-OM" sz="2000" b="1" dirty="0">
                <a:effectLst>
                  <a:reflection blurRad="6350" stA="53000" endA="300" endPos="35500" dir="5400000" sy="-90000" algn="bl"/>
                </a:effectLst>
                <a:latin typeface="AwanZaman" panose="02000500000000020003" pitchFamily="2" charset="-78"/>
                <a:ea typeface="Calibri" panose="020F0502020204030204" pitchFamily="34" charset="0"/>
                <a:cs typeface="AwanZaman" panose="02000500000000020003" pitchFamily="2" charset="-78"/>
              </a:rPr>
              <a:t>2023/2024</a:t>
            </a:r>
            <a:endParaRPr lang="ar-OM" sz="1400" b="1"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0" name="image4.png">
            <a:extLst>
              <a:ext uri="{FF2B5EF4-FFF2-40B4-BE49-F238E27FC236}">
                <a16:creationId xmlns:a16="http://schemas.microsoft.com/office/drawing/2014/main" id="{05FF036D-8961-DD01-B308-69BF9554B916}"/>
              </a:ext>
            </a:extLst>
          </p:cNvPr>
          <p:cNvPicPr/>
          <p:nvPr/>
        </p:nvPicPr>
        <p:blipFill>
          <a:blip r:embed="rId3"/>
          <a:srcRect t="5618" r="81086"/>
          <a:stretch>
            <a:fillRect/>
          </a:stretch>
        </p:blipFill>
        <p:spPr>
          <a:xfrm>
            <a:off x="11155680" y="222816"/>
            <a:ext cx="757801" cy="523776"/>
          </a:xfrm>
          <a:prstGeom prst="rect">
            <a:avLst/>
          </a:prstGeom>
          <a:ln/>
        </p:spPr>
      </p:pic>
      <p:sp>
        <p:nvSpPr>
          <p:cNvPr id="11" name="مربع نص 10">
            <a:extLst>
              <a:ext uri="{FF2B5EF4-FFF2-40B4-BE49-F238E27FC236}">
                <a16:creationId xmlns:a16="http://schemas.microsoft.com/office/drawing/2014/main" id="{81A6C1D5-B467-304F-5B02-19DEA6D6E4D7}"/>
              </a:ext>
            </a:extLst>
          </p:cNvPr>
          <p:cNvSpPr txBox="1"/>
          <p:nvPr/>
        </p:nvSpPr>
        <p:spPr>
          <a:xfrm>
            <a:off x="7749540" y="1146943"/>
            <a:ext cx="4210906" cy="2154436"/>
          </a:xfrm>
          <a:prstGeom prst="rect">
            <a:avLst/>
          </a:prstGeom>
          <a:noFill/>
          <a:ln w="28575">
            <a:solidFill>
              <a:schemeClr val="tx1"/>
            </a:solidFill>
          </a:ln>
        </p:spPr>
        <p:txBody>
          <a:bodyPr wrap="square" rtlCol="1">
            <a:spAutoFit/>
          </a:bodyPr>
          <a:lstStyle/>
          <a:p>
            <a:pPr algn="r"/>
            <a:r>
              <a:rPr lang="ar-SA" sz="1400" b="1" dirty="0">
                <a:solidFill>
                  <a:srgbClr val="FF0000"/>
                </a:solidFill>
                <a:latin typeface="AwanZaman" panose="02000500000000020003" pitchFamily="2" charset="-78"/>
                <a:cs typeface="AwanZaman" panose="02000500000000020003" pitchFamily="2" charset="-78"/>
              </a:rPr>
              <a:t>الملخص:</a:t>
            </a:r>
            <a:r>
              <a:rPr lang="ar-SA" sz="800" b="1" dirty="0">
                <a:solidFill>
                  <a:srgbClr val="FF0000"/>
                </a:solidFill>
                <a:latin typeface="AwanZaman" panose="02000500000000020003" pitchFamily="2" charset="-78"/>
                <a:cs typeface="AwanZaman" panose="02000500000000020003" pitchFamily="2" charset="-78"/>
              </a:rPr>
              <a:t> </a:t>
            </a:r>
          </a:p>
          <a:p>
            <a:pPr algn="r"/>
            <a:r>
              <a:rPr lang="ar-OM" sz="1200" b="1" i="0" dirty="0">
                <a:solidFill>
                  <a:srgbClr val="1F1F1F"/>
                </a:solidFill>
                <a:effectLst/>
                <a:latin typeface="AwanZaman" panose="02000500000000020003" pitchFamily="2" charset="-78"/>
                <a:cs typeface="AwanZaman" panose="02000500000000020003" pitchFamily="2" charset="-78"/>
              </a:rPr>
              <a:t>يهدف البحث إلى دراسة أهمية تواجد أسماك مياه العذبة (الصد) في عملية تخصيب التربة الزراعية.</a:t>
            </a:r>
          </a:p>
          <a:p>
            <a:pPr algn="r"/>
            <a:r>
              <a:rPr lang="ar-OM" sz="1200" b="1" i="0" dirty="0">
                <a:solidFill>
                  <a:srgbClr val="1F1F1F"/>
                </a:solidFill>
                <a:effectLst/>
                <a:latin typeface="AwanZaman" panose="02000500000000020003" pitchFamily="2" charset="-78"/>
                <a:cs typeface="AwanZaman" panose="02000500000000020003" pitchFamily="2" charset="-78"/>
              </a:rPr>
              <a:t>تمت مقارنة النظام الطبيعي (الأفلاج) بأنظمة الأكوابونك الصناعية لتحديد العناصر المشتركة.</a:t>
            </a:r>
          </a:p>
          <a:p>
            <a:pPr algn="r"/>
            <a:r>
              <a:rPr lang="ar-OM" sz="1200" b="1" i="0" dirty="0">
                <a:solidFill>
                  <a:srgbClr val="1F1F1F"/>
                </a:solidFill>
                <a:effectLst/>
                <a:latin typeface="AwanZaman" panose="02000500000000020003" pitchFamily="2" charset="-78"/>
                <a:cs typeface="AwanZaman" panose="02000500000000020003" pitchFamily="2" charset="-78"/>
              </a:rPr>
              <a:t>أظهرت النتائج أن الأسماك توفر للنباتات عنصري النيتروجين والأمونيا، اللذان هما عنصران مهمان لنمو النبات.</a:t>
            </a:r>
          </a:p>
          <a:p>
            <a:pPr algn="r"/>
            <a:r>
              <a:rPr lang="ar-OM" sz="1200" b="1" i="0" dirty="0">
                <a:solidFill>
                  <a:srgbClr val="1F1F1F"/>
                </a:solidFill>
                <a:effectLst/>
                <a:latin typeface="AwanZaman" panose="02000500000000020003" pitchFamily="2" charset="-78"/>
                <a:cs typeface="AwanZaman" panose="02000500000000020003" pitchFamily="2" charset="-78"/>
              </a:rPr>
              <a:t>تساهم الأسماك في رفع النيتروجين المقاس في الماء، مما يزيد من تخصيب التربة الزراعية.</a:t>
            </a:r>
          </a:p>
          <a:p>
            <a:pPr algn="r"/>
            <a:r>
              <a:rPr lang="ar-OM" sz="1200" b="1" i="0" dirty="0">
                <a:solidFill>
                  <a:srgbClr val="1F1F1F"/>
                </a:solidFill>
                <a:effectLst/>
                <a:latin typeface="AwanZaman" panose="02000500000000020003" pitchFamily="2" charset="-78"/>
                <a:cs typeface="AwanZaman" panose="02000500000000020003" pitchFamily="2" charset="-78"/>
              </a:rPr>
              <a:t>يمكن أن يؤدي ذلك إلى تقليل استخدام الأسمدة الكيميائية مثل اليوريا.</a:t>
            </a:r>
          </a:p>
          <a:p>
            <a:pPr algn="r"/>
            <a:r>
              <a:rPr lang="ar-OM" sz="1200" b="1" i="0" dirty="0">
                <a:solidFill>
                  <a:srgbClr val="1F1F1F"/>
                </a:solidFill>
                <a:effectLst/>
                <a:latin typeface="AwanZaman" panose="02000500000000020003" pitchFamily="2" charset="-78"/>
                <a:cs typeface="AwanZaman" panose="02000500000000020003" pitchFamily="2" charset="-78"/>
              </a:rPr>
              <a:t>خلص البحث إلى أهمية الأسماك في الأفلاج العمانية ودعا إلى المحافظة عليها.</a:t>
            </a:r>
          </a:p>
          <a:p>
            <a:pPr algn="r"/>
            <a:r>
              <a:rPr lang="ar-OM" sz="1200" b="1" i="0" dirty="0">
                <a:solidFill>
                  <a:srgbClr val="1F1F1F"/>
                </a:solidFill>
                <a:effectLst/>
                <a:latin typeface="AwanZaman" panose="02000500000000020003" pitchFamily="2" charset="-78"/>
                <a:cs typeface="AwanZaman" panose="02000500000000020003" pitchFamily="2" charset="-78"/>
              </a:rPr>
              <a:t>هناك حاجة لدراسات مستقبلية لرصد توفر الأسماك والعوامل المناخية التي تؤثر عليها.</a:t>
            </a:r>
          </a:p>
          <a:p>
            <a:pPr algn="r"/>
            <a:r>
              <a:rPr lang="ar-OM" sz="1200" b="1" i="0" dirty="0">
                <a:solidFill>
                  <a:srgbClr val="1F1F1F"/>
                </a:solidFill>
                <a:effectLst/>
                <a:latin typeface="AwanZaman" panose="02000500000000020003" pitchFamily="2" charset="-78"/>
                <a:cs typeface="AwanZaman" panose="02000500000000020003" pitchFamily="2" charset="-78"/>
              </a:rPr>
              <a:t>يعتبر هذا البحث ذا أهمية كبيرة في تطوير أنظمة زراعية مستدامة تعتمد على التفاعلات الطبيعية بين الأسماك والنباتات.</a:t>
            </a:r>
            <a:endParaRPr lang="ar-OM" sz="1200" b="0" i="0" dirty="0">
              <a:solidFill>
                <a:srgbClr val="1F1F1F"/>
              </a:solidFill>
              <a:effectLst/>
              <a:latin typeface="AwanZaman" panose="02000500000000020003" pitchFamily="2" charset="-78"/>
              <a:cs typeface="AwanZaman" panose="02000500000000020003" pitchFamily="2" charset="-78"/>
            </a:endParaRPr>
          </a:p>
        </p:txBody>
      </p:sp>
      <p:sp>
        <p:nvSpPr>
          <p:cNvPr id="13" name="مربع نص 12">
            <a:extLst>
              <a:ext uri="{FF2B5EF4-FFF2-40B4-BE49-F238E27FC236}">
                <a16:creationId xmlns:a16="http://schemas.microsoft.com/office/drawing/2014/main" id="{8FFCEBB5-7FE1-17BA-7C70-215C072F4F93}"/>
              </a:ext>
            </a:extLst>
          </p:cNvPr>
          <p:cNvSpPr txBox="1"/>
          <p:nvPr/>
        </p:nvSpPr>
        <p:spPr>
          <a:xfrm>
            <a:off x="7749540" y="3338029"/>
            <a:ext cx="4187476" cy="307777"/>
          </a:xfrm>
          <a:prstGeom prst="rect">
            <a:avLst/>
          </a:prstGeom>
          <a:noFill/>
          <a:ln w="28575">
            <a:solidFill>
              <a:schemeClr val="tx1"/>
            </a:solidFill>
          </a:ln>
        </p:spPr>
        <p:txBody>
          <a:bodyPr wrap="square" rtlCol="1">
            <a:spAutoFit/>
          </a:bodyPr>
          <a:lstStyle/>
          <a:p>
            <a:pPr algn="r"/>
            <a:r>
              <a:rPr lang="ar-SA" sz="1400" b="1" dirty="0">
                <a:latin typeface="AwanZaman" panose="02000500000000020003" pitchFamily="2" charset="-78"/>
                <a:cs typeface="AwanZaman" panose="02000500000000020003" pitchFamily="2" charset="-78"/>
              </a:rPr>
              <a:t>أسئلة البحث :</a:t>
            </a:r>
            <a:r>
              <a:rPr lang="ar-OM" sz="1400" b="1" dirty="0">
                <a:solidFill>
                  <a:srgbClr val="FF0000"/>
                </a:solidFill>
                <a:latin typeface="AwanZaman" panose="02000500000000020003" pitchFamily="2" charset="-78"/>
                <a:cs typeface="AwanZaman" panose="02000500000000020003" pitchFamily="2" charset="-78"/>
              </a:rPr>
              <a:t>ما هي العلاقة بين خصائص الماء وتواجد الأسماك في الأفلاج؟</a:t>
            </a:r>
          </a:p>
        </p:txBody>
      </p:sp>
      <p:sp>
        <p:nvSpPr>
          <p:cNvPr id="15" name="مربع نص 14">
            <a:extLst>
              <a:ext uri="{FF2B5EF4-FFF2-40B4-BE49-F238E27FC236}">
                <a16:creationId xmlns:a16="http://schemas.microsoft.com/office/drawing/2014/main" id="{D15E72CD-41BE-5265-437E-9E91C185AB45}"/>
              </a:ext>
            </a:extLst>
          </p:cNvPr>
          <p:cNvSpPr txBox="1"/>
          <p:nvPr/>
        </p:nvSpPr>
        <p:spPr>
          <a:xfrm>
            <a:off x="7749540" y="3701730"/>
            <a:ext cx="4187476" cy="3077766"/>
          </a:xfrm>
          <a:prstGeom prst="rect">
            <a:avLst/>
          </a:prstGeom>
          <a:noFill/>
          <a:ln w="28575">
            <a:solidFill>
              <a:schemeClr val="tx1"/>
            </a:solidFill>
          </a:ln>
        </p:spPr>
        <p:txBody>
          <a:bodyPr wrap="square" rtlCol="1">
            <a:spAutoFit/>
          </a:bodyPr>
          <a:lstStyle/>
          <a:p>
            <a:pPr marL="0" marR="0" algn="r" rtl="1">
              <a:spcBef>
                <a:spcPts val="0"/>
              </a:spcBef>
              <a:spcAft>
                <a:spcPts val="0"/>
              </a:spcAft>
            </a:pPr>
            <a:r>
              <a:rPr lang="ar-SA" sz="1400" b="1" dirty="0">
                <a:solidFill>
                  <a:srgbClr val="FF0000"/>
                </a:solidFill>
                <a:latin typeface="AwanZaman" panose="02000500000000020003" pitchFamily="2" charset="-78"/>
                <a:cs typeface="AwanZaman" panose="02000500000000020003" pitchFamily="2" charset="-78"/>
              </a:rPr>
              <a:t>المقدمة :</a:t>
            </a:r>
          </a:p>
          <a:p>
            <a:pPr algn="r"/>
            <a:r>
              <a:rPr lang="ar-OM" sz="1200" b="1" dirty="0">
                <a:solidFill>
                  <a:srgbClr val="1F1F1F"/>
                </a:solidFill>
                <a:latin typeface="AwanZaman" panose="02000500000000020003" pitchFamily="2" charset="-78"/>
                <a:cs typeface="AwanZaman" panose="02000500000000020003" pitchFamily="2" charset="-78"/>
              </a:rPr>
              <a:t>الصد العماني: نوع من الأسماك الصغيرة يعيش في المياه العذبة، وله دور مهم في أنظمة الأفلاج العمانية.</a:t>
            </a:r>
          </a:p>
          <a:p>
            <a:pPr algn="r" rtl="1">
              <a:buFont typeface="Arial" panose="020B0604020202020204" pitchFamily="34" charset="0"/>
              <a:buChar char="•"/>
            </a:pPr>
            <a:r>
              <a:rPr lang="ar-OM" sz="1200" b="1" dirty="0">
                <a:solidFill>
                  <a:srgbClr val="1F1F1F"/>
                </a:solidFill>
                <a:latin typeface="AwanZaman" panose="02000500000000020003" pitchFamily="2" charset="-78"/>
                <a:cs typeface="AwanZaman" panose="02000500000000020003" pitchFamily="2" charset="-78"/>
              </a:rPr>
              <a:t>يتميز بجسم نحيل صغير، ورأس على شكل إسفين، وخطم حاد.</a:t>
            </a:r>
          </a:p>
          <a:p>
            <a:pPr algn="r" rtl="1">
              <a:buFont typeface="Arial" panose="020B0604020202020204" pitchFamily="34" charset="0"/>
              <a:buChar char="•"/>
            </a:pPr>
            <a:r>
              <a:rPr lang="ar-OM" sz="1200" b="1" dirty="0">
                <a:solidFill>
                  <a:srgbClr val="1F1F1F"/>
                </a:solidFill>
                <a:latin typeface="AwanZaman" panose="02000500000000020003" pitchFamily="2" charset="-78"/>
                <a:cs typeface="AwanZaman" panose="02000500000000020003" pitchFamily="2" charset="-78"/>
              </a:rPr>
              <a:t>يعيش في المياه العذبة ذات درجة الحموضة 6.5-8.5 ودرجة حرارة 20-25 درجة مئوية.</a:t>
            </a:r>
          </a:p>
          <a:p>
            <a:pPr algn="r" rtl="1">
              <a:buFont typeface="Arial" panose="020B0604020202020204" pitchFamily="34" charset="0"/>
              <a:buChar char="•"/>
            </a:pPr>
            <a:r>
              <a:rPr lang="ar-OM" sz="1200" b="1" dirty="0">
                <a:solidFill>
                  <a:srgbClr val="1F1F1F"/>
                </a:solidFill>
                <a:latin typeface="AwanZaman" panose="02000500000000020003" pitchFamily="2" charset="-78"/>
                <a:cs typeface="AwanZaman" panose="02000500000000020003" pitchFamily="2" charset="-78"/>
              </a:rPr>
              <a:t>يتغذى على العوالق والرخويات والديدان والطحالب، مما يساعد في تنظيف المياه.</a:t>
            </a:r>
          </a:p>
          <a:p>
            <a:pPr algn="r" rtl="1"/>
            <a:r>
              <a:rPr lang="ar-OM" sz="1200" b="1" dirty="0">
                <a:solidFill>
                  <a:srgbClr val="1F1F1F"/>
                </a:solidFill>
                <a:latin typeface="AwanZaman" panose="02000500000000020003" pitchFamily="2" charset="-78"/>
                <a:cs typeface="AwanZaman" panose="02000500000000020003" pitchFamily="2" charset="-78"/>
              </a:rPr>
              <a:t>أهمية الصد العماني:</a:t>
            </a:r>
          </a:p>
          <a:p>
            <a:pPr algn="r" rtl="1">
              <a:buFont typeface="Arial" panose="020B0604020202020204" pitchFamily="34" charset="0"/>
              <a:buChar char="•"/>
            </a:pPr>
            <a:r>
              <a:rPr lang="ar-OM" sz="1200" b="1" dirty="0">
                <a:solidFill>
                  <a:srgbClr val="1F1F1F"/>
                </a:solidFill>
                <a:latin typeface="AwanZaman" panose="02000500000000020003" pitchFamily="2" charset="-78"/>
                <a:cs typeface="AwanZaman" panose="02000500000000020003" pitchFamily="2" charset="-78"/>
              </a:rPr>
              <a:t>يساعد في ترشيح المياه وتقليل نمو الطحالب.</a:t>
            </a:r>
          </a:p>
          <a:p>
            <a:pPr algn="r" rtl="1">
              <a:buFont typeface="Arial" panose="020B0604020202020204" pitchFamily="34" charset="0"/>
              <a:buChar char="•"/>
            </a:pPr>
            <a:r>
              <a:rPr lang="ar-OM" sz="1200" b="1" dirty="0">
                <a:solidFill>
                  <a:srgbClr val="1F1F1F"/>
                </a:solidFill>
                <a:latin typeface="AwanZaman" panose="02000500000000020003" pitchFamily="2" charset="-78"/>
                <a:cs typeface="AwanZaman" panose="02000500000000020003" pitchFamily="2" charset="-78"/>
              </a:rPr>
              <a:t>يلعب دورًا مهمًا في النظام البيئي للأفلاج.</a:t>
            </a:r>
          </a:p>
          <a:p>
            <a:pPr algn="r" rtl="1"/>
            <a:r>
              <a:rPr lang="ar-OM" sz="1200" b="1" dirty="0">
                <a:solidFill>
                  <a:srgbClr val="1F1F1F"/>
                </a:solidFill>
                <a:latin typeface="AwanZaman" panose="02000500000000020003" pitchFamily="2" charset="-78"/>
                <a:cs typeface="AwanZaman" panose="02000500000000020003" pitchFamily="2" charset="-78"/>
              </a:rPr>
              <a:t>دراسة دور الصد العماني في إنتاج النترات:</a:t>
            </a:r>
          </a:p>
          <a:p>
            <a:pPr algn="r" rtl="1">
              <a:buFont typeface="Arial" panose="020B0604020202020204" pitchFamily="34" charset="0"/>
              <a:buChar char="•"/>
            </a:pPr>
            <a:r>
              <a:rPr lang="ar-OM" sz="1200" b="1" dirty="0">
                <a:solidFill>
                  <a:srgbClr val="1F1F1F"/>
                </a:solidFill>
                <a:latin typeface="AwanZaman" panose="02000500000000020003" pitchFamily="2" charset="-78"/>
                <a:cs typeface="AwanZaman" panose="02000500000000020003" pitchFamily="2" charset="-78"/>
              </a:rPr>
              <a:t>تنتج أسماك الصد النترات من خلال عملية التمثيل الغذائي.</a:t>
            </a:r>
          </a:p>
          <a:p>
            <a:pPr algn="r" rtl="1">
              <a:buFont typeface="Arial" panose="020B0604020202020204" pitchFamily="34" charset="0"/>
              <a:buChar char="•"/>
            </a:pPr>
            <a:r>
              <a:rPr lang="ar-OM" sz="1200" b="1" dirty="0">
                <a:solidFill>
                  <a:srgbClr val="1F1F1F"/>
                </a:solidFill>
                <a:latin typeface="AwanZaman" panose="02000500000000020003" pitchFamily="2" charset="-78"/>
                <a:cs typeface="AwanZaman" panose="02000500000000020003" pitchFamily="2" charset="-78"/>
              </a:rPr>
              <a:t>تساهم في إنتاج النترات من خلال الترشيح والبراز والموت.</a:t>
            </a:r>
          </a:p>
          <a:p>
            <a:pPr algn="r" rtl="1">
              <a:buFont typeface="Arial" panose="020B0604020202020204" pitchFamily="34" charset="0"/>
              <a:buChar char="•"/>
            </a:pPr>
            <a:r>
              <a:rPr lang="ar-OM" sz="1200" b="1" dirty="0">
                <a:solidFill>
                  <a:srgbClr val="1F1F1F"/>
                </a:solidFill>
                <a:latin typeface="AwanZaman" panose="02000500000000020003" pitchFamily="2" charset="-78"/>
                <a:cs typeface="AwanZaman" panose="02000500000000020003" pitchFamily="2" charset="-78"/>
              </a:rPr>
              <a:t>تم استخدام محاليل خاصة للتأكد من تواجد النيترات في الماء والتربة.</a:t>
            </a:r>
          </a:p>
          <a:p>
            <a:pPr algn="r" rtl="1">
              <a:buFont typeface="Arial" panose="020B0604020202020204" pitchFamily="34" charset="0"/>
              <a:buChar char="•"/>
            </a:pPr>
            <a:r>
              <a:rPr lang="ar-OM" sz="1200" b="1" dirty="0">
                <a:solidFill>
                  <a:srgbClr val="1F1F1F"/>
                </a:solidFill>
                <a:latin typeface="AwanZaman" panose="02000500000000020003" pitchFamily="2" charset="-78"/>
                <a:cs typeface="AwanZaman" panose="02000500000000020003" pitchFamily="2" charset="-78"/>
              </a:rPr>
              <a:t>تم بناء نظام خاص لدراسة تأثير وجود أسماك الصد في الزراعة المائية.</a:t>
            </a:r>
          </a:p>
          <a:p>
            <a:pPr algn="r" rtl="1">
              <a:buFont typeface="Arial" panose="020B0604020202020204" pitchFamily="34" charset="0"/>
              <a:buChar char="•"/>
            </a:pPr>
            <a:r>
              <a:rPr lang="ar-OM" sz="1200" b="1" dirty="0">
                <a:solidFill>
                  <a:srgbClr val="1F1F1F"/>
                </a:solidFill>
                <a:latin typeface="AwanZaman" panose="02000500000000020003" pitchFamily="2" charset="-78"/>
                <a:cs typeface="AwanZaman" panose="02000500000000020003" pitchFamily="2" charset="-78"/>
              </a:rPr>
              <a:t>تم فحص عينات من مياه الأفلاج في مختبر متخصص.</a:t>
            </a:r>
          </a:p>
          <a:p>
            <a:pPr algn="r" rtl="1"/>
            <a:endParaRPr lang="ar-OM" sz="1200" b="1" dirty="0">
              <a:solidFill>
                <a:srgbClr val="1F1F1F"/>
              </a:solidFill>
              <a:latin typeface="AwanZaman" panose="02000500000000020003" pitchFamily="2" charset="-78"/>
              <a:cs typeface="AwanZaman" panose="02000500000000020003" pitchFamily="2" charset="-78"/>
            </a:endParaRPr>
          </a:p>
        </p:txBody>
      </p:sp>
      <p:sp>
        <p:nvSpPr>
          <p:cNvPr id="17" name="مربع نص 16">
            <a:extLst>
              <a:ext uri="{FF2B5EF4-FFF2-40B4-BE49-F238E27FC236}">
                <a16:creationId xmlns:a16="http://schemas.microsoft.com/office/drawing/2014/main" id="{9699A856-8027-1DAC-9957-5F31C190B5C7}"/>
              </a:ext>
            </a:extLst>
          </p:cNvPr>
          <p:cNvSpPr txBox="1"/>
          <p:nvPr/>
        </p:nvSpPr>
        <p:spPr>
          <a:xfrm>
            <a:off x="213308" y="4258691"/>
            <a:ext cx="2782596" cy="1046440"/>
          </a:xfrm>
          <a:prstGeom prst="rect">
            <a:avLst/>
          </a:prstGeom>
          <a:noFill/>
          <a:ln w="28575">
            <a:solidFill>
              <a:schemeClr val="tx1"/>
            </a:solidFill>
          </a:ln>
        </p:spPr>
        <p:txBody>
          <a:bodyPr wrap="square" rtlCol="1">
            <a:spAutoFit/>
          </a:bodyPr>
          <a:lstStyle/>
          <a:p>
            <a:pPr algn="r" rtl="1"/>
            <a:r>
              <a:rPr lang="ar-SA" sz="1400" b="1" dirty="0">
                <a:solidFill>
                  <a:srgbClr val="FF0000"/>
                </a:solidFill>
                <a:latin typeface="AwanZaman" panose="02000500000000020003" pitchFamily="2" charset="-78"/>
                <a:cs typeface="AwanZaman" panose="02000500000000020003" pitchFamily="2" charset="-78"/>
              </a:rPr>
              <a:t>الخاتمة  </a:t>
            </a:r>
            <a:endParaRPr lang="ar-OM" sz="1400" b="1" dirty="0">
              <a:solidFill>
                <a:srgbClr val="FF0000"/>
              </a:solidFill>
              <a:latin typeface="AwanZaman" panose="02000500000000020003" pitchFamily="2" charset="-78"/>
              <a:cs typeface="AwanZaman" panose="02000500000000020003" pitchFamily="2" charset="-78"/>
            </a:endParaRPr>
          </a:p>
          <a:p>
            <a:pPr algn="just" rtl="1"/>
            <a:r>
              <a:rPr lang="ar-SA" sz="1200" b="1" dirty="0">
                <a:solidFill>
                  <a:srgbClr val="1F1F1F"/>
                </a:solidFill>
                <a:latin typeface="AwanZaman" panose="02000500000000020003" pitchFamily="2" charset="-78"/>
                <a:cs typeface="AwanZaman" panose="02000500000000020003" pitchFamily="2" charset="-78"/>
              </a:rPr>
              <a:t>الأفلاج العمانية من أنظمة الري التي دخلت من ضمن التراث العالمي بما قدمته من أهمية للحضارة العمانية يجب الاهتمام بها ودراسة العوامل التي تزيد </a:t>
            </a:r>
            <a:r>
              <a:rPr lang="ar-OM" sz="1200" b="1" dirty="0">
                <a:solidFill>
                  <a:srgbClr val="1F1F1F"/>
                </a:solidFill>
                <a:latin typeface="AwanZaman" panose="02000500000000020003" pitchFamily="2" charset="-78"/>
                <a:cs typeface="AwanZaman" panose="02000500000000020003" pitchFamily="2" charset="-78"/>
              </a:rPr>
              <a:t>من ضرورة  الحفاظ عليها للأمن الغذائي  والتنوع البيولوجي .</a:t>
            </a:r>
          </a:p>
        </p:txBody>
      </p:sp>
      <p:sp>
        <p:nvSpPr>
          <p:cNvPr id="18" name="مربع نص 17">
            <a:extLst>
              <a:ext uri="{FF2B5EF4-FFF2-40B4-BE49-F238E27FC236}">
                <a16:creationId xmlns:a16="http://schemas.microsoft.com/office/drawing/2014/main" id="{0A7CAB69-0680-D0E8-6099-3A6D6289EC46}"/>
              </a:ext>
            </a:extLst>
          </p:cNvPr>
          <p:cNvSpPr txBox="1"/>
          <p:nvPr/>
        </p:nvSpPr>
        <p:spPr>
          <a:xfrm>
            <a:off x="278519" y="5347357"/>
            <a:ext cx="2717386" cy="1415772"/>
          </a:xfrm>
          <a:prstGeom prst="rect">
            <a:avLst/>
          </a:prstGeom>
          <a:noFill/>
          <a:ln w="28575">
            <a:solidFill>
              <a:schemeClr val="tx1"/>
            </a:solidFill>
          </a:ln>
        </p:spPr>
        <p:txBody>
          <a:bodyPr wrap="square" rtlCol="1">
            <a:spAutoFit/>
          </a:bodyPr>
          <a:lstStyle/>
          <a:p>
            <a:pPr algn="r" rtl="1"/>
            <a:r>
              <a:rPr lang="ar-AE" sz="1400" b="1" dirty="0">
                <a:solidFill>
                  <a:srgbClr val="FF0000"/>
                </a:solidFill>
                <a:latin typeface="AwanZaman" panose="02000500000000020003" pitchFamily="2" charset="-78"/>
                <a:cs typeface="AwanZaman" panose="02000500000000020003" pitchFamily="2" charset="-78"/>
              </a:rPr>
              <a:t>المراجع</a:t>
            </a:r>
            <a:endParaRPr lang="ar-OM" sz="1400" b="1" dirty="0">
              <a:solidFill>
                <a:srgbClr val="FF0000"/>
              </a:solidFill>
              <a:latin typeface="AwanZaman" panose="02000500000000020003" pitchFamily="2" charset="-78"/>
              <a:cs typeface="AwanZaman" panose="02000500000000020003" pitchFamily="2" charset="-78"/>
            </a:endParaRPr>
          </a:p>
          <a:p>
            <a:pPr algn="r" rtl="1"/>
            <a:r>
              <a:rPr lang="ar-OM" sz="1200" b="1" dirty="0">
                <a:solidFill>
                  <a:srgbClr val="1F1F1F"/>
                </a:solidFill>
                <a:latin typeface="AwanZaman" panose="02000500000000020003" pitchFamily="2" charset="-78"/>
                <a:cs typeface="AwanZaman" panose="02000500000000020003" pitchFamily="2" charset="-78"/>
              </a:rPr>
              <a:t>1. المكتب الفني لبرنامج </a:t>
            </a:r>
            <a:r>
              <a:rPr lang="en-US" sz="1200" b="1" dirty="0">
                <a:solidFill>
                  <a:srgbClr val="1F1F1F"/>
                </a:solidFill>
                <a:latin typeface="AwanZaman" panose="02000500000000020003" pitchFamily="2" charset="-78"/>
                <a:cs typeface="AwanZaman" panose="02000500000000020003" pitchFamily="2" charset="-78"/>
              </a:rPr>
              <a:t>GLOBE (2012). </a:t>
            </a:r>
            <a:r>
              <a:rPr lang="ar-OM" sz="1200" b="1" dirty="0">
                <a:solidFill>
                  <a:srgbClr val="1F1F1F"/>
                </a:solidFill>
                <a:latin typeface="AwanZaman" panose="02000500000000020003" pitchFamily="2" charset="-78"/>
                <a:cs typeface="AwanZaman" panose="02000500000000020003" pitchFamily="2" charset="-78"/>
              </a:rPr>
              <a:t>مذكرة بروتوكول الماء للبرنامج التدريبي لمعلمي برنامج </a:t>
            </a:r>
            <a:r>
              <a:rPr lang="en-US" sz="1200" b="1" dirty="0">
                <a:solidFill>
                  <a:srgbClr val="1F1F1F"/>
                </a:solidFill>
                <a:latin typeface="AwanZaman" panose="02000500000000020003" pitchFamily="2" charset="-78"/>
                <a:cs typeface="AwanZaman" panose="02000500000000020003" pitchFamily="2" charset="-78"/>
              </a:rPr>
              <a:t>GLOBE.</a:t>
            </a:r>
          </a:p>
          <a:p>
            <a:pPr algn="r" rtl="1"/>
            <a:r>
              <a:rPr lang="en-US" sz="1200" b="1" dirty="0">
                <a:solidFill>
                  <a:srgbClr val="1F1F1F"/>
                </a:solidFill>
                <a:latin typeface="AwanZaman" panose="02000500000000020003" pitchFamily="2" charset="-78"/>
                <a:cs typeface="AwanZaman" panose="02000500000000020003" pitchFamily="2" charset="-78"/>
              </a:rPr>
              <a:t>2. </a:t>
            </a:r>
            <a:r>
              <a:rPr lang="ar-OM" sz="1200" b="1" dirty="0">
                <a:solidFill>
                  <a:srgbClr val="1F1F1F"/>
                </a:solidFill>
                <a:latin typeface="AwanZaman" panose="02000500000000020003" pitchFamily="2" charset="-78"/>
                <a:cs typeface="AwanZaman" panose="02000500000000020003" pitchFamily="2" charset="-78"/>
              </a:rPr>
              <a:t>نسيم، ماهر جورجي (2007). تحليل وتقويم جودة المياه. جمهورية مصر العربية. منشأة المعارف بالإسكندرية.</a:t>
            </a:r>
          </a:p>
          <a:p>
            <a:pPr algn="r" rtl="1"/>
            <a:r>
              <a:rPr lang="ar-OM" sz="1200" b="1" dirty="0">
                <a:solidFill>
                  <a:srgbClr val="1F1F1F"/>
                </a:solidFill>
                <a:latin typeface="AwanZaman" panose="02000500000000020003" pitchFamily="2" charset="-78"/>
                <a:cs typeface="AwanZaman" panose="02000500000000020003" pitchFamily="2" charset="-78"/>
              </a:rPr>
              <a:t>3. سليمان، مصطفى محمود (2009). المياه والبيئة الطبيعية في العالم العربي. القاهرة. دار الكتاب الحديث.</a:t>
            </a:r>
            <a:endParaRPr lang="ar-OM" sz="700" b="1" dirty="0">
              <a:latin typeface="Calibri" panose="020F0502020204030204" pitchFamily="34" charset="0"/>
              <a:ea typeface="Calibri" panose="020F0502020204030204" pitchFamily="34" charset="0"/>
              <a:cs typeface="Arial" panose="020B0604020202020204" pitchFamily="34" charset="0"/>
            </a:endParaRPr>
          </a:p>
        </p:txBody>
      </p:sp>
      <p:sp>
        <p:nvSpPr>
          <p:cNvPr id="19" name="مربع نص 18">
            <a:extLst>
              <a:ext uri="{FF2B5EF4-FFF2-40B4-BE49-F238E27FC236}">
                <a16:creationId xmlns:a16="http://schemas.microsoft.com/office/drawing/2014/main" id="{ED3FD2B4-A213-EAB1-E358-AFE9584FB59C}"/>
              </a:ext>
            </a:extLst>
          </p:cNvPr>
          <p:cNvSpPr txBox="1"/>
          <p:nvPr/>
        </p:nvSpPr>
        <p:spPr>
          <a:xfrm>
            <a:off x="213308" y="1139323"/>
            <a:ext cx="2811832" cy="3077766"/>
          </a:xfrm>
          <a:prstGeom prst="rect">
            <a:avLst/>
          </a:prstGeom>
          <a:noFill/>
          <a:ln w="28575">
            <a:solidFill>
              <a:schemeClr val="tx1"/>
            </a:solidFill>
          </a:ln>
        </p:spPr>
        <p:txBody>
          <a:bodyPr wrap="square" rtlCol="1">
            <a:spAutoFit/>
          </a:bodyPr>
          <a:lstStyle/>
          <a:p>
            <a:pPr marR="0" algn="r" rtl="1">
              <a:spcBef>
                <a:spcPts val="0"/>
              </a:spcBef>
              <a:spcAft>
                <a:spcPts val="0"/>
              </a:spcAft>
            </a:pPr>
            <a:r>
              <a:rPr lang="ar-SA" sz="1400" b="1" dirty="0">
                <a:solidFill>
                  <a:srgbClr val="FF0000"/>
                </a:solidFill>
                <a:latin typeface="AwanZaman" panose="02000500000000020003" pitchFamily="2" charset="-78"/>
                <a:cs typeface="AwanZaman" panose="02000500000000020003" pitchFamily="2" charset="-78"/>
              </a:rPr>
              <a:t>المناقشة</a:t>
            </a:r>
            <a:endParaRPr lang="ar-OM" sz="1400" b="1" dirty="0">
              <a:solidFill>
                <a:srgbClr val="FF0000"/>
              </a:solidFill>
              <a:latin typeface="AwanZaman" panose="02000500000000020003" pitchFamily="2" charset="-78"/>
              <a:cs typeface="AwanZaman" panose="02000500000000020003" pitchFamily="2" charset="-78"/>
            </a:endParaRPr>
          </a:p>
          <a:p>
            <a:pPr algn="r" rtl="1"/>
            <a:r>
              <a:rPr lang="ar-OM" sz="1200" b="1" dirty="0">
                <a:solidFill>
                  <a:srgbClr val="1F1F1F"/>
                </a:solidFill>
                <a:latin typeface="AwanZaman" panose="02000500000000020003" pitchFamily="2" charset="-78"/>
                <a:cs typeface="AwanZaman" panose="02000500000000020003" pitchFamily="2" charset="-78"/>
              </a:rPr>
              <a:t>أهمية تواجد أسماك المياه العذبة (الصد) في عملية تخصيب التربة الزراعية في الأفلاج العمانية:</a:t>
            </a:r>
          </a:p>
          <a:p>
            <a:pPr algn="r" rtl="1"/>
            <a:r>
              <a:rPr lang="ar-OM" sz="1200" b="1" dirty="0">
                <a:solidFill>
                  <a:srgbClr val="1F1F1F"/>
                </a:solidFill>
                <a:latin typeface="AwanZaman" panose="02000500000000020003" pitchFamily="2" charset="-78"/>
                <a:cs typeface="AwanZaman" panose="02000500000000020003" pitchFamily="2" charset="-78"/>
              </a:rPr>
              <a:t>تُعد أسماك الصد من أهم مكونات النظام البيئي للأفلاج العمانية، حيث تلعب دورًا حيويًا في عملية تخصيب التربة الزراعية. تنتج هذه الأسماك الأمونيا كفضلات من عملية التمثيل الغذائي، والتي تتحول إلى نترات بواسطة البكتيريا الموجودة في التربة. تُعتبر النترات مصدرًا مهمًا للنيتروجين للنباتات، مما يساعد على نموها وزيادة الإنتاجية الزراعية.</a:t>
            </a:r>
          </a:p>
          <a:p>
            <a:pPr algn="r" rtl="1"/>
            <a:r>
              <a:rPr lang="ar-OM" sz="1200" b="1" dirty="0">
                <a:solidFill>
                  <a:srgbClr val="1F1F1F"/>
                </a:solidFill>
                <a:latin typeface="AwanZaman" panose="02000500000000020003" pitchFamily="2" charset="-78"/>
                <a:cs typeface="AwanZaman" panose="02000500000000020003" pitchFamily="2" charset="-78"/>
              </a:rPr>
              <a:t>أظهرت الدراسات أن تواجد أسماك الصد في الأفلاج له العديد من الفوائد، منها:</a:t>
            </a:r>
          </a:p>
          <a:p>
            <a:pPr algn="r" rtl="1"/>
            <a:r>
              <a:rPr lang="ar-OM" sz="1200" b="1" dirty="0">
                <a:solidFill>
                  <a:srgbClr val="1F1F1F"/>
                </a:solidFill>
                <a:latin typeface="AwanZaman" panose="02000500000000020003" pitchFamily="2" charset="-78"/>
                <a:cs typeface="AwanZaman" panose="02000500000000020003" pitchFamily="2" charset="-78"/>
              </a:rPr>
              <a:t>1-تحسين خصائص التربة       2-زيادة الإنتاجية الزراعية:</a:t>
            </a:r>
          </a:p>
          <a:p>
            <a:pPr algn="r" rtl="1"/>
            <a:r>
              <a:rPr lang="ar-OM" sz="1200" b="1" dirty="0">
                <a:solidFill>
                  <a:srgbClr val="1F1F1F"/>
                </a:solidFill>
                <a:latin typeface="AwanZaman" panose="02000500000000020003" pitchFamily="2" charset="-78"/>
                <a:cs typeface="AwanZaman" panose="02000500000000020003" pitchFamily="2" charset="-78"/>
              </a:rPr>
              <a:t>3 -تحسين جودة المياه       4 -تطوير تقنيات لتعزيز تواجد الأسماك.</a:t>
            </a:r>
          </a:p>
          <a:p>
            <a:pPr algn="r" rtl="1"/>
            <a:r>
              <a:rPr lang="ar-OM" sz="1200" b="1" dirty="0">
                <a:solidFill>
                  <a:srgbClr val="1F1F1F"/>
                </a:solidFill>
                <a:latin typeface="AwanZaman" panose="02000500000000020003" pitchFamily="2" charset="-78"/>
                <a:cs typeface="AwanZaman" panose="02000500000000020003" pitchFamily="2" charset="-78"/>
              </a:rPr>
              <a:t>5-نشر الوعي بين المزارعين حول أهمية أسماك الصد.</a:t>
            </a:r>
          </a:p>
          <a:p>
            <a:pPr algn="r" rtl="1"/>
            <a:r>
              <a:rPr lang="ar-OM" sz="1200" b="1" dirty="0">
                <a:solidFill>
                  <a:srgbClr val="1F1F1F"/>
                </a:solidFill>
                <a:latin typeface="AwanZaman" panose="02000500000000020003" pitchFamily="2" charset="-78"/>
                <a:cs typeface="AwanZaman" panose="02000500000000020003" pitchFamily="2" charset="-78"/>
              </a:rPr>
              <a:t>6-القيام بدراسات علمية متقدمة لفهم آليات تفاعل أسماك الصد مع التربة والنباتات بشكل أفضل.</a:t>
            </a:r>
            <a:endParaRPr lang="ar-OM" sz="14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20" name="مربع نص 19">
            <a:extLst>
              <a:ext uri="{FF2B5EF4-FFF2-40B4-BE49-F238E27FC236}">
                <a16:creationId xmlns:a16="http://schemas.microsoft.com/office/drawing/2014/main" id="{BE55EC1E-59D9-2C47-152C-8CBBB12FC239}"/>
              </a:ext>
            </a:extLst>
          </p:cNvPr>
          <p:cNvSpPr txBox="1"/>
          <p:nvPr/>
        </p:nvSpPr>
        <p:spPr>
          <a:xfrm>
            <a:off x="5522427" y="1146943"/>
            <a:ext cx="2146301" cy="5555367"/>
          </a:xfrm>
          <a:prstGeom prst="rect">
            <a:avLst/>
          </a:prstGeom>
          <a:noFill/>
          <a:ln w="28575">
            <a:solidFill>
              <a:schemeClr val="tx1"/>
            </a:solidFill>
          </a:ln>
        </p:spPr>
        <p:txBody>
          <a:bodyPr wrap="square" rtlCol="1">
            <a:spAutoFit/>
          </a:bodyPr>
          <a:lstStyle/>
          <a:p>
            <a:pPr algn="r" rtl="1"/>
            <a:r>
              <a:rPr lang="ar-SA" sz="1400" b="1" dirty="0">
                <a:solidFill>
                  <a:srgbClr val="FF0000"/>
                </a:solidFill>
                <a:latin typeface="AwanZaman" panose="02000500000000020003" pitchFamily="2" charset="-78"/>
                <a:cs typeface="AwanZaman" panose="02000500000000020003" pitchFamily="2" charset="-78"/>
              </a:rPr>
              <a:t>خطة البحث :</a:t>
            </a:r>
            <a:endParaRPr lang="ar-AE" sz="1400" b="1" dirty="0">
              <a:solidFill>
                <a:srgbClr val="FF0000"/>
              </a:solidFill>
              <a:latin typeface="AwanZaman" panose="02000500000000020003" pitchFamily="2" charset="-78"/>
              <a:cs typeface="AwanZaman" panose="02000500000000020003" pitchFamily="2" charset="-78"/>
            </a:endParaRPr>
          </a:p>
          <a:p>
            <a:pPr algn="r" rtl="1"/>
            <a:br>
              <a:rPr lang="ar-AE" sz="500" dirty="0"/>
            </a:br>
            <a:r>
              <a:rPr lang="ar-OM" sz="1200" b="1" dirty="0">
                <a:solidFill>
                  <a:srgbClr val="1F1F1F"/>
                </a:solidFill>
                <a:latin typeface="AwanZaman" panose="02000500000000020003" pitchFamily="2" charset="-78"/>
                <a:cs typeface="AwanZaman" panose="02000500000000020003" pitchFamily="2" charset="-78"/>
              </a:rPr>
              <a:t>دراسة خصائص تواجد الأسماك في الأفلاج العمانية مع التركيز على خصائص الماء والتربة.</a:t>
            </a:r>
          </a:p>
          <a:p>
            <a:pPr algn="r" rtl="1">
              <a:buFont typeface="Arial" panose="020B0604020202020204" pitchFamily="34" charset="0"/>
              <a:buChar char="•"/>
            </a:pPr>
            <a:r>
              <a:rPr lang="ar-OM" sz="1200" b="1" dirty="0">
                <a:solidFill>
                  <a:srgbClr val="1F1F1F"/>
                </a:solidFill>
                <a:latin typeface="AwanZaman" panose="02000500000000020003" pitchFamily="2" charset="-78"/>
                <a:cs typeface="AwanZaman" panose="02000500000000020003" pitchFamily="2" charset="-78"/>
              </a:rPr>
              <a:t>تحديد العوامل التي تؤثر على تواجد الأسماك في الأفلاج.</a:t>
            </a:r>
          </a:p>
          <a:p>
            <a:pPr algn="r" rtl="1">
              <a:buFont typeface="Arial" panose="020B0604020202020204" pitchFamily="34" charset="0"/>
              <a:buChar char="•"/>
            </a:pPr>
            <a:r>
              <a:rPr lang="ar-OM" sz="1200" b="1" dirty="0">
                <a:solidFill>
                  <a:srgbClr val="1F1F1F"/>
                </a:solidFill>
                <a:latin typeface="AwanZaman" panose="02000500000000020003" pitchFamily="2" charset="-78"/>
                <a:cs typeface="AwanZaman" panose="02000500000000020003" pitchFamily="2" charset="-78"/>
              </a:rPr>
              <a:t>إثبات أهمية تواجد الأسماك في الأفلاج من خلال دراسة خصائص الماء والتربة.</a:t>
            </a:r>
          </a:p>
          <a:p>
            <a:pPr algn="r" rtl="1"/>
            <a:r>
              <a:rPr lang="ar-OM" sz="1200" b="1" dirty="0">
                <a:solidFill>
                  <a:srgbClr val="1F1F1F"/>
                </a:solidFill>
                <a:latin typeface="AwanZaman" panose="02000500000000020003" pitchFamily="2" charset="-78"/>
                <a:cs typeface="AwanZaman" panose="02000500000000020003" pitchFamily="2" charset="-78"/>
              </a:rPr>
              <a:t>المنهجية:</a:t>
            </a:r>
          </a:p>
          <a:p>
            <a:pPr algn="r" rtl="1">
              <a:buFont typeface="Arial" panose="020B0604020202020204" pitchFamily="34" charset="0"/>
              <a:buChar char="•"/>
            </a:pPr>
            <a:r>
              <a:rPr lang="ar-OM" sz="1200" b="1" dirty="0">
                <a:solidFill>
                  <a:srgbClr val="1F1F1F"/>
                </a:solidFill>
                <a:latin typeface="AwanZaman" panose="02000500000000020003" pitchFamily="2" charset="-78"/>
                <a:cs typeface="AwanZaman" panose="02000500000000020003" pitchFamily="2" charset="-78"/>
              </a:rPr>
              <a:t>ملاحظات ميدانية لتحديد أنواع الأسماك في الأفلاج.</a:t>
            </a:r>
          </a:p>
          <a:p>
            <a:pPr algn="r" rtl="1">
              <a:buFont typeface="Arial" panose="020B0604020202020204" pitchFamily="34" charset="0"/>
              <a:buChar char="•"/>
            </a:pPr>
            <a:r>
              <a:rPr lang="ar-OM" sz="1200" b="1" dirty="0">
                <a:solidFill>
                  <a:srgbClr val="1F1F1F"/>
                </a:solidFill>
                <a:latin typeface="AwanZaman" panose="02000500000000020003" pitchFamily="2" charset="-78"/>
                <a:cs typeface="AwanZaman" panose="02000500000000020003" pitchFamily="2" charset="-78"/>
              </a:rPr>
              <a:t>أخذ عينات من الماء لتحليل خصائصها.</a:t>
            </a:r>
          </a:p>
          <a:p>
            <a:pPr algn="r" rtl="1">
              <a:buFont typeface="Arial" panose="020B0604020202020204" pitchFamily="34" charset="0"/>
              <a:buChar char="•"/>
            </a:pPr>
            <a:r>
              <a:rPr lang="ar-OM" sz="1200" b="1" dirty="0">
                <a:solidFill>
                  <a:srgbClr val="1F1F1F"/>
                </a:solidFill>
                <a:latin typeface="AwanZaman" panose="02000500000000020003" pitchFamily="2" charset="-78"/>
                <a:cs typeface="AwanZaman" panose="02000500000000020003" pitchFamily="2" charset="-78"/>
              </a:rPr>
              <a:t>مقابلات مع المزارعين والمختصين حول خصائص الأفلاج وتواجد الأسماك.</a:t>
            </a:r>
          </a:p>
          <a:p>
            <a:pPr algn="r" rtl="1">
              <a:buFont typeface="Arial" panose="020B0604020202020204" pitchFamily="34" charset="0"/>
              <a:buChar char="•"/>
            </a:pPr>
            <a:r>
              <a:rPr lang="ar-OM" sz="1200" b="1" dirty="0">
                <a:solidFill>
                  <a:srgbClr val="1F1F1F"/>
                </a:solidFill>
                <a:latin typeface="AwanZaman" panose="02000500000000020003" pitchFamily="2" charset="-78"/>
                <a:cs typeface="AwanZaman" panose="02000500000000020003" pitchFamily="2" charset="-78"/>
              </a:rPr>
              <a:t>دراسة خصائص الماء في فلجين مع أسماك وفلجين بدون أسماك.</a:t>
            </a:r>
          </a:p>
          <a:p>
            <a:pPr algn="r" rtl="1">
              <a:buFont typeface="Arial" panose="020B0604020202020204" pitchFamily="34" charset="0"/>
              <a:buChar char="•"/>
            </a:pPr>
            <a:r>
              <a:rPr lang="ar-OM" sz="1200" b="1" dirty="0">
                <a:solidFill>
                  <a:srgbClr val="1F1F1F"/>
                </a:solidFill>
                <a:latin typeface="AwanZaman" panose="02000500000000020003" pitchFamily="2" charset="-78"/>
                <a:cs typeface="AwanZaman" panose="02000500000000020003" pitchFamily="2" charset="-78"/>
              </a:rPr>
              <a:t>دراسة خصائص التربة المسقية من الأفلاج المدروسة.</a:t>
            </a:r>
          </a:p>
          <a:p>
            <a:pPr algn="r" rtl="1">
              <a:buFont typeface="Arial" panose="020B0604020202020204" pitchFamily="34" charset="0"/>
              <a:buChar char="•"/>
            </a:pPr>
            <a:r>
              <a:rPr lang="ar-OM" sz="1200" b="1" dirty="0">
                <a:solidFill>
                  <a:srgbClr val="1F1F1F"/>
                </a:solidFill>
                <a:latin typeface="AwanZaman" panose="02000500000000020003" pitchFamily="2" charset="-78"/>
                <a:cs typeface="AwanZaman" panose="02000500000000020003" pitchFamily="2" charset="-78"/>
              </a:rPr>
              <a:t>محاكاة نظام </a:t>
            </a:r>
            <a:r>
              <a:rPr lang="ar-OM" sz="1200" b="1" dirty="0" err="1">
                <a:solidFill>
                  <a:srgbClr val="1F1F1F"/>
                </a:solidFill>
                <a:latin typeface="AwanZaman" panose="02000500000000020003" pitchFamily="2" charset="-78"/>
                <a:cs typeface="AwanZaman" panose="02000500000000020003" pitchFamily="2" charset="-78"/>
              </a:rPr>
              <a:t>أكوابونك</a:t>
            </a:r>
            <a:r>
              <a:rPr lang="ar-OM" sz="1200" b="1" dirty="0">
                <a:solidFill>
                  <a:srgbClr val="1F1F1F"/>
                </a:solidFill>
                <a:latin typeface="AwanZaman" panose="02000500000000020003" pitchFamily="2" charset="-78"/>
                <a:cs typeface="AwanZaman" panose="02000500000000020003" pitchFamily="2" charset="-78"/>
              </a:rPr>
              <a:t> للأسماك العمانية وزراعة بعض الشتلات.</a:t>
            </a:r>
          </a:p>
          <a:p>
            <a:pPr algn="r" rtl="1">
              <a:buFont typeface="Arial" panose="020B0604020202020204" pitchFamily="34" charset="0"/>
              <a:buChar char="•"/>
            </a:pPr>
            <a:r>
              <a:rPr lang="ar-OM" sz="1200" b="1" dirty="0">
                <a:solidFill>
                  <a:srgbClr val="1F1F1F"/>
                </a:solidFill>
                <a:latin typeface="AwanZaman" panose="02000500000000020003" pitchFamily="2" charset="-78"/>
                <a:cs typeface="AwanZaman" panose="02000500000000020003" pitchFamily="2" charset="-78"/>
              </a:rPr>
              <a:t>مقارنة نتائج نظام </a:t>
            </a:r>
            <a:r>
              <a:rPr lang="ar-OM" sz="1200" b="1" dirty="0" err="1">
                <a:solidFill>
                  <a:srgbClr val="1F1F1F"/>
                </a:solidFill>
                <a:latin typeface="AwanZaman" panose="02000500000000020003" pitchFamily="2" charset="-78"/>
                <a:cs typeface="AwanZaman" panose="02000500000000020003" pitchFamily="2" charset="-78"/>
              </a:rPr>
              <a:t>أكوابونك</a:t>
            </a:r>
            <a:r>
              <a:rPr lang="ar-OM" sz="1200" b="1" dirty="0">
                <a:solidFill>
                  <a:srgbClr val="1F1F1F"/>
                </a:solidFill>
                <a:latin typeface="AwanZaman" panose="02000500000000020003" pitchFamily="2" charset="-78"/>
                <a:cs typeface="AwanZaman" panose="02000500000000020003" pitchFamily="2" charset="-78"/>
              </a:rPr>
              <a:t> مع أسماك الصد مع نظام آخر يحتوي على أسماك البلطي.</a:t>
            </a:r>
          </a:p>
          <a:p>
            <a:pPr algn="r" rtl="1"/>
            <a:r>
              <a:rPr lang="ar-OM" sz="1200" b="1" dirty="0">
                <a:solidFill>
                  <a:srgbClr val="1F1F1F"/>
                </a:solidFill>
                <a:latin typeface="AwanZaman" panose="02000500000000020003" pitchFamily="2" charset="-78"/>
                <a:cs typeface="AwanZaman" panose="02000500000000020003" pitchFamily="2" charset="-78"/>
              </a:rPr>
              <a:t>النتائج المتوقعة:</a:t>
            </a:r>
          </a:p>
          <a:p>
            <a:pPr algn="r" rtl="1">
              <a:buFont typeface="Arial" panose="020B0604020202020204" pitchFamily="34" charset="0"/>
              <a:buChar char="•"/>
            </a:pPr>
            <a:r>
              <a:rPr lang="ar-OM" sz="1200" b="1" dirty="0">
                <a:solidFill>
                  <a:srgbClr val="1F1F1F"/>
                </a:solidFill>
                <a:latin typeface="AwanZaman" panose="02000500000000020003" pitchFamily="2" charset="-78"/>
                <a:cs typeface="AwanZaman" panose="02000500000000020003" pitchFamily="2" charset="-78"/>
              </a:rPr>
              <a:t>تحديد العوامل المؤثرة على تواجد أسماك الصد في الأفلاج.</a:t>
            </a:r>
          </a:p>
          <a:p>
            <a:pPr algn="r" rtl="1">
              <a:buFont typeface="Arial" panose="020B0604020202020204" pitchFamily="34" charset="0"/>
              <a:buChar char="•"/>
            </a:pPr>
            <a:r>
              <a:rPr lang="ar-OM" sz="1200" b="1" dirty="0">
                <a:solidFill>
                  <a:srgbClr val="1F1F1F"/>
                </a:solidFill>
                <a:latin typeface="AwanZaman" panose="02000500000000020003" pitchFamily="2" charset="-78"/>
                <a:cs typeface="AwanZaman" panose="02000500000000020003" pitchFamily="2" charset="-78"/>
              </a:rPr>
              <a:t>إثبات أهمية تواجد أسماك الصد في الأفلاج من خلال تحسين خصائص الماء والتربة.</a:t>
            </a:r>
          </a:p>
          <a:p>
            <a:pPr algn="r" rtl="1">
              <a:buFont typeface="Arial" panose="020B0604020202020204" pitchFamily="34" charset="0"/>
              <a:buChar char="•"/>
            </a:pPr>
            <a:r>
              <a:rPr lang="ar-OM" sz="1200" b="1" dirty="0">
                <a:solidFill>
                  <a:srgbClr val="1F1F1F"/>
                </a:solidFill>
                <a:latin typeface="AwanZaman" panose="02000500000000020003" pitchFamily="2" charset="-78"/>
                <a:cs typeface="AwanZaman" panose="02000500000000020003" pitchFamily="2" charset="-78"/>
              </a:rPr>
              <a:t>تحديد تأثير أسماك الصد على نمو النباتات في نظام </a:t>
            </a:r>
            <a:r>
              <a:rPr lang="ar-OM" sz="1200" b="1" dirty="0" err="1">
                <a:solidFill>
                  <a:srgbClr val="1F1F1F"/>
                </a:solidFill>
                <a:latin typeface="AwanZaman" panose="02000500000000020003" pitchFamily="2" charset="-78"/>
                <a:cs typeface="AwanZaman" panose="02000500000000020003" pitchFamily="2" charset="-78"/>
              </a:rPr>
              <a:t>أكوابونك</a:t>
            </a:r>
            <a:r>
              <a:rPr lang="ar-OM" sz="1200" b="1" dirty="0">
                <a:solidFill>
                  <a:srgbClr val="1F1F1F"/>
                </a:solidFill>
                <a:latin typeface="AwanZaman" panose="02000500000000020003" pitchFamily="2" charset="-78"/>
                <a:cs typeface="AwanZaman" panose="02000500000000020003" pitchFamily="2" charset="-78"/>
              </a:rPr>
              <a:t>.</a:t>
            </a:r>
          </a:p>
          <a:p>
            <a:pPr algn="r" rtl="1"/>
            <a:endParaRPr lang="ar-OM" sz="1200" b="1" dirty="0">
              <a:solidFill>
                <a:srgbClr val="1F1F1F"/>
              </a:solidFill>
              <a:latin typeface="AwanZaman" panose="02000500000000020003" pitchFamily="2" charset="-78"/>
              <a:cs typeface="AwanZaman" panose="02000500000000020003" pitchFamily="2" charset="-78"/>
            </a:endParaRPr>
          </a:p>
        </p:txBody>
      </p:sp>
      <p:sp>
        <p:nvSpPr>
          <p:cNvPr id="21" name="مربع نص 20">
            <a:extLst>
              <a:ext uri="{FF2B5EF4-FFF2-40B4-BE49-F238E27FC236}">
                <a16:creationId xmlns:a16="http://schemas.microsoft.com/office/drawing/2014/main" id="{98810172-F983-C503-050D-D63B6050D87C}"/>
              </a:ext>
            </a:extLst>
          </p:cNvPr>
          <p:cNvSpPr txBox="1"/>
          <p:nvPr/>
        </p:nvSpPr>
        <p:spPr>
          <a:xfrm>
            <a:off x="3124199" y="1146943"/>
            <a:ext cx="2317415" cy="5663089"/>
          </a:xfrm>
          <a:prstGeom prst="rect">
            <a:avLst/>
          </a:prstGeom>
          <a:noFill/>
          <a:ln w="28575">
            <a:solidFill>
              <a:schemeClr val="tx1"/>
            </a:solidFill>
          </a:ln>
        </p:spPr>
        <p:txBody>
          <a:bodyPr wrap="square" rtlCol="1">
            <a:spAutoFit/>
          </a:bodyPr>
          <a:lstStyle/>
          <a:p>
            <a:pPr algn="r" rtl="1"/>
            <a:r>
              <a:rPr lang="ar-OM" sz="1400" b="1" dirty="0">
                <a:solidFill>
                  <a:srgbClr val="FF0000"/>
                </a:solidFill>
                <a:latin typeface="AwanZaman" panose="02000500000000020003" pitchFamily="2" charset="-78"/>
                <a:cs typeface="AwanZaman" panose="02000500000000020003" pitchFamily="2" charset="-78"/>
              </a:rPr>
              <a:t>النتائج :</a:t>
            </a:r>
          </a:p>
          <a:p>
            <a:pPr algn="r" rtl="1"/>
            <a:endParaRPr lang="ar-OM" sz="1200" b="1" dirty="0">
              <a:solidFill>
                <a:srgbClr val="1F1F1F"/>
              </a:solidFill>
              <a:latin typeface="AwanZaman" panose="02000500000000020003" pitchFamily="2" charset="-78"/>
              <a:cs typeface="AwanZaman" panose="02000500000000020003" pitchFamily="2" charset="-78"/>
            </a:endParaRPr>
          </a:p>
          <a:p>
            <a:pPr algn="r" rtl="1"/>
            <a:endParaRPr lang="ar-OM" sz="1200" b="1" dirty="0">
              <a:solidFill>
                <a:srgbClr val="1F1F1F"/>
              </a:solidFill>
              <a:latin typeface="AwanZaman" panose="02000500000000020003" pitchFamily="2" charset="-78"/>
              <a:cs typeface="AwanZaman" panose="02000500000000020003" pitchFamily="2" charset="-78"/>
            </a:endParaRPr>
          </a:p>
          <a:p>
            <a:pPr algn="r" rtl="1"/>
            <a:endParaRPr lang="ar-OM" sz="1200" b="1" dirty="0">
              <a:solidFill>
                <a:srgbClr val="1F1F1F"/>
              </a:solidFill>
              <a:latin typeface="AwanZaman" panose="02000500000000020003" pitchFamily="2" charset="-78"/>
              <a:cs typeface="AwanZaman" panose="02000500000000020003" pitchFamily="2" charset="-78"/>
            </a:endParaRPr>
          </a:p>
          <a:p>
            <a:pPr algn="r" rtl="1"/>
            <a:endParaRPr lang="ar-OM" sz="1200" b="1" dirty="0">
              <a:solidFill>
                <a:srgbClr val="1F1F1F"/>
              </a:solidFill>
              <a:latin typeface="AwanZaman" panose="02000500000000020003" pitchFamily="2" charset="-78"/>
              <a:cs typeface="AwanZaman" panose="02000500000000020003" pitchFamily="2" charset="-78"/>
            </a:endParaRPr>
          </a:p>
          <a:p>
            <a:pPr algn="r" rtl="1"/>
            <a:endParaRPr lang="ar-OM" sz="1200" b="1" dirty="0">
              <a:solidFill>
                <a:srgbClr val="1F1F1F"/>
              </a:solidFill>
              <a:latin typeface="AwanZaman" panose="02000500000000020003" pitchFamily="2" charset="-78"/>
              <a:cs typeface="AwanZaman" panose="02000500000000020003" pitchFamily="2" charset="-78"/>
            </a:endParaRPr>
          </a:p>
          <a:p>
            <a:pPr algn="r" rtl="1"/>
            <a:endParaRPr lang="ar-OM" sz="1200" b="1" dirty="0">
              <a:solidFill>
                <a:srgbClr val="1F1F1F"/>
              </a:solidFill>
              <a:latin typeface="AwanZaman" panose="02000500000000020003" pitchFamily="2" charset="-78"/>
              <a:cs typeface="AwanZaman" panose="02000500000000020003" pitchFamily="2" charset="-78"/>
            </a:endParaRPr>
          </a:p>
          <a:p>
            <a:pPr algn="r" rtl="1"/>
            <a:endParaRPr lang="ar-OM" sz="1200" b="1" dirty="0">
              <a:solidFill>
                <a:srgbClr val="1F1F1F"/>
              </a:solidFill>
              <a:latin typeface="AwanZaman" panose="02000500000000020003" pitchFamily="2" charset="-78"/>
              <a:cs typeface="AwanZaman" panose="02000500000000020003" pitchFamily="2" charset="-78"/>
            </a:endParaRPr>
          </a:p>
          <a:p>
            <a:pPr algn="r" rtl="1"/>
            <a:endParaRPr lang="ar-OM" sz="1200" b="1" dirty="0">
              <a:solidFill>
                <a:srgbClr val="1F1F1F"/>
              </a:solidFill>
              <a:latin typeface="AwanZaman" panose="02000500000000020003" pitchFamily="2" charset="-78"/>
              <a:cs typeface="AwanZaman" panose="02000500000000020003" pitchFamily="2" charset="-78"/>
            </a:endParaRPr>
          </a:p>
          <a:p>
            <a:pPr algn="r" rtl="1"/>
            <a:endParaRPr lang="ar-OM" sz="1200" b="1" dirty="0">
              <a:solidFill>
                <a:srgbClr val="1F1F1F"/>
              </a:solidFill>
              <a:latin typeface="AwanZaman" panose="02000500000000020003" pitchFamily="2" charset="-78"/>
              <a:cs typeface="AwanZaman" panose="02000500000000020003" pitchFamily="2" charset="-78"/>
            </a:endParaRPr>
          </a:p>
          <a:p>
            <a:pPr algn="r" rtl="1"/>
            <a:endParaRPr lang="ar-OM" sz="1200" b="1" dirty="0">
              <a:solidFill>
                <a:srgbClr val="1F1F1F"/>
              </a:solidFill>
              <a:latin typeface="AwanZaman" panose="02000500000000020003" pitchFamily="2" charset="-78"/>
              <a:cs typeface="AwanZaman" panose="02000500000000020003" pitchFamily="2" charset="-78"/>
            </a:endParaRPr>
          </a:p>
          <a:p>
            <a:pPr algn="r" rtl="1"/>
            <a:endParaRPr lang="ar-OM" sz="1200" b="1" dirty="0">
              <a:solidFill>
                <a:srgbClr val="1F1F1F"/>
              </a:solidFill>
              <a:latin typeface="AwanZaman" panose="02000500000000020003" pitchFamily="2" charset="-78"/>
              <a:cs typeface="AwanZaman" panose="02000500000000020003" pitchFamily="2" charset="-78"/>
            </a:endParaRPr>
          </a:p>
          <a:p>
            <a:pPr algn="r" rtl="1"/>
            <a:endParaRPr lang="ar-OM" sz="1200" b="1" dirty="0">
              <a:solidFill>
                <a:srgbClr val="1F1F1F"/>
              </a:solidFill>
              <a:latin typeface="AwanZaman" panose="02000500000000020003" pitchFamily="2" charset="-78"/>
              <a:cs typeface="AwanZaman" panose="02000500000000020003" pitchFamily="2" charset="-78"/>
            </a:endParaRPr>
          </a:p>
          <a:p>
            <a:pPr algn="r" rtl="1"/>
            <a:endParaRPr lang="ar-OM" sz="1200" b="1" dirty="0">
              <a:solidFill>
                <a:srgbClr val="1F1F1F"/>
              </a:solidFill>
              <a:latin typeface="AwanZaman" panose="02000500000000020003" pitchFamily="2" charset="-78"/>
              <a:cs typeface="AwanZaman" panose="02000500000000020003" pitchFamily="2" charset="-78"/>
            </a:endParaRPr>
          </a:p>
          <a:p>
            <a:pPr algn="r" rtl="1"/>
            <a:endParaRPr lang="ar-OM" sz="1200" b="1" dirty="0">
              <a:solidFill>
                <a:srgbClr val="1F1F1F"/>
              </a:solidFill>
              <a:latin typeface="AwanZaman" panose="02000500000000020003" pitchFamily="2" charset="-78"/>
              <a:cs typeface="AwanZaman" panose="02000500000000020003" pitchFamily="2" charset="-78"/>
            </a:endParaRPr>
          </a:p>
          <a:p>
            <a:pPr algn="r" rtl="1"/>
            <a:endParaRPr lang="ar-OM" sz="1200" b="1" dirty="0">
              <a:solidFill>
                <a:srgbClr val="1F1F1F"/>
              </a:solidFill>
              <a:latin typeface="AwanZaman" panose="02000500000000020003" pitchFamily="2" charset="-78"/>
              <a:cs typeface="AwanZaman" panose="02000500000000020003" pitchFamily="2" charset="-78"/>
            </a:endParaRPr>
          </a:p>
          <a:p>
            <a:pPr algn="r" rtl="1"/>
            <a:endParaRPr lang="ar-OM" sz="1200" b="1" dirty="0">
              <a:solidFill>
                <a:srgbClr val="1F1F1F"/>
              </a:solidFill>
              <a:latin typeface="AwanZaman" panose="02000500000000020003" pitchFamily="2" charset="-78"/>
              <a:cs typeface="AwanZaman" panose="02000500000000020003" pitchFamily="2" charset="-78"/>
            </a:endParaRPr>
          </a:p>
          <a:p>
            <a:pPr algn="r" rtl="1"/>
            <a:endParaRPr lang="ar-OM" sz="1200" b="1" dirty="0">
              <a:solidFill>
                <a:srgbClr val="1F1F1F"/>
              </a:solidFill>
              <a:latin typeface="AwanZaman" panose="02000500000000020003" pitchFamily="2" charset="-78"/>
              <a:cs typeface="AwanZaman" panose="02000500000000020003" pitchFamily="2" charset="-78"/>
            </a:endParaRPr>
          </a:p>
          <a:p>
            <a:pPr algn="r" rtl="1"/>
            <a:endParaRPr lang="ar-OM" sz="1200" b="1" dirty="0">
              <a:solidFill>
                <a:srgbClr val="1F1F1F"/>
              </a:solidFill>
              <a:latin typeface="AwanZaman" panose="02000500000000020003" pitchFamily="2" charset="-78"/>
              <a:cs typeface="AwanZaman" panose="02000500000000020003" pitchFamily="2" charset="-78"/>
            </a:endParaRPr>
          </a:p>
          <a:p>
            <a:pPr algn="r" rtl="1"/>
            <a:endParaRPr lang="ar-OM" sz="1200" b="1" dirty="0">
              <a:solidFill>
                <a:srgbClr val="1F1F1F"/>
              </a:solidFill>
              <a:latin typeface="AwanZaman" panose="02000500000000020003" pitchFamily="2" charset="-78"/>
              <a:cs typeface="AwanZaman" panose="02000500000000020003" pitchFamily="2" charset="-78"/>
            </a:endParaRPr>
          </a:p>
          <a:p>
            <a:pPr algn="r" rtl="1"/>
            <a:endParaRPr lang="ar-OM" sz="1200" b="1" dirty="0">
              <a:solidFill>
                <a:srgbClr val="1F1F1F"/>
              </a:solidFill>
              <a:latin typeface="AwanZaman" panose="02000500000000020003" pitchFamily="2" charset="-78"/>
              <a:cs typeface="AwanZaman" panose="02000500000000020003" pitchFamily="2" charset="-78"/>
            </a:endParaRPr>
          </a:p>
          <a:p>
            <a:pPr algn="r" rtl="1"/>
            <a:endParaRPr lang="ar-OM" sz="1200" b="1" dirty="0">
              <a:solidFill>
                <a:srgbClr val="1F1F1F"/>
              </a:solidFill>
              <a:latin typeface="AwanZaman" panose="02000500000000020003" pitchFamily="2" charset="-78"/>
              <a:cs typeface="AwanZaman" panose="02000500000000020003" pitchFamily="2" charset="-78"/>
            </a:endParaRPr>
          </a:p>
          <a:p>
            <a:pPr algn="r" rtl="1"/>
            <a:endParaRPr lang="ar-OM" sz="1200" b="1" dirty="0">
              <a:solidFill>
                <a:srgbClr val="1F1F1F"/>
              </a:solidFill>
              <a:latin typeface="AwanZaman" panose="02000500000000020003" pitchFamily="2" charset="-78"/>
              <a:cs typeface="AwanZaman" panose="02000500000000020003" pitchFamily="2" charset="-78"/>
            </a:endParaRPr>
          </a:p>
          <a:p>
            <a:pPr algn="r" rtl="1"/>
            <a:endParaRPr lang="ar-OM" sz="1200" b="1" dirty="0">
              <a:solidFill>
                <a:srgbClr val="1F1F1F"/>
              </a:solidFill>
              <a:latin typeface="AwanZaman" panose="02000500000000020003" pitchFamily="2" charset="-78"/>
              <a:cs typeface="AwanZaman" panose="02000500000000020003" pitchFamily="2" charset="-78"/>
            </a:endParaRPr>
          </a:p>
          <a:p>
            <a:pPr algn="r" rtl="1"/>
            <a:endParaRPr lang="ar-OM" sz="1200" b="1" dirty="0">
              <a:solidFill>
                <a:srgbClr val="1F1F1F"/>
              </a:solidFill>
              <a:latin typeface="AwanZaman" panose="02000500000000020003" pitchFamily="2" charset="-78"/>
              <a:cs typeface="AwanZaman" panose="02000500000000020003" pitchFamily="2" charset="-78"/>
            </a:endParaRPr>
          </a:p>
          <a:p>
            <a:pPr algn="r" rtl="1"/>
            <a:endParaRPr lang="ar-OM" sz="1200" b="1" dirty="0">
              <a:solidFill>
                <a:srgbClr val="1F1F1F"/>
              </a:solidFill>
              <a:latin typeface="AwanZaman" panose="02000500000000020003" pitchFamily="2" charset="-78"/>
              <a:cs typeface="AwanZaman" panose="02000500000000020003" pitchFamily="2" charset="-78"/>
            </a:endParaRPr>
          </a:p>
          <a:p>
            <a:pPr algn="r" rtl="1"/>
            <a:endParaRPr lang="ar-OM" sz="1200" b="1" dirty="0">
              <a:solidFill>
                <a:srgbClr val="1F1F1F"/>
              </a:solidFill>
              <a:latin typeface="AwanZaman" panose="02000500000000020003" pitchFamily="2" charset="-78"/>
              <a:cs typeface="AwanZaman" panose="02000500000000020003" pitchFamily="2" charset="-78"/>
            </a:endParaRPr>
          </a:p>
          <a:p>
            <a:pPr algn="r" rtl="1"/>
            <a:endParaRPr lang="ar-OM" sz="1200" b="1" dirty="0">
              <a:solidFill>
                <a:srgbClr val="1F1F1F"/>
              </a:solidFill>
              <a:latin typeface="AwanZaman" panose="02000500000000020003" pitchFamily="2" charset="-78"/>
              <a:cs typeface="AwanZaman" panose="02000500000000020003" pitchFamily="2" charset="-78"/>
            </a:endParaRPr>
          </a:p>
          <a:p>
            <a:pPr algn="r" rtl="1"/>
            <a:endParaRPr lang="ar-OM" sz="1200" b="1" dirty="0">
              <a:solidFill>
                <a:srgbClr val="1F1F1F"/>
              </a:solidFill>
              <a:latin typeface="AwanZaman" panose="02000500000000020003" pitchFamily="2" charset="-78"/>
              <a:cs typeface="AwanZaman" panose="02000500000000020003" pitchFamily="2" charset="-78"/>
            </a:endParaRPr>
          </a:p>
          <a:p>
            <a:pPr algn="r" rtl="1"/>
            <a:endParaRPr lang="ar-OM" sz="1200" b="1" dirty="0">
              <a:solidFill>
                <a:srgbClr val="1F1F1F"/>
              </a:solidFill>
              <a:latin typeface="AwanZaman" panose="02000500000000020003" pitchFamily="2" charset="-78"/>
              <a:cs typeface="AwanZaman" panose="02000500000000020003" pitchFamily="2" charset="-78"/>
            </a:endParaRPr>
          </a:p>
        </p:txBody>
      </p:sp>
      <p:pic>
        <p:nvPicPr>
          <p:cNvPr id="3" name="صورة 2" descr="صورة تحتوي على رسم, الرسومات, قصاصة فنية, التصميم&#10;&#10;تم إنشاء الوصف تلقائياً">
            <a:extLst>
              <a:ext uri="{FF2B5EF4-FFF2-40B4-BE49-F238E27FC236}">
                <a16:creationId xmlns:a16="http://schemas.microsoft.com/office/drawing/2014/main" id="{354DD53C-CAE9-85CE-1C58-0FC99AA6A3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314" y="296901"/>
            <a:ext cx="578196" cy="523777"/>
          </a:xfrm>
          <a:prstGeom prst="rect">
            <a:avLst/>
          </a:prstGeom>
        </p:spPr>
      </p:pic>
      <p:pic>
        <p:nvPicPr>
          <p:cNvPr id="7" name="صورة 6" descr="صورة تحتوي على نص, خط, تخطيط, رسم بياني&#10;&#10;تم إنشاء الوصف تلقائياً">
            <a:extLst>
              <a:ext uri="{FF2B5EF4-FFF2-40B4-BE49-F238E27FC236}">
                <a16:creationId xmlns:a16="http://schemas.microsoft.com/office/drawing/2014/main" id="{6E623BFB-DAFC-5821-7794-084CEE4612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2147" y="1528543"/>
            <a:ext cx="2161517" cy="1391236"/>
          </a:xfrm>
          <a:prstGeom prst="rect">
            <a:avLst/>
          </a:prstGeom>
        </p:spPr>
      </p:pic>
      <p:pic>
        <p:nvPicPr>
          <p:cNvPr id="9" name="صورة 8" descr="صورة تحتوي على نص, خريطة, لقطة شاشة, برمجيات">
            <a:extLst>
              <a:ext uri="{FF2B5EF4-FFF2-40B4-BE49-F238E27FC236}">
                <a16:creationId xmlns:a16="http://schemas.microsoft.com/office/drawing/2014/main" id="{A8D3017B-DECA-ECE0-37B1-907184BED1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2147" y="2990836"/>
            <a:ext cx="2161518" cy="1034948"/>
          </a:xfrm>
          <a:prstGeom prst="rect">
            <a:avLst/>
          </a:prstGeom>
        </p:spPr>
      </p:pic>
      <p:pic>
        <p:nvPicPr>
          <p:cNvPr id="14" name="صورة 13" descr="صورة تحتوي على تلبيس, أرض, في الخارج, الأحذية&#10;&#10;تم إنشاء الوصف تلقائياً">
            <a:extLst>
              <a:ext uri="{FF2B5EF4-FFF2-40B4-BE49-F238E27FC236}">
                <a16:creationId xmlns:a16="http://schemas.microsoft.com/office/drawing/2014/main" id="{50FD50FF-878F-9949-192A-96DD9AA80DE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07396" y="4070133"/>
            <a:ext cx="1079943" cy="1230322"/>
          </a:xfrm>
          <a:prstGeom prst="rect">
            <a:avLst/>
          </a:prstGeom>
        </p:spPr>
      </p:pic>
      <p:pic>
        <p:nvPicPr>
          <p:cNvPr id="22" name="صورة 21" descr="صورة تحتوي على تلبيس, شخص, داخلي, الوجه الإنساني&#10;&#10;تم إنشاء الوصف تلقائياً">
            <a:extLst>
              <a:ext uri="{FF2B5EF4-FFF2-40B4-BE49-F238E27FC236}">
                <a16:creationId xmlns:a16="http://schemas.microsoft.com/office/drawing/2014/main" id="{573F7645-B4D8-9204-150A-D4505E21CEF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24199" y="5359625"/>
            <a:ext cx="2263140" cy="1391236"/>
          </a:xfrm>
          <a:prstGeom prst="rect">
            <a:avLst/>
          </a:prstGeom>
        </p:spPr>
      </p:pic>
      <p:pic>
        <p:nvPicPr>
          <p:cNvPr id="24" name="صورة 23" descr="صورة تحتوي على داخلي, تلبيس, شخص, حوض&#10;&#10;تم إنشاء الوصف تلقائياً">
            <a:extLst>
              <a:ext uri="{FF2B5EF4-FFF2-40B4-BE49-F238E27FC236}">
                <a16:creationId xmlns:a16="http://schemas.microsoft.com/office/drawing/2014/main" id="{5F8AE430-1E79-F651-3B63-23B32A32A84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24263" y="4038052"/>
            <a:ext cx="1002320" cy="1272801"/>
          </a:xfrm>
          <a:prstGeom prst="rect">
            <a:avLst/>
          </a:prstGeom>
        </p:spPr>
      </p:pic>
    </p:spTree>
    <p:extLst>
      <p:ext uri="{BB962C8B-B14F-4D97-AF65-F5344CB8AC3E}">
        <p14:creationId xmlns:p14="http://schemas.microsoft.com/office/powerpoint/2010/main" val="3897472168"/>
      </p:ext>
    </p:extLst>
  </p:cSld>
  <p:clrMapOvr>
    <a:masterClrMapping/>
  </p:clrMapOvr>
</p:sld>
</file>

<file path=ppt/theme/theme1.xml><?xml version="1.0" encoding="utf-8"?>
<a:theme xmlns:a="http://schemas.openxmlformats.org/drawingml/2006/main" name="قطرة">
  <a:themeElements>
    <a:clrScheme name="قطرة">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قطرة">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قطرة">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TM04033925[[fn=قطرة]]</Template>
  <TotalTime>1776</TotalTime>
  <Words>1547</Words>
  <Application>Microsoft Office PowerPoint</Application>
  <PresentationFormat>شاشة عريضة</PresentationFormat>
  <Paragraphs>163</Paragraphs>
  <Slides>2</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2</vt:i4>
      </vt:variant>
    </vt:vector>
  </HeadingPairs>
  <TitlesOfParts>
    <vt:vector size="7" baseType="lpstr">
      <vt:lpstr>Arial</vt:lpstr>
      <vt:lpstr>AwanZaman</vt:lpstr>
      <vt:lpstr>Calibri</vt:lpstr>
      <vt:lpstr>Tw Cen MT</vt:lpstr>
      <vt:lpstr>قطرة</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ام فاطمة</dc:creator>
  <cp:lastModifiedBy>أبوالعز الهادي</cp:lastModifiedBy>
  <cp:revision>26</cp:revision>
  <dcterms:created xsi:type="dcterms:W3CDTF">2024-02-02T04:36:42Z</dcterms:created>
  <dcterms:modified xsi:type="dcterms:W3CDTF">2024-02-13T18:53:31Z</dcterms:modified>
</cp:coreProperties>
</file>